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xml" ContentType="application/vnd.openxmlformats-officedocument.presentationml.tags+xml"/>
  <Override PartName="/ppt/notesSlides/notesSlide25.xml" ContentType="application/vnd.openxmlformats-officedocument.presentationml.notesSlide+xml"/>
  <Override PartName="/ppt/tags/tag2.xml" ContentType="application/vnd.openxmlformats-officedocument.presentationml.tags+xml"/>
  <Override PartName="/ppt/notesSlides/notesSlide26.xml" ContentType="application/vnd.openxmlformats-officedocument.presentationml.notesSlide+xml"/>
  <Override PartName="/ppt/tags/tag3.xml" ContentType="application/vnd.openxmlformats-officedocument.presentationml.tags+xml"/>
  <Override PartName="/ppt/notesSlides/notesSlide27.xml" ContentType="application/vnd.openxmlformats-officedocument.presentationml.notesSlide+xml"/>
  <Override PartName="/ppt/tags/tag4.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tags/tag6.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tags/tag7.xml" ContentType="application/vnd.openxmlformats-officedocument.presentationml.tags+xml"/>
  <Override PartName="/ppt/notesSlides/notesSlide53.xml" ContentType="application/vnd.openxmlformats-officedocument.presentationml.notesSlide+xml"/>
  <Override PartName="/ppt/tags/tag8.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9.xml" ContentType="application/vnd.openxmlformats-officedocument.presentationml.tags+xml"/>
  <Override PartName="/ppt/notesSlides/notesSlide59.xml" ContentType="application/vnd.openxmlformats-officedocument.presentationml.notesSlide+xml"/>
  <Override PartName="/ppt/tags/tag10.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11.xml" ContentType="application/vnd.openxmlformats-officedocument.presentationml.tags+xml"/>
  <Override PartName="/ppt/notesSlides/notesSlide62.xml" ContentType="application/vnd.openxmlformats-officedocument.presentationml.notesSlide+xml"/>
  <Override PartName="/ppt/tags/tag12.xml" ContentType="application/vnd.openxmlformats-officedocument.presentationml.tags+xml"/>
  <Override PartName="/ppt/notesSlides/notesSlide63.xml" ContentType="application/vnd.openxmlformats-officedocument.presentationml.notesSlide+xml"/>
  <Override PartName="/ppt/tags/tag13.xml" ContentType="application/vnd.openxmlformats-officedocument.presentationml.tags+xml"/>
  <Override PartName="/ppt/notesSlides/notesSlide64.xml" ContentType="application/vnd.openxmlformats-officedocument.presentationml.notesSlide+xml"/>
  <Override PartName="/ppt/tags/tag14.xml" ContentType="application/vnd.openxmlformats-officedocument.presentationml.tags+xml"/>
  <Override PartName="/ppt/notesSlides/notesSlide65.xml" ContentType="application/vnd.openxmlformats-officedocument.presentationml.notesSlide+xml"/>
  <Override PartName="/ppt/tags/tag1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7"/>
  </p:notesMasterIdLst>
  <p:sldIdLst>
    <p:sldId id="696" r:id="rId2"/>
    <p:sldId id="759" r:id="rId3"/>
    <p:sldId id="263" r:id="rId4"/>
    <p:sldId id="264" r:id="rId5"/>
    <p:sldId id="669" r:id="rId6"/>
    <p:sldId id="728" r:id="rId7"/>
    <p:sldId id="257" r:id="rId8"/>
    <p:sldId id="258" r:id="rId9"/>
    <p:sldId id="656" r:id="rId10"/>
    <p:sldId id="657" r:id="rId11"/>
    <p:sldId id="658" r:id="rId12"/>
    <p:sldId id="659" r:id="rId13"/>
    <p:sldId id="738" r:id="rId14"/>
    <p:sldId id="660" r:id="rId15"/>
    <p:sldId id="731" r:id="rId16"/>
    <p:sldId id="661" r:id="rId17"/>
    <p:sldId id="740" r:id="rId18"/>
    <p:sldId id="739" r:id="rId19"/>
    <p:sldId id="576" r:id="rId20"/>
    <p:sldId id="741" r:id="rId21"/>
    <p:sldId id="550" r:id="rId22"/>
    <p:sldId id="266" r:id="rId23"/>
    <p:sldId id="662" r:id="rId24"/>
    <p:sldId id="663" r:id="rId25"/>
    <p:sldId id="742" r:id="rId26"/>
    <p:sldId id="261" r:id="rId27"/>
    <p:sldId id="269" r:id="rId28"/>
    <p:sldId id="743" r:id="rId29"/>
    <p:sldId id="732" r:id="rId30"/>
    <p:sldId id="262" r:id="rId31"/>
    <p:sldId id="268" r:id="rId32"/>
    <p:sldId id="270" r:id="rId33"/>
    <p:sldId id="272" r:id="rId34"/>
    <p:sldId id="681" r:id="rId35"/>
    <p:sldId id="271" r:id="rId36"/>
    <p:sldId id="671" r:id="rId37"/>
    <p:sldId id="674" r:id="rId38"/>
    <p:sldId id="672" r:id="rId39"/>
    <p:sldId id="673" r:id="rId40"/>
    <p:sldId id="684" r:id="rId41"/>
    <p:sldId id="274" r:id="rId42"/>
    <p:sldId id="676" r:id="rId43"/>
    <p:sldId id="733" r:id="rId44"/>
    <p:sldId id="566" r:id="rId45"/>
    <p:sldId id="678" r:id="rId46"/>
    <p:sldId id="744" r:id="rId47"/>
    <p:sldId id="745" r:id="rId48"/>
    <p:sldId id="679" r:id="rId49"/>
    <p:sldId id="569" r:id="rId50"/>
    <p:sldId id="578" r:id="rId51"/>
    <p:sldId id="680" r:id="rId52"/>
    <p:sldId id="535" r:id="rId53"/>
    <p:sldId id="598" r:id="rId54"/>
    <p:sldId id="599" r:id="rId55"/>
    <p:sldId id="602" r:id="rId56"/>
    <p:sldId id="541" r:id="rId57"/>
    <p:sldId id="581" r:id="rId58"/>
    <p:sldId id="555" r:id="rId59"/>
    <p:sldId id="544" r:id="rId60"/>
    <p:sldId id="556" r:id="rId61"/>
    <p:sldId id="557" r:id="rId62"/>
    <p:sldId id="428" r:id="rId63"/>
    <p:sldId id="545" r:id="rId64"/>
    <p:sldId id="561" r:id="rId65"/>
    <p:sldId id="318" r:id="rId66"/>
    <p:sldId id="687" r:id="rId67"/>
    <p:sldId id="757" r:id="rId68"/>
    <p:sldId id="734" r:id="rId69"/>
    <p:sldId id="682" r:id="rId70"/>
    <p:sldId id="683" r:id="rId71"/>
    <p:sldId id="440" r:id="rId72"/>
    <p:sldId id="688" r:id="rId73"/>
    <p:sldId id="372" r:id="rId74"/>
    <p:sldId id="470" r:id="rId75"/>
    <p:sldId id="473" r:id="rId76"/>
    <p:sldId id="689" r:id="rId77"/>
    <p:sldId id="616" r:id="rId78"/>
    <p:sldId id="690" r:id="rId79"/>
    <p:sldId id="691" r:id="rId80"/>
    <p:sldId id="695" r:id="rId81"/>
    <p:sldId id="694" r:id="rId82"/>
    <p:sldId id="692" r:id="rId83"/>
    <p:sldId id="697" r:id="rId84"/>
    <p:sldId id="746" r:id="rId85"/>
    <p:sldId id="698" r:id="rId86"/>
    <p:sldId id="707" r:id="rId87"/>
    <p:sldId id="701" r:id="rId88"/>
    <p:sldId id="736" r:id="rId89"/>
    <p:sldId id="702" r:id="rId90"/>
    <p:sldId id="621" r:id="rId91"/>
    <p:sldId id="704" r:id="rId92"/>
    <p:sldId id="703" r:id="rId93"/>
    <p:sldId id="619" r:id="rId94"/>
    <p:sldId id="626" r:id="rId95"/>
    <p:sldId id="706" r:id="rId96"/>
    <p:sldId id="622" r:id="rId97"/>
    <p:sldId id="709" r:id="rId98"/>
    <p:sldId id="708" r:id="rId99"/>
    <p:sldId id="710" r:id="rId100"/>
    <p:sldId id="628" r:id="rId101"/>
    <p:sldId id="749" r:id="rId102"/>
    <p:sldId id="737" r:id="rId103"/>
    <p:sldId id="629" r:id="rId104"/>
    <p:sldId id="751" r:id="rId105"/>
    <p:sldId id="752" r:id="rId106"/>
    <p:sldId id="753" r:id="rId107"/>
    <p:sldId id="754" r:id="rId108"/>
    <p:sldId id="755" r:id="rId109"/>
    <p:sldId id="756" r:id="rId110"/>
    <p:sldId id="758" r:id="rId111"/>
    <p:sldId id="727" r:id="rId112"/>
    <p:sldId id="750" r:id="rId113"/>
    <p:sldId id="640" r:id="rId114"/>
    <p:sldId id="712" r:id="rId115"/>
    <p:sldId id="634" r:id="rId116"/>
    <p:sldId id="713" r:id="rId117"/>
    <p:sldId id="630" r:id="rId118"/>
    <p:sldId id="714" r:id="rId119"/>
    <p:sldId id="715" r:id="rId120"/>
    <p:sldId id="632" r:id="rId121"/>
    <p:sldId id="711" r:id="rId122"/>
    <p:sldId id="639" r:id="rId123"/>
    <p:sldId id="642" r:id="rId124"/>
    <p:sldId id="717" r:id="rId125"/>
    <p:sldId id="509" r:id="rId126"/>
    <p:sldId id="506" r:id="rId127"/>
    <p:sldId id="585" r:id="rId128"/>
    <p:sldId id="507" r:id="rId129"/>
    <p:sldId id="643" r:id="rId130"/>
    <p:sldId id="573" r:id="rId131"/>
    <p:sldId id="718" r:id="rId132"/>
    <p:sldId id="644" r:id="rId133"/>
    <p:sldId id="719" r:id="rId134"/>
    <p:sldId id="512" r:id="rId135"/>
    <p:sldId id="580" r:id="rId136"/>
    <p:sldId id="720" r:id="rId137"/>
    <p:sldId id="588" r:id="rId138"/>
    <p:sldId id="648" r:id="rId139"/>
    <p:sldId id="722" r:id="rId140"/>
    <p:sldId id="721" r:id="rId141"/>
    <p:sldId id="517" r:id="rId142"/>
    <p:sldId id="586" r:id="rId143"/>
    <p:sldId id="579" r:id="rId144"/>
    <p:sldId id="584" r:id="rId145"/>
    <p:sldId id="518" r:id="rId146"/>
    <p:sldId id="519" r:id="rId147"/>
    <p:sldId id="646" r:id="rId148"/>
    <p:sldId id="645" r:id="rId149"/>
    <p:sldId id="564" r:id="rId150"/>
    <p:sldId id="650" r:id="rId151"/>
    <p:sldId id="723" r:id="rId152"/>
    <p:sldId id="726" r:id="rId153"/>
    <p:sldId id="724" r:id="rId154"/>
    <p:sldId id="725" r:id="rId155"/>
    <p:sldId id="729" r:id="rId1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B20CD51-6BEB-AF4E-A3C0-ED3055FBC36B}">
          <p14:sldIdLst>
            <p14:sldId id="696"/>
            <p14:sldId id="759"/>
            <p14:sldId id="263"/>
            <p14:sldId id="264"/>
            <p14:sldId id="669"/>
            <p14:sldId id="728"/>
            <p14:sldId id="257"/>
          </p14:sldIdLst>
        </p14:section>
        <p14:section name="Offline Learning" id="{A7553ADB-EDA8-764D-B7B6-AFB623FE39CE}">
          <p14:sldIdLst>
            <p14:sldId id="258"/>
            <p14:sldId id="656"/>
            <p14:sldId id="657"/>
            <p14:sldId id="658"/>
            <p14:sldId id="659"/>
            <p14:sldId id="738"/>
            <p14:sldId id="660"/>
          </p14:sldIdLst>
        </p14:section>
        <p14:section name="Online learning" id="{56B980D8-0A5E-614D-AF4E-BA5FFBBFCAAE}">
          <p14:sldIdLst>
            <p14:sldId id="731"/>
            <p14:sldId id="661"/>
            <p14:sldId id="740"/>
            <p14:sldId id="739"/>
            <p14:sldId id="576"/>
            <p14:sldId id="741"/>
            <p14:sldId id="550"/>
            <p14:sldId id="266"/>
            <p14:sldId id="662"/>
            <p14:sldId id="663"/>
            <p14:sldId id="742"/>
            <p14:sldId id="261"/>
            <p14:sldId id="269"/>
            <p14:sldId id="743"/>
          </p14:sldIdLst>
        </p14:section>
        <p14:section name="Zero-Sum Games" id="{6C731FD1-F61E-3941-AB2D-383BF7B06773}">
          <p14:sldIdLst>
            <p14:sldId id="732"/>
            <p14:sldId id="262"/>
            <p14:sldId id="268"/>
            <p14:sldId id="270"/>
            <p14:sldId id="272"/>
            <p14:sldId id="681"/>
            <p14:sldId id="271"/>
            <p14:sldId id="671"/>
            <p14:sldId id="674"/>
            <p14:sldId id="672"/>
            <p14:sldId id="673"/>
            <p14:sldId id="684"/>
            <p14:sldId id="274"/>
            <p14:sldId id="676"/>
            <p14:sldId id="733"/>
          </p14:sldIdLst>
        </p14:section>
        <p14:section name="Smoothed Adversaries" id="{95DCB881-CFE7-4945-83D5-7B2B40C8C806}">
          <p14:sldIdLst>
            <p14:sldId id="566"/>
            <p14:sldId id="678"/>
            <p14:sldId id="744"/>
            <p14:sldId id="745"/>
            <p14:sldId id="679"/>
            <p14:sldId id="569"/>
            <p14:sldId id="578"/>
            <p14:sldId id="680"/>
            <p14:sldId id="535"/>
            <p14:sldId id="598"/>
            <p14:sldId id="599"/>
            <p14:sldId id="602"/>
            <p14:sldId id="541"/>
            <p14:sldId id="581"/>
            <p14:sldId id="555"/>
            <p14:sldId id="544"/>
            <p14:sldId id="556"/>
            <p14:sldId id="557"/>
            <p14:sldId id="428"/>
            <p14:sldId id="545"/>
            <p14:sldId id="561"/>
            <p14:sldId id="318"/>
            <p14:sldId id="687"/>
            <p14:sldId id="757"/>
            <p14:sldId id="734"/>
            <p14:sldId id="682"/>
            <p14:sldId id="683"/>
            <p14:sldId id="440"/>
            <p14:sldId id="688"/>
            <p14:sldId id="372"/>
            <p14:sldId id="470"/>
            <p14:sldId id="473"/>
            <p14:sldId id="689"/>
          </p14:sldIdLst>
        </p14:section>
        <p14:section name="Untitled Section" id="{B891BD43-85B6-A249-A461-2C794A13A611}">
          <p14:sldIdLst>
            <p14:sldId id="616"/>
            <p14:sldId id="690"/>
            <p14:sldId id="691"/>
            <p14:sldId id="695"/>
            <p14:sldId id="694"/>
            <p14:sldId id="692"/>
            <p14:sldId id="697"/>
            <p14:sldId id="746"/>
            <p14:sldId id="698"/>
            <p14:sldId id="707"/>
          </p14:sldIdLst>
        </p14:section>
        <p14:section name="Computing Stackelberg" id="{732E9CDB-F8D2-484E-9C97-E0797832AB1A}">
          <p14:sldIdLst>
            <p14:sldId id="701"/>
            <p14:sldId id="736"/>
            <p14:sldId id="702"/>
            <p14:sldId id="621"/>
            <p14:sldId id="704"/>
          </p14:sldIdLst>
        </p14:section>
        <p14:section name="Learning" id="{779B554B-93DA-474E-8481-F56C321716EB}">
          <p14:sldIdLst>
            <p14:sldId id="703"/>
            <p14:sldId id="619"/>
            <p14:sldId id="626"/>
            <p14:sldId id="706"/>
            <p14:sldId id="622"/>
            <p14:sldId id="709"/>
            <p14:sldId id="708"/>
            <p14:sldId id="710"/>
            <p14:sldId id="628"/>
            <p14:sldId id="749"/>
            <p14:sldId id="737"/>
            <p14:sldId id="629"/>
            <p14:sldId id="751"/>
            <p14:sldId id="752"/>
            <p14:sldId id="753"/>
            <p14:sldId id="754"/>
            <p14:sldId id="755"/>
            <p14:sldId id="756"/>
            <p14:sldId id="758"/>
          </p14:sldIdLst>
        </p14:section>
        <p14:section name="Non-myopic" id="{CCCB4A41-B468-0C4E-A325-84AAEBE5A713}">
          <p14:sldIdLst>
            <p14:sldId id="727"/>
            <p14:sldId id="750"/>
            <p14:sldId id="640"/>
            <p14:sldId id="712"/>
            <p14:sldId id="634"/>
            <p14:sldId id="713"/>
            <p14:sldId id="630"/>
            <p14:sldId id="714"/>
            <p14:sldId id="715"/>
            <p14:sldId id="632"/>
            <p14:sldId id="711"/>
            <p14:sldId id="639"/>
          </p14:sldIdLst>
        </p14:section>
        <p14:section name="Collaborative" id="{20ED6F09-AF14-F340-9DC6-60B216A2E4EB}">
          <p14:sldIdLst>
            <p14:sldId id="642"/>
            <p14:sldId id="717"/>
            <p14:sldId id="509"/>
            <p14:sldId id="506"/>
            <p14:sldId id="585"/>
            <p14:sldId id="507"/>
            <p14:sldId id="643"/>
            <p14:sldId id="573"/>
            <p14:sldId id="718"/>
            <p14:sldId id="644"/>
            <p14:sldId id="719"/>
            <p14:sldId id="512"/>
            <p14:sldId id="580"/>
            <p14:sldId id="720"/>
            <p14:sldId id="588"/>
            <p14:sldId id="648"/>
            <p14:sldId id="722"/>
            <p14:sldId id="721"/>
            <p14:sldId id="517"/>
            <p14:sldId id="586"/>
            <p14:sldId id="579"/>
            <p14:sldId id="584"/>
            <p14:sldId id="518"/>
            <p14:sldId id="519"/>
            <p14:sldId id="646"/>
            <p14:sldId id="645"/>
            <p14:sldId id="564"/>
            <p14:sldId id="650"/>
            <p14:sldId id="723"/>
            <p14:sldId id="726"/>
            <p14:sldId id="724"/>
            <p14:sldId id="725"/>
          </p14:sldIdLst>
        </p14:section>
        <p14:section name="Conclusion" id="{369291BF-6498-4640-AECD-1F687C43B4EA}">
          <p14:sldIdLst>
            <p14:sldId id="72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22"/>
    <p:restoredTop sz="84045"/>
  </p:normalViewPr>
  <p:slideViewPr>
    <p:cSldViewPr snapToGrid="0" snapToObjects="1">
      <p:cViewPr>
        <p:scale>
          <a:sx n="100" d="100"/>
          <a:sy n="100" d="100"/>
        </p:scale>
        <p:origin x="1232" y="736"/>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4984EE-FFF7-BA45-A5BF-04B7432E4FEB}" type="datetimeFigureOut">
              <a:rPr lang="en-US" smtClean="0"/>
              <a:t>5/23/23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8FC834-3C8B-864E-8466-BEBD1B4A1B02}" type="slidenum">
              <a:rPr lang="en-US" smtClean="0"/>
              <a:t>‹#›</a:t>
            </a:fld>
            <a:endParaRPr lang="en-US"/>
          </a:p>
        </p:txBody>
      </p:sp>
    </p:spTree>
    <p:extLst>
      <p:ext uri="{BB962C8B-B14F-4D97-AF65-F5344CB8AC3E}">
        <p14:creationId xmlns:p14="http://schemas.microsoft.com/office/powerpoint/2010/main" val="4060876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arxiv.org/search/cs?searchtype=author&amp;query=Foster%2C+D+J" TargetMode="External"/><Relationship Id="rId2" Type="http://schemas.openxmlformats.org/officeDocument/2006/relationships/slide" Target="../slides/slide101.xml"/><Relationship Id="rId1" Type="http://schemas.openxmlformats.org/officeDocument/2006/relationships/notesMaster" Target="../notesMasters/notesMaster1.xml"/><Relationship Id="rId6" Type="http://schemas.openxmlformats.org/officeDocument/2006/relationships/hyperlink" Target="https://arxiv.org/search/cs?searchtype=author&amp;query=Rakhlin%2C+A" TargetMode="External"/><Relationship Id="rId5" Type="http://schemas.openxmlformats.org/officeDocument/2006/relationships/hyperlink" Target="https://arxiv.org/search/cs?searchtype=author&amp;query=Qian%2C+J" TargetMode="External"/><Relationship Id="rId4" Type="http://schemas.openxmlformats.org/officeDocument/2006/relationships/hyperlink" Target="https://arxiv.org/search/cs?searchtype=author&amp;query=Kakade%2C+S+M" TargetMode="Externa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5</a:t>
            </a:fld>
            <a:endParaRPr lang="en-US"/>
          </a:p>
        </p:txBody>
      </p:sp>
    </p:spTree>
    <p:extLst>
      <p:ext uri="{BB962C8B-B14F-4D97-AF65-F5344CB8AC3E}">
        <p14:creationId xmlns:p14="http://schemas.microsoft.com/office/powerpoint/2010/main" val="1131814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24</a:t>
            </a:fld>
            <a:endParaRPr lang="en-US"/>
          </a:p>
        </p:txBody>
      </p:sp>
    </p:spTree>
    <p:extLst>
      <p:ext uri="{BB962C8B-B14F-4D97-AF65-F5344CB8AC3E}">
        <p14:creationId xmlns:p14="http://schemas.microsoft.com/office/powerpoint/2010/main" val="3674755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28</a:t>
            </a:fld>
            <a:endParaRPr lang="en-US"/>
          </a:p>
        </p:txBody>
      </p:sp>
    </p:spTree>
    <p:extLst>
      <p:ext uri="{BB962C8B-B14F-4D97-AF65-F5344CB8AC3E}">
        <p14:creationId xmlns:p14="http://schemas.microsoft.com/office/powerpoint/2010/main" val="7843781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29</a:t>
            </a:fld>
            <a:endParaRPr lang="en-US"/>
          </a:p>
        </p:txBody>
      </p:sp>
    </p:spTree>
    <p:extLst>
      <p:ext uri="{BB962C8B-B14F-4D97-AF65-F5344CB8AC3E}">
        <p14:creationId xmlns:p14="http://schemas.microsoft.com/office/powerpoint/2010/main" val="2002237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40</a:t>
            </a:fld>
            <a:endParaRPr lang="en-US"/>
          </a:p>
        </p:txBody>
      </p:sp>
    </p:spTree>
    <p:extLst>
      <p:ext uri="{BB962C8B-B14F-4D97-AF65-F5344CB8AC3E}">
        <p14:creationId xmlns:p14="http://schemas.microsoft.com/office/powerpoint/2010/main" val="3302011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43</a:t>
            </a:fld>
            <a:endParaRPr lang="en-US"/>
          </a:p>
        </p:txBody>
      </p:sp>
    </p:spTree>
    <p:extLst>
      <p:ext uri="{BB962C8B-B14F-4D97-AF65-F5344CB8AC3E}">
        <p14:creationId xmlns:p14="http://schemas.microsoft.com/office/powerpoint/2010/main" val="3159727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 ML algorithmic and statistical guarantees, and these usually come in two forms. </a:t>
            </a:r>
          </a:p>
          <a:p>
            <a:r>
              <a:rPr lang="en-US" dirty="0"/>
              <a:t>….</a:t>
            </a:r>
          </a:p>
          <a:p>
            <a:endParaRPr lang="en-US" dirty="0"/>
          </a:p>
          <a:p>
            <a:r>
              <a:rPr lang="en-US" dirty="0"/>
              <a:t>…</a:t>
            </a:r>
          </a:p>
          <a:p>
            <a:endParaRPr lang="en-US" dirty="0"/>
          </a:p>
          <a:p>
            <a:r>
              <a:rPr lang="en-US" dirty="0"/>
              <a:t>While adversarial and online guarantees are much strong er than their offline or stochastic counterparts, they are also much harder to obtain. In fact, in many standard learning settings tasks that are easy to do in the stochastic world are impossible in the adversarial world. </a:t>
            </a:r>
          </a:p>
          <a:p>
            <a:r>
              <a:rPr lang="en-US" dirty="0"/>
              <a:t>On the other hand, the need for algorithms that robust to changes and shifts is also arising.</a:t>
            </a:r>
          </a:p>
          <a:p>
            <a:endParaRPr lang="en-US" dirty="0"/>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44</a:t>
            </a:fld>
            <a:endParaRPr lang="en-US"/>
          </a:p>
        </p:txBody>
      </p:sp>
    </p:spTree>
    <p:extLst>
      <p:ext uri="{BB962C8B-B14F-4D97-AF65-F5344CB8AC3E}">
        <p14:creationId xmlns:p14="http://schemas.microsoft.com/office/powerpoint/2010/main" val="2954438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a:t>
            </a:r>
            <a:r>
              <a:rPr lang="en-US" dirty="0" err="1"/>
              <a:t>chanlelge</a:t>
            </a:r>
            <a:r>
              <a:rPr lang="en-US" dirty="0"/>
              <a:t> also exists more broadly in algorithm design. Where two paradigm of </a:t>
            </a:r>
            <a:r>
              <a:rPr lang="en-US" dirty="0" err="1"/>
              <a:t>aversage</a:t>
            </a:r>
            <a:r>
              <a:rPr lang="en-US" dirty="0"/>
              <a:t> case analysis </a:t>
            </a:r>
            <a:r>
              <a:rPr lang="en-US" dirty="0" err="1"/>
              <a:t>verus</a:t>
            </a:r>
            <a:r>
              <a:rPr lang="en-US" dirty="0"/>
              <a:t> worst-case analysis.</a:t>
            </a:r>
          </a:p>
          <a:p>
            <a:endParaRPr lang="en-US" dirty="0"/>
          </a:p>
          <a:p>
            <a:r>
              <a:rPr lang="en-US" dirty="0"/>
              <a:t>With interest in </a:t>
            </a:r>
          </a:p>
        </p:txBody>
      </p:sp>
      <p:sp>
        <p:nvSpPr>
          <p:cNvPr id="4" name="Slide Number Placeholder 3"/>
          <p:cNvSpPr>
            <a:spLocks noGrp="1"/>
          </p:cNvSpPr>
          <p:nvPr>
            <p:ph type="sldNum" sz="quarter" idx="5"/>
          </p:nvPr>
        </p:nvSpPr>
        <p:spPr/>
        <p:txBody>
          <a:bodyPr/>
          <a:lstStyle/>
          <a:p>
            <a:fld id="{DEA6A391-B6AA-1B4E-922D-27309D4646E3}" type="slidenum">
              <a:rPr lang="en-US" smtClean="0"/>
              <a:t>45</a:t>
            </a:fld>
            <a:endParaRPr lang="en-US"/>
          </a:p>
        </p:txBody>
      </p:sp>
    </p:spTree>
    <p:extLst>
      <p:ext uri="{BB962C8B-B14F-4D97-AF65-F5344CB8AC3E}">
        <p14:creationId xmlns:p14="http://schemas.microsoft.com/office/powerpoint/2010/main" val="14506373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48</a:t>
            </a:fld>
            <a:endParaRPr lang="en-US"/>
          </a:p>
        </p:txBody>
      </p:sp>
    </p:spTree>
    <p:extLst>
      <p:ext uri="{BB962C8B-B14F-4D97-AF65-F5344CB8AC3E}">
        <p14:creationId xmlns:p14="http://schemas.microsoft.com/office/powerpoint/2010/main" val="3318074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62</a:t>
            </a:fld>
            <a:endParaRPr lang="en-US"/>
          </a:p>
        </p:txBody>
      </p:sp>
    </p:spTree>
    <p:extLst>
      <p:ext uri="{BB962C8B-B14F-4D97-AF65-F5344CB8AC3E}">
        <p14:creationId xmlns:p14="http://schemas.microsoft.com/office/powerpoint/2010/main" val="9682225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What do “real-life” adversaries and interactions look like?</a:t>
            </a:r>
          </a:p>
          <a:p>
            <a:pPr>
              <a:lnSpc>
                <a:spcPct val="100000"/>
              </a:lnSpc>
            </a:pPr>
            <a:r>
              <a:rPr lang="en-US" sz="1200" dirty="0"/>
              <a:t>Adaptivity is the key part, but there is lack of precision. </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63</a:t>
            </a:fld>
            <a:endParaRPr lang="en-US"/>
          </a:p>
        </p:txBody>
      </p:sp>
    </p:spTree>
    <p:extLst>
      <p:ext uri="{BB962C8B-B14F-4D97-AF65-F5344CB8AC3E}">
        <p14:creationId xmlns:p14="http://schemas.microsoft.com/office/powerpoint/2010/main" val="3301276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7</a:t>
            </a:fld>
            <a:endParaRPr lang="en-US"/>
          </a:p>
        </p:txBody>
      </p:sp>
    </p:spTree>
    <p:extLst>
      <p:ext uri="{BB962C8B-B14F-4D97-AF65-F5344CB8AC3E}">
        <p14:creationId xmlns:p14="http://schemas.microsoft.com/office/powerpoint/2010/main" val="514660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Focus on Recipe </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64</a:t>
            </a:fld>
            <a:endParaRPr lang="en-US"/>
          </a:p>
        </p:txBody>
      </p:sp>
    </p:spTree>
    <p:extLst>
      <p:ext uri="{BB962C8B-B14F-4D97-AF65-F5344CB8AC3E}">
        <p14:creationId xmlns:p14="http://schemas.microsoft.com/office/powerpoint/2010/main" val="12283171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recipe has several applications </a:t>
            </a:r>
          </a:p>
          <a:p>
            <a:endParaRPr lang="en-US" dirty="0"/>
          </a:p>
          <a:p>
            <a:r>
              <a:rPr lang="en-US" dirty="0"/>
              <a:t>We saw the online learning earlier in the talk </a:t>
            </a:r>
          </a:p>
          <a:p>
            <a:r>
              <a:rPr lang="en-US" dirty="0"/>
              <a:t>We will see online discrepancy minimization briefly next </a:t>
            </a:r>
          </a:p>
          <a:p>
            <a:endParaRPr lang="en-US" dirty="0"/>
          </a:p>
          <a:p>
            <a:r>
              <a:rPr lang="en-US" dirty="0"/>
              <a:t>Other applications </a:t>
            </a:r>
            <a:r>
              <a:rPr lang="en-US" dirty="0" err="1"/>
              <a:t>inclue</a:t>
            </a:r>
            <a:r>
              <a:rPr lang="en-US" dirty="0"/>
              <a:t> data driven algorithm design</a:t>
            </a:r>
          </a:p>
          <a:p>
            <a:r>
              <a:rPr lang="en-US" dirty="0"/>
              <a:t>We also prove </a:t>
            </a:r>
            <a:r>
              <a:rPr lang="en-US" dirty="0" err="1"/>
              <a:t>beyonf</a:t>
            </a:r>
            <a:r>
              <a:rPr lang="en-US" dirty="0"/>
              <a:t> worst case guarantees for diff privacy in an earlier work using slightly different </a:t>
            </a:r>
            <a:r>
              <a:rPr lang="en-US" dirty="0" err="1"/>
              <a:t>technqiues</a:t>
            </a:r>
            <a:endParaRPr lang="en-US" dirty="0"/>
          </a:p>
        </p:txBody>
      </p:sp>
      <p:sp>
        <p:nvSpPr>
          <p:cNvPr id="4" name="Slide Number Placeholder 3"/>
          <p:cNvSpPr>
            <a:spLocks noGrp="1"/>
          </p:cNvSpPr>
          <p:nvPr>
            <p:ph type="sldNum" sz="quarter" idx="5"/>
          </p:nvPr>
        </p:nvSpPr>
        <p:spPr/>
        <p:txBody>
          <a:bodyPr/>
          <a:lstStyle/>
          <a:p>
            <a:fld id="{826855BD-7F14-4CD8-9EFE-25192DFE0FE9}" type="slidenum">
              <a:rPr lang="en-US" smtClean="0"/>
              <a:t>65</a:t>
            </a:fld>
            <a:endParaRPr lang="en-US"/>
          </a:p>
        </p:txBody>
      </p:sp>
    </p:spTree>
    <p:extLst>
      <p:ext uri="{BB962C8B-B14F-4D97-AF65-F5344CB8AC3E}">
        <p14:creationId xmlns:p14="http://schemas.microsoft.com/office/powerpoint/2010/main" val="2292816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66</a:t>
            </a:fld>
            <a:endParaRPr lang="en-US"/>
          </a:p>
        </p:txBody>
      </p:sp>
    </p:spTree>
    <p:extLst>
      <p:ext uri="{BB962C8B-B14F-4D97-AF65-F5344CB8AC3E}">
        <p14:creationId xmlns:p14="http://schemas.microsoft.com/office/powerpoint/2010/main" val="2478535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What do “real-life” adversaries and interactions look like?</a:t>
            </a:r>
          </a:p>
          <a:p>
            <a:pPr>
              <a:lnSpc>
                <a:spcPct val="100000"/>
              </a:lnSpc>
            </a:pPr>
            <a:r>
              <a:rPr lang="en-US" sz="1200" dirty="0"/>
              <a:t>Adaptivity is the key part, but there is lack of precision. </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67</a:t>
            </a:fld>
            <a:endParaRPr lang="en-US"/>
          </a:p>
        </p:txBody>
      </p:sp>
    </p:spTree>
    <p:extLst>
      <p:ext uri="{BB962C8B-B14F-4D97-AF65-F5344CB8AC3E}">
        <p14:creationId xmlns:p14="http://schemas.microsoft.com/office/powerpoint/2010/main" val="4999950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68</a:t>
            </a:fld>
            <a:endParaRPr lang="en-US"/>
          </a:p>
        </p:txBody>
      </p:sp>
    </p:spTree>
    <p:extLst>
      <p:ext uri="{BB962C8B-B14F-4D97-AF65-F5344CB8AC3E}">
        <p14:creationId xmlns:p14="http://schemas.microsoft.com/office/powerpoint/2010/main" val="19031352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120sec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talk about learning</a:t>
            </a:r>
            <a:r>
              <a:rPr lang="en-US" sz="1200" kern="1200" baseline="0" dirty="0">
                <a:solidFill>
                  <a:schemeClr val="tx1"/>
                </a:solidFill>
                <a:effectLst/>
                <a:latin typeface="+mn-lt"/>
                <a:ea typeface="+mn-ea"/>
                <a:cs typeface="+mn-cs"/>
              </a:rPr>
              <a:t> in presence of changes in </a:t>
            </a:r>
            <a:r>
              <a:rPr lang="en-US" sz="1200" kern="1200" dirty="0">
                <a:solidFill>
                  <a:schemeClr val="tx1"/>
                </a:solidFill>
                <a:effectLst/>
                <a:latin typeface="+mn-lt"/>
                <a:ea typeface="+mn-ea"/>
                <a:cs typeface="+mn-cs"/>
              </a:rPr>
              <a:t>valuations, we adopt the</a:t>
            </a:r>
            <a:r>
              <a:rPr lang="en-US" sz="1200" kern="1200" baseline="0" dirty="0">
                <a:solidFill>
                  <a:schemeClr val="tx1"/>
                </a:solidFill>
                <a:effectLst/>
                <a:latin typeface="+mn-lt"/>
                <a:ea typeface="+mn-ea"/>
                <a:cs typeface="+mn-cs"/>
              </a:rPr>
              <a:t> model of online learning.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this model, the auctioneer faces</a:t>
            </a:r>
            <a:r>
              <a:rPr lang="en-US" sz="1200" kern="1200" baseline="0" dirty="0">
                <a:solidFill>
                  <a:schemeClr val="tx1"/>
                </a:solidFill>
                <a:effectLst/>
                <a:latin typeface="+mn-lt"/>
                <a:ea typeface="+mn-ea"/>
                <a:cs typeface="+mn-cs"/>
              </a:rPr>
              <a:t> bidders with new valuations over T time steps. In every time step, the </a:t>
            </a:r>
            <a:r>
              <a:rPr lang="en-US" sz="1200" kern="1200" dirty="0">
                <a:solidFill>
                  <a:schemeClr val="tx1"/>
                </a:solidFill>
                <a:effectLst/>
                <a:latin typeface="+mn-lt"/>
                <a:ea typeface="+mn-ea"/>
                <a:cs typeface="+mn-cs"/>
              </a:rPr>
              <a:t>auctioneer </a:t>
            </a:r>
            <a:r>
              <a:rPr lang="en-US" sz="1200" kern="1200" baseline="0" dirty="0">
                <a:solidFill>
                  <a:schemeClr val="tx1"/>
                </a:solidFill>
                <a:effectLst/>
                <a:latin typeface="+mn-lt"/>
                <a:ea typeface="+mn-ea"/>
                <a:cs typeface="+mn-cs"/>
              </a:rPr>
              <a:t>picks one auction </a:t>
            </a:r>
            <a:r>
              <a:rPr lang="en-US" sz="1200" kern="1200" baseline="0" dirty="0" err="1">
                <a:solidFill>
                  <a:schemeClr val="tx1"/>
                </a:solidFill>
                <a:effectLst/>
                <a:latin typeface="+mn-lt"/>
                <a:ea typeface="+mn-ea"/>
                <a:cs typeface="+mn-cs"/>
              </a:rPr>
              <a:t>x_t</a:t>
            </a:r>
            <a:r>
              <a:rPr lang="en-US" sz="1200" kern="1200" baseline="0" dirty="0">
                <a:solidFill>
                  <a:schemeClr val="tx1"/>
                </a:solidFill>
                <a:effectLst/>
                <a:latin typeface="+mn-lt"/>
                <a:ea typeface="+mn-ea"/>
                <a:cs typeface="+mn-cs"/>
              </a:rPr>
              <a:t> from its set of auctions. An example of this would be setting reserve prices that bidders need to clear.</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Then new bidder valuations are chosen (potentially </a:t>
            </a:r>
            <a:r>
              <a:rPr lang="en-US" sz="1200" kern="1200" baseline="0" dirty="0" err="1">
                <a:solidFill>
                  <a:schemeClr val="tx1"/>
                </a:solidFill>
                <a:effectLst/>
                <a:latin typeface="+mn-lt"/>
                <a:ea typeface="+mn-ea"/>
                <a:cs typeface="+mn-cs"/>
              </a:rPr>
              <a:t>adversarially</a:t>
            </a:r>
            <a:r>
              <a:rPr lang="en-US" sz="1200" kern="1200" baseline="0" dirty="0">
                <a:solidFill>
                  <a:schemeClr val="tx1"/>
                </a:solidFill>
                <a:effectLst/>
                <a:latin typeface="+mn-lt"/>
                <a:ea typeface="+mn-ea"/>
                <a:cs typeface="+mn-cs"/>
              </a:rPr>
              <a:t>). The auctioneer sees these valuations and receives the corresponding revenue. </a:t>
            </a:r>
          </a:p>
          <a:p>
            <a:endParaRPr lang="en-US" sz="1200" kern="1200" baseline="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measure of how well we</a:t>
            </a:r>
            <a:r>
              <a:rPr lang="en-US" sz="1200" kern="1200" baseline="0" dirty="0">
                <a:solidFill>
                  <a:schemeClr val="tx1"/>
                </a:solidFill>
                <a:effectLst/>
                <a:latin typeface="+mn-lt"/>
                <a:ea typeface="+mn-ea"/>
                <a:cs typeface="+mn-cs"/>
              </a:rPr>
              <a:t> are doing </a:t>
            </a:r>
            <a:r>
              <a:rPr lang="en-US" sz="1200" kern="1200" dirty="0">
                <a:solidFill>
                  <a:schemeClr val="tx1"/>
                </a:solidFill>
                <a:effectLst/>
                <a:latin typeface="+mn-lt"/>
                <a:ea typeface="+mn-ea"/>
                <a:cs typeface="+mn-cs"/>
              </a:rPr>
              <a:t>is called regret, the lower it is the better.</a:t>
            </a:r>
            <a:r>
              <a:rPr lang="en-US" sz="1200" kern="1200" baseline="0" dirty="0">
                <a:solidFill>
                  <a:schemeClr val="tx1"/>
                </a:solidFill>
                <a:effectLst/>
                <a:latin typeface="+mn-lt"/>
                <a:ea typeface="+mn-ea"/>
                <a:cs typeface="+mn-cs"/>
              </a:rPr>
              <a:t> R</a:t>
            </a:r>
            <a:r>
              <a:rPr lang="en-US" sz="1200" kern="1200" dirty="0">
                <a:solidFill>
                  <a:schemeClr val="tx1"/>
                </a:solidFill>
                <a:effectLst/>
                <a:latin typeface="+mn-lt"/>
                <a:ea typeface="+mn-ea"/>
                <a:cs typeface="+mn-cs"/>
              </a:rPr>
              <a:t>egret is defined as the difference between the total</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revenue we have obtained in T steps,</a:t>
            </a:r>
            <a:r>
              <a:rPr lang="en-US" sz="1200" kern="1200" baseline="0" dirty="0">
                <a:solidFill>
                  <a:schemeClr val="tx1"/>
                </a:solidFill>
                <a:effectLst/>
                <a:latin typeface="+mn-lt"/>
                <a:ea typeface="+mn-ea"/>
                <a:cs typeface="+mn-cs"/>
              </a:rPr>
              <a:t> versus, the revenue that the best auction could have received. More formally shown here.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are in particular</a:t>
            </a:r>
            <a:r>
              <a:rPr lang="en-US" sz="1200" kern="1200" baseline="0" dirty="0">
                <a:solidFill>
                  <a:schemeClr val="tx1"/>
                </a:solidFill>
                <a:effectLst/>
                <a:latin typeface="+mn-lt"/>
                <a:ea typeface="+mn-ea"/>
                <a:cs typeface="+mn-cs"/>
              </a:rPr>
              <a:t> interested in n</a:t>
            </a:r>
            <a:r>
              <a:rPr lang="en-US" sz="1200" kern="1200" dirty="0">
                <a:solidFill>
                  <a:schemeClr val="tx1"/>
                </a:solidFill>
                <a:effectLst/>
                <a:latin typeface="+mn-lt"/>
                <a:ea typeface="+mn-ea"/>
                <a:cs typeface="+mn-cs"/>
              </a:rPr>
              <a:t>o-regret algorithms, these are algorithms whose regret is sub-linear in T. That is the longer you run the algorithm, the better its guarantees are on average.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The framework of online learning of course goes beyond auctions and can apply to general learning problems in a changing environments, where the learner picks a strategy </a:t>
            </a:r>
            <a:r>
              <a:rPr lang="en-US" sz="1200" kern="1200" baseline="0" dirty="0" err="1">
                <a:solidFill>
                  <a:schemeClr val="tx1"/>
                </a:solidFill>
                <a:effectLst/>
                <a:latin typeface="+mn-lt"/>
                <a:ea typeface="+mn-ea"/>
                <a:cs typeface="+mn-cs"/>
              </a:rPr>
              <a:t>x_t</a:t>
            </a:r>
            <a:r>
              <a:rPr lang="en-US" sz="1200" kern="1200" baseline="0" dirty="0">
                <a:solidFill>
                  <a:schemeClr val="tx1"/>
                </a:solidFill>
                <a:effectLst/>
                <a:latin typeface="+mn-lt"/>
                <a:ea typeface="+mn-ea"/>
                <a:cs typeface="+mn-cs"/>
              </a:rPr>
              <a:t> and the adversary picks a strategy </a:t>
            </a:r>
            <a:r>
              <a:rPr lang="en-US" sz="1200" kern="1200" baseline="0" dirty="0" err="1">
                <a:solidFill>
                  <a:schemeClr val="tx1"/>
                </a:solidFill>
                <a:effectLst/>
                <a:latin typeface="+mn-lt"/>
                <a:ea typeface="+mn-ea"/>
                <a:cs typeface="+mn-cs"/>
              </a:rPr>
              <a:t>y_t</a:t>
            </a:r>
            <a:r>
              <a:rPr lang="en-US" sz="1200" kern="1200" baseline="0" dirty="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What we know is that there are generic no-regret algorithms that have a regret of that is \sqrt{T} and logarithmic in X.</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of the nice aspects of</a:t>
            </a:r>
            <a:r>
              <a:rPr lang="en-US" sz="1200" kern="1200" baseline="0" dirty="0">
                <a:solidFill>
                  <a:schemeClr val="tx1"/>
                </a:solidFill>
                <a:effectLst/>
                <a:latin typeface="+mn-lt"/>
                <a:ea typeface="+mn-ea"/>
                <a:cs typeface="+mn-cs"/>
              </a:rPr>
              <a:t> this result is that the regret increases very slowly with the size of learner’s strategy set, which here is the number of auctions. Unfortunately, the runtime however has a linear dependence on the number of learner strategies. This is in particular problematic for Auctions, because </a:t>
            </a:r>
            <a:r>
              <a:rPr lang="mr-IN" sz="1200" kern="1200" baseline="0" dirty="0">
                <a:solidFill>
                  <a:schemeClr val="tx1"/>
                </a:solidFill>
                <a:effectLst/>
                <a:latin typeface="+mn-lt"/>
                <a:ea typeface="+mn-ea"/>
                <a:cs typeface="+mn-cs"/>
              </a:rPr>
              <a:t>…</a:t>
            </a:r>
            <a:endParaRPr lang="en-US" sz="1200"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10BA5F-F59A-2642-93EB-AEB122264A0E}" type="slidenum">
              <a:rPr lang="en-US" smtClean="0"/>
              <a:t>71</a:t>
            </a:fld>
            <a:endParaRPr lang="en-US"/>
          </a:p>
        </p:txBody>
      </p:sp>
    </p:spTree>
    <p:extLst>
      <p:ext uri="{BB962C8B-B14F-4D97-AF65-F5344CB8AC3E}">
        <p14:creationId xmlns:p14="http://schemas.microsoft.com/office/powerpoint/2010/main" val="1548044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baseline="0" dirty="0">
                <a:solidFill>
                  <a:schemeClr val="tx1"/>
                </a:solidFill>
                <a:effectLst/>
                <a:latin typeface="+mn-lt"/>
                <a:ea typeface="+mn-ea"/>
                <a:cs typeface="+mn-cs"/>
              </a:rPr>
              <a:t>80 sec</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Here the assumption is that there is an oracle that can compute the best learner strategy over any history or distribution of the actions of the adversary.</a:t>
            </a:r>
          </a:p>
          <a:p>
            <a:endParaRPr lang="en-US" sz="1200" kern="1200" baseline="0" dirty="0">
              <a:solidFill>
                <a:schemeClr val="tx1"/>
              </a:solidFill>
              <a:effectLst/>
              <a:latin typeface="+mn-lt"/>
              <a:ea typeface="+mn-ea"/>
              <a:cs typeface="+mn-cs"/>
            </a:endParaRPr>
          </a:p>
          <a:p>
            <a:r>
              <a:rPr lang="en-US" sz="1200" kern="1200" baseline="0" dirty="0">
                <a:solidFill>
                  <a:schemeClr val="tx1"/>
                </a:solidFill>
                <a:effectLst/>
                <a:latin typeface="+mn-lt"/>
                <a:ea typeface="+mn-ea"/>
                <a:cs typeface="+mn-cs"/>
              </a:rPr>
              <a:t>Oracle-efficient algorithms have been a subject of interest for a long time.</a:t>
            </a:r>
          </a:p>
          <a:p>
            <a:r>
              <a:rPr lang="en-US" sz="1200" kern="1200" baseline="0" dirty="0">
                <a:solidFill>
                  <a:schemeClr val="tx1"/>
                </a:solidFill>
                <a:effectLst/>
                <a:latin typeface="+mn-lt"/>
                <a:ea typeface="+mn-ea"/>
                <a:cs typeface="+mn-cs"/>
              </a:rPr>
              <a:t>Going back more than a decade ago, </a:t>
            </a:r>
            <a:r>
              <a:rPr lang="en-US" sz="1200" kern="1200" baseline="0" dirty="0" err="1">
                <a:solidFill>
                  <a:schemeClr val="tx1"/>
                </a:solidFill>
                <a:effectLst/>
                <a:latin typeface="+mn-lt"/>
                <a:ea typeface="+mn-ea"/>
                <a:cs typeface="+mn-cs"/>
              </a:rPr>
              <a:t>Kalai-Vempala</a:t>
            </a:r>
            <a:r>
              <a:rPr lang="en-US" sz="1200" kern="1200" baseline="0" dirty="0">
                <a:solidFill>
                  <a:schemeClr val="tx1"/>
                </a:solidFill>
                <a:effectLst/>
                <a:latin typeface="+mn-lt"/>
                <a:ea typeface="+mn-ea"/>
                <a:cs typeface="+mn-cs"/>
              </a:rPr>
              <a:t> showed that </a:t>
            </a:r>
          </a:p>
          <a:p>
            <a:r>
              <a:rPr lang="en-US" sz="1200" kern="1200" baseline="0" dirty="0">
                <a:solidFill>
                  <a:schemeClr val="tx1"/>
                </a:solidFill>
                <a:effectLst/>
                <a:latin typeface="+mn-lt"/>
                <a:ea typeface="+mn-ea"/>
                <a:cs typeface="+mn-cs"/>
              </a:rPr>
              <a:t> if the function is linear in a lower dimensional space, we have oracle-efficient algorithms. </a:t>
            </a:r>
            <a:r>
              <a:rPr lang="en-US" sz="1200" kern="1200" dirty="0">
                <a:solidFill>
                  <a:schemeClr val="tx1"/>
                </a:solidFill>
                <a:effectLst/>
                <a:latin typeface="+mn-lt"/>
                <a:ea typeface="+mn-ea"/>
                <a:cs typeface="+mn-cs"/>
              </a:rPr>
              <a:t>More recently, Daskalakis and </a:t>
            </a:r>
            <a:r>
              <a:rPr lang="en-US" sz="1200" kern="1200" dirty="0" err="1">
                <a:solidFill>
                  <a:schemeClr val="tx1"/>
                </a:solidFill>
                <a:effectLst/>
                <a:latin typeface="+mn-lt"/>
                <a:ea typeface="+mn-ea"/>
                <a:cs typeface="+mn-cs"/>
              </a:rPr>
              <a:t>Syrgkanis</a:t>
            </a:r>
            <a:r>
              <a:rPr lang="en-US" sz="1200" kern="1200" dirty="0">
                <a:solidFill>
                  <a:schemeClr val="tx1"/>
                </a:solidFill>
                <a:effectLst/>
                <a:latin typeface="+mn-lt"/>
                <a:ea typeface="+mn-ea"/>
                <a:cs typeface="+mn-cs"/>
              </a:rPr>
              <a:t> showed that when the adversaries set of actions, Y,</a:t>
            </a:r>
            <a:r>
              <a:rPr lang="en-US" sz="1200" kern="1200" baseline="0" dirty="0">
                <a:solidFill>
                  <a:schemeClr val="tx1"/>
                </a:solidFill>
                <a:effectLst/>
                <a:latin typeface="+mn-lt"/>
                <a:ea typeface="+mn-ea"/>
                <a:cs typeface="+mn-cs"/>
              </a:rPr>
              <a:t> is small, then you can have oracle-efficient algorithms too.</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 t</a:t>
            </a:r>
            <a:r>
              <a:rPr lang="en-US" sz="1200" kern="1200" baseline="0" dirty="0">
                <a:solidFill>
                  <a:schemeClr val="tx1"/>
                </a:solidFill>
                <a:effectLst/>
                <a:latin typeface="+mn-lt"/>
                <a:ea typeface="+mn-ea"/>
                <a:cs typeface="+mn-cs"/>
              </a:rPr>
              <a:t>he other hand, </a:t>
            </a:r>
            <a:r>
              <a:rPr lang="en-US" sz="1200" kern="1200" baseline="0" dirty="0" err="1">
                <a:solidFill>
                  <a:schemeClr val="tx1"/>
                </a:solidFill>
                <a:effectLst/>
                <a:latin typeface="+mn-lt"/>
                <a:ea typeface="+mn-ea"/>
                <a:cs typeface="+mn-cs"/>
              </a:rPr>
              <a:t>Hazan</a:t>
            </a:r>
            <a:r>
              <a:rPr lang="en-US" sz="1200" kern="1200" baseline="0" dirty="0">
                <a:solidFill>
                  <a:schemeClr val="tx1"/>
                </a:solidFill>
                <a:effectLst/>
                <a:latin typeface="+mn-lt"/>
                <a:ea typeface="+mn-ea"/>
                <a:cs typeface="+mn-cs"/>
              </a:rPr>
              <a:t> and </a:t>
            </a:r>
            <a:r>
              <a:rPr lang="en-US" sz="1200" kern="1200" baseline="0" dirty="0" err="1">
                <a:solidFill>
                  <a:schemeClr val="tx1"/>
                </a:solidFill>
                <a:effectLst/>
                <a:latin typeface="+mn-lt"/>
                <a:ea typeface="+mn-ea"/>
                <a:cs typeface="+mn-cs"/>
              </a:rPr>
              <a:t>Koren</a:t>
            </a:r>
            <a:r>
              <a:rPr lang="en-US" sz="1200" kern="1200" baseline="0" dirty="0">
                <a:solidFill>
                  <a:schemeClr val="tx1"/>
                </a:solidFill>
                <a:effectLst/>
                <a:latin typeface="+mn-lt"/>
                <a:ea typeface="+mn-ea"/>
                <a:cs typeface="+mn-cs"/>
              </a:rPr>
              <a:t> showed that there ae functions where no-oracle efficient algorithms can exists for them.</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But</a:t>
            </a:r>
            <a:r>
              <a:rPr lang="en-US" sz="1200" kern="1200" baseline="0" dirty="0">
                <a:solidFill>
                  <a:schemeClr val="tx1"/>
                </a:solidFill>
                <a:effectLst/>
                <a:latin typeface="+mn-lt"/>
                <a:ea typeface="+mn-ea"/>
                <a:cs typeface="+mn-cs"/>
              </a:rPr>
              <a:t> there is a large classes of function that fall outside of these results, that we didn’t know how to handle until now. In my work, </a:t>
            </a:r>
            <a:r>
              <a:rPr lang="en-US" sz="1200" kern="1200" dirty="0">
                <a:solidFill>
                  <a:schemeClr val="tx1"/>
                </a:solidFill>
                <a:effectLst/>
                <a:latin typeface="+mn-lt"/>
                <a:ea typeface="+mn-ea"/>
                <a:cs typeface="+mn-cs"/>
              </a:rPr>
              <a:t>I show that there</a:t>
            </a:r>
            <a:r>
              <a:rPr lang="en-US" sz="1200" kern="1200" baseline="0" dirty="0">
                <a:solidFill>
                  <a:schemeClr val="tx1"/>
                </a:solidFill>
                <a:effectLst/>
                <a:latin typeface="+mn-lt"/>
                <a:ea typeface="+mn-ea"/>
                <a:cs typeface="+mn-cs"/>
              </a:rPr>
              <a:t> is a structured space </a:t>
            </a:r>
            <a:r>
              <a:rPr lang="en-US" sz="1200" kern="1200" dirty="0">
                <a:solidFill>
                  <a:schemeClr val="tx1"/>
                </a:solidFill>
                <a:effectLst/>
                <a:latin typeface="+mn-lt"/>
                <a:ea typeface="+mn-ea"/>
                <a:cs typeface="+mn-cs"/>
              </a:rPr>
              <a:t>where you can have oracle efficient algorithms. And one</a:t>
            </a:r>
            <a:r>
              <a:rPr lang="en-US" sz="1200" kern="1200" baseline="0" dirty="0">
                <a:solidFill>
                  <a:schemeClr val="tx1"/>
                </a:solidFill>
                <a:effectLst/>
                <a:latin typeface="+mn-lt"/>
                <a:ea typeface="+mn-ea"/>
                <a:cs typeface="+mn-cs"/>
              </a:rPr>
              <a:t> nice thing about this structure is that it’s very natural and this structure exists in many combinatorial problems including auctions.</a:t>
            </a:r>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F10BA5F-F59A-2642-93EB-AEB122264A0E}" type="slidenum">
              <a:rPr lang="en-US" smtClean="0"/>
              <a:t>73</a:t>
            </a:fld>
            <a:endParaRPr lang="en-US"/>
          </a:p>
        </p:txBody>
      </p:sp>
    </p:spTree>
    <p:extLst>
      <p:ext uri="{BB962C8B-B14F-4D97-AF65-F5344CB8AC3E}">
        <p14:creationId xmlns:p14="http://schemas.microsoft.com/office/powerpoint/2010/main" val="5916199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90 sec</a:t>
                </a:r>
              </a:p>
              <a:p>
                <a:endParaRPr lang="en-US" baseline="0" dirty="0"/>
              </a:p>
              <a:p>
                <a:r>
                  <a:rPr lang="en-US" baseline="0" dirty="0"/>
                  <a:t>Let me tell you what this structure looks like.</a:t>
                </a:r>
              </a:p>
              <a:p>
                <a:endParaRPr lang="en-US" baseline="0" dirty="0"/>
              </a:p>
              <a:p>
                <a:r>
                  <a:rPr lang="en-US" baseline="0" dirty="0"/>
                  <a:t>We say that we have a d-structure, when there is a set of d strategies of the adversary that distinguishes between any two strategies of the learner, in the sense that any two learner strategies receive sufficiently different utilities on at least one of these d adversary actions</a:t>
                </a:r>
              </a:p>
              <a:p>
                <a:r>
                  <a:rPr lang="en-US" baseline="0" dirty="0"/>
                  <a:t>In other words, in the game matrix, where the learners actions are the rows and the adversaries actions are the columns, and the </a:t>
                </a:r>
                <a:r>
                  <a:rPr lang="en-US" baseline="0" dirty="0" err="1"/>
                  <a:t>enteries</a:t>
                </a:r>
                <a:r>
                  <a:rPr lang="en-US" baseline="0" dirty="0"/>
                  <a:t> are learners utilities, there are d columns that if I get rid of all other columns still any two rows are sufficiently different in at least in one entry, and there is a gap of \delta between distinct entries in one column.</a:t>
                </a:r>
              </a:p>
              <a:p>
                <a:endParaRPr lang="en-US" baseline="0" dirty="0"/>
              </a:p>
              <a:p>
                <a:r>
                  <a:rPr lang="en-US" baseline="0" dirty="0"/>
                  <a:t>What we have shown in a FOCS’17 paper is that if you have a d-structure then there is an oracle-efficient algorithm with a regret of </a:t>
                </a:r>
                <a14:m>
                  <m:oMath xmlns:m="http://schemas.openxmlformats.org/officeDocument/2006/math">
                    <m:r>
                      <a:rPr lang="en-US" sz="1200" i="1" smtClean="0">
                        <a:solidFill>
                          <a:srgbClr val="FF0000"/>
                        </a:solidFill>
                        <a:latin typeface="Cambria Math" charset="0"/>
                        <a:ea typeface="Cambria Math" charset="0"/>
                        <a:cs typeface="Cambria Math" charset="0"/>
                        <a:sym typeface="Wingdings"/>
                      </a:rPr>
                      <m:t>𝑂</m:t>
                    </m:r>
                    <m:d>
                      <m:dPr>
                        <m:ctrlPr>
                          <a:rPr lang="is-IS" sz="1200" i="1">
                            <a:solidFill>
                              <a:srgbClr val="FF0000"/>
                            </a:solidFill>
                            <a:latin typeface="Cambria Math" panose="02040503050406030204" pitchFamily="18" charset="0"/>
                            <a:ea typeface="Cambria Math" charset="0"/>
                            <a:cs typeface="Cambria Math" charset="0"/>
                            <a:sym typeface="Wingdings"/>
                          </a:rPr>
                        </m:ctrlPr>
                      </m:dPr>
                      <m:e>
                        <m:r>
                          <a:rPr lang="en-US" sz="1200" b="0" i="1" smtClean="0">
                            <a:solidFill>
                              <a:srgbClr val="FF0000"/>
                            </a:solidFill>
                            <a:latin typeface="Cambria Math" charset="0"/>
                            <a:ea typeface="Cambria Math" charset="0"/>
                            <a:cs typeface="Cambria Math" charset="0"/>
                            <a:sym typeface="Wingdings"/>
                          </a:rPr>
                          <m:t>𝑑</m:t>
                        </m:r>
                        <m:rad>
                          <m:radPr>
                            <m:degHide m:val="on"/>
                            <m:ctrlPr>
                              <a:rPr lang="is-IS" sz="1200" i="1">
                                <a:solidFill>
                                  <a:srgbClr val="FF0000"/>
                                </a:solidFill>
                                <a:latin typeface="Cambria Math" panose="02040503050406030204" pitchFamily="18" charset="0"/>
                                <a:ea typeface="Cambria Math" charset="0"/>
                                <a:cs typeface="Cambria Math" charset="0"/>
                                <a:sym typeface="Wingdings"/>
                              </a:rPr>
                            </m:ctrlPr>
                          </m:radPr>
                          <m:deg/>
                          <m:e>
                            <m:r>
                              <a:rPr lang="en-US" sz="1200" b="0" i="1" smtClean="0">
                                <a:solidFill>
                                  <a:srgbClr val="FF0000"/>
                                </a:solidFill>
                                <a:latin typeface="Cambria Math" charset="0"/>
                                <a:ea typeface="Cambria Math" charset="0"/>
                                <a:cs typeface="Cambria Math" charset="0"/>
                                <a:sym typeface="Wingdings"/>
                              </a:rPr>
                              <m:t>𝑇</m:t>
                            </m:r>
                          </m:e>
                        </m:rad>
                        <m:r>
                          <a:rPr lang="en-US" sz="1200" b="0" i="1" smtClean="0">
                            <a:solidFill>
                              <a:srgbClr val="FF0000"/>
                            </a:solidFill>
                            <a:latin typeface="Cambria Math" charset="0"/>
                            <a:ea typeface="Cambria Math" charset="0"/>
                            <a:cs typeface="Cambria Math" charset="0"/>
                            <a:sym typeface="Wingdings"/>
                          </a:rPr>
                          <m:t>/</m:t>
                        </m:r>
                        <m:r>
                          <a:rPr lang="en-US" sz="1200" b="0" i="1" smtClean="0">
                            <a:solidFill>
                              <a:srgbClr val="FF0000"/>
                            </a:solidFill>
                            <a:latin typeface="Cambria Math" charset="0"/>
                            <a:ea typeface="Cambria Math" charset="0"/>
                            <a:cs typeface="Cambria Math" charset="0"/>
                            <a:sym typeface="Wingdings"/>
                          </a:rPr>
                          <m:t>𝛿</m:t>
                        </m:r>
                      </m:e>
                    </m:d>
                  </m:oMath>
                </a14:m>
                <a:r>
                  <a:rPr lang="en-US" baseline="0" dirty="0"/>
                  <a:t>. Moreover, this structure exists in many auction classes including, 2</a:t>
                </a:r>
                <a:r>
                  <a:rPr lang="en-US" baseline="30000" dirty="0"/>
                  <a:t>nd</a:t>
                </a:r>
                <a:r>
                  <a:rPr lang="en-US" baseline="0" dirty="0"/>
                  <a:t>-price auctions with bidder specific reserves and Myerson-like auctions. for a value of d that is a small polynomial in the number of bidders.</a:t>
                </a:r>
              </a:p>
              <a:p>
                <a:endParaRPr lang="en-US" baseline="0" dirty="0"/>
              </a:p>
              <a:p>
                <a:r>
                  <a:rPr lang="en-US" baseline="0" dirty="0"/>
                  <a:t>I want to take a few minutes to tell you about the proof of point 1, but before I do that is there anything that need more clarification?</a:t>
                </a:r>
              </a:p>
              <a:p>
                <a:endParaRPr lang="en-US" baseline="0" dirty="0"/>
              </a:p>
            </p:txBody>
          </p:sp>
        </mc:Choice>
        <mc:Fallback xmlns="">
          <p:sp>
            <p:nvSpPr>
              <p:cNvPr id="3" name="Notes Placeholder 2"/>
              <p:cNvSpPr>
                <a:spLocks noGrp="1"/>
              </p:cNvSpPr>
              <p:nvPr>
                <p:ph type="body" idx="1"/>
              </p:nvPr>
            </p:nvSpPr>
            <p:spPr/>
            <p:txBody>
              <a:bodyPr/>
              <a:lstStyle/>
              <a:p>
                <a:r>
                  <a:rPr lang="en-US" dirty="0" smtClean="0"/>
                  <a:t>The structure that</a:t>
                </a:r>
                <a:r>
                  <a:rPr lang="en-US" baseline="0" dirty="0" smtClean="0"/>
                  <a:t> our results rely on is the following. Given the set of  learners strategies (here auctions) and </a:t>
                </a:r>
                <a:r>
                  <a:rPr lang="en-US" baseline="0" dirty="0" err="1" smtClean="0"/>
                  <a:t>adversaryies</a:t>
                </a:r>
                <a:r>
                  <a:rPr lang="en-US" baseline="0" dirty="0" smtClean="0"/>
                  <a:t> strategies (here bid profiles) there is a set of d strategies of the adversary that distinguish between any two strategies of the learner. In the sense that any two learner strategies receive different utilities on at least one these d adversary actions. An intuitive way of understanding this is that , given a game matrix. There are d columns of the matrix, such that if I only look at those columns, any two rows are different. And sufficiently different means that distinct entries in a column should be at least some \delta apart. </a:t>
                </a:r>
              </a:p>
              <a:p>
                <a:endParaRPr lang="en-US" baseline="0" dirty="0" smtClean="0"/>
              </a:p>
              <a:p>
                <a:r>
                  <a:rPr lang="en-US" baseline="0" dirty="0" smtClean="0"/>
                  <a:t>What we have shown in a joint work with Miro </a:t>
                </a:r>
                <a:r>
                  <a:rPr lang="en-US" baseline="0" dirty="0" err="1" smtClean="0"/>
                  <a:t>Dudik</a:t>
                </a:r>
                <a:r>
                  <a:rPr lang="en-US" baseline="0" dirty="0" smtClean="0"/>
                  <a:t>, </a:t>
                </a:r>
                <a:r>
                  <a:rPr lang="en-US" baseline="0" dirty="0" err="1" smtClean="0"/>
                  <a:t>Haipeng</a:t>
                </a:r>
                <a:r>
                  <a:rPr lang="en-US" baseline="0" dirty="0" smtClean="0"/>
                  <a:t> Luo, Rob </a:t>
                </a:r>
                <a:r>
                  <a:rPr lang="en-US" baseline="0" dirty="0" err="1" smtClean="0"/>
                  <a:t>Schapire</a:t>
                </a:r>
                <a:r>
                  <a:rPr lang="en-US" baseline="0" dirty="0" smtClean="0"/>
                  <a:t>, Vasilis </a:t>
                </a:r>
                <a:r>
                  <a:rPr lang="en-US" baseline="0" dirty="0" err="1" smtClean="0"/>
                  <a:t>Syrgkanis</a:t>
                </a:r>
                <a:r>
                  <a:rPr lang="en-US" baseline="0" dirty="0" smtClean="0"/>
                  <a:t>, and Jennifer </a:t>
                </a:r>
                <a:r>
                  <a:rPr lang="en-US" baseline="0" dirty="0" err="1" smtClean="0"/>
                  <a:t>Wortman</a:t>
                </a:r>
                <a:r>
                  <a:rPr lang="en-US" baseline="0" dirty="0" smtClean="0"/>
                  <a:t> is that there is an oracle-efficient algorithm with a regret of </a:t>
                </a:r>
                <a:r>
                  <a:rPr lang="en-US" sz="1200" i="0" smtClean="0">
                    <a:solidFill>
                      <a:srgbClr val="FF0000"/>
                    </a:solidFill>
                    <a:latin typeface="Cambria Math" charset="0"/>
                    <a:ea typeface="Cambria Math" charset="0"/>
                    <a:cs typeface="Cambria Math" charset="0"/>
                    <a:sym typeface="Wingdings"/>
                  </a:rPr>
                  <a:t>𝑂</a:t>
                </a:r>
                <a:r>
                  <a:rPr lang="is-IS" sz="1200" i="0">
                    <a:solidFill>
                      <a:srgbClr val="FF0000"/>
                    </a:solidFill>
                    <a:latin typeface="Cambria Math" charset="0"/>
                    <a:ea typeface="Cambria Math" charset="0"/>
                    <a:cs typeface="Cambria Math" charset="0"/>
                    <a:sym typeface="Wingdings"/>
                  </a:rPr>
                  <a:t>(</a:t>
                </a:r>
                <a:r>
                  <a:rPr lang="en-US" sz="1200" b="0" i="0" smtClean="0">
                    <a:solidFill>
                      <a:srgbClr val="FF0000"/>
                    </a:solidFill>
                    <a:latin typeface="Cambria Math" charset="0"/>
                    <a:ea typeface="Cambria Math" charset="0"/>
                    <a:cs typeface="Cambria Math" charset="0"/>
                    <a:sym typeface="Wingdings"/>
                  </a:rPr>
                  <a:t>𝑑</a:t>
                </a:r>
                <a:r>
                  <a:rPr lang="is-IS" sz="1200" b="0" i="0">
                    <a:solidFill>
                      <a:srgbClr val="FF0000"/>
                    </a:solidFill>
                    <a:latin typeface="Cambria Math" charset="0"/>
                    <a:ea typeface="Cambria Math" charset="0"/>
                    <a:cs typeface="Cambria Math" charset="0"/>
                    <a:sym typeface="Wingdings"/>
                  </a:rPr>
                  <a:t>√</a:t>
                </a:r>
                <a:r>
                  <a:rPr lang="en-US" sz="1200" b="0" i="0" smtClean="0">
                    <a:solidFill>
                      <a:srgbClr val="FF0000"/>
                    </a:solidFill>
                    <a:latin typeface="Cambria Math" charset="0"/>
                    <a:ea typeface="Cambria Math" charset="0"/>
                    <a:cs typeface="Cambria Math" charset="0"/>
                    <a:sym typeface="Wingdings"/>
                  </a:rPr>
                  <a:t>𝑇/𝛿)</a:t>
                </a:r>
                <a:r>
                  <a:rPr lang="en-US" baseline="0" dirty="0" smtClean="0"/>
                  <a:t> and runtime of poly(d).</a:t>
                </a:r>
              </a:p>
              <a:p>
                <a:endParaRPr lang="en-US" baseline="0" dirty="0" smtClean="0"/>
              </a:p>
              <a:p>
                <a:r>
                  <a:rPr lang="en-US" baseline="0" smtClean="0"/>
                  <a:t>(75 </a:t>
                </a:r>
                <a:r>
                  <a:rPr lang="en-US" baseline="0" dirty="0" smtClean="0"/>
                  <a:t>sec)</a:t>
                </a:r>
              </a:p>
            </p:txBody>
          </p:sp>
        </mc:Fallback>
      </mc:AlternateContent>
      <p:sp>
        <p:nvSpPr>
          <p:cNvPr id="4" name="Slide Number Placeholder 3"/>
          <p:cNvSpPr>
            <a:spLocks noGrp="1"/>
          </p:cNvSpPr>
          <p:nvPr>
            <p:ph type="sldNum" sz="quarter" idx="10"/>
          </p:nvPr>
        </p:nvSpPr>
        <p:spPr/>
        <p:txBody>
          <a:bodyPr/>
          <a:lstStyle/>
          <a:p>
            <a:fld id="{CF10BA5F-F59A-2642-93EB-AEB122264A0E}" type="slidenum">
              <a:rPr lang="en-US" smtClean="0"/>
              <a:t>74</a:t>
            </a:fld>
            <a:endParaRPr lang="en-US"/>
          </a:p>
        </p:txBody>
      </p:sp>
    </p:spTree>
    <p:extLst>
      <p:ext uri="{BB962C8B-B14F-4D97-AF65-F5344CB8AC3E}">
        <p14:creationId xmlns:p14="http://schemas.microsoft.com/office/powerpoint/2010/main" val="3363260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a:t>
            </a:r>
            <a:r>
              <a:rPr lang="en-US" baseline="0" dirty="0"/>
              <a:t> is nice is that, this structure exists in many combinatorial problems and specially auctions. That is, in many auction classes, there are a few bid profiles, such that any two auctions receive different revenues on at least one of these bid profiles.</a:t>
            </a:r>
          </a:p>
          <a:p>
            <a:endParaRPr lang="en-US" baseline="0" dirty="0"/>
          </a:p>
          <a:p>
            <a:r>
              <a:rPr lang="en-US" baseline="0" dirty="0"/>
              <a:t>The main reason for why auctions demonstrate this structure is that even though the number of parameters that come in to play in a given auction is large, the outcome of most auctions depends on few bidders, for example on who won the item how much did they bid? Let me give you a high level idea as to why this helps. Take two different auctions and a bid profile that they differ on. Now if the outcome of these auctions only depends on the winner's bid, you can essentially zero-out the other bidders and the outcome of these two auction on the simplified bid profiles does not change and the outcome would be different across two auctions. This means that the set of all simplified bid profiles, where there are only 2 non-zero bidders can distinguish between any two auctions in this class.</a:t>
            </a:r>
          </a:p>
          <a:p>
            <a:endParaRPr lang="en-US" baseline="0" dirty="0"/>
          </a:p>
          <a:p>
            <a:r>
              <a:rPr lang="en-US" baseline="0" dirty="0"/>
              <a:t>This just an example but this principle applied more broadly many auctions classes, including 2</a:t>
            </a:r>
            <a:r>
              <a:rPr lang="en-US" baseline="30000" dirty="0"/>
              <a:t>nd</a:t>
            </a:r>
            <a:r>
              <a:rPr lang="en-US" baseline="0" dirty="0"/>
              <a:t> price auctions, envy-free item pricing, Myerson-like auctions, and more.</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75</a:t>
            </a:fld>
            <a:endParaRPr lang="en-US"/>
          </a:p>
        </p:txBody>
      </p:sp>
    </p:spTree>
    <p:extLst>
      <p:ext uri="{BB962C8B-B14F-4D97-AF65-F5344CB8AC3E}">
        <p14:creationId xmlns:p14="http://schemas.microsoft.com/office/powerpoint/2010/main" val="27400910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82</a:t>
            </a:fld>
            <a:endParaRPr lang="en-US"/>
          </a:p>
        </p:txBody>
      </p:sp>
    </p:spTree>
    <p:extLst>
      <p:ext uri="{BB962C8B-B14F-4D97-AF65-F5344CB8AC3E}">
        <p14:creationId xmlns:p14="http://schemas.microsoft.com/office/powerpoint/2010/main" val="1941187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How all of these become meaningless</a:t>
            </a:r>
          </a:p>
        </p:txBody>
      </p:sp>
      <p:sp>
        <p:nvSpPr>
          <p:cNvPr id="4" name="Slide Number Placeholder 3"/>
          <p:cNvSpPr>
            <a:spLocks noGrp="1"/>
          </p:cNvSpPr>
          <p:nvPr>
            <p:ph type="sldNum" sz="quarter" idx="5"/>
          </p:nvPr>
        </p:nvSpPr>
        <p:spPr/>
        <p:txBody>
          <a:bodyPr/>
          <a:lstStyle/>
          <a:p>
            <a:fld id="{DEA6A391-B6AA-1B4E-922D-27309D4646E3}" type="slidenum">
              <a:rPr lang="en-US" smtClean="0"/>
              <a:t>11</a:t>
            </a:fld>
            <a:endParaRPr lang="en-US"/>
          </a:p>
        </p:txBody>
      </p:sp>
    </p:spTree>
    <p:extLst>
      <p:ext uri="{BB962C8B-B14F-4D97-AF65-F5344CB8AC3E}">
        <p14:creationId xmlns:p14="http://schemas.microsoft.com/office/powerpoint/2010/main" val="35289886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86</a:t>
            </a:fld>
            <a:endParaRPr lang="en-US"/>
          </a:p>
        </p:txBody>
      </p:sp>
    </p:spTree>
    <p:extLst>
      <p:ext uri="{BB962C8B-B14F-4D97-AF65-F5344CB8AC3E}">
        <p14:creationId xmlns:p14="http://schemas.microsoft.com/office/powerpoint/2010/main" val="923237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88</a:t>
            </a:fld>
            <a:endParaRPr lang="en-US"/>
          </a:p>
        </p:txBody>
      </p:sp>
    </p:spTree>
    <p:extLst>
      <p:ext uri="{BB962C8B-B14F-4D97-AF65-F5344CB8AC3E}">
        <p14:creationId xmlns:p14="http://schemas.microsoft.com/office/powerpoint/2010/main" val="24236816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91</a:t>
            </a:fld>
            <a:endParaRPr lang="en-US"/>
          </a:p>
        </p:txBody>
      </p:sp>
    </p:spTree>
    <p:extLst>
      <p:ext uri="{BB962C8B-B14F-4D97-AF65-F5344CB8AC3E}">
        <p14:creationId xmlns:p14="http://schemas.microsoft.com/office/powerpoint/2010/main" val="2861617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99</a:t>
            </a:fld>
            <a:endParaRPr lang="en-US"/>
          </a:p>
        </p:txBody>
      </p:sp>
    </p:spTree>
    <p:extLst>
      <p:ext uri="{BB962C8B-B14F-4D97-AF65-F5344CB8AC3E}">
        <p14:creationId xmlns:p14="http://schemas.microsoft.com/office/powerpoint/2010/main" val="26544221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00000"/>
                </a:solidFill>
                <a:effectLst/>
                <a:latin typeface="Lucida Grande" panose="020B0600040502020204" pitchFamily="34" charset="0"/>
              </a:rPr>
              <a:t>The Statistical Complexity of Interactive Decision Making</a:t>
            </a:r>
          </a:p>
          <a:p>
            <a:pPr algn="l"/>
            <a:r>
              <a:rPr lang="en-US" b="0" i="0" u="none" strike="noStrike" dirty="0">
                <a:solidFill>
                  <a:srgbClr val="000000"/>
                </a:solidFill>
                <a:effectLst/>
                <a:latin typeface="Lucida Grande" panose="020B0600040502020204" pitchFamily="34" charset="0"/>
                <a:hlinkClick r:id="rId3"/>
              </a:rPr>
              <a:t>Dylan J. Foster</a:t>
            </a:r>
            <a:r>
              <a:rPr lang="en-US" b="0" i="0" dirty="0">
                <a:solidFill>
                  <a:srgbClr val="000000"/>
                </a:solidFill>
                <a:effectLst/>
                <a:latin typeface="Lucida Grande" panose="020B0600040502020204" pitchFamily="34" charset="0"/>
              </a:rPr>
              <a:t>, </a:t>
            </a:r>
            <a:r>
              <a:rPr lang="en-US" b="0" i="0" u="none" strike="noStrike" dirty="0">
                <a:solidFill>
                  <a:srgbClr val="000000"/>
                </a:solidFill>
                <a:effectLst/>
                <a:latin typeface="Lucida Grande" panose="020B0600040502020204" pitchFamily="34" charset="0"/>
                <a:hlinkClick r:id="rId4"/>
              </a:rPr>
              <a:t>Sham M. Kakade</a:t>
            </a:r>
            <a:r>
              <a:rPr lang="en-US" b="0" i="0" dirty="0">
                <a:solidFill>
                  <a:srgbClr val="000000"/>
                </a:solidFill>
                <a:effectLst/>
                <a:latin typeface="Lucida Grande" panose="020B0600040502020204" pitchFamily="34" charset="0"/>
              </a:rPr>
              <a:t>, </a:t>
            </a:r>
            <a:r>
              <a:rPr lang="en-US" b="0" i="0" u="none" strike="noStrike" dirty="0">
                <a:solidFill>
                  <a:srgbClr val="000000"/>
                </a:solidFill>
                <a:effectLst/>
                <a:latin typeface="Lucida Grande" panose="020B0600040502020204" pitchFamily="34" charset="0"/>
                <a:hlinkClick r:id="rId5"/>
              </a:rPr>
              <a:t>Jian Qian</a:t>
            </a:r>
            <a:r>
              <a:rPr lang="en-US" b="0" i="0" dirty="0">
                <a:solidFill>
                  <a:srgbClr val="000000"/>
                </a:solidFill>
                <a:effectLst/>
                <a:latin typeface="Lucida Grande" panose="020B0600040502020204" pitchFamily="34" charset="0"/>
              </a:rPr>
              <a:t>, </a:t>
            </a:r>
            <a:r>
              <a:rPr lang="en-US" b="0" i="0" u="none" strike="noStrike" dirty="0">
                <a:solidFill>
                  <a:srgbClr val="000000"/>
                </a:solidFill>
                <a:effectLst/>
                <a:latin typeface="Lucida Grande" panose="020B0600040502020204" pitchFamily="34" charset="0"/>
                <a:hlinkClick r:id="rId6"/>
              </a:rPr>
              <a:t>Alexander Rakhlin</a:t>
            </a:r>
            <a:endParaRPr lang="en-US" b="0" i="0" dirty="0">
              <a:solidFill>
                <a:srgbClr val="000000"/>
              </a:solidFill>
              <a:effectLst/>
              <a:latin typeface="Lucida Grande" panose="020B0600040502020204" pitchFamily="34" charset="0"/>
            </a:endParaRPr>
          </a:p>
          <a:p>
            <a:r>
              <a:rPr lang="en-US" b="0" i="0" dirty="0">
                <a:solidFill>
                  <a:srgbClr val="000000"/>
                </a:solidFill>
                <a:effectLst/>
                <a:latin typeface="Lucida Grande" panose="020B0600040502020204" pitchFamily="34" charset="0"/>
              </a:rPr>
              <a:t>Decision-Estimation Coefficient </a:t>
            </a:r>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101</a:t>
            </a:fld>
            <a:endParaRPr lang="en-US"/>
          </a:p>
        </p:txBody>
      </p:sp>
    </p:spTree>
    <p:extLst>
      <p:ext uri="{BB962C8B-B14F-4D97-AF65-F5344CB8AC3E}">
        <p14:creationId xmlns:p14="http://schemas.microsoft.com/office/powerpoint/2010/main" val="2322196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102</a:t>
            </a:fld>
            <a:endParaRPr lang="en-US"/>
          </a:p>
        </p:txBody>
      </p:sp>
    </p:spTree>
    <p:extLst>
      <p:ext uri="{BB962C8B-B14F-4D97-AF65-F5344CB8AC3E}">
        <p14:creationId xmlns:p14="http://schemas.microsoft.com/office/powerpoint/2010/main" val="8901293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Deng, Jon Schneider, and Balasubramanian Sivan</a:t>
            </a:r>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105</a:t>
            </a:fld>
            <a:endParaRPr lang="en-US"/>
          </a:p>
        </p:txBody>
      </p:sp>
    </p:spTree>
    <p:extLst>
      <p:ext uri="{BB962C8B-B14F-4D97-AF65-F5344CB8AC3E}">
        <p14:creationId xmlns:p14="http://schemas.microsoft.com/office/powerpoint/2010/main" val="8530590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106</a:t>
            </a:fld>
            <a:endParaRPr lang="en-US"/>
          </a:p>
        </p:txBody>
      </p:sp>
    </p:spTree>
    <p:extLst>
      <p:ext uri="{BB962C8B-B14F-4D97-AF65-F5344CB8AC3E}">
        <p14:creationId xmlns:p14="http://schemas.microsoft.com/office/powerpoint/2010/main" val="32449973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Deng, Jon Schneider, and Balasubramanian Sivan</a:t>
            </a:r>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107</a:t>
            </a:fld>
            <a:endParaRPr lang="en-US"/>
          </a:p>
        </p:txBody>
      </p:sp>
    </p:spTree>
    <p:extLst>
      <p:ext uri="{BB962C8B-B14F-4D97-AF65-F5344CB8AC3E}">
        <p14:creationId xmlns:p14="http://schemas.microsoft.com/office/powerpoint/2010/main" val="6203501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Deng, Jon Schneider, and Balasubramanian Sivan</a:t>
            </a:r>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108</a:t>
            </a:fld>
            <a:endParaRPr lang="en-US"/>
          </a:p>
        </p:txBody>
      </p:sp>
    </p:spTree>
    <p:extLst>
      <p:ext uri="{BB962C8B-B14F-4D97-AF65-F5344CB8AC3E}">
        <p14:creationId xmlns:p14="http://schemas.microsoft.com/office/powerpoint/2010/main" val="3026813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How all of these become meaningless</a:t>
            </a:r>
          </a:p>
        </p:txBody>
      </p:sp>
      <p:sp>
        <p:nvSpPr>
          <p:cNvPr id="4" name="Slide Number Placeholder 3"/>
          <p:cNvSpPr>
            <a:spLocks noGrp="1"/>
          </p:cNvSpPr>
          <p:nvPr>
            <p:ph type="sldNum" sz="quarter" idx="5"/>
          </p:nvPr>
        </p:nvSpPr>
        <p:spPr/>
        <p:txBody>
          <a:bodyPr/>
          <a:lstStyle/>
          <a:p>
            <a:fld id="{DEA6A391-B6AA-1B4E-922D-27309D4646E3}" type="slidenum">
              <a:rPr lang="en-US" smtClean="0"/>
              <a:t>12</a:t>
            </a:fld>
            <a:endParaRPr lang="en-US"/>
          </a:p>
        </p:txBody>
      </p:sp>
    </p:spTree>
    <p:extLst>
      <p:ext uri="{BB962C8B-B14F-4D97-AF65-F5344CB8AC3E}">
        <p14:creationId xmlns:p14="http://schemas.microsoft.com/office/powerpoint/2010/main" val="1724005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Deng, Jon Schneider, and Balasubramanian Sivan</a:t>
            </a:r>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109</a:t>
            </a:fld>
            <a:endParaRPr lang="en-US"/>
          </a:p>
        </p:txBody>
      </p:sp>
    </p:spTree>
    <p:extLst>
      <p:ext uri="{BB962C8B-B14F-4D97-AF65-F5344CB8AC3E}">
        <p14:creationId xmlns:p14="http://schemas.microsoft.com/office/powerpoint/2010/main" val="817725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110</a:t>
            </a:fld>
            <a:endParaRPr lang="en-US"/>
          </a:p>
        </p:txBody>
      </p:sp>
    </p:spTree>
    <p:extLst>
      <p:ext uri="{BB962C8B-B14F-4D97-AF65-F5344CB8AC3E}">
        <p14:creationId xmlns:p14="http://schemas.microsoft.com/office/powerpoint/2010/main" val="9196077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112</a:t>
            </a:fld>
            <a:endParaRPr lang="en-US"/>
          </a:p>
        </p:txBody>
      </p:sp>
    </p:spTree>
    <p:extLst>
      <p:ext uri="{BB962C8B-B14F-4D97-AF65-F5344CB8AC3E}">
        <p14:creationId xmlns:p14="http://schemas.microsoft.com/office/powerpoint/2010/main" val="32448025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121</a:t>
            </a:fld>
            <a:endParaRPr lang="en-US"/>
          </a:p>
        </p:txBody>
      </p:sp>
    </p:spTree>
    <p:extLst>
      <p:ext uri="{BB962C8B-B14F-4D97-AF65-F5344CB8AC3E}">
        <p14:creationId xmlns:p14="http://schemas.microsoft.com/office/powerpoint/2010/main" val="10009772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what is stakes here: Individuals have individual learning goals. For example, agents have different distributions and accuracy needs that need to be met separately.</a:t>
            </a:r>
          </a:p>
          <a:p>
            <a:endParaRPr lang="en-US" dirty="0"/>
          </a:p>
          <a:p>
            <a:r>
              <a:rPr lang="en-US" dirty="0"/>
              <a:t>There are also external objectives and goals that they may have. For example, while meeting their accuracy goals they also want to have an equitable burden of providing resources such releasing only a small fraction of their internal data sets, or preserving battery life, and computation power. There are also privacy and security concerns that agents have with regards to how their data may be used.</a:t>
            </a:r>
          </a:p>
          <a:p>
            <a:endParaRPr lang="en-US" dirty="0"/>
          </a:p>
          <a:p>
            <a:r>
              <a:rPr lang="en-US" dirty="0"/>
              <a:t>For the context of this talk, I’ll focus only on the first two of these concerns, that is, individual objectives and external incentives.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124</a:t>
            </a:fld>
            <a:endParaRPr lang="en-US"/>
          </a:p>
        </p:txBody>
      </p:sp>
    </p:spTree>
    <p:extLst>
      <p:ext uri="{BB962C8B-B14F-4D97-AF65-F5344CB8AC3E}">
        <p14:creationId xmlns:p14="http://schemas.microsoft.com/office/powerpoint/2010/main" val="22663475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what is stakes here: Individuals have individual learning goals. For example, agents have different distributions and accuracy needs that need to be met separately.</a:t>
            </a:r>
          </a:p>
          <a:p>
            <a:endParaRPr lang="en-US" dirty="0"/>
          </a:p>
          <a:p>
            <a:r>
              <a:rPr lang="en-US" dirty="0"/>
              <a:t>There are also external objectives and goals that they may have. For example, while meeting their accuracy goals they also want to have an equitable burden of providing resources such releasing only a small fraction of their internal data sets, or preserving battery life, and computation power. There are also privacy and security concerns that agents have with regards to how their data may be used.</a:t>
            </a:r>
          </a:p>
          <a:p>
            <a:endParaRPr lang="en-US" dirty="0"/>
          </a:p>
          <a:p>
            <a:r>
              <a:rPr lang="en-US" dirty="0"/>
              <a:t>For the context of this talk, I’ll focus only on the first two of these concerns, that is, individual objectives and external incentives.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125</a:t>
            </a:fld>
            <a:endParaRPr lang="en-US"/>
          </a:p>
        </p:txBody>
      </p:sp>
    </p:spTree>
    <p:extLst>
      <p:ext uri="{BB962C8B-B14F-4D97-AF65-F5344CB8AC3E}">
        <p14:creationId xmlns:p14="http://schemas.microsoft.com/office/powerpoint/2010/main" val="32565932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Collaboration and cooperation in computing is a very general terms and that’s used in a verity domains and frameworks. </a:t>
            </a:r>
          </a:p>
          <a:p>
            <a:endParaRPr lang="en-US" sz="1200" baseline="0" dirty="0"/>
          </a:p>
          <a:p>
            <a:r>
              <a:rPr lang="en-US" sz="1200" baseline="0" dirty="0"/>
              <a:t>For example collaboration and other forms of multi-agent interactions and coordination, are often thought about as a concept that applies to how multiple agents can come together to perform actions that benefit them. </a:t>
            </a:r>
          </a:p>
          <a:p>
            <a:endParaRPr lang="en-US" sz="1200" baseline="0" dirty="0"/>
          </a:p>
          <a:p>
            <a:r>
              <a:rPr lang="en-US" sz="1200" baseline="0" dirty="0"/>
              <a:t>This view focuses on the utility-relevant actions as the main drive for collaboration. Examples of these include how a group of  bidders may collude in how they bid in an auctions, or how a group of agents vote to take certain actions. </a:t>
            </a:r>
          </a:p>
          <a:p>
            <a:endParaRPr lang="en-US" sz="1200" baseline="0" dirty="0"/>
          </a:p>
          <a:p>
            <a:r>
              <a:rPr lang="en-US" sz="1200" baseline="0" dirty="0"/>
              <a:t>A second way in which we should consider multi-agent interactions and collaborations I argue, is in the context of gathering and collecting information that forms the basis of such actions. This information can be with regards to getting to know other agents, but also more generally as a coordinated approach to gathering information about ones environment. </a:t>
            </a:r>
          </a:p>
          <a:p>
            <a:endParaRPr lang="en-US" sz="1200" baseline="0" dirty="0"/>
          </a:p>
          <a:p>
            <a:endParaRPr lang="en-US" sz="1200" baseline="0" dirty="0"/>
          </a:p>
          <a:p>
            <a:r>
              <a:rPr lang="en-US" sz="1200" baseline="0" dirty="0"/>
              <a:t>As the field of machine learning moved more towards using learning for decision making, it becomes more important to consider both of these aspects of collaboration in tandem, both the the utility relevant decisions that an agent makes and the information it has to collect to make such decisions.</a:t>
            </a:r>
          </a:p>
          <a:p>
            <a:endParaRPr lang="en-US" sz="1200" baseline="0" dirty="0"/>
          </a:p>
          <a:p>
            <a:r>
              <a:rPr lang="en-US" sz="1200" baseline="0" dirty="0"/>
              <a:t>1.30</a:t>
            </a:r>
          </a:p>
        </p:txBody>
      </p:sp>
      <p:sp>
        <p:nvSpPr>
          <p:cNvPr id="4" name="Slide Number Placeholder 3"/>
          <p:cNvSpPr>
            <a:spLocks noGrp="1"/>
          </p:cNvSpPr>
          <p:nvPr>
            <p:ph type="sldNum" sz="quarter" idx="5"/>
          </p:nvPr>
        </p:nvSpPr>
        <p:spPr/>
        <p:txBody>
          <a:bodyPr/>
          <a:lstStyle/>
          <a:p>
            <a:fld id="{DEA6A391-B6AA-1B4E-922D-27309D4646E3}" type="slidenum">
              <a:rPr lang="en-US" smtClean="0"/>
              <a:t>126</a:t>
            </a:fld>
            <a:endParaRPr lang="en-US"/>
          </a:p>
        </p:txBody>
      </p:sp>
    </p:spTree>
    <p:extLst>
      <p:ext uri="{BB962C8B-B14F-4D97-AF65-F5344CB8AC3E}">
        <p14:creationId xmlns:p14="http://schemas.microsoft.com/office/powerpoint/2010/main" val="20726750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t>This is also becoming more and more important as we consider the availability of data in the modern age.0</a:t>
            </a:r>
          </a:p>
          <a:p>
            <a:endParaRPr lang="en-US" sz="1200" baseline="0" dirty="0"/>
          </a:p>
          <a:p>
            <a:endParaRPr lang="en-US" sz="1200" baseline="0" dirty="0"/>
          </a:p>
          <a:p>
            <a:r>
              <a:rPr lang="en-US" sz="1200" baseline="0" dirty="0"/>
              <a:t>As more and more people and organizations enter the machine learning space, we have more and more data, But not just any data.</a:t>
            </a:r>
          </a:p>
          <a:p>
            <a:endParaRPr lang="en-US" sz="1200" baseline="0" dirty="0"/>
          </a:p>
          <a:p>
            <a:r>
              <a:rPr lang="en-US" sz="1200" baseline="0" dirty="0"/>
              <a:t>Our data is owned by more stakeholders. It is spread across several different sources.</a:t>
            </a:r>
          </a:p>
          <a:p>
            <a:r>
              <a:rPr lang="en-US" sz="1200" baseline="0" dirty="0"/>
              <a:t>It is owned by people and organization that have different learning objectives, and different preferences and trends for how to exist, collaborate, or compete in this system as a whole.</a:t>
            </a:r>
          </a:p>
        </p:txBody>
      </p:sp>
      <p:sp>
        <p:nvSpPr>
          <p:cNvPr id="4" name="Slide Number Placeholder 3"/>
          <p:cNvSpPr>
            <a:spLocks noGrp="1"/>
          </p:cNvSpPr>
          <p:nvPr>
            <p:ph type="sldNum" sz="quarter" idx="5"/>
          </p:nvPr>
        </p:nvSpPr>
        <p:spPr/>
        <p:txBody>
          <a:bodyPr/>
          <a:lstStyle/>
          <a:p>
            <a:fld id="{DEA6A391-B6AA-1B4E-922D-27309D4646E3}" type="slidenum">
              <a:rPr lang="en-US" smtClean="0"/>
              <a:t>127</a:t>
            </a:fld>
            <a:endParaRPr lang="en-US"/>
          </a:p>
        </p:txBody>
      </p:sp>
    </p:spTree>
    <p:extLst>
      <p:ext uri="{BB962C8B-B14F-4D97-AF65-F5344CB8AC3E}">
        <p14:creationId xmlns:p14="http://schemas.microsoft.com/office/powerpoint/2010/main" val="26056684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recent years, data sharing  and federated </a:t>
            </a:r>
            <a:r>
              <a:rPr lang="en-US" dirty="0" err="1"/>
              <a:t>collaborartive</a:t>
            </a:r>
            <a:r>
              <a:rPr lang="en-US" dirty="0"/>
              <a:t> learning</a:t>
            </a:r>
          </a:p>
          <a:p>
            <a:r>
              <a:rPr lang="en-US" dirty="0"/>
              <a:t>has been embraced as an approach for enabling large numbers of learning agents to collaboratively accomplish their goals using collectively fewer resources, such as smaller data sets.</a:t>
            </a:r>
          </a:p>
          <a:p>
            <a:endParaRPr lang="en-US" dirty="0"/>
          </a:p>
          <a:p>
            <a:r>
              <a:rPr lang="en-US" dirty="0"/>
              <a:t>Indeed, collaborative protocols are starting to be used across networks of hospitals and devices and have been behind major scientific breakthrough, that could have only been fueled by data collected across hundreds of agencies.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promise of creating large scale impact from mass participation has brought substantial interest in the machine learning research community to data sharing protocols and has resulted in faster and more communication-efficient collaborative systems.</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128</a:t>
            </a:fld>
            <a:endParaRPr lang="en-US"/>
          </a:p>
        </p:txBody>
      </p:sp>
    </p:spTree>
    <p:extLst>
      <p:ext uri="{BB962C8B-B14F-4D97-AF65-F5344CB8AC3E}">
        <p14:creationId xmlns:p14="http://schemas.microsoft.com/office/powerpoint/2010/main" val="23286890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what will ultimately decide the success and impact of collaborative federated learning is the ability to have Mass participation, that is to recruit and retain large numbers of learning agents.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can only be achieved if our collaborative algorithms can ensure that individual agents accomplish their learning objectives and address their other external goals and concerns.</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129</a:t>
            </a:fld>
            <a:endParaRPr lang="en-US"/>
          </a:p>
        </p:txBody>
      </p:sp>
    </p:spTree>
    <p:extLst>
      <p:ext uri="{BB962C8B-B14F-4D97-AF65-F5344CB8AC3E}">
        <p14:creationId xmlns:p14="http://schemas.microsoft.com/office/powerpoint/2010/main" val="7366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13</a:t>
            </a:fld>
            <a:endParaRPr lang="en-US"/>
          </a:p>
        </p:txBody>
      </p:sp>
    </p:spTree>
    <p:extLst>
      <p:ext uri="{BB962C8B-B14F-4D97-AF65-F5344CB8AC3E}">
        <p14:creationId xmlns:p14="http://schemas.microsoft.com/office/powerpoint/2010/main" val="11984183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Thinking about individual learning needs is important. Because most federated learning algorithms work well on average.</a:t>
                </a:r>
              </a:p>
              <a:p>
                <a:endParaRPr lang="en-US" dirty="0"/>
              </a:p>
              <a:p>
                <a:r>
                  <a:rPr lang="en-US" dirty="0"/>
                  <a:t>While this is good when our data sources are like data centers or homogenous data sources in general. Human and </a:t>
                </a:r>
                <a:r>
                  <a:rPr lang="en-US" dirty="0" err="1"/>
                  <a:t>organizans</a:t>
                </a:r>
                <a:r>
                  <a:rPr lang="en-US" dirty="0"/>
                  <a:t> data is very heterogenous.</a:t>
                </a:r>
              </a:p>
              <a:p>
                <a:r>
                  <a:rPr lang="en-US" dirty="0"/>
                  <a:t>For these heterogenous tasks, avg guarantees are not good enough </a:t>
                </a:r>
                <a:r>
                  <a:rPr lang="en-US" sz="1200" dirty="0"/>
                  <a:t>because model that has </a:t>
                </a:r>
                <a:r>
                  <a:rPr lang="en-US" sz="1200" b="1" dirty="0">
                    <a:solidFill>
                      <a:srgbClr val="00B050"/>
                    </a:solidFill>
                  </a:rPr>
                  <a:t>5% error on average</a:t>
                </a:r>
                <a:r>
                  <a:rPr lang="en-US" sz="1200" dirty="0"/>
                  <a:t> can have </a:t>
                </a:r>
                <a:r>
                  <a:rPr lang="en-US" sz="1200" b="1" dirty="0">
                    <a:solidFill>
                      <a:srgbClr val="FF0000"/>
                    </a:solidFill>
                  </a:rPr>
                  <a:t>50% error for </a:t>
                </a:r>
                <a14:m>
                  <m:oMath xmlns:m="http://schemas.openxmlformats.org/officeDocument/2006/math">
                    <m:r>
                      <a:rPr lang="en-US" sz="1200" b="1" i="1" smtClean="0">
                        <a:solidFill>
                          <a:srgbClr val="FF0000"/>
                        </a:solidFill>
                        <a:latin typeface="Cambria Math" panose="02040503050406030204" pitchFamily="18" charset="0"/>
                      </a:rPr>
                      <m:t>𝟏𝟎</m:t>
                    </m:r>
                    <m:r>
                      <a:rPr lang="en-US" sz="1200" b="1" i="1" smtClean="0">
                        <a:solidFill>
                          <a:srgbClr val="FF0000"/>
                        </a:solidFill>
                        <a:latin typeface="Cambria Math" panose="02040503050406030204" pitchFamily="18" charset="0"/>
                      </a:rPr>
                      <m:t>% </m:t>
                    </m:r>
                  </m:oMath>
                </a14:m>
                <a:r>
                  <a:rPr lang="en-US" sz="1200" b="1" dirty="0">
                    <a:solidFill>
                      <a:srgbClr val="FF0000"/>
                    </a:solidFill>
                  </a:rPr>
                  <a:t>of the agents. Often this</a:t>
                </a:r>
                <a:r>
                  <a:rPr lang="en-US" sz="1200" b="1" baseline="0" dirty="0">
                    <a:solidFill>
                      <a:srgbClr val="FF0000"/>
                    </a:solidFill>
                  </a:rPr>
                  <a:t> 10% are people and populations that are already underserved by our systems, so failure to meet their their objectives exacerbate existing inequalities.</a:t>
                </a:r>
                <a:endParaRPr lang="en-US" sz="1200" b="1" dirty="0">
                  <a:solidFill>
                    <a:srgbClr val="FF0000"/>
                  </a:solidFill>
                </a:endParaRPr>
              </a:p>
              <a:p>
                <a:endParaRPr lang="en-US" dirty="0"/>
              </a:p>
            </p:txBody>
          </p:sp>
        </mc:Choice>
        <mc:Fallback xmlns="">
          <p:sp>
            <p:nvSpPr>
              <p:cNvPr id="3" name="Notes Placeholder 2"/>
              <p:cNvSpPr>
                <a:spLocks noGrp="1"/>
              </p:cNvSpPr>
              <p:nvPr>
                <p:ph type="body" idx="1"/>
              </p:nvPr>
            </p:nvSpPr>
            <p:spPr/>
            <p:txBody>
              <a:bodyPr/>
              <a:lstStyle/>
              <a:p>
                <a:r>
                  <a:rPr lang="en-US" dirty="0"/>
                  <a:t>In this case, many existing learning algorithms have good guarantees on average over data sources.</a:t>
                </a:r>
              </a:p>
              <a:p>
                <a:endParaRPr lang="en-US" dirty="0"/>
              </a:p>
              <a:p>
                <a:r>
                  <a:rPr lang="en-US" dirty="0"/>
                  <a:t>While this is good when our data sources are like data centers </a:t>
                </a:r>
                <a:r>
                  <a:rPr lang="en-US" dirty="0" err="1"/>
                  <a:t>orhomogenous</a:t>
                </a:r>
                <a:r>
                  <a:rPr lang="en-US" dirty="0"/>
                  <a:t> data sources in general. Human and </a:t>
                </a:r>
                <a:r>
                  <a:rPr lang="en-US" dirty="0" err="1"/>
                  <a:t>organizans</a:t>
                </a:r>
                <a:r>
                  <a:rPr lang="en-US" dirty="0"/>
                  <a:t> data is very heterogenous.</a:t>
                </a:r>
              </a:p>
              <a:p>
                <a:endParaRPr lang="en-US" dirty="0"/>
              </a:p>
              <a:p>
                <a:r>
                  <a:rPr lang="en-US" dirty="0"/>
                  <a:t>For these heterogenous tasks, avg guarantees are not good enough </a:t>
                </a:r>
                <a:r>
                  <a:rPr lang="en-US" sz="1200" dirty="0"/>
                  <a:t>because model that has </a:t>
                </a:r>
                <a:r>
                  <a:rPr lang="en-US" sz="1200" b="1" dirty="0">
                    <a:solidFill>
                      <a:srgbClr val="00B050"/>
                    </a:solidFill>
                  </a:rPr>
                  <a:t>5% error on average</a:t>
                </a:r>
                <a:r>
                  <a:rPr lang="en-US" sz="1200" dirty="0"/>
                  <a:t> can have </a:t>
                </a:r>
                <a:r>
                  <a:rPr lang="en-US" sz="1200" b="1" dirty="0">
                    <a:solidFill>
                      <a:srgbClr val="FF0000"/>
                    </a:solidFill>
                  </a:rPr>
                  <a:t>50% error for </a:t>
                </a:r>
                <a:r>
                  <a:rPr lang="en-US" sz="1200" b="1" i="0">
                    <a:solidFill>
                      <a:srgbClr val="FF0000"/>
                    </a:solidFill>
                    <a:latin typeface="Cambria Math" panose="02040503050406030204" pitchFamily="18" charset="0"/>
                  </a:rPr>
                  <a:t>𝟏⁄𝟏𝟎</a:t>
                </a:r>
                <a:r>
                  <a:rPr lang="en-US" sz="1200" b="1" dirty="0">
                    <a:solidFill>
                      <a:srgbClr val="FF0000"/>
                    </a:solidFill>
                  </a:rPr>
                  <a:t> of the agents</a:t>
                </a:r>
                <a:endParaRPr lang="en-US" dirty="0"/>
              </a:p>
              <a:p>
                <a:endParaRPr lang="en-US" dirty="0"/>
              </a:p>
              <a:p>
                <a:r>
                  <a:rPr lang="en-US" dirty="0"/>
                  <a:t>The reason behind this is that tasks vary in difficulty, </a:t>
                </a:r>
                <a:r>
                  <a:rPr lang="en-US" dirty="0" err="1"/>
                  <a:t>i</a:t>
                </a:r>
                <a:r>
                  <a:rPr lang="en-US" dirty="0"/>
                  <a:t> </a:t>
                </a:r>
                <a:r>
                  <a:rPr lang="en-US" dirty="0" err="1"/>
                  <a:t>fcat</a:t>
                </a:r>
                <a:r>
                  <a:rPr lang="en-US" dirty="0"/>
                  <a:t> what we see quite often in state of the art federated learning algorithms is that about half of the data </a:t>
                </a:r>
                <a:r>
                  <a:rPr lang="en-US" dirty="0" err="1"/>
                  <a:t>sorues</a:t>
                </a:r>
                <a:r>
                  <a:rPr lang="en-US" dirty="0"/>
                  <a:t> hit a good accuracy relatively fast and from few data points, but others will need a lot more data.</a:t>
                </a:r>
              </a:p>
              <a:p>
                <a:r>
                  <a:rPr lang="en-US" dirty="0" err="1"/>
                  <a:t>e.g</a:t>
                </a:r>
                <a:r>
                  <a:rPr lang="en-US" dirty="0"/>
                  <a:t>, in this graph, algorithms that guarantee average performance stop at around the 40</a:t>
                </a:r>
                <a:r>
                  <a:rPr lang="en-US" baseline="30000" dirty="0"/>
                  <a:t>th</a:t>
                </a:r>
                <a:r>
                  <a:rPr lang="en-US" dirty="0"/>
                  <a:t> iteration and achieve avg guarantee of 70%.</a:t>
                </a:r>
              </a:p>
              <a:p>
                <a:br>
                  <a:rPr lang="en-US" dirty="0"/>
                </a:br>
                <a:r>
                  <a:rPr lang="en-US" dirty="0"/>
                  <a:t>But if we want to </a:t>
                </a:r>
                <a:r>
                  <a:rPr lang="en-US" dirty="0" err="1"/>
                  <a:t>achive</a:t>
                </a:r>
                <a:r>
                  <a:rPr lang="en-US" dirty="0"/>
                  <a:t> this error rate for every agent, we need a lot more data and iteration. Of course, letting these algorithms run until everyone meet their constraint </a:t>
                </a:r>
                <a:r>
                  <a:rPr lang="en-US" dirty="0" err="1"/>
                  <a:t>coud</a:t>
                </a:r>
                <a:r>
                  <a:rPr lang="en-US" dirty="0"/>
                  <a:t> be very inefficient ad use a lot  of data.</a:t>
                </a:r>
              </a:p>
            </p:txBody>
          </p:sp>
        </mc:Fallback>
      </mc:AlternateContent>
      <p:sp>
        <p:nvSpPr>
          <p:cNvPr id="4" name="Slide Number Placeholder 3"/>
          <p:cNvSpPr>
            <a:spLocks noGrp="1"/>
          </p:cNvSpPr>
          <p:nvPr>
            <p:ph type="sldNum" sz="quarter" idx="5"/>
          </p:nvPr>
        </p:nvSpPr>
        <p:spPr/>
        <p:txBody>
          <a:bodyPr/>
          <a:lstStyle/>
          <a:p>
            <a:fld id="{DEA6A391-B6AA-1B4E-922D-27309D4646E3}" type="slidenum">
              <a:rPr lang="en-US" smtClean="0"/>
              <a:t>130</a:t>
            </a:fld>
            <a:endParaRPr lang="en-US"/>
          </a:p>
        </p:txBody>
      </p:sp>
    </p:spTree>
    <p:extLst>
      <p:ext uri="{BB962C8B-B14F-4D97-AF65-F5344CB8AC3E}">
        <p14:creationId xmlns:p14="http://schemas.microsoft.com/office/powerpoint/2010/main" val="557766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We see this even in state of the art federated learning algorithms where about half of the data sources reach a good accuracy relatively fast and from few data points, but others will need a lot more data.</a:t>
                </a:r>
              </a:p>
              <a:p>
                <a:r>
                  <a:rPr lang="en-US" dirty="0" err="1"/>
                  <a:t>e.g</a:t>
                </a:r>
                <a:r>
                  <a:rPr lang="en-US" dirty="0"/>
                  <a:t>, in this graph, algorithms that guarantee average performance stop at around the 40</a:t>
                </a:r>
                <a:r>
                  <a:rPr lang="en-US" baseline="30000" dirty="0"/>
                  <a:t>th</a:t>
                </a:r>
                <a:r>
                  <a:rPr lang="en-US" dirty="0"/>
                  <a:t> iteration and achieve avg guarantee of 70%.</a:t>
                </a:r>
              </a:p>
              <a:p>
                <a:br>
                  <a:rPr lang="en-US" dirty="0"/>
                </a:br>
                <a:r>
                  <a:rPr lang="en-US" dirty="0"/>
                  <a:t>But if we want to achieve this error rate for every agent, we need a lot more data and iteration. Of course, letting these algorithms run until everyone meet their constraint could be very inefficient ad use a lot  of data.</a:t>
                </a:r>
              </a:p>
              <a:p>
                <a:endParaRPr lang="en-US" dirty="0"/>
              </a:p>
            </p:txBody>
          </p:sp>
        </mc:Choice>
        <mc:Fallback xmlns="">
          <p:sp>
            <p:nvSpPr>
              <p:cNvPr id="3" name="Notes Placeholder 2"/>
              <p:cNvSpPr>
                <a:spLocks noGrp="1"/>
              </p:cNvSpPr>
              <p:nvPr>
                <p:ph type="body" idx="1"/>
              </p:nvPr>
            </p:nvSpPr>
            <p:spPr/>
            <p:txBody>
              <a:bodyPr/>
              <a:lstStyle/>
              <a:p>
                <a:r>
                  <a:rPr lang="en-US" dirty="0"/>
                  <a:t>In this case, many existing learning algorithms have good guarantees on average over data sources.</a:t>
                </a:r>
              </a:p>
              <a:p>
                <a:endParaRPr lang="en-US" dirty="0"/>
              </a:p>
              <a:p>
                <a:r>
                  <a:rPr lang="en-US" dirty="0"/>
                  <a:t>While this is good when our data sources are like data centers </a:t>
                </a:r>
                <a:r>
                  <a:rPr lang="en-US" dirty="0" err="1"/>
                  <a:t>orhomogenous</a:t>
                </a:r>
                <a:r>
                  <a:rPr lang="en-US" dirty="0"/>
                  <a:t> data sources in general. Human and </a:t>
                </a:r>
                <a:r>
                  <a:rPr lang="en-US" dirty="0" err="1"/>
                  <a:t>organizans</a:t>
                </a:r>
                <a:r>
                  <a:rPr lang="en-US" dirty="0"/>
                  <a:t> data is very heterogenous.</a:t>
                </a:r>
              </a:p>
              <a:p>
                <a:endParaRPr lang="en-US" dirty="0"/>
              </a:p>
              <a:p>
                <a:r>
                  <a:rPr lang="en-US" dirty="0"/>
                  <a:t>For these heterogenous tasks, avg guarantees are not good enough </a:t>
                </a:r>
                <a:r>
                  <a:rPr lang="en-US" sz="1200" dirty="0"/>
                  <a:t>because model that has </a:t>
                </a:r>
                <a:r>
                  <a:rPr lang="en-US" sz="1200" b="1" dirty="0">
                    <a:solidFill>
                      <a:srgbClr val="00B050"/>
                    </a:solidFill>
                  </a:rPr>
                  <a:t>5% error on average</a:t>
                </a:r>
                <a:r>
                  <a:rPr lang="en-US" sz="1200" dirty="0"/>
                  <a:t> can have </a:t>
                </a:r>
                <a:r>
                  <a:rPr lang="en-US" sz="1200" b="1" dirty="0">
                    <a:solidFill>
                      <a:srgbClr val="FF0000"/>
                    </a:solidFill>
                  </a:rPr>
                  <a:t>50% error for </a:t>
                </a:r>
                <a:r>
                  <a:rPr lang="en-US" sz="1200" b="1" i="0">
                    <a:solidFill>
                      <a:srgbClr val="FF0000"/>
                    </a:solidFill>
                    <a:latin typeface="Cambria Math" panose="02040503050406030204" pitchFamily="18" charset="0"/>
                  </a:rPr>
                  <a:t>𝟏⁄𝟏𝟎</a:t>
                </a:r>
                <a:r>
                  <a:rPr lang="en-US" sz="1200" b="1" dirty="0">
                    <a:solidFill>
                      <a:srgbClr val="FF0000"/>
                    </a:solidFill>
                  </a:rPr>
                  <a:t> of the agents</a:t>
                </a:r>
                <a:endParaRPr lang="en-US" dirty="0"/>
              </a:p>
              <a:p>
                <a:endParaRPr lang="en-US" dirty="0"/>
              </a:p>
              <a:p>
                <a:r>
                  <a:rPr lang="en-US" dirty="0"/>
                  <a:t>The reason behind this is that tasks vary in difficulty, </a:t>
                </a:r>
                <a:r>
                  <a:rPr lang="en-US" dirty="0" err="1"/>
                  <a:t>i</a:t>
                </a:r>
                <a:r>
                  <a:rPr lang="en-US" dirty="0"/>
                  <a:t> </a:t>
                </a:r>
                <a:r>
                  <a:rPr lang="en-US" dirty="0" err="1"/>
                  <a:t>fcat</a:t>
                </a:r>
                <a:r>
                  <a:rPr lang="en-US" dirty="0"/>
                  <a:t> what we see quite often in state of the art federated learning algorithms is that about half of the data </a:t>
                </a:r>
                <a:r>
                  <a:rPr lang="en-US" dirty="0" err="1"/>
                  <a:t>sorues</a:t>
                </a:r>
                <a:r>
                  <a:rPr lang="en-US" dirty="0"/>
                  <a:t> hit a good accuracy relatively fast and from few data points, but others will need a lot more data.</a:t>
                </a:r>
              </a:p>
              <a:p>
                <a:r>
                  <a:rPr lang="en-US" dirty="0" err="1"/>
                  <a:t>e.g</a:t>
                </a:r>
                <a:r>
                  <a:rPr lang="en-US" dirty="0"/>
                  <a:t>, in this graph, algorithms that guarantee average performance stop at around the 40</a:t>
                </a:r>
                <a:r>
                  <a:rPr lang="en-US" baseline="30000" dirty="0"/>
                  <a:t>th</a:t>
                </a:r>
                <a:r>
                  <a:rPr lang="en-US" dirty="0"/>
                  <a:t> iteration and achieve avg guarantee of 70%.</a:t>
                </a:r>
              </a:p>
              <a:p>
                <a:br>
                  <a:rPr lang="en-US" dirty="0"/>
                </a:br>
                <a:r>
                  <a:rPr lang="en-US" dirty="0"/>
                  <a:t>But if we want to </a:t>
                </a:r>
                <a:r>
                  <a:rPr lang="en-US" dirty="0" err="1"/>
                  <a:t>achive</a:t>
                </a:r>
                <a:r>
                  <a:rPr lang="en-US" dirty="0"/>
                  <a:t> this error rate for every agent, we need a lot more data and iteration. Of course, letting these algorithms run until everyone meet their constraint </a:t>
                </a:r>
                <a:r>
                  <a:rPr lang="en-US" dirty="0" err="1"/>
                  <a:t>coud</a:t>
                </a:r>
                <a:r>
                  <a:rPr lang="en-US" dirty="0"/>
                  <a:t> be very inefficient ad use a lot  of data.</a:t>
                </a:r>
              </a:p>
            </p:txBody>
          </p:sp>
        </mc:Fallback>
      </mc:AlternateContent>
      <p:sp>
        <p:nvSpPr>
          <p:cNvPr id="4" name="Slide Number Placeholder 3"/>
          <p:cNvSpPr>
            <a:spLocks noGrp="1"/>
          </p:cNvSpPr>
          <p:nvPr>
            <p:ph type="sldNum" sz="quarter" idx="5"/>
          </p:nvPr>
        </p:nvSpPr>
        <p:spPr/>
        <p:txBody>
          <a:bodyPr/>
          <a:lstStyle/>
          <a:p>
            <a:fld id="{DEA6A391-B6AA-1B4E-922D-27309D4646E3}" type="slidenum">
              <a:rPr lang="en-US" smtClean="0"/>
              <a:t>131</a:t>
            </a:fld>
            <a:endParaRPr lang="en-US"/>
          </a:p>
        </p:txBody>
      </p:sp>
    </p:spTree>
    <p:extLst>
      <p:ext uri="{BB962C8B-B14F-4D97-AF65-F5344CB8AC3E}">
        <p14:creationId xmlns:p14="http://schemas.microsoft.com/office/powerpoint/2010/main" val="2432909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we want to know is if there are other algorithms we can design that ensure high accuracy and do much better in terms of the amount of resources, like data set size, they need to use.</a:t>
            </a:r>
          </a:p>
        </p:txBody>
      </p:sp>
      <p:sp>
        <p:nvSpPr>
          <p:cNvPr id="4" name="Slide Number Placeholder 3"/>
          <p:cNvSpPr>
            <a:spLocks noGrp="1"/>
          </p:cNvSpPr>
          <p:nvPr>
            <p:ph type="sldNum" sz="quarter" idx="10"/>
          </p:nvPr>
        </p:nvSpPr>
        <p:spPr/>
        <p:txBody>
          <a:bodyPr/>
          <a:lstStyle/>
          <a:p>
            <a:fld id="{CF10BA5F-F59A-2642-93EB-AEB122264A0E}" type="slidenum">
              <a:rPr lang="en-US" smtClean="0"/>
              <a:t>132</a:t>
            </a:fld>
            <a:endParaRPr lang="en-US"/>
          </a:p>
        </p:txBody>
      </p:sp>
    </p:spTree>
    <p:extLst>
      <p:ext uri="{BB962C8B-B14F-4D97-AF65-F5344CB8AC3E}">
        <p14:creationId xmlns:p14="http://schemas.microsoft.com/office/powerpoint/2010/main" val="33996415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what is stakes here: Individuals have individual learning goals. For example, agents have different distributions and accuracy needs that need to be met separately.</a:t>
            </a:r>
          </a:p>
          <a:p>
            <a:endParaRPr lang="en-US" dirty="0"/>
          </a:p>
          <a:p>
            <a:r>
              <a:rPr lang="en-US" dirty="0"/>
              <a:t>There are also external objectives and goals that they may have. For example, while meeting their accuracy goals they also want to have an equitable burden of providing resources such releasing only a small fraction of their internal data sets, or preserving battery life, and computation power. There are also privacy and security concerns that agents have with regards to how their data may be used.</a:t>
            </a:r>
          </a:p>
          <a:p>
            <a:endParaRPr lang="en-US" dirty="0"/>
          </a:p>
          <a:p>
            <a:r>
              <a:rPr lang="en-US" dirty="0"/>
              <a:t>For the context of this talk, I’ll focus only on the first two of these concerns, that is, individual objectives and external incentives.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133</a:t>
            </a:fld>
            <a:endParaRPr lang="en-US"/>
          </a:p>
        </p:txBody>
      </p:sp>
    </p:spTree>
    <p:extLst>
      <p:ext uri="{BB962C8B-B14F-4D97-AF65-F5344CB8AC3E}">
        <p14:creationId xmlns:p14="http://schemas.microsoft.com/office/powerpoint/2010/main" val="14899923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formally, in a </a:t>
            </a:r>
            <a:r>
              <a:rPr lang="en-US" dirty="0" err="1"/>
              <a:t>NeurIPS</a:t>
            </a:r>
            <a:r>
              <a:rPr lang="en-US" dirty="0"/>
              <a:t> 17 paper, we introduced a natural model collaborative learning that considers k populations, these are distributions D1 to Dk. For example, these distributions represent patient populations at different hospitals and medical centers, that serve patients with potentially different socio-economic factors.</a:t>
            </a:r>
          </a:p>
          <a:p>
            <a:endParaRPr lang="en-US" dirty="0"/>
          </a:p>
          <a:p>
            <a:endParaRPr lang="en-US" dirty="0"/>
          </a:p>
          <a:p>
            <a:r>
              <a:rPr lang="en-US" dirty="0"/>
              <a:t>Our goal in the collaborative learning model is to learn a model that has a good accuracy guarantee for each one of these hospitals. This is shown by requiring the algorithm to return a function whose error is not too large on any one agent, as described by this constraint. </a:t>
            </a:r>
          </a:p>
          <a:p>
            <a:endParaRPr lang="en-US" dirty="0"/>
          </a:p>
          <a:p>
            <a:r>
              <a:rPr lang="en-US" dirty="0"/>
              <a:t>This model …….. </a:t>
            </a:r>
          </a:p>
          <a:p>
            <a:endParaRPr lang="en-US" dirty="0"/>
          </a:p>
          <a:p>
            <a:r>
              <a:rPr lang="en-US" dirty="0"/>
              <a:t>And we asked what is the sample complexity of collaborative learning. </a:t>
            </a:r>
          </a:p>
          <a:p>
            <a:endParaRPr lang="en-US" dirty="0"/>
          </a:p>
          <a:p>
            <a:endParaRPr lang="en-US" dirty="0"/>
          </a:p>
          <a:p>
            <a:endParaRPr lang="en-US" dirty="0"/>
          </a:p>
          <a:p>
            <a:endParaRPr lang="en-US" dirty="0"/>
          </a:p>
          <a:p>
            <a:endParaRPr lang="en-US" dirty="0"/>
          </a:p>
          <a:p>
            <a:endParaRPr lang="en-US" dirty="0"/>
          </a:p>
          <a:p>
            <a:endParaRPr lang="en-US" dirty="0"/>
          </a:p>
          <a:p>
            <a:r>
              <a:rPr lang="en-US" dirty="0"/>
              <a:t>What we have shown in a </a:t>
            </a:r>
            <a:r>
              <a:rPr lang="en-US" dirty="0" err="1"/>
              <a:t>NEiRPs</a:t>
            </a:r>
            <a:r>
              <a:rPr lang="en-US" dirty="0"/>
              <a:t> paper in 2017 is that you indeed achieve this with very little overhead. </a:t>
            </a:r>
          </a:p>
          <a:p>
            <a:r>
              <a:rPr lang="en-US" dirty="0"/>
              <a:t>That is the number of sample our algorithms need are log(k) times if you had to learn a single agent </a:t>
            </a:r>
            <a:r>
              <a:rPr lang="en-US" dirty="0" err="1"/>
              <a:t>taks</a:t>
            </a:r>
            <a:r>
              <a:rPr lang="en-US" dirty="0"/>
              <a:t>. </a:t>
            </a:r>
          </a:p>
          <a:p>
            <a:endParaRPr lang="en-US" dirty="0"/>
          </a:p>
          <a:p>
            <a:r>
              <a:rPr lang="en-US" dirty="0"/>
              <a:t>In other words, even though the number of agents is increasing at a rate k. the number of samples only increases exponentially slower rate of log(k).</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comparison, letting typical algorithms to run to completion until every agent is happy, uses a number of samples that’s linear in the number of agents.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really what this says is that we can quite efficient in meeting these individual learning goals if we near optimally collaborate between our agents and our work introduces classes of collaborative algorithms that bring about optimal collaboration between agents.</a:t>
            </a:r>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134</a:t>
            </a:fld>
            <a:endParaRPr lang="en-US"/>
          </a:p>
        </p:txBody>
      </p:sp>
    </p:spTree>
    <p:extLst>
      <p:ext uri="{BB962C8B-B14F-4D97-AF65-F5344CB8AC3E}">
        <p14:creationId xmlns:p14="http://schemas.microsoft.com/office/powerpoint/2010/main" val="538729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135</a:t>
            </a:fld>
            <a:endParaRPr lang="en-US"/>
          </a:p>
        </p:txBody>
      </p:sp>
    </p:spTree>
    <p:extLst>
      <p:ext uri="{BB962C8B-B14F-4D97-AF65-F5344CB8AC3E}">
        <p14:creationId xmlns:p14="http://schemas.microsoft.com/office/powerpoint/2010/main" val="35527629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136</a:t>
            </a:fld>
            <a:endParaRPr lang="en-US"/>
          </a:p>
        </p:txBody>
      </p:sp>
    </p:spTree>
    <p:extLst>
      <p:ext uri="{BB962C8B-B14F-4D97-AF65-F5344CB8AC3E}">
        <p14:creationId xmlns:p14="http://schemas.microsoft.com/office/powerpoint/2010/main" val="270501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137</a:t>
            </a:fld>
            <a:endParaRPr lang="en-US"/>
          </a:p>
        </p:txBody>
      </p:sp>
    </p:spTree>
    <p:extLst>
      <p:ext uri="{BB962C8B-B14F-4D97-AF65-F5344CB8AC3E}">
        <p14:creationId xmlns:p14="http://schemas.microsoft.com/office/powerpoint/2010/main" val="40964007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139</a:t>
            </a:fld>
            <a:endParaRPr lang="en-US"/>
          </a:p>
        </p:txBody>
      </p:sp>
    </p:spTree>
    <p:extLst>
      <p:ext uri="{BB962C8B-B14F-4D97-AF65-F5344CB8AC3E}">
        <p14:creationId xmlns:p14="http://schemas.microsoft.com/office/powerpoint/2010/main" val="2800102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what is stakes here: Individuals have individual learning goals. For example, agents have different distributions and accuracy needs that need to be met separately.</a:t>
            </a:r>
          </a:p>
          <a:p>
            <a:endParaRPr lang="en-US" dirty="0"/>
          </a:p>
          <a:p>
            <a:r>
              <a:rPr lang="en-US" dirty="0"/>
              <a:t>There are also external objectives and goals that they may have. For example, while meeting their accuracy goals they also want to have an equitable burden of providing resources such releasing only a small fraction of their internal data sets, or preserving battery life, and computation power. There are also privacy and security concerns that agents have with regards to how their data may be used.</a:t>
            </a:r>
          </a:p>
          <a:p>
            <a:endParaRPr lang="en-US" dirty="0"/>
          </a:p>
          <a:p>
            <a:r>
              <a:rPr lang="en-US" dirty="0"/>
              <a:t>For the context of this talk, I’ll focus only on the first two of these concerns, that is, individual objectives and external incentives.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140</a:t>
            </a:fld>
            <a:endParaRPr lang="en-US"/>
          </a:p>
        </p:txBody>
      </p:sp>
    </p:spTree>
    <p:extLst>
      <p:ext uri="{BB962C8B-B14F-4D97-AF65-F5344CB8AC3E}">
        <p14:creationId xmlns:p14="http://schemas.microsoft.com/office/powerpoint/2010/main" val="11291216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15</a:t>
            </a:fld>
            <a:endParaRPr lang="en-US"/>
          </a:p>
        </p:txBody>
      </p:sp>
    </p:spTree>
    <p:extLst>
      <p:ext uri="{BB962C8B-B14F-4D97-AF65-F5344CB8AC3E}">
        <p14:creationId xmlns:p14="http://schemas.microsoft.com/office/powerpoint/2010/main" val="26562716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a:t>
            </a:r>
            <a:r>
              <a:rPr lang="en-US" sz="1200" dirty="0">
                <a:latin typeface="Cambria Math" charset="0"/>
                <a:ea typeface="Cambria Math" charset="0"/>
                <a:cs typeface="Cambria Math" charset="0"/>
              </a:rPr>
              <a:t>having low error, agents incur cost for sample collection.</a:t>
            </a:r>
          </a:p>
          <a:p>
            <a:pPr marL="342900" indent="-342900">
              <a:buFont typeface="Arial" panose="020B0604020202020204" pitchFamily="34" charset="0"/>
              <a:buChar char="•"/>
            </a:pPr>
            <a:r>
              <a:rPr lang="en-US" sz="1200" dirty="0">
                <a:latin typeface="Cambria Math" charset="0"/>
                <a:ea typeface="Cambria Math" charset="0"/>
                <a:cs typeface="Cambria Math" charset="0"/>
              </a:rPr>
              <a:t>E.g., cost for data set curation, privacy cost, etc.</a:t>
            </a:r>
          </a:p>
          <a:p>
            <a:pPr marL="342900" indent="-342900">
              <a:buFont typeface="Arial" panose="020B0604020202020204" pitchFamily="34" charset="0"/>
              <a:buChar char="•"/>
            </a:pPr>
            <a:r>
              <a:rPr lang="en-US" sz="1200" dirty="0">
                <a:latin typeface="Cambria Math" charset="0"/>
                <a:ea typeface="Cambria Math" charset="0"/>
              </a:rPr>
              <a:t>The protocol shouldn’t ask for “unreasonable” amount of data</a:t>
            </a:r>
          </a:p>
          <a:p>
            <a:pPr marL="342900" indent="-342900">
              <a:buFont typeface="Arial" panose="020B0604020202020204" pitchFamily="34" charset="0"/>
              <a:buChar char="•"/>
            </a:pPr>
            <a:endParaRPr lang="en-US" sz="1200" dirty="0">
              <a:latin typeface="Cambria Math" charset="0"/>
              <a:ea typeface="Cambria Math" charset="0"/>
            </a:endParaRPr>
          </a:p>
          <a:p>
            <a:r>
              <a:rPr lang="en-US" sz="1200" dirty="0">
                <a:latin typeface="Cambria Math" charset="0"/>
                <a:ea typeface="Cambria Math" charset="0"/>
                <a:cs typeface="Cambria Math" charset="0"/>
              </a:rPr>
              <a:t>What are some unreasonable demands on agents?</a:t>
            </a:r>
            <a:r>
              <a:rPr lang="en-US" sz="1200" baseline="0" dirty="0">
                <a:latin typeface="Cambria Math" charset="0"/>
                <a:ea typeface="Cambria Math" charset="0"/>
                <a:cs typeface="Cambria Math" charset="0"/>
              </a:rPr>
              <a:t> For example, if I ask agent </a:t>
            </a:r>
            <a:r>
              <a:rPr lang="en-US" sz="1200" baseline="0" dirty="0" err="1">
                <a:latin typeface="Cambria Math" charset="0"/>
                <a:ea typeface="Cambria Math" charset="0"/>
                <a:cs typeface="Cambria Math" charset="0"/>
              </a:rPr>
              <a:t>i</a:t>
            </a:r>
            <a:r>
              <a:rPr lang="en-US" sz="1200" baseline="0" dirty="0">
                <a:latin typeface="Cambria Math" charset="0"/>
                <a:ea typeface="Cambria Math" charset="0"/>
                <a:cs typeface="Cambria Math" charset="0"/>
              </a:rPr>
              <a:t> to give me some data and I use that to only improve other learner’s accuracy and not the agent who actually provided the data, then I have been unreasonable in my demands.</a:t>
            </a:r>
          </a:p>
          <a:p>
            <a:endParaRPr lang="en-US" sz="1200" baseline="0" dirty="0">
              <a:latin typeface="Cambria Math" charset="0"/>
              <a:ea typeface="Cambria Math" charset="0"/>
              <a:cs typeface="Cambria Math" charset="0"/>
            </a:endParaRPr>
          </a:p>
          <a:p>
            <a:r>
              <a:rPr lang="en-US" sz="1200" baseline="0" dirty="0">
                <a:latin typeface="Cambria Math" charset="0"/>
                <a:ea typeface="Cambria Math" charset="0"/>
                <a:cs typeface="Cambria Math" charset="0"/>
              </a:rPr>
              <a:t>To study these reasonable demands, the work in my group brings economic concepts to Machine learning and introduce a concept of stable equilibria. These are demands over agents resources such that </a:t>
            </a:r>
          </a:p>
          <a:p>
            <a:pPr marL="228600" indent="-228600">
              <a:buAutoNum type="arabicPeriod"/>
            </a:pPr>
            <a:r>
              <a:rPr lang="en-US" sz="1200" baseline="0" dirty="0">
                <a:latin typeface="Cambria Math" charset="0"/>
                <a:ea typeface="Cambria Math" charset="0"/>
                <a:cs typeface="Cambria Math" charset="0"/>
              </a:rPr>
              <a:t>The accuracy constraints are met, much like what we wanted to achieve in the previous slides.</a:t>
            </a:r>
          </a:p>
          <a:p>
            <a:pPr marL="228600" indent="-228600">
              <a:buAutoNum type="arabicPeriod"/>
            </a:pPr>
            <a:r>
              <a:rPr lang="en-US" sz="1200" baseline="0" dirty="0">
                <a:latin typeface="Cambria Math" charset="0"/>
                <a:ea typeface="Cambria Math" charset="0"/>
                <a:cs typeface="Cambria Math" charset="0"/>
              </a:rPr>
              <a:t>But also the demand is reasonable, that is, no agent would want to reduce her </a:t>
            </a:r>
            <a:r>
              <a:rPr lang="en-US" sz="1200" dirty="0">
                <a:latin typeface="Cambria Math" charset="0"/>
                <a:ea typeface="Cambria Math" charset="0"/>
                <a:cs typeface="Cambria Math" charset="0"/>
              </a:rPr>
              <a:t>contribution and still meet her accuracy constraint. In other words, no part of her data is used exclusively to help others and not help herself.</a:t>
            </a:r>
          </a:p>
          <a:p>
            <a:pPr marL="228600" indent="-228600">
              <a:buAutoNum type="arabicPeriod"/>
            </a:pPr>
            <a:endParaRPr lang="en-US" sz="120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p:txBody>
      </p:sp>
      <p:sp>
        <p:nvSpPr>
          <p:cNvPr id="4" name="Slide Number Placeholder 3"/>
          <p:cNvSpPr>
            <a:spLocks noGrp="1"/>
          </p:cNvSpPr>
          <p:nvPr>
            <p:ph type="sldNum" sz="quarter" idx="5"/>
          </p:nvPr>
        </p:nvSpPr>
        <p:spPr/>
        <p:txBody>
          <a:bodyPr/>
          <a:lstStyle/>
          <a:p>
            <a:fld id="{DEA6A391-B6AA-1B4E-922D-27309D4646E3}" type="slidenum">
              <a:rPr lang="en-US" smtClean="0"/>
              <a:t>141</a:t>
            </a:fld>
            <a:endParaRPr lang="en-US"/>
          </a:p>
        </p:txBody>
      </p:sp>
    </p:spTree>
    <p:extLst>
      <p:ext uri="{BB962C8B-B14F-4D97-AF65-F5344CB8AC3E}">
        <p14:creationId xmlns:p14="http://schemas.microsoft.com/office/powerpoint/2010/main" val="142443250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what we want to know is if there are other algorithms we can design that ensure high accuracy and do much better in terms of the amount of resources, like data set size, they need to use.</a:t>
            </a:r>
          </a:p>
        </p:txBody>
      </p:sp>
      <p:sp>
        <p:nvSpPr>
          <p:cNvPr id="4" name="Slide Number Placeholder 3"/>
          <p:cNvSpPr>
            <a:spLocks noGrp="1"/>
          </p:cNvSpPr>
          <p:nvPr>
            <p:ph type="sldNum" sz="quarter" idx="10"/>
          </p:nvPr>
        </p:nvSpPr>
        <p:spPr/>
        <p:txBody>
          <a:bodyPr/>
          <a:lstStyle/>
          <a:p>
            <a:fld id="{CF10BA5F-F59A-2642-93EB-AEB122264A0E}" type="slidenum">
              <a:rPr lang="en-US" smtClean="0"/>
              <a:t>142</a:t>
            </a:fld>
            <a:endParaRPr lang="en-US"/>
          </a:p>
        </p:txBody>
      </p:sp>
    </p:spTree>
    <p:extLst>
      <p:ext uri="{BB962C8B-B14F-4D97-AF65-F5344CB8AC3E}">
        <p14:creationId xmlns:p14="http://schemas.microsoft.com/office/powerpoint/2010/main" val="399114075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a:t>
            </a:r>
            <a:r>
              <a:rPr lang="en-US" sz="1200" dirty="0">
                <a:latin typeface="Cambria Math" charset="0"/>
                <a:ea typeface="Cambria Math" charset="0"/>
                <a:cs typeface="Cambria Math" charset="0"/>
              </a:rPr>
              <a:t>having low error, agents incur cost for sample collection.</a:t>
            </a:r>
          </a:p>
          <a:p>
            <a:pPr marL="342900" indent="-342900">
              <a:buFont typeface="Arial" panose="020B0604020202020204" pitchFamily="34" charset="0"/>
              <a:buChar char="•"/>
            </a:pPr>
            <a:r>
              <a:rPr lang="en-US" sz="1200" dirty="0">
                <a:latin typeface="Cambria Math" charset="0"/>
                <a:ea typeface="Cambria Math" charset="0"/>
                <a:cs typeface="Cambria Math" charset="0"/>
              </a:rPr>
              <a:t>E.g., cost for data set curation, privacy cost, etc.</a:t>
            </a:r>
          </a:p>
          <a:p>
            <a:pPr marL="342900" indent="-342900">
              <a:buFont typeface="Arial" panose="020B0604020202020204" pitchFamily="34" charset="0"/>
              <a:buChar char="•"/>
            </a:pPr>
            <a:r>
              <a:rPr lang="en-US" sz="1200" dirty="0">
                <a:latin typeface="Cambria Math" charset="0"/>
                <a:ea typeface="Cambria Math" charset="0"/>
              </a:rPr>
              <a:t>The protocol shouldn’t ask for “unreasonable” amount of data</a:t>
            </a:r>
          </a:p>
          <a:p>
            <a:pPr marL="342900" indent="-342900">
              <a:buFont typeface="Arial" panose="020B0604020202020204" pitchFamily="34" charset="0"/>
              <a:buChar char="•"/>
            </a:pPr>
            <a:endParaRPr lang="en-US" sz="1200" dirty="0">
              <a:latin typeface="Cambria Math" charset="0"/>
              <a:ea typeface="Cambria Math" charset="0"/>
            </a:endParaRPr>
          </a:p>
          <a:p>
            <a:r>
              <a:rPr lang="en-US" sz="1200" dirty="0">
                <a:latin typeface="Cambria Math" charset="0"/>
                <a:ea typeface="Cambria Math" charset="0"/>
                <a:cs typeface="Cambria Math" charset="0"/>
              </a:rPr>
              <a:t>What are some unreasonable demands on agents?</a:t>
            </a:r>
            <a:r>
              <a:rPr lang="en-US" sz="1200" baseline="0" dirty="0">
                <a:latin typeface="Cambria Math" charset="0"/>
                <a:ea typeface="Cambria Math" charset="0"/>
                <a:cs typeface="Cambria Math" charset="0"/>
              </a:rPr>
              <a:t> For example, if I ask agent </a:t>
            </a:r>
            <a:r>
              <a:rPr lang="en-US" sz="1200" baseline="0" dirty="0" err="1">
                <a:latin typeface="Cambria Math" charset="0"/>
                <a:ea typeface="Cambria Math" charset="0"/>
                <a:cs typeface="Cambria Math" charset="0"/>
              </a:rPr>
              <a:t>i</a:t>
            </a:r>
            <a:r>
              <a:rPr lang="en-US" sz="1200" baseline="0" dirty="0">
                <a:latin typeface="Cambria Math" charset="0"/>
                <a:ea typeface="Cambria Math" charset="0"/>
                <a:cs typeface="Cambria Math" charset="0"/>
              </a:rPr>
              <a:t> to give me some data and I use that to only improve other learner’s accuracy and not the agent who actually provided the data, then I have been unreasonable in my demands.</a:t>
            </a:r>
          </a:p>
          <a:p>
            <a:endParaRPr lang="en-US" sz="1200" baseline="0" dirty="0">
              <a:latin typeface="Cambria Math" charset="0"/>
              <a:ea typeface="Cambria Math" charset="0"/>
              <a:cs typeface="Cambria Math" charset="0"/>
            </a:endParaRPr>
          </a:p>
          <a:p>
            <a:r>
              <a:rPr lang="en-US" sz="1200" baseline="0" dirty="0">
                <a:latin typeface="Cambria Math" charset="0"/>
                <a:ea typeface="Cambria Math" charset="0"/>
                <a:cs typeface="Cambria Math" charset="0"/>
              </a:rPr>
              <a:t>To study these reasonable demands, the work in my group brings economic concepts to Machine learning and introduce a concept of stable equilibria. These are demands over agents resources such that </a:t>
            </a:r>
          </a:p>
          <a:p>
            <a:pPr marL="228600" indent="-228600">
              <a:buAutoNum type="arabicPeriod"/>
            </a:pPr>
            <a:r>
              <a:rPr lang="en-US" sz="1200" baseline="0" dirty="0">
                <a:latin typeface="Cambria Math" charset="0"/>
                <a:ea typeface="Cambria Math" charset="0"/>
                <a:cs typeface="Cambria Math" charset="0"/>
              </a:rPr>
              <a:t>The accuracy constraints are met, much like what we wanted to achieve in the previous slides.</a:t>
            </a:r>
          </a:p>
          <a:p>
            <a:pPr marL="228600" indent="-228600">
              <a:buAutoNum type="arabicPeriod"/>
            </a:pPr>
            <a:r>
              <a:rPr lang="en-US" sz="1200" baseline="0" dirty="0">
                <a:latin typeface="Cambria Math" charset="0"/>
                <a:ea typeface="Cambria Math" charset="0"/>
                <a:cs typeface="Cambria Math" charset="0"/>
              </a:rPr>
              <a:t>But also the demand is reasonable, that is, no agent would want to reduce her </a:t>
            </a:r>
            <a:r>
              <a:rPr lang="en-US" sz="1200" dirty="0">
                <a:latin typeface="Cambria Math" charset="0"/>
                <a:ea typeface="Cambria Math" charset="0"/>
                <a:cs typeface="Cambria Math" charset="0"/>
              </a:rPr>
              <a:t>contribution and still meet her accuracy constraint. In other words, no part of her data is used exclusively to help others and not help herself.</a:t>
            </a:r>
          </a:p>
          <a:p>
            <a:pPr marL="228600" indent="-228600">
              <a:buAutoNum type="arabicPeriod"/>
            </a:pPr>
            <a:endParaRPr lang="en-US" sz="120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p:txBody>
      </p:sp>
      <p:sp>
        <p:nvSpPr>
          <p:cNvPr id="4" name="Slide Number Placeholder 3"/>
          <p:cNvSpPr>
            <a:spLocks noGrp="1"/>
          </p:cNvSpPr>
          <p:nvPr>
            <p:ph type="sldNum" sz="quarter" idx="5"/>
          </p:nvPr>
        </p:nvSpPr>
        <p:spPr/>
        <p:txBody>
          <a:bodyPr/>
          <a:lstStyle/>
          <a:p>
            <a:fld id="{DEA6A391-B6AA-1B4E-922D-27309D4646E3}" type="slidenum">
              <a:rPr lang="en-US" smtClean="0"/>
              <a:t>143</a:t>
            </a:fld>
            <a:endParaRPr lang="en-US"/>
          </a:p>
        </p:txBody>
      </p:sp>
    </p:spTree>
    <p:extLst>
      <p:ext uri="{BB962C8B-B14F-4D97-AF65-F5344CB8AC3E}">
        <p14:creationId xmlns:p14="http://schemas.microsoft.com/office/powerpoint/2010/main" val="3699045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Aside from </a:t>
            </a:r>
            <a:r>
              <a:rPr lang="en-US" sz="1200" dirty="0">
                <a:latin typeface="Cambria Math" charset="0"/>
                <a:ea typeface="Cambria Math" charset="0"/>
                <a:cs typeface="Cambria Math" charset="0"/>
              </a:rPr>
              <a:t>having low error, agents incur cost for sample collection.</a:t>
            </a:r>
          </a:p>
          <a:p>
            <a:pPr marL="342900" indent="-342900">
              <a:buFont typeface="Arial" panose="020B0604020202020204" pitchFamily="34" charset="0"/>
              <a:buChar char="•"/>
            </a:pPr>
            <a:r>
              <a:rPr lang="en-US" sz="1200" dirty="0">
                <a:latin typeface="Cambria Math" charset="0"/>
                <a:ea typeface="Cambria Math" charset="0"/>
                <a:cs typeface="Cambria Math" charset="0"/>
              </a:rPr>
              <a:t>E.g., cost for data set curation, privacy cost, etc.</a:t>
            </a:r>
          </a:p>
          <a:p>
            <a:pPr marL="342900" indent="-342900">
              <a:buFont typeface="Arial" panose="020B0604020202020204" pitchFamily="34" charset="0"/>
              <a:buChar char="•"/>
            </a:pPr>
            <a:r>
              <a:rPr lang="en-US" sz="1200" dirty="0">
                <a:latin typeface="Cambria Math" charset="0"/>
                <a:ea typeface="Cambria Math" charset="0"/>
              </a:rPr>
              <a:t>The protocol shouldn’t ask for “unreasonable” amount of data</a:t>
            </a:r>
          </a:p>
          <a:p>
            <a:pPr marL="342900" indent="-342900">
              <a:buFont typeface="Arial" panose="020B0604020202020204" pitchFamily="34" charset="0"/>
              <a:buChar char="•"/>
            </a:pPr>
            <a:endParaRPr lang="en-US" sz="1200" dirty="0">
              <a:latin typeface="Cambria Math" charset="0"/>
              <a:ea typeface="Cambria Math" charset="0"/>
            </a:endParaRPr>
          </a:p>
          <a:p>
            <a:r>
              <a:rPr lang="en-US" sz="1200" dirty="0">
                <a:latin typeface="Cambria Math" charset="0"/>
                <a:ea typeface="Cambria Math" charset="0"/>
                <a:cs typeface="Cambria Math" charset="0"/>
              </a:rPr>
              <a:t>What are some unreasonable demands on agents?</a:t>
            </a:r>
            <a:r>
              <a:rPr lang="en-US" sz="1200" baseline="0" dirty="0">
                <a:latin typeface="Cambria Math" charset="0"/>
                <a:ea typeface="Cambria Math" charset="0"/>
                <a:cs typeface="Cambria Math" charset="0"/>
              </a:rPr>
              <a:t> For example, if I ask agent </a:t>
            </a:r>
            <a:r>
              <a:rPr lang="en-US" sz="1200" baseline="0" dirty="0" err="1">
                <a:latin typeface="Cambria Math" charset="0"/>
                <a:ea typeface="Cambria Math" charset="0"/>
                <a:cs typeface="Cambria Math" charset="0"/>
              </a:rPr>
              <a:t>i</a:t>
            </a:r>
            <a:r>
              <a:rPr lang="en-US" sz="1200" baseline="0" dirty="0">
                <a:latin typeface="Cambria Math" charset="0"/>
                <a:ea typeface="Cambria Math" charset="0"/>
                <a:cs typeface="Cambria Math" charset="0"/>
              </a:rPr>
              <a:t> to give me some data and I use that to only improve other learner’s accuracy and not the agent who actually provided the data, then I have been unreasonable in my demands.</a:t>
            </a:r>
          </a:p>
          <a:p>
            <a:endParaRPr lang="en-US" sz="1200" baseline="0" dirty="0">
              <a:latin typeface="Cambria Math" charset="0"/>
              <a:ea typeface="Cambria Math" charset="0"/>
              <a:cs typeface="Cambria Math" charset="0"/>
            </a:endParaRPr>
          </a:p>
          <a:p>
            <a:r>
              <a:rPr lang="en-US" sz="1200" baseline="0" dirty="0">
                <a:latin typeface="Cambria Math" charset="0"/>
                <a:ea typeface="Cambria Math" charset="0"/>
                <a:cs typeface="Cambria Math" charset="0"/>
              </a:rPr>
              <a:t>To study these reasonable demands, the work in my group brings economic concepts to Machine learning and introduce a concept of stable equilibria. These are demands over agents resources such that </a:t>
            </a:r>
          </a:p>
          <a:p>
            <a:pPr marL="228600" indent="-228600">
              <a:buAutoNum type="arabicPeriod"/>
            </a:pPr>
            <a:r>
              <a:rPr lang="en-US" sz="1200" baseline="0" dirty="0">
                <a:latin typeface="Cambria Math" charset="0"/>
                <a:ea typeface="Cambria Math" charset="0"/>
                <a:cs typeface="Cambria Math" charset="0"/>
              </a:rPr>
              <a:t>The accuracy constraints are met, much like what we wanted to achieve in the previous slides.</a:t>
            </a:r>
          </a:p>
          <a:p>
            <a:pPr marL="228600" indent="-228600">
              <a:buAutoNum type="arabicPeriod"/>
            </a:pPr>
            <a:r>
              <a:rPr lang="en-US" sz="1200" baseline="0" dirty="0">
                <a:latin typeface="Cambria Math" charset="0"/>
                <a:ea typeface="Cambria Math" charset="0"/>
                <a:cs typeface="Cambria Math" charset="0"/>
              </a:rPr>
              <a:t>But also the demand is reasonable, that is, no agent would want to reduce her </a:t>
            </a:r>
            <a:r>
              <a:rPr lang="en-US" sz="1200" dirty="0">
                <a:latin typeface="Cambria Math" charset="0"/>
                <a:ea typeface="Cambria Math" charset="0"/>
                <a:cs typeface="Cambria Math" charset="0"/>
              </a:rPr>
              <a:t>contribution and still meet her accuracy constraint. In other words, no part of her data is used exclusively to help others and not help herself.</a:t>
            </a:r>
          </a:p>
          <a:p>
            <a:pPr marL="228600" indent="-228600">
              <a:buAutoNum type="arabicPeriod"/>
            </a:pPr>
            <a:endParaRPr lang="en-US" sz="120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a:p>
            <a:pPr marL="228600" indent="-228600">
              <a:buAutoNum type="arabicPeriod"/>
            </a:pPr>
            <a:endParaRPr lang="en-US" sz="1200" baseline="0" dirty="0">
              <a:latin typeface="Cambria Math" charset="0"/>
              <a:ea typeface="Cambria Math" charset="0"/>
              <a:cs typeface="Cambria Math" charset="0"/>
            </a:endParaRPr>
          </a:p>
        </p:txBody>
      </p:sp>
      <p:sp>
        <p:nvSpPr>
          <p:cNvPr id="4" name="Slide Number Placeholder 3"/>
          <p:cNvSpPr>
            <a:spLocks noGrp="1"/>
          </p:cNvSpPr>
          <p:nvPr>
            <p:ph type="sldNum" sz="quarter" idx="5"/>
          </p:nvPr>
        </p:nvSpPr>
        <p:spPr/>
        <p:txBody>
          <a:bodyPr/>
          <a:lstStyle/>
          <a:p>
            <a:fld id="{DEA6A391-B6AA-1B4E-922D-27309D4646E3}" type="slidenum">
              <a:rPr lang="en-US" smtClean="0"/>
              <a:t>144</a:t>
            </a:fld>
            <a:endParaRPr lang="en-US"/>
          </a:p>
        </p:txBody>
      </p:sp>
    </p:spTree>
    <p:extLst>
      <p:ext uri="{BB962C8B-B14F-4D97-AF65-F5344CB8AC3E}">
        <p14:creationId xmlns:p14="http://schemas.microsoft.com/office/powerpoint/2010/main" val="20148760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Equilibria matter because they both capture a measure of welfare for agents and the are required for the stability of collaborative learning, because even a small fraction of agent halve their data contribution, the overall quality of solutions we learn for everybody drops drastically.</a:t>
            </a:r>
          </a:p>
          <a:p>
            <a:endParaRPr lang="en-US" dirty="0"/>
          </a:p>
          <a:p>
            <a:r>
              <a:rPr lang="en-US" dirty="0"/>
              <a:t>Unfortunately, we see that state of art learning algorithm are far from equilibria. In this graph, the x access shows how much reduction in data contribution an agent wants to make unilaterally. The y axis shows that number of agents who would take that reduction. We see very troubling trend </a:t>
            </a:r>
            <a:r>
              <a:rPr lang="en-US" b="1" dirty="0">
                <a:solidFill>
                  <a:srgbClr val="C00000"/>
                </a:solidFill>
                <a:latin typeface="Cambria Math" charset="0"/>
                <a:ea typeface="Cambria Math" charset="0"/>
              </a:rPr>
              <a:t>60% of agents happy to reduce their contributions to 5% of current level individually.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C00000"/>
              </a:solidFill>
              <a:latin typeface="Cambria Math" charset="0"/>
              <a:ea typeface="Cambria Math"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C00000"/>
                </a:solidFill>
                <a:latin typeface="Cambria Math" charset="0"/>
                <a:ea typeface="Cambria Math" charset="0"/>
              </a:rPr>
              <a:t>It’s important to understand that when this 60% does make a reduction to just 5% of their current level, the whole learning system will fall apart for every individual involved. So, if we don’t design at equilibrium systems we should expect them to be hit worst by policies (such as right to be forgotten) that will justly give users better control over their data in the future.</a:t>
            </a:r>
            <a:endParaRPr lang="en-US" b="0" dirty="0"/>
          </a:p>
        </p:txBody>
      </p:sp>
      <p:sp>
        <p:nvSpPr>
          <p:cNvPr id="4" name="Slide Number Placeholder 3"/>
          <p:cNvSpPr>
            <a:spLocks noGrp="1"/>
          </p:cNvSpPr>
          <p:nvPr>
            <p:ph type="sldNum" sz="quarter" idx="5"/>
          </p:nvPr>
        </p:nvSpPr>
        <p:spPr/>
        <p:txBody>
          <a:bodyPr/>
          <a:lstStyle/>
          <a:p>
            <a:fld id="{DEA6A391-B6AA-1B4E-922D-27309D4646E3}" type="slidenum">
              <a:rPr lang="en-US" smtClean="0"/>
              <a:t>145</a:t>
            </a:fld>
            <a:endParaRPr lang="en-US"/>
          </a:p>
        </p:txBody>
      </p:sp>
    </p:spTree>
    <p:extLst>
      <p:ext uri="{BB962C8B-B14F-4D97-AF65-F5344CB8AC3E}">
        <p14:creationId xmlns:p14="http://schemas.microsoft.com/office/powerpoint/2010/main" val="37186995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now that we know they are important, can we guarantee that we can always achieve them? Interestingly no. There are situations in which it’s impossible to have collaborative systems that are stable. But in most cases, and under very mild assumptions, equilibria do exist. </a:t>
            </a:r>
          </a:p>
        </p:txBody>
      </p:sp>
      <p:sp>
        <p:nvSpPr>
          <p:cNvPr id="4" name="Slide Number Placeholder 3"/>
          <p:cNvSpPr>
            <a:spLocks noGrp="1"/>
          </p:cNvSpPr>
          <p:nvPr>
            <p:ph type="sldNum" sz="quarter" idx="5"/>
          </p:nvPr>
        </p:nvSpPr>
        <p:spPr/>
        <p:txBody>
          <a:bodyPr/>
          <a:lstStyle/>
          <a:p>
            <a:fld id="{DEA6A391-B6AA-1B4E-922D-27309D4646E3}" type="slidenum">
              <a:rPr lang="en-US" smtClean="0"/>
              <a:t>146</a:t>
            </a:fld>
            <a:endParaRPr lang="en-US"/>
          </a:p>
        </p:txBody>
      </p:sp>
    </p:spTree>
    <p:extLst>
      <p:ext uri="{BB962C8B-B14F-4D97-AF65-F5344CB8AC3E}">
        <p14:creationId xmlns:p14="http://schemas.microsoft.com/office/powerpoint/2010/main" val="284869511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Interestingly, even when they do exist they are quite different from optimal collaboration. </a:t>
            </a:r>
          </a:p>
          <a:p>
            <a:endParaRPr lang="en-US" dirty="0"/>
          </a:p>
          <a:p>
            <a:r>
              <a:rPr lang="en-US" dirty="0"/>
              <a:t>That is the total number of samples needed for learning at equilibrium, versus learning optimally is very different. In particular, the number of samples needs for stable collaboration can be sqrt{k} larger than the number of sample needed for optimally learning </a:t>
            </a:r>
            <a:r>
              <a:rPr lang="en-US" dirty="0" err="1"/>
              <a:t>i</a:t>
            </a:r>
            <a:endParaRPr lang="en-US" dirty="0"/>
          </a:p>
          <a:p>
            <a:endParaRPr lang="en-US" dirty="0"/>
          </a:p>
          <a:p>
            <a:r>
              <a:rPr lang="en-US" dirty="0"/>
              <a:t>I think this is really important, because it says that we can’t just thinking about overall efficiency of the system when we have </a:t>
            </a:r>
            <a:r>
              <a:rPr lang="en-US" dirty="0" err="1"/>
              <a:t>muktiple</a:t>
            </a:r>
            <a:r>
              <a:rPr lang="en-US" dirty="0"/>
              <a:t> agent involved in it. Rather, at times we need to </a:t>
            </a:r>
            <a:r>
              <a:rPr lang="en-US" dirty="0" err="1"/>
              <a:t>judicousely</a:t>
            </a:r>
            <a:r>
              <a:rPr lang="en-US" dirty="0"/>
              <a:t> introduce inefficiencies that in order to align our systems with social incentives and benefit our agents.</a:t>
            </a:r>
          </a:p>
        </p:txBody>
      </p:sp>
      <p:sp>
        <p:nvSpPr>
          <p:cNvPr id="4" name="Slide Number Placeholder 3"/>
          <p:cNvSpPr>
            <a:spLocks noGrp="1"/>
          </p:cNvSpPr>
          <p:nvPr>
            <p:ph type="sldNum" sz="quarter" idx="5"/>
          </p:nvPr>
        </p:nvSpPr>
        <p:spPr/>
        <p:txBody>
          <a:bodyPr/>
          <a:lstStyle/>
          <a:p>
            <a:fld id="{DEA6A391-B6AA-1B4E-922D-27309D4646E3}" type="slidenum">
              <a:rPr lang="en-US" smtClean="0"/>
              <a:t>148</a:t>
            </a:fld>
            <a:endParaRPr lang="en-US"/>
          </a:p>
        </p:txBody>
      </p:sp>
    </p:spTree>
    <p:extLst>
      <p:ext uri="{BB962C8B-B14F-4D97-AF65-F5344CB8AC3E}">
        <p14:creationId xmlns:p14="http://schemas.microsoft.com/office/powerpoint/2010/main" val="7395008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they exists, they </a:t>
            </a:r>
            <a:r>
              <a:rPr lang="en-US" dirty="0" err="1"/>
              <a:t>coul</a:t>
            </a:r>
            <a:r>
              <a:rPr lang="en-US" dirty="0"/>
              <a:t> </a:t>
            </a:r>
            <a:r>
              <a:rPr lang="en-US" dirty="0" err="1"/>
              <a:t>rreuiqre</a:t>
            </a:r>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149</a:t>
            </a:fld>
            <a:endParaRPr lang="en-US"/>
          </a:p>
        </p:txBody>
      </p:sp>
    </p:spTree>
    <p:extLst>
      <p:ext uri="{BB962C8B-B14F-4D97-AF65-F5344CB8AC3E}">
        <p14:creationId xmlns:p14="http://schemas.microsoft.com/office/powerpoint/2010/main" val="380069577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a:p>
        </p:txBody>
      </p:sp>
      <p:sp>
        <p:nvSpPr>
          <p:cNvPr id="4" name="Slide Number Placeholder 3"/>
          <p:cNvSpPr>
            <a:spLocks noGrp="1"/>
          </p:cNvSpPr>
          <p:nvPr>
            <p:ph type="sldNum" sz="quarter" idx="10"/>
          </p:nvPr>
        </p:nvSpPr>
        <p:spPr/>
        <p:txBody>
          <a:bodyPr/>
          <a:lstStyle/>
          <a:p>
            <a:fld id="{CF10BA5F-F59A-2642-93EB-AEB122264A0E}" type="slidenum">
              <a:rPr lang="en-US" smtClean="0"/>
              <a:t>151</a:t>
            </a:fld>
            <a:endParaRPr lang="en-US"/>
          </a:p>
        </p:txBody>
      </p:sp>
    </p:spTree>
    <p:extLst>
      <p:ext uri="{BB962C8B-B14F-4D97-AF65-F5344CB8AC3E}">
        <p14:creationId xmlns:p14="http://schemas.microsoft.com/office/powerpoint/2010/main" val="5007850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8FC834-3C8B-864E-8466-BEBD1B4A1B02}" type="slidenum">
              <a:rPr lang="en-US" smtClean="0"/>
              <a:t>16</a:t>
            </a:fld>
            <a:endParaRPr lang="en-US"/>
          </a:p>
        </p:txBody>
      </p:sp>
    </p:spTree>
    <p:extLst>
      <p:ext uri="{BB962C8B-B14F-4D97-AF65-F5344CB8AC3E}">
        <p14:creationId xmlns:p14="http://schemas.microsoft.com/office/powerpoint/2010/main" val="3775253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21</a:t>
            </a:fld>
            <a:endParaRPr lang="en-US"/>
          </a:p>
        </p:txBody>
      </p:sp>
    </p:spTree>
    <p:extLst>
      <p:ext uri="{BB962C8B-B14F-4D97-AF65-F5344CB8AC3E}">
        <p14:creationId xmlns:p14="http://schemas.microsoft.com/office/powerpoint/2010/main" val="15776708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A6A391-B6AA-1B4E-922D-27309D4646E3}" type="slidenum">
              <a:rPr lang="en-US" smtClean="0"/>
              <a:t>23</a:t>
            </a:fld>
            <a:endParaRPr lang="en-US"/>
          </a:p>
        </p:txBody>
      </p:sp>
    </p:spTree>
    <p:extLst>
      <p:ext uri="{BB962C8B-B14F-4D97-AF65-F5344CB8AC3E}">
        <p14:creationId xmlns:p14="http://schemas.microsoft.com/office/powerpoint/2010/main" val="1674861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5B9F2-6223-1F40-9BC4-4D8270A6931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BC0197-CA61-E940-8528-DD2B4781FD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6C326F-4864-1846-910C-091CDF0BDB47}"/>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58BEB457-AF62-0E4B-BFE7-AB92FB8F4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752A4E-870F-7C45-A5F8-047FE916507A}"/>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233563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5102E-FC6A-FB4C-A05B-68ED589CC2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886B6CD-183D-244C-82C1-81117D91CD9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0B34F5-FCB1-CC43-BAF8-40AF93A57FBA}"/>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A2399C4D-F3E9-964A-B996-4B4A94963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76A670-2572-A744-995E-B6118DF082BA}"/>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210723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E93D08-BA90-C84B-B7B4-0881EDFBA1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95326F6-17A4-3A4A-86FE-BAEB2564C8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5DEF62-8839-404B-AA36-61D46DF09537}"/>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A2368ECA-73C4-F640-B93A-D26D33CC0A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B35DCE-4CCF-B44C-B78B-66EF79BF787B}"/>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19185256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52405"/>
            <a:ext cx="11582400" cy="1061405"/>
          </a:xfrm>
          <a:prstGeom prst="rect">
            <a:avLst/>
          </a:prstGeom>
        </p:spPr>
        <p:txBody>
          <a:bodyPr vert="horz"/>
          <a:lstStyle>
            <a:lvl1pPr>
              <a:defRPr>
                <a:latin typeface="Copperplate Gothic Bold" pitchFamily="34" charset="0"/>
              </a:defRPr>
            </a:lvl1pPr>
          </a:lstStyle>
          <a:p>
            <a:r>
              <a:rPr lang="en-US" dirty="0"/>
              <a:t>Header</a:t>
            </a:r>
          </a:p>
        </p:txBody>
      </p:sp>
      <p:sp>
        <p:nvSpPr>
          <p:cNvPr id="5" name="Rectangle 5"/>
          <p:cNvSpPr>
            <a:spLocks noGrp="1" noChangeArrowheads="1"/>
          </p:cNvSpPr>
          <p:nvPr>
            <p:ph type="ftr" sz="quarter" idx="11"/>
          </p:nvPr>
        </p:nvSpPr>
        <p:spPr>
          <a:xfrm>
            <a:off x="304800" y="6210300"/>
            <a:ext cx="11582400" cy="571500"/>
          </a:xfrm>
          <a:ln/>
        </p:spPr>
        <p:txBody>
          <a:bodyPr/>
          <a:lstStyle>
            <a:lvl1pPr>
              <a:defRPr/>
            </a:lvl1pPr>
          </a:lstStyle>
          <a:p>
            <a:endParaRPr lang="en-US"/>
          </a:p>
        </p:txBody>
      </p:sp>
      <p:sp>
        <p:nvSpPr>
          <p:cNvPr id="10" name="Text Placeholder 9"/>
          <p:cNvSpPr>
            <a:spLocks noGrp="1"/>
          </p:cNvSpPr>
          <p:nvPr>
            <p:ph type="body" sz="quarter" idx="13"/>
          </p:nvPr>
        </p:nvSpPr>
        <p:spPr>
          <a:xfrm>
            <a:off x="304800" y="1219200"/>
            <a:ext cx="11582400" cy="4991100"/>
          </a:xfrm>
          <a:prstGeom prst="rect">
            <a:avLst/>
          </a:prstGeom>
        </p:spPr>
        <p:txBody>
          <a:bodyPr vert="horz"/>
          <a:lstStyle>
            <a:lvl2pPr>
              <a:defRPr>
                <a:latin typeface="Cambria Math" charset="0"/>
                <a:ea typeface="Cambria Math" charset="0"/>
                <a:cs typeface="Cambria Math" charset="0"/>
              </a:defRPr>
            </a:lvl2pPr>
            <a:lvl3pPr>
              <a:defRPr>
                <a:latin typeface="Cambria Math" charset="0"/>
                <a:ea typeface="Cambria Math" charset="0"/>
                <a:cs typeface="Cambria Math" charset="0"/>
              </a:defRPr>
            </a:lvl3pPr>
            <a:lvl4pPr>
              <a:defRPr>
                <a:latin typeface="Cambria Math" charset="0"/>
                <a:ea typeface="Cambria Math" charset="0"/>
                <a:cs typeface="Cambria Math" charset="0"/>
              </a:defRPr>
            </a:lvl4pPr>
            <a:lvl5pPr>
              <a:defRPr>
                <a:latin typeface="Cambria Math" charset="0"/>
                <a:ea typeface="Cambria Math" charset="0"/>
                <a:cs typeface="Cambria Math"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06222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4800" y="152405"/>
            <a:ext cx="11582400" cy="1061405"/>
          </a:xfrm>
          <a:prstGeom prst="rect">
            <a:avLst/>
          </a:prstGeom>
        </p:spPr>
        <p:txBody>
          <a:bodyPr vert="horz"/>
          <a:lstStyle>
            <a:lvl1pPr>
              <a:defRPr>
                <a:latin typeface="Copperplate Gothic Bold" pitchFamily="34" charset="0"/>
              </a:defRPr>
            </a:lvl1pPr>
          </a:lstStyle>
          <a:p>
            <a:r>
              <a:rPr lang="en-US" dirty="0"/>
              <a:t>Header</a:t>
            </a:r>
          </a:p>
        </p:txBody>
      </p:sp>
      <p:sp>
        <p:nvSpPr>
          <p:cNvPr id="5" name="Rectangle 5"/>
          <p:cNvSpPr>
            <a:spLocks noGrp="1" noChangeArrowheads="1"/>
          </p:cNvSpPr>
          <p:nvPr>
            <p:ph type="ftr" sz="quarter" idx="11"/>
          </p:nvPr>
        </p:nvSpPr>
        <p:spPr>
          <a:xfrm>
            <a:off x="304800" y="6210300"/>
            <a:ext cx="11582400" cy="571500"/>
          </a:xfrm>
          <a:ln/>
        </p:spPr>
        <p:txBody>
          <a:bodyPr/>
          <a:lstStyle>
            <a:lvl1pPr>
              <a:defRPr/>
            </a:lvl1pPr>
          </a:lstStyle>
          <a:p>
            <a:endParaRPr lang="en-US"/>
          </a:p>
        </p:txBody>
      </p:sp>
      <p:sp>
        <p:nvSpPr>
          <p:cNvPr id="10" name="Text Placeholder 9"/>
          <p:cNvSpPr>
            <a:spLocks noGrp="1"/>
          </p:cNvSpPr>
          <p:nvPr>
            <p:ph type="body" sz="quarter" idx="13"/>
          </p:nvPr>
        </p:nvSpPr>
        <p:spPr>
          <a:xfrm>
            <a:off x="304800" y="1219200"/>
            <a:ext cx="11582400" cy="4991100"/>
          </a:xfrm>
          <a:prstGeom prst="rect">
            <a:avLst/>
          </a:prstGeom>
        </p:spPr>
        <p:txBody>
          <a:bodyPr vert="horz"/>
          <a:lstStyle>
            <a:lvl2pPr>
              <a:defRPr>
                <a:latin typeface="Cambria Math" charset="0"/>
                <a:ea typeface="Cambria Math" charset="0"/>
                <a:cs typeface="Cambria Math" charset="0"/>
              </a:defRPr>
            </a:lvl2pPr>
            <a:lvl3pPr>
              <a:defRPr>
                <a:latin typeface="Cambria Math" charset="0"/>
                <a:ea typeface="Cambria Math" charset="0"/>
                <a:cs typeface="Cambria Math" charset="0"/>
              </a:defRPr>
            </a:lvl3pPr>
            <a:lvl4pPr>
              <a:defRPr>
                <a:latin typeface="Cambria Math" charset="0"/>
                <a:ea typeface="Cambria Math" charset="0"/>
                <a:cs typeface="Cambria Math" charset="0"/>
              </a:defRPr>
            </a:lvl4pPr>
            <a:lvl5pPr>
              <a:defRPr>
                <a:latin typeface="Cambria Math" charset="0"/>
                <a:ea typeface="Cambria Math" charset="0"/>
                <a:cs typeface="Cambria Math"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2339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6F25-ABDD-7247-BEF4-7402C30F2E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A511E0-D27B-5145-AEB2-E03854EBFBA9}"/>
              </a:ext>
            </a:extLst>
          </p:cNvPr>
          <p:cNvSpPr>
            <a:spLocks noGrp="1"/>
          </p:cNvSpPr>
          <p:nvPr>
            <p:ph idx="1"/>
          </p:nvPr>
        </p:nvSpPr>
        <p:spPr>
          <a:xfrm>
            <a:off x="426720" y="1128394"/>
            <a:ext cx="11369040" cy="52038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9EE5D5-79FC-4E4A-88C8-5D9882607F33}"/>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B65BF42F-4EF5-7A4E-824F-91310A1DF6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DDB44B-562A-C348-90D2-E0F91CB587AA}"/>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1533207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018E5-9F09-1146-984A-8E361CE6B31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D7FFEA-5109-B146-8A0A-B76BACCE7F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96B93A2-2CB0-8249-BA3B-5F2D76ECECF2}"/>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46AE394D-B741-D54D-B223-4F0C931338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BE0C0C-6E13-5B4A-B505-0E4E01A67BDB}"/>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2446022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1F1E7-DD41-B44B-B960-00A3B36B1E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EF782A-E377-DB46-AB36-4637A8EFDB5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BA8408D-3A2D-FC4A-814B-BEFDD8C360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436841-B325-024B-965C-A088AB2AAA48}"/>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6" name="Footer Placeholder 5">
            <a:extLst>
              <a:ext uri="{FF2B5EF4-FFF2-40B4-BE49-F238E27FC236}">
                <a16:creationId xmlns:a16="http://schemas.microsoft.com/office/drawing/2014/main" id="{1A02D149-D48A-F243-86DC-5E4BDBF7C5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F569C7-69A6-0048-A2FB-A2EE86BAFFF9}"/>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1606765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B069D-573B-2843-B4FE-76E40D3718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E600373-C0FF-2443-9F6C-1F367E0F20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A1AF4E-B517-7941-9B5F-4BB63435407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A024C6A-5965-374A-BDD4-6C1C42431F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3A69FE-05AC-3A48-BDFA-1AA06CE2B1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B8A0393-4399-9342-9818-D91CE307960D}"/>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8" name="Footer Placeholder 7">
            <a:extLst>
              <a:ext uri="{FF2B5EF4-FFF2-40B4-BE49-F238E27FC236}">
                <a16:creationId xmlns:a16="http://schemas.microsoft.com/office/drawing/2014/main" id="{1EF1D4CA-AE14-D446-B497-CD0E59EBDA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DDC9C7A-4ADC-3048-A3AE-72F6CCA1F47C}"/>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3514295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F7954-5BBD-E842-AFB8-016383FC10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2FC3CF-3735-AA4C-A20F-2F3B5E087C04}"/>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4" name="Footer Placeholder 3">
            <a:extLst>
              <a:ext uri="{FF2B5EF4-FFF2-40B4-BE49-F238E27FC236}">
                <a16:creationId xmlns:a16="http://schemas.microsoft.com/office/drawing/2014/main" id="{DC1C0CE1-DA36-8948-8631-9D963F6883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59F90B-B873-A940-9301-9DE3317238B3}"/>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3631106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8DB5C2-145A-874D-803A-DF77CF164C29}"/>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3" name="Footer Placeholder 2">
            <a:extLst>
              <a:ext uri="{FF2B5EF4-FFF2-40B4-BE49-F238E27FC236}">
                <a16:creationId xmlns:a16="http://schemas.microsoft.com/office/drawing/2014/main" id="{792A4DC1-E868-1C42-930C-6737109231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8A5202C-0337-8042-830E-D096C087B5CD}"/>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4152876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1DD03-E5B8-7E4E-A67E-DD026771AA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168770E-D8D0-E847-A375-C1B6E214CB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15E881-431A-E046-BBF4-791958B896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CADEAE-E0C5-9E4F-91C0-D91A939C8113}"/>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6" name="Footer Placeholder 5">
            <a:extLst>
              <a:ext uri="{FF2B5EF4-FFF2-40B4-BE49-F238E27FC236}">
                <a16:creationId xmlns:a16="http://schemas.microsoft.com/office/drawing/2014/main" id="{2665C7A9-BD84-2F4F-BA48-01AA8F93A8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60655B-0972-D94F-9B07-507163D004BD}"/>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22062442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71C75-4B12-0940-AC13-FD98FD0131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A194EF9-20AD-E64F-8369-601D3B1B878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C5EB1F-2297-D947-B2F9-958E5E28C0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504862-831A-CB45-9890-3708C59DAA4F}"/>
              </a:ext>
            </a:extLst>
          </p:cNvPr>
          <p:cNvSpPr>
            <a:spLocks noGrp="1"/>
          </p:cNvSpPr>
          <p:nvPr>
            <p:ph type="dt" sz="half" idx="10"/>
          </p:nvPr>
        </p:nvSpPr>
        <p:spPr/>
        <p:txBody>
          <a:bodyPr/>
          <a:lstStyle/>
          <a:p>
            <a:fld id="{6076ED6E-A2AE-6D41-905A-2251FDEEE359}" type="datetimeFigureOut">
              <a:rPr lang="en-US" smtClean="0"/>
              <a:t>5/23/23</a:t>
            </a:fld>
            <a:endParaRPr lang="en-US"/>
          </a:p>
        </p:txBody>
      </p:sp>
      <p:sp>
        <p:nvSpPr>
          <p:cNvPr id="6" name="Footer Placeholder 5">
            <a:extLst>
              <a:ext uri="{FF2B5EF4-FFF2-40B4-BE49-F238E27FC236}">
                <a16:creationId xmlns:a16="http://schemas.microsoft.com/office/drawing/2014/main" id="{D09C4DD4-913C-E940-B23F-70B213F2DF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F51241-539E-6D47-86BC-E24F59D4775E}"/>
              </a:ext>
            </a:extLst>
          </p:cNvPr>
          <p:cNvSpPr>
            <a:spLocks noGrp="1"/>
          </p:cNvSpPr>
          <p:nvPr>
            <p:ph type="sldNum" sz="quarter" idx="12"/>
          </p:nvPr>
        </p:nvSpPr>
        <p:spPr/>
        <p:txBody>
          <a:bodyPr/>
          <a:lstStyle/>
          <a:p>
            <a:fld id="{7057B376-8721-204D-9318-12921DAB6A12}" type="slidenum">
              <a:rPr lang="en-US" smtClean="0"/>
              <a:t>‹#›</a:t>
            </a:fld>
            <a:endParaRPr lang="en-US"/>
          </a:p>
        </p:txBody>
      </p:sp>
    </p:spTree>
    <p:extLst>
      <p:ext uri="{BB962C8B-B14F-4D97-AF65-F5344CB8AC3E}">
        <p14:creationId xmlns:p14="http://schemas.microsoft.com/office/powerpoint/2010/main" val="2624675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819E21-B539-384E-9FB0-4BC078F315B9}"/>
              </a:ext>
            </a:extLst>
          </p:cNvPr>
          <p:cNvSpPr>
            <a:spLocks noGrp="1"/>
          </p:cNvSpPr>
          <p:nvPr>
            <p:ph type="title"/>
          </p:nvPr>
        </p:nvSpPr>
        <p:spPr>
          <a:xfrm>
            <a:off x="426720" y="233679"/>
            <a:ext cx="11369040" cy="89471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F62BB3E-F2AA-A645-BE57-211FBD096244}"/>
              </a:ext>
            </a:extLst>
          </p:cNvPr>
          <p:cNvSpPr>
            <a:spLocks noGrp="1"/>
          </p:cNvSpPr>
          <p:nvPr>
            <p:ph type="body" idx="1"/>
          </p:nvPr>
        </p:nvSpPr>
        <p:spPr>
          <a:xfrm>
            <a:off x="426720" y="1442720"/>
            <a:ext cx="11369040" cy="48895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D085D-BF66-CD41-9C55-E8E880481277}"/>
              </a:ext>
            </a:extLst>
          </p:cNvPr>
          <p:cNvSpPr>
            <a:spLocks noGrp="1"/>
          </p:cNvSpPr>
          <p:nvPr>
            <p:ph type="dt" sz="half" idx="2"/>
          </p:nvPr>
        </p:nvSpPr>
        <p:spPr>
          <a:xfrm>
            <a:off x="426720" y="642366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6ED6E-A2AE-6D41-905A-2251FDEEE359}" type="datetimeFigureOut">
              <a:rPr lang="en-US" smtClean="0"/>
              <a:t>5/23/23</a:t>
            </a:fld>
            <a:endParaRPr lang="en-US"/>
          </a:p>
        </p:txBody>
      </p:sp>
      <p:sp>
        <p:nvSpPr>
          <p:cNvPr id="5" name="Footer Placeholder 4">
            <a:extLst>
              <a:ext uri="{FF2B5EF4-FFF2-40B4-BE49-F238E27FC236}">
                <a16:creationId xmlns:a16="http://schemas.microsoft.com/office/drawing/2014/main" id="{410F1759-DC5D-314C-9645-ECF296A942ED}"/>
              </a:ext>
            </a:extLst>
          </p:cNvPr>
          <p:cNvSpPr>
            <a:spLocks noGrp="1"/>
          </p:cNvSpPr>
          <p:nvPr>
            <p:ph type="ftr" sz="quarter" idx="3"/>
          </p:nvPr>
        </p:nvSpPr>
        <p:spPr>
          <a:xfrm>
            <a:off x="4053840" y="642365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E76E5E49-0239-CD4A-A368-362A0BABC224}"/>
              </a:ext>
            </a:extLst>
          </p:cNvPr>
          <p:cNvSpPr>
            <a:spLocks noGrp="1"/>
          </p:cNvSpPr>
          <p:nvPr>
            <p:ph type="sldNum" sz="quarter" idx="4"/>
          </p:nvPr>
        </p:nvSpPr>
        <p:spPr>
          <a:xfrm>
            <a:off x="9022080" y="6423659"/>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7B376-8721-204D-9318-12921DAB6A12}" type="slidenum">
              <a:rPr lang="en-US" smtClean="0"/>
              <a:t>‹#›</a:t>
            </a:fld>
            <a:endParaRPr lang="en-US" dirty="0"/>
          </a:p>
        </p:txBody>
      </p:sp>
    </p:spTree>
    <p:extLst>
      <p:ext uri="{BB962C8B-B14F-4D97-AF65-F5344CB8AC3E}">
        <p14:creationId xmlns:p14="http://schemas.microsoft.com/office/powerpoint/2010/main" val="3950206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8.png"/><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0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09.png"/></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 Id="rId4" Type="http://schemas.openxmlformats.org/officeDocument/2006/relationships/image" Target="../media/image214.png"/></Relationships>
</file>

<file path=ppt/slides/_rels/slide10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4.png"/><Relationship Id="rId4" Type="http://schemas.openxmlformats.org/officeDocument/2006/relationships/image" Target="../media/image211.png"/></Relationships>
</file>

<file path=ppt/slides/_rels/slide10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2161.png"/><Relationship Id="rId7" Type="http://schemas.openxmlformats.org/officeDocument/2006/relationships/image" Target="../media/image22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08.xml.rels><?xml version="1.0" encoding="UTF-8" standalone="yes"?>
<Relationships xmlns="http://schemas.openxmlformats.org/package/2006/relationships"><Relationship Id="rId8" Type="http://schemas.openxmlformats.org/officeDocument/2006/relationships/image" Target="../media/image224.png"/><Relationship Id="rId3" Type="http://schemas.openxmlformats.org/officeDocument/2006/relationships/image" Target="../media/image221.png"/><Relationship Id="rId7" Type="http://schemas.openxmlformats.org/officeDocument/2006/relationships/image" Target="../media/image22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14.png"/><Relationship Id="rId10" Type="http://schemas.openxmlformats.org/officeDocument/2006/relationships/image" Target="../media/image226.png"/><Relationship Id="rId4" Type="http://schemas.openxmlformats.org/officeDocument/2006/relationships/image" Target="../media/image211.png"/><Relationship Id="rId9" Type="http://schemas.openxmlformats.org/officeDocument/2006/relationships/image" Target="../media/image225.png"/></Relationships>
</file>

<file path=ppt/slides/_rels/slide109.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151.png"/><Relationship Id="rId2" Type="http://schemas.openxmlformats.org/officeDocument/2006/relationships/image" Target="../media/image2140.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1.pn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1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227.png"/><Relationship Id="rId7" Type="http://schemas.openxmlformats.org/officeDocument/2006/relationships/image" Target="../media/image183.png"/><Relationship Id="rId2" Type="http://schemas.openxmlformats.org/officeDocument/2006/relationships/image" Target="../media/image2190.png"/><Relationship Id="rId1" Type="http://schemas.openxmlformats.org/officeDocument/2006/relationships/slideLayout" Target="../slideLayouts/slideLayout2.xml"/><Relationship Id="rId6" Type="http://schemas.openxmlformats.org/officeDocument/2006/relationships/image" Target="../media/image2220.png"/><Relationship Id="rId11" Type="http://schemas.openxmlformats.org/officeDocument/2006/relationships/image" Target="../media/image2230.png"/><Relationship Id="rId5" Type="http://schemas.openxmlformats.org/officeDocument/2006/relationships/image" Target="../media/image2210.png"/><Relationship Id="rId10" Type="http://schemas.microsoft.com/office/2007/relationships/hdphoto" Target="../media/hdphoto6.wdp"/><Relationship Id="rId4" Type="http://schemas.openxmlformats.org/officeDocument/2006/relationships/image" Target="../media/image2200.png"/><Relationship Id="rId9" Type="http://schemas.openxmlformats.org/officeDocument/2006/relationships/image" Target="../media/image184.png"/></Relationships>
</file>

<file path=ppt/slides/_rels/slide116.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image" Target="../media/image224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0.png"/></Relationships>
</file>

<file path=ppt/slides/_rels/slide11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0.png"/><Relationship Id="rId1" Type="http://schemas.openxmlformats.org/officeDocument/2006/relationships/slideLayout" Target="../slideLayouts/slideLayout2.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s>
</file>

<file path=ppt/slides/_rels/slide118.xml.rels><?xml version="1.0" encoding="UTF-8" standalone="yes"?>
<Relationships xmlns="http://schemas.openxmlformats.org/package/2006/relationships"><Relationship Id="rId3" Type="http://schemas.openxmlformats.org/officeDocument/2006/relationships/image" Target="../media/image2250.png"/><Relationship Id="rId2" Type="http://schemas.openxmlformats.org/officeDocument/2006/relationships/image" Target="../media/image2240.png"/><Relationship Id="rId1" Type="http://schemas.openxmlformats.org/officeDocument/2006/relationships/slideLayout" Target="../slideLayouts/slideLayout2.xml"/><Relationship Id="rId5" Type="http://schemas.openxmlformats.org/officeDocument/2006/relationships/image" Target="../media/image227.png"/><Relationship Id="rId4" Type="http://schemas.openxmlformats.org/officeDocument/2006/relationships/image" Target="../media/image2260.png"/></Relationships>
</file>

<file path=ppt/slides/_rels/slide119.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2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00.png"/><Relationship Id="rId3" Type="http://schemas.openxmlformats.org/officeDocument/2006/relationships/image" Target="../media/image2510.png"/><Relationship Id="rId7" Type="http://schemas.openxmlformats.org/officeDocument/2006/relationships/image" Target="../media/image290.png"/><Relationship Id="rId12"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310.png"/><Relationship Id="rId5" Type="http://schemas.openxmlformats.org/officeDocument/2006/relationships/image" Target="../media/image270.png"/><Relationship Id="rId10" Type="http://schemas.openxmlformats.org/officeDocument/2006/relationships/image" Target="NULL"/><Relationship Id="rId4" Type="http://schemas.openxmlformats.org/officeDocument/2006/relationships/image" Target="../media/image263.png"/><Relationship Id="rId9" Type="http://schemas.openxmlformats.org/officeDocument/2006/relationships/image" Target="NUL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26.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8" Type="http://schemas.microsoft.com/office/2007/relationships/hdphoto" Target="../media/hdphoto11.wdp"/><Relationship Id="rId13" Type="http://schemas.microsoft.com/office/2007/relationships/hdphoto" Target="../media/hdphoto13.wdp"/><Relationship Id="rId18" Type="http://schemas.microsoft.com/office/2007/relationships/hdphoto" Target="../media/hdphoto15.wdp"/><Relationship Id="rId3" Type="http://schemas.openxmlformats.org/officeDocument/2006/relationships/image" Target="../media/image234.png"/><Relationship Id="rId21" Type="http://schemas.openxmlformats.org/officeDocument/2006/relationships/image" Target="../media/image244.png"/><Relationship Id="rId7" Type="http://schemas.openxmlformats.org/officeDocument/2006/relationships/image" Target="../media/image236.png"/><Relationship Id="rId12" Type="http://schemas.openxmlformats.org/officeDocument/2006/relationships/image" Target="../media/image239.png"/><Relationship Id="rId17" Type="http://schemas.openxmlformats.org/officeDocument/2006/relationships/image" Target="../media/image242.png"/><Relationship Id="rId2" Type="http://schemas.openxmlformats.org/officeDocument/2006/relationships/notesSlide" Target="../notesSlides/notesSlide50.xml"/><Relationship Id="rId16" Type="http://schemas.microsoft.com/office/2007/relationships/hdphoto" Target="../media/hdphoto14.wdp"/><Relationship Id="rId20" Type="http://schemas.microsoft.com/office/2007/relationships/hdphoto" Target="../media/hdphoto16.wdp"/><Relationship Id="rId1" Type="http://schemas.openxmlformats.org/officeDocument/2006/relationships/slideLayout" Target="../slideLayouts/slideLayout2.xml"/><Relationship Id="rId6" Type="http://schemas.microsoft.com/office/2007/relationships/hdphoto" Target="../media/hdphoto10.wdp"/><Relationship Id="rId11" Type="http://schemas.microsoft.com/office/2007/relationships/hdphoto" Target="../media/hdphoto12.wdp"/><Relationship Id="rId5" Type="http://schemas.openxmlformats.org/officeDocument/2006/relationships/image" Target="../media/image235.png"/><Relationship Id="rId15" Type="http://schemas.openxmlformats.org/officeDocument/2006/relationships/image" Target="../media/image240.png"/><Relationship Id="rId10" Type="http://schemas.openxmlformats.org/officeDocument/2006/relationships/image" Target="../media/image238.png"/><Relationship Id="rId19" Type="http://schemas.openxmlformats.org/officeDocument/2006/relationships/image" Target="../media/image243.png"/><Relationship Id="rId4" Type="http://schemas.microsoft.com/office/2007/relationships/hdphoto" Target="../media/hdphoto9.wdp"/><Relationship Id="rId9" Type="http://schemas.openxmlformats.org/officeDocument/2006/relationships/image" Target="../media/image237.png"/><Relationship Id="rId14" Type="http://schemas.openxmlformats.org/officeDocument/2006/relationships/image" Target="../media/image241.png"/></Relationships>
</file>

<file path=ppt/slides/_rels/slide1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45.emf"/></Relationships>
</file>

<file path=ppt/slides/_rels/slide13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microsoft.com/office/2007/relationships/hdphoto" Target="../media/hdphoto3.wdp"/></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4.xml.rels><?xml version="1.0" encoding="UTF-8" standalone="yes"?>
<Relationships xmlns="http://schemas.openxmlformats.org/package/2006/relationships"><Relationship Id="rId8" Type="http://schemas.openxmlformats.org/officeDocument/2006/relationships/image" Target="../media/image248.tiff"/><Relationship Id="rId13" Type="http://schemas.openxmlformats.org/officeDocument/2006/relationships/image" Target="../media/image2030.png"/><Relationship Id="rId3" Type="http://schemas.openxmlformats.org/officeDocument/2006/relationships/notesSlide" Target="../notesSlides/notesSlide54.xml"/><Relationship Id="rId7" Type="http://schemas.openxmlformats.org/officeDocument/2006/relationships/image" Target="../media/image247.tiff"/><Relationship Id="rId12" Type="http://schemas.openxmlformats.org/officeDocument/2006/relationships/image" Target="../media/image202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46.tiff"/><Relationship Id="rId11" Type="http://schemas.openxmlformats.org/officeDocument/2006/relationships/image" Target="../media/image2010.png"/><Relationship Id="rId5" Type="http://schemas.openxmlformats.org/officeDocument/2006/relationships/image" Target="../media/image248.png"/><Relationship Id="rId10" Type="http://schemas.openxmlformats.org/officeDocument/2006/relationships/image" Target="../media/image2000.png"/><Relationship Id="rId4" Type="http://schemas.openxmlformats.org/officeDocument/2006/relationships/image" Target="../media/image247.png"/><Relationship Id="rId9" Type="http://schemas.openxmlformats.org/officeDocument/2006/relationships/image" Target="../media/image249.tiff"/><Relationship Id="rId14" Type="http://schemas.openxmlformats.org/officeDocument/2006/relationships/image" Target="../media/image253.png"/></Relationships>
</file>

<file path=ppt/slides/_rels/slide135.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55.png"/></Relationships>
</file>

<file path=ppt/slides/_rels/slide136.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256.png"/><Relationship Id="rId4" Type="http://schemas.openxmlformats.org/officeDocument/2006/relationships/image" Target="../media/image255.png"/></Relationships>
</file>

<file path=ppt/slides/_rels/slide137.xml.rels><?xml version="1.0" encoding="UTF-8" standalone="yes"?>
<Relationships xmlns="http://schemas.openxmlformats.org/package/2006/relationships"><Relationship Id="rId3" Type="http://schemas.openxmlformats.org/officeDocument/2006/relationships/image" Target="../media/image205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2070.png"/><Relationship Id="rId4" Type="http://schemas.openxmlformats.org/officeDocument/2006/relationships/image" Target="../media/image2060.png"/></Relationships>
</file>

<file path=ppt/slides/_rels/slide138.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image" Target="../media/image257.png"/><Relationship Id="rId1" Type="http://schemas.openxmlformats.org/officeDocument/2006/relationships/slideLayout" Target="../slideLayouts/slideLayout2.xml"/><Relationship Id="rId5" Type="http://schemas.openxmlformats.org/officeDocument/2006/relationships/image" Target="../media/image260.png"/><Relationship Id="rId4" Type="http://schemas.openxmlformats.org/officeDocument/2006/relationships/image" Target="../media/image259.png"/></Relationships>
</file>

<file path=ppt/slides/_rels/slide13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microsoft.com/office/2007/relationships/hdphoto" Target="../media/hdphoto3.wdp"/></Relationships>
</file>

<file path=ppt/slides/_rels/slide143.xml.rels><?xml version="1.0" encoding="UTF-8" standalone="yes"?>
<Relationships xmlns="http://schemas.openxmlformats.org/package/2006/relationships"><Relationship Id="rId13" Type="http://schemas.openxmlformats.org/officeDocument/2006/relationships/image" Target="../media/image265.png"/><Relationship Id="rId3" Type="http://schemas.openxmlformats.org/officeDocument/2006/relationships/notesSlide" Target="../notesSlides/notesSlide62.xml"/><Relationship Id="rId7" Type="http://schemas.microsoft.com/office/2007/relationships/hdphoto" Target="../media/hdphoto16.wdp"/><Relationship Id="rId12" Type="http://schemas.openxmlformats.org/officeDocument/2006/relationships/image" Target="../media/image2130.png"/><Relationship Id="rId2" Type="http://schemas.openxmlformats.org/officeDocument/2006/relationships/slideLayout" Target="../slideLayouts/slideLayout2.xml"/><Relationship Id="rId1" Type="http://schemas.openxmlformats.org/officeDocument/2006/relationships/tags" Target="../tags/tag11.xml"/><Relationship Id="rId6" Type="http://schemas.openxmlformats.org/officeDocument/2006/relationships/image" Target="../media/image243.png"/><Relationship Id="rId5" Type="http://schemas.openxmlformats.org/officeDocument/2006/relationships/image" Target="../media/image2120.png"/><Relationship Id="rId4" Type="http://schemas.openxmlformats.org/officeDocument/2006/relationships/image" Target="../media/image264.png"/></Relationships>
</file>

<file path=ppt/slides/_rels/slide144.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2120.png"/><Relationship Id="rId3" Type="http://schemas.openxmlformats.org/officeDocument/2006/relationships/notesSlide" Target="../notesSlides/notesSlide63.xml"/><Relationship Id="rId7" Type="http://schemas.microsoft.com/office/2007/relationships/hdphoto" Target="../media/hdphoto16.wdp"/><Relationship Id="rId12" Type="http://schemas.openxmlformats.org/officeDocument/2006/relationships/image" Target="../media/image216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243.png"/><Relationship Id="rId5" Type="http://schemas.openxmlformats.org/officeDocument/2006/relationships/image" Target="../media/image2150.png"/><Relationship Id="rId9" Type="http://schemas.microsoft.com/office/2007/relationships/hdphoto" Target="../media/hdphoto15.wdp"/><Relationship Id="rId14" Type="http://schemas.openxmlformats.org/officeDocument/2006/relationships/image" Target="../media/image264.png"/></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253.emf"/><Relationship Id="rId4" Type="http://schemas.openxmlformats.org/officeDocument/2006/relationships/image" Target="../media/image2170.png"/></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261.png"/></Relationships>
</file>

<file path=ppt/slides/_rels/slide147.xml.rels><?xml version="1.0" encoding="UTF-8" standalone="yes"?>
<Relationships xmlns="http://schemas.openxmlformats.org/package/2006/relationships"><Relationship Id="rId8" Type="http://schemas.openxmlformats.org/officeDocument/2006/relationships/image" Target="../media/image244.png"/><Relationship Id="rId3" Type="http://schemas.microsoft.com/office/2007/relationships/hdphoto" Target="../media/hdphoto14.wdp"/><Relationship Id="rId7" Type="http://schemas.microsoft.com/office/2007/relationships/hdphoto" Target="../media/hdphoto15.wdp"/><Relationship Id="rId2"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242.png"/><Relationship Id="rId5" Type="http://schemas.microsoft.com/office/2007/relationships/hdphoto" Target="../media/hdphoto16.wdp"/><Relationship Id="rId4" Type="http://schemas.openxmlformats.org/officeDocument/2006/relationships/image" Target="../media/image243.png"/></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61.png"/></Relationships>
</file>

<file path=ppt/slides/_rels/slide149.xml.rels><?xml version="1.0" encoding="UTF-8" standalone="yes"?>
<Relationships xmlns="http://schemas.openxmlformats.org/package/2006/relationships"><Relationship Id="rId8" Type="http://schemas.microsoft.com/office/2007/relationships/hdphoto" Target="../media/hdphoto15.wdp"/><Relationship Id="rId3" Type="http://schemas.openxmlformats.org/officeDocument/2006/relationships/image" Target="../media/image240.png"/><Relationship Id="rId7" Type="http://schemas.openxmlformats.org/officeDocument/2006/relationships/image" Target="../media/image242.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microsoft.com/office/2007/relationships/hdphoto" Target="../media/hdphoto16.wdp"/><Relationship Id="rId5" Type="http://schemas.openxmlformats.org/officeDocument/2006/relationships/image" Target="../media/image243.png"/><Relationship Id="rId10" Type="http://schemas.openxmlformats.org/officeDocument/2006/relationships/image" Target="../media/image268.png"/><Relationship Id="rId4" Type="http://schemas.microsoft.com/office/2007/relationships/hdphoto" Target="../media/hdphoto14.wdp"/><Relationship Id="rId9" Type="http://schemas.openxmlformats.org/officeDocument/2006/relationships/image" Target="../media/image2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68.xml"/><Relationship Id="rId1" Type="http://schemas.openxmlformats.org/officeDocument/2006/relationships/slideLayout" Target="../slideLayouts/slideLayout12.xml"/><Relationship Id="rId4" Type="http://schemas.openxmlformats.org/officeDocument/2006/relationships/image" Target="../media/image228.jpe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hyperlink" Target="https://t.co/C6XpBjpD6k"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53.png"/><Relationship Id="rId7" Type="http://schemas.openxmlformats.org/officeDocument/2006/relationships/image" Target="../media/image400.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21.png"/><Relationship Id="rId5" Type="http://schemas.openxmlformats.org/officeDocument/2006/relationships/image" Target="../media/image16.tiff"/><Relationship Id="rId10" Type="http://schemas.openxmlformats.org/officeDocument/2006/relationships/image" Target="../media/image440.png"/><Relationship Id="rId4" Type="http://schemas.openxmlformats.org/officeDocument/2006/relationships/image" Target="../media/image15.png"/><Relationship Id="rId9" Type="http://schemas.openxmlformats.org/officeDocument/2006/relationships/image" Target="../media/image5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18" Type="http://schemas.openxmlformats.org/officeDocument/2006/relationships/image" Target="../media/image64.png"/><Relationship Id="rId3" Type="http://schemas.openxmlformats.org/officeDocument/2006/relationships/image" Target="../media/image491.png"/><Relationship Id="rId21" Type="http://schemas.openxmlformats.org/officeDocument/2006/relationships/image" Target="../media/image67.png"/><Relationship Id="rId7" Type="http://schemas.openxmlformats.org/officeDocument/2006/relationships/image" Target="../media/image530.png"/><Relationship Id="rId12" Type="http://schemas.openxmlformats.org/officeDocument/2006/relationships/image" Target="../media/image580.pn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520.png"/><Relationship Id="rId11" Type="http://schemas.openxmlformats.org/officeDocument/2006/relationships/image" Target="../media/image570.png"/><Relationship Id="rId5" Type="http://schemas.openxmlformats.org/officeDocument/2006/relationships/image" Target="../media/image51.png"/><Relationship Id="rId15" Type="http://schemas.openxmlformats.org/officeDocument/2006/relationships/image" Target="../media/image61.png"/><Relationship Id="rId10" Type="http://schemas.openxmlformats.org/officeDocument/2006/relationships/image" Target="../media/image561.png"/><Relationship Id="rId19" Type="http://schemas.openxmlformats.org/officeDocument/2006/relationships/image" Target="../media/image65.png"/><Relationship Id="rId4" Type="http://schemas.openxmlformats.org/officeDocument/2006/relationships/image" Target="../media/image50.png"/><Relationship Id="rId9" Type="http://schemas.openxmlformats.org/officeDocument/2006/relationships/image" Target="../media/image55.png"/><Relationship Id="rId14" Type="http://schemas.openxmlformats.org/officeDocument/2006/relationships/image" Target="../media/image60.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471.png"/><Relationship Id="rId7" Type="http://schemas.openxmlformats.org/officeDocument/2006/relationships/image" Target="../media/image71.png"/><Relationship Id="rId12"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7.png"/><Relationship Id="rId5" Type="http://schemas.openxmlformats.org/officeDocument/2006/relationships/image" Target="../media/image69.png"/><Relationship Id="rId10" Type="http://schemas.openxmlformats.org/officeDocument/2006/relationships/image" Target="../media/image76.png"/><Relationship Id="rId4" Type="http://schemas.openxmlformats.org/officeDocument/2006/relationships/image" Target="../media/image481.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9.xml"/><Relationship Id="rId16" Type="http://schemas.openxmlformats.org/officeDocument/2006/relationships/image" Target="../media/image63.png"/><Relationship Id="rId20"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530.png"/><Relationship Id="rId11" Type="http://schemas.openxmlformats.org/officeDocument/2006/relationships/image" Target="../media/image580.png"/><Relationship Id="rId5" Type="http://schemas.openxmlformats.org/officeDocument/2006/relationships/image" Target="../media/image520.png"/><Relationship Id="rId15" Type="http://schemas.openxmlformats.org/officeDocument/2006/relationships/image" Target="../media/image62.png"/><Relationship Id="rId10" Type="http://schemas.openxmlformats.org/officeDocument/2006/relationships/image" Target="../media/image570.png"/><Relationship Id="rId19" Type="http://schemas.openxmlformats.org/officeDocument/2006/relationships/image" Target="../media/image79.png"/><Relationship Id="rId4" Type="http://schemas.openxmlformats.org/officeDocument/2006/relationships/image" Target="../media/image51.png"/><Relationship Id="rId9" Type="http://schemas.openxmlformats.org/officeDocument/2006/relationships/image" Target="../media/image561.png"/><Relationship Id="rId1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0.png"/><Relationship Id="rId7" Type="http://schemas.openxmlformats.org/officeDocument/2006/relationships/image" Target="../media/image8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8" Type="http://schemas.openxmlformats.org/officeDocument/2006/relationships/image" Target="../media/image891.png"/><Relationship Id="rId3" Type="http://schemas.openxmlformats.org/officeDocument/2006/relationships/image" Target="../media/image91.png"/><Relationship Id="rId7" Type="http://schemas.openxmlformats.org/officeDocument/2006/relationships/image" Target="../media/image88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851.png"/><Relationship Id="rId11" Type="http://schemas.openxmlformats.org/officeDocument/2006/relationships/image" Target="../media/image92.png"/><Relationship Id="rId5" Type="http://schemas.openxmlformats.org/officeDocument/2006/relationships/image" Target="../media/image751.png"/><Relationship Id="rId10" Type="http://schemas.openxmlformats.org/officeDocument/2006/relationships/image" Target="../media/image910.png"/><Relationship Id="rId9" Type="http://schemas.openxmlformats.org/officeDocument/2006/relationships/image" Target="../media/image900.png"/></Relationships>
</file>

<file path=ppt/slides/_rels/slide2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3" Type="http://schemas.openxmlformats.org/officeDocument/2006/relationships/image" Target="../media/image630.png"/><Relationship Id="rId18" Type="http://schemas.openxmlformats.org/officeDocument/2006/relationships/image" Target="../media/image105.png"/><Relationship Id="rId3" Type="http://schemas.microsoft.com/office/2007/relationships/hdphoto" Target="../media/hdphoto2.wdp"/><Relationship Id="rId7" Type="http://schemas.openxmlformats.org/officeDocument/2006/relationships/image" Target="../media/image100.png"/><Relationship Id="rId12" Type="http://schemas.openxmlformats.org/officeDocument/2006/relationships/image" Target="../media/image681.png"/><Relationship Id="rId17" Type="http://schemas.openxmlformats.org/officeDocument/2006/relationships/image" Target="../media/image104.png"/><Relationship Id="rId2" Type="http://schemas.openxmlformats.org/officeDocument/2006/relationships/image" Target="../media/image95.png"/><Relationship Id="rId16"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5" Type="http://schemas.openxmlformats.org/officeDocument/2006/relationships/image" Target="../media/image102.png"/><Relationship Id="rId4" Type="http://schemas.openxmlformats.org/officeDocument/2006/relationships/image" Target="../media/image97.png"/><Relationship Id="rId14" Type="http://schemas.openxmlformats.org/officeDocument/2006/relationships/image" Target="../media/image101.png"/></Relationships>
</file>

<file path=ppt/slides/_rels/slide32.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68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14" Type="http://schemas.openxmlformats.org/officeDocument/2006/relationships/image" Target="../media/image951.png"/></Relationships>
</file>

<file path=ppt/slides/_rels/slide33.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13.png"/><Relationship Id="rId7" Type="http://schemas.openxmlformats.org/officeDocument/2006/relationships/image" Target="../media/image1110.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01.png"/><Relationship Id="rId11" Type="http://schemas.openxmlformats.org/officeDocument/2006/relationships/image" Target="../media/image119.png"/><Relationship Id="rId5" Type="http://schemas.openxmlformats.org/officeDocument/2006/relationships/image" Target="../media/image115.png"/><Relationship Id="rId10" Type="http://schemas.openxmlformats.org/officeDocument/2006/relationships/image" Target="../media/image118.png"/><Relationship Id="rId4" Type="http://schemas.openxmlformats.org/officeDocument/2006/relationships/image" Target="../media/image114.png"/><Relationship Id="rId9" Type="http://schemas.openxmlformats.org/officeDocument/2006/relationships/image" Target="../media/image117.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microsoft.com/office/2007/relationships/hdphoto" Target="../media/hdphoto3.wdp"/></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54.tiff"/><Relationship Id="rId3" Type="http://schemas.openxmlformats.org/officeDocument/2006/relationships/image" Target="../media/image1171.png"/><Relationship Id="rId7" Type="http://schemas.openxmlformats.org/officeDocument/2006/relationships/image" Target="../media/image400.png"/><Relationship Id="rId2" Type="http://schemas.openxmlformats.org/officeDocument/2006/relationships/image" Target="../media/image451.png"/><Relationship Id="rId1" Type="http://schemas.openxmlformats.org/officeDocument/2006/relationships/slideLayout" Target="../slideLayouts/slideLayout2.xml"/><Relationship Id="rId6" Type="http://schemas.openxmlformats.org/officeDocument/2006/relationships/image" Target="../media/image421.png"/><Relationship Id="rId11" Type="http://schemas.openxmlformats.org/officeDocument/2006/relationships/image" Target="../media/image1181.png"/><Relationship Id="rId5" Type="http://schemas.openxmlformats.org/officeDocument/2006/relationships/image" Target="../media/image16.tiff"/><Relationship Id="rId10" Type="http://schemas.openxmlformats.org/officeDocument/2006/relationships/image" Target="../media/image440.png"/><Relationship Id="rId4" Type="http://schemas.openxmlformats.org/officeDocument/2006/relationships/image" Target="../media/image15.png"/><Relationship Id="rId9" Type="http://schemas.openxmlformats.org/officeDocument/2006/relationships/image" Target="../media/image55.tiff"/></Relationships>
</file>

<file path=ppt/slides/_rels/slide3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20.png"/><Relationship Id="rId2" Type="http://schemas.openxmlformats.org/officeDocument/2006/relationships/image" Target="../media/image1211.pn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39.xml.rels><?xml version="1.0" encoding="UTF-8" standalone="yes"?>
<Relationships xmlns="http://schemas.openxmlformats.org/package/2006/relationships"><Relationship Id="rId13" Type="http://schemas.openxmlformats.org/officeDocument/2006/relationships/image" Target="../media/image630.png"/><Relationship Id="rId3" Type="http://schemas.openxmlformats.org/officeDocument/2006/relationships/image" Target="../media/image125.png"/><Relationship Id="rId12" Type="http://schemas.openxmlformats.org/officeDocument/2006/relationships/image" Target="../media/image681.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1.tiff"/><Relationship Id="rId5" Type="http://schemas.openxmlformats.org/officeDocument/2006/relationships/image" Target="../media/image50.tiff"/><Relationship Id="rId4" Type="http://schemas.openxmlformats.org/officeDocument/2006/relationships/image" Target="../media/image9.tif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19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5.png"/><Relationship Id="rId7" Type="http://schemas.openxmlformats.org/officeDocument/2006/relationships/image" Target="../media/image55.tiff"/><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54.tiff"/><Relationship Id="rId11" Type="http://schemas.openxmlformats.org/officeDocument/2006/relationships/image" Target="../media/image132.png"/><Relationship Id="rId5" Type="http://schemas.openxmlformats.org/officeDocument/2006/relationships/image" Target="../media/image470.png"/><Relationship Id="rId10" Type="http://schemas.openxmlformats.org/officeDocument/2006/relationships/image" Target="../media/image131.png"/><Relationship Id="rId4" Type="http://schemas.openxmlformats.org/officeDocument/2006/relationships/image" Target="../media/image460.png"/><Relationship Id="rId9" Type="http://schemas.openxmlformats.org/officeDocument/2006/relationships/image" Target="../media/image130.png"/></Relationships>
</file>

<file path=ppt/slides/_rels/slide51.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image" Target="../media/image15.png"/><Relationship Id="rId7" Type="http://schemas.openxmlformats.org/officeDocument/2006/relationships/image" Target="../media/image55.tiff"/><Relationship Id="rId2" Type="http://schemas.openxmlformats.org/officeDocument/2006/relationships/image" Target="../media/image450.png"/><Relationship Id="rId1" Type="http://schemas.openxmlformats.org/officeDocument/2006/relationships/slideLayout" Target="../slideLayouts/slideLayout2.xml"/><Relationship Id="rId6" Type="http://schemas.openxmlformats.org/officeDocument/2006/relationships/image" Target="../media/image54.tiff"/><Relationship Id="rId5" Type="http://schemas.openxmlformats.org/officeDocument/2006/relationships/image" Target="../media/image470.png"/><Relationship Id="rId10" Type="http://schemas.openxmlformats.org/officeDocument/2006/relationships/image" Target="../media/image1280.png"/><Relationship Id="rId4" Type="http://schemas.openxmlformats.org/officeDocument/2006/relationships/image" Target="../media/image460.png"/><Relationship Id="rId9" Type="http://schemas.openxmlformats.org/officeDocument/2006/relationships/image" Target="../media/image480.png"/></Relationships>
</file>

<file path=ppt/slides/_rels/slide52.xml.rels><?xml version="1.0" encoding="UTF-8" standalone="yes"?>
<Relationships xmlns="http://schemas.openxmlformats.org/package/2006/relationships"><Relationship Id="rId3" Type="http://schemas.openxmlformats.org/officeDocument/2006/relationships/image" Target="../media/image1300.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3.xml.rels><?xml version="1.0" encoding="UTF-8" standalone="yes"?>
<Relationships xmlns="http://schemas.openxmlformats.org/package/2006/relationships"><Relationship Id="rId13" Type="http://schemas.openxmlformats.org/officeDocument/2006/relationships/image" Target="../media/image430.png"/><Relationship Id="rId3" Type="http://schemas.openxmlformats.org/officeDocument/2006/relationships/image" Target="../media/image6400.png"/><Relationship Id="rId2" Type="http://schemas.openxmlformats.org/officeDocument/2006/relationships/image" Target="../media/image740.png"/><Relationship Id="rId16" Type="http://schemas.openxmlformats.org/officeDocument/2006/relationships/image" Target="../media/image670.png"/><Relationship Id="rId1" Type="http://schemas.openxmlformats.org/officeDocument/2006/relationships/slideLayout" Target="../slideLayouts/slideLayout2.xml"/><Relationship Id="rId11" Type="http://schemas.openxmlformats.org/officeDocument/2006/relationships/image" Target="../media/image680.png"/><Relationship Id="rId5" Type="http://schemas.openxmlformats.org/officeDocument/2006/relationships/image" Target="../media/image660.png"/><Relationship Id="rId15" Type="http://schemas.openxmlformats.org/officeDocument/2006/relationships/image" Target="../media/image760.png"/><Relationship Id="rId4" Type="http://schemas.openxmlformats.org/officeDocument/2006/relationships/image" Target="../media/image650.png"/><Relationship Id="rId14" Type="http://schemas.openxmlformats.org/officeDocument/2006/relationships/image" Target="../media/image7000.png"/></Relationships>
</file>

<file path=ppt/slides/_rels/slide54.xml.rels><?xml version="1.0" encoding="UTF-8" standalone="yes"?>
<Relationships xmlns="http://schemas.openxmlformats.org/package/2006/relationships"><Relationship Id="rId13" Type="http://schemas.openxmlformats.org/officeDocument/2006/relationships/image" Target="../media/image430.png"/><Relationship Id="rId18" Type="http://schemas.openxmlformats.org/officeDocument/2006/relationships/image" Target="../media/image750.png"/><Relationship Id="rId3" Type="http://schemas.openxmlformats.org/officeDocument/2006/relationships/image" Target="../media/image6400.png"/><Relationship Id="rId17" Type="http://schemas.openxmlformats.org/officeDocument/2006/relationships/image" Target="../media/image710.png"/><Relationship Id="rId2" Type="http://schemas.openxmlformats.org/officeDocument/2006/relationships/image" Target="../media/image740.png"/><Relationship Id="rId16" Type="http://schemas.openxmlformats.org/officeDocument/2006/relationships/image" Target="../media/image670.png"/><Relationship Id="rId1" Type="http://schemas.openxmlformats.org/officeDocument/2006/relationships/slideLayout" Target="../slideLayouts/slideLayout2.xml"/><Relationship Id="rId11" Type="http://schemas.openxmlformats.org/officeDocument/2006/relationships/image" Target="../media/image680.png"/><Relationship Id="rId5" Type="http://schemas.openxmlformats.org/officeDocument/2006/relationships/image" Target="../media/image660.png"/><Relationship Id="rId15" Type="http://schemas.openxmlformats.org/officeDocument/2006/relationships/image" Target="../media/image760.png"/><Relationship Id="rId19" Type="http://schemas.openxmlformats.org/officeDocument/2006/relationships/image" Target="../media/image770.png"/><Relationship Id="rId4" Type="http://schemas.openxmlformats.org/officeDocument/2006/relationships/image" Target="../media/image650.png"/><Relationship Id="rId14" Type="http://schemas.openxmlformats.org/officeDocument/2006/relationships/image" Target="../media/image7000.png"/></Relationships>
</file>

<file path=ppt/slides/_rels/slide55.xml.rels><?xml version="1.0" encoding="UTF-8" standalone="yes"?>
<Relationships xmlns="http://schemas.openxmlformats.org/package/2006/relationships"><Relationship Id="rId13" Type="http://schemas.openxmlformats.org/officeDocument/2006/relationships/image" Target="../media/image430.png"/><Relationship Id="rId18" Type="http://schemas.openxmlformats.org/officeDocument/2006/relationships/image" Target="../media/image750.png"/><Relationship Id="rId3" Type="http://schemas.openxmlformats.org/officeDocument/2006/relationships/image" Target="../media/image6400.png"/><Relationship Id="rId17" Type="http://schemas.openxmlformats.org/officeDocument/2006/relationships/image" Target="../media/image710.png"/><Relationship Id="rId2" Type="http://schemas.openxmlformats.org/officeDocument/2006/relationships/image" Target="../media/image740.png"/><Relationship Id="rId16" Type="http://schemas.openxmlformats.org/officeDocument/2006/relationships/image" Target="../media/image670.png"/><Relationship Id="rId1" Type="http://schemas.openxmlformats.org/officeDocument/2006/relationships/slideLayout" Target="../slideLayouts/slideLayout2.xml"/><Relationship Id="rId11" Type="http://schemas.openxmlformats.org/officeDocument/2006/relationships/image" Target="../media/image680.png"/><Relationship Id="rId5" Type="http://schemas.openxmlformats.org/officeDocument/2006/relationships/image" Target="../media/image660.png"/><Relationship Id="rId15" Type="http://schemas.openxmlformats.org/officeDocument/2006/relationships/image" Target="../media/image760.png"/><Relationship Id="rId19" Type="http://schemas.openxmlformats.org/officeDocument/2006/relationships/image" Target="../media/image780.png"/><Relationship Id="rId4" Type="http://schemas.openxmlformats.org/officeDocument/2006/relationships/image" Target="../media/image650.png"/><Relationship Id="rId14" Type="http://schemas.openxmlformats.org/officeDocument/2006/relationships/image" Target="../media/image7000.png"/></Relationships>
</file>

<file path=ppt/slides/_rels/slide5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890.png"/><Relationship Id="rId1" Type="http://schemas.openxmlformats.org/officeDocument/2006/relationships/slideLayout" Target="../slideLayouts/slideLayout2.xml"/><Relationship Id="rId4" Type="http://schemas.microsoft.com/office/2007/relationships/hdphoto" Target="../media/hdphoto3.wdp"/></Relationships>
</file>

<file path=ppt/slides/_rels/slide58.xml.rels><?xml version="1.0" encoding="UTF-8" standalone="yes"?>
<Relationships xmlns="http://schemas.openxmlformats.org/package/2006/relationships"><Relationship Id="rId2" Type="http://schemas.openxmlformats.org/officeDocument/2006/relationships/image" Target="../media/image560.png"/><Relationship Id="rId1" Type="http://schemas.openxmlformats.org/officeDocument/2006/relationships/slideLayout" Target="../slideLayouts/slideLayout2.xml"/><Relationship Id="rId6" Type="http://schemas.openxmlformats.org/officeDocument/2006/relationships/image" Target="../media/image600.png"/><Relationship Id="rId5" Type="http://schemas.openxmlformats.org/officeDocument/2006/relationships/image" Target="../media/image550.png"/></Relationships>
</file>

<file path=ppt/slides/_rels/slide59.xml.rels><?xml version="1.0" encoding="UTF-8" standalone="yes"?>
<Relationships xmlns="http://schemas.openxmlformats.org/package/2006/relationships"><Relationship Id="rId8" Type="http://schemas.openxmlformats.org/officeDocument/2006/relationships/image" Target="../media/image860.png"/><Relationship Id="rId3" Type="http://schemas.openxmlformats.org/officeDocument/2006/relationships/image" Target="../media/image961.png"/><Relationship Id="rId7" Type="http://schemas.openxmlformats.org/officeDocument/2006/relationships/image" Target="../media/image850.png"/><Relationship Id="rId12" Type="http://schemas.openxmlformats.org/officeDocument/2006/relationships/image" Target="../media/image1030.png"/><Relationship Id="rId2" Type="http://schemas.openxmlformats.org/officeDocument/2006/relationships/image" Target="../media/image1161.png"/><Relationship Id="rId1" Type="http://schemas.openxmlformats.org/officeDocument/2006/relationships/slideLayout" Target="../slideLayouts/slideLayout2.xml"/><Relationship Id="rId6" Type="http://schemas.openxmlformats.org/officeDocument/2006/relationships/image" Target="../media/image990.png"/><Relationship Id="rId11" Type="http://schemas.openxmlformats.org/officeDocument/2006/relationships/image" Target="../media/image1020.png"/><Relationship Id="rId5" Type="http://schemas.openxmlformats.org/officeDocument/2006/relationships/image" Target="../media/image980.png"/><Relationship Id="rId10" Type="http://schemas.openxmlformats.org/officeDocument/2006/relationships/image" Target="../media/image1010.png"/><Relationship Id="rId4" Type="http://schemas.openxmlformats.org/officeDocument/2006/relationships/image" Target="../media/image970.png"/><Relationship Id="rId9" Type="http://schemas.openxmlformats.org/officeDocument/2006/relationships/image" Target="../media/image10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30.png"/><Relationship Id="rId18" Type="http://schemas.openxmlformats.org/officeDocument/2006/relationships/image" Target="../media/image1180.png"/><Relationship Id="rId3" Type="http://schemas.openxmlformats.org/officeDocument/2006/relationships/image" Target="../media/image1050.png"/><Relationship Id="rId7" Type="http://schemas.openxmlformats.org/officeDocument/2006/relationships/image" Target="../media/image960.png"/><Relationship Id="rId12" Type="http://schemas.openxmlformats.org/officeDocument/2006/relationships/image" Target="../media/image1120.png"/><Relationship Id="rId17" Type="http://schemas.openxmlformats.org/officeDocument/2006/relationships/image" Target="../media/image1170.png"/><Relationship Id="rId2" Type="http://schemas.openxmlformats.org/officeDocument/2006/relationships/image" Target="../media/image1040.png"/><Relationship Id="rId16" Type="http://schemas.openxmlformats.org/officeDocument/2006/relationships/image" Target="../media/image1160.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111.png"/><Relationship Id="rId5" Type="http://schemas.openxmlformats.org/officeDocument/2006/relationships/image" Target="../media/image1070.png"/><Relationship Id="rId15" Type="http://schemas.openxmlformats.org/officeDocument/2006/relationships/image" Target="../media/image1150.png"/><Relationship Id="rId10" Type="http://schemas.openxmlformats.org/officeDocument/2006/relationships/image" Target="../media/image1100.png"/><Relationship Id="rId19" Type="http://schemas.openxmlformats.org/officeDocument/2006/relationships/image" Target="../media/image1190.png"/><Relationship Id="rId4" Type="http://schemas.openxmlformats.org/officeDocument/2006/relationships/image" Target="../media/image1060.png"/><Relationship Id="rId9" Type="http://schemas.openxmlformats.org/officeDocument/2006/relationships/image" Target="../media/image1090.png"/><Relationship Id="rId14" Type="http://schemas.openxmlformats.org/officeDocument/2006/relationships/image" Target="../media/image1140.png"/></Relationships>
</file>

<file path=ppt/slides/_rels/slide61.xml.rels><?xml version="1.0" encoding="UTF-8" standalone="yes"?>
<Relationships xmlns="http://schemas.openxmlformats.org/package/2006/relationships"><Relationship Id="rId8" Type="http://schemas.openxmlformats.org/officeDocument/2006/relationships/image" Target="../media/image1080.png"/><Relationship Id="rId13" Type="http://schemas.openxmlformats.org/officeDocument/2006/relationships/image" Target="../media/image1160.png"/><Relationship Id="rId3" Type="http://schemas.openxmlformats.org/officeDocument/2006/relationships/image" Target="../media/image1050.png"/><Relationship Id="rId7" Type="http://schemas.openxmlformats.org/officeDocument/2006/relationships/image" Target="../media/image960.png"/><Relationship Id="rId12" Type="http://schemas.openxmlformats.org/officeDocument/2006/relationships/image" Target="../media/image1150.png"/><Relationship Id="rId2" Type="http://schemas.openxmlformats.org/officeDocument/2006/relationships/image" Target="../media/image1040.png"/><Relationship Id="rId16" Type="http://schemas.openxmlformats.org/officeDocument/2006/relationships/image" Target="../media/image1100.png"/><Relationship Id="rId1" Type="http://schemas.openxmlformats.org/officeDocument/2006/relationships/slideLayout" Target="../slideLayouts/slideLayout2.xml"/><Relationship Id="rId6" Type="http://schemas.openxmlformats.org/officeDocument/2006/relationships/image" Target="../media/image950.png"/><Relationship Id="rId11" Type="http://schemas.openxmlformats.org/officeDocument/2006/relationships/image" Target="../media/image1140.png"/><Relationship Id="rId5" Type="http://schemas.openxmlformats.org/officeDocument/2006/relationships/image" Target="../media/image1070.png"/><Relationship Id="rId15" Type="http://schemas.openxmlformats.org/officeDocument/2006/relationships/image" Target="../media/image1180.png"/><Relationship Id="rId10" Type="http://schemas.openxmlformats.org/officeDocument/2006/relationships/image" Target="../media/image1130.png"/><Relationship Id="rId4" Type="http://schemas.openxmlformats.org/officeDocument/2006/relationships/image" Target="../media/image1060.png"/><Relationship Id="rId9" Type="http://schemas.openxmlformats.org/officeDocument/2006/relationships/image" Target="../media/image1120.png"/><Relationship Id="rId14" Type="http://schemas.openxmlformats.org/officeDocument/2006/relationships/image" Target="../media/image1170.png"/></Relationships>
</file>

<file path=ppt/slides/_rels/slide6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5.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55.tiff"/><Relationship Id="rId4" Type="http://schemas.openxmlformats.org/officeDocument/2006/relationships/image" Target="../media/image54.tiff"/></Relationships>
</file>

<file path=ppt/slides/_rels/slide64.xml.rels><?xml version="1.0" encoding="UTF-8" standalone="yes"?>
<Relationships xmlns="http://schemas.openxmlformats.org/package/2006/relationships"><Relationship Id="rId3" Type="http://schemas.openxmlformats.org/officeDocument/2006/relationships/image" Target="../media/image134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3" Type="http://schemas.openxmlformats.org/officeDocument/2006/relationships/image" Target="../media/image128.png"/><Relationship Id="rId18" Type="http://schemas.openxmlformats.org/officeDocument/2006/relationships/image" Target="../media/image139.png"/><Relationship Id="rId3" Type="http://schemas.openxmlformats.org/officeDocument/2006/relationships/notesSlide" Target="../notesSlides/notesSlide25.xml"/><Relationship Id="rId12" Type="http://schemas.openxmlformats.org/officeDocument/2006/relationships/image" Target="../media/image136.png"/><Relationship Id="rId17" Type="http://schemas.openxmlformats.org/officeDocument/2006/relationships/image" Target="../media/image138.png"/><Relationship Id="rId2" Type="http://schemas.openxmlformats.org/officeDocument/2006/relationships/slideLayout" Target="../slideLayouts/slideLayout2.xml"/><Relationship Id="rId16" Type="http://schemas.openxmlformats.org/officeDocument/2006/relationships/image" Target="../media/image137.png"/><Relationship Id="rId1" Type="http://schemas.openxmlformats.org/officeDocument/2006/relationships/tags" Target="../tags/tag1.xml"/><Relationship Id="rId11" Type="http://schemas.openxmlformats.org/officeDocument/2006/relationships/image" Target="../media/image1350.png"/><Relationship Id="rId15" Type="http://schemas.openxmlformats.org/officeDocument/2006/relationships/image" Target="../media/image51.tiff"/><Relationship Id="rId10" Type="http://schemas.openxmlformats.org/officeDocument/2006/relationships/image" Target="../media/image1210.png"/><Relationship Id="rId14" Type="http://schemas.openxmlformats.org/officeDocument/2006/relationships/image" Target="../media/image50.tiff"/></Relationships>
</file>

<file path=ppt/slides/_rels/slide7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74.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tiff"/><Relationship Id="rId18" Type="http://schemas.openxmlformats.org/officeDocument/2006/relationships/image" Target="../media/image155.png"/><Relationship Id="rId3" Type="http://schemas.openxmlformats.org/officeDocument/2006/relationships/notesSlide" Target="../notesSlides/notesSlide27.xml"/><Relationship Id="rId7" Type="http://schemas.openxmlformats.org/officeDocument/2006/relationships/image" Target="../media/image1420.png"/><Relationship Id="rId12" Type="http://schemas.openxmlformats.org/officeDocument/2006/relationships/image" Target="../media/image149.tiff"/><Relationship Id="rId17" Type="http://schemas.openxmlformats.org/officeDocument/2006/relationships/image" Target="../media/image154.png"/><Relationship Id="rId2" Type="http://schemas.openxmlformats.org/officeDocument/2006/relationships/slideLayout" Target="../slideLayouts/slideLayout2.xml"/><Relationship Id="rId16" Type="http://schemas.openxmlformats.org/officeDocument/2006/relationships/image" Target="../media/image153.png"/><Relationship Id="rId1" Type="http://schemas.openxmlformats.org/officeDocument/2006/relationships/tags" Target="../tags/tag3.xml"/><Relationship Id="rId6" Type="http://schemas.openxmlformats.org/officeDocument/2006/relationships/image" Target="../media/image1410.png"/><Relationship Id="rId11" Type="http://schemas.openxmlformats.org/officeDocument/2006/relationships/image" Target="../media/image148.png"/><Relationship Id="rId15" Type="http://schemas.openxmlformats.org/officeDocument/2006/relationships/image" Target="../media/image152.png"/><Relationship Id="rId10" Type="http://schemas.openxmlformats.org/officeDocument/2006/relationships/image" Target="../media/image147.png"/><Relationship Id="rId9" Type="http://schemas.openxmlformats.org/officeDocument/2006/relationships/image" Target="../media/image146.png"/><Relationship Id="rId14" Type="http://schemas.openxmlformats.org/officeDocument/2006/relationships/image" Target="../media/image151.tiff"/></Relationships>
</file>

<file path=ppt/slides/_rels/slide75.xml.rels><?xml version="1.0" encoding="UTF-8" standalone="yes"?>
<Relationships xmlns="http://schemas.openxmlformats.org/package/2006/relationships"><Relationship Id="rId13" Type="http://schemas.openxmlformats.org/officeDocument/2006/relationships/image" Target="../media/image159.png"/><Relationship Id="rId3" Type="http://schemas.openxmlformats.org/officeDocument/2006/relationships/notesSlide" Target="../notesSlides/notesSlide28.xml"/><Relationship Id="rId7" Type="http://schemas.openxmlformats.org/officeDocument/2006/relationships/image" Target="../media/image1480.png"/><Relationship Id="rId12" Type="http://schemas.openxmlformats.org/officeDocument/2006/relationships/image" Target="../media/image158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330.png"/><Relationship Id="rId11" Type="http://schemas.openxmlformats.org/officeDocument/2006/relationships/image" Target="../media/image1570.png"/><Relationship Id="rId5" Type="http://schemas.microsoft.com/office/2007/relationships/hdphoto" Target="../media/hdphoto4.wdp"/><Relationship Id="rId15" Type="http://schemas.openxmlformats.org/officeDocument/2006/relationships/image" Target="../media/image149.png"/><Relationship Id="rId10" Type="http://schemas.openxmlformats.org/officeDocument/2006/relationships/image" Target="../media/image1560.png"/><Relationship Id="rId4" Type="http://schemas.openxmlformats.org/officeDocument/2006/relationships/image" Target="../media/image156.png"/><Relationship Id="rId14" Type="http://schemas.openxmlformats.org/officeDocument/2006/relationships/image" Target="../media/image49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640.png"/><Relationship Id="rId13" Type="http://schemas.openxmlformats.org/officeDocument/2006/relationships/image" Target="../media/image630.png"/><Relationship Id="rId26" Type="http://schemas.openxmlformats.org/officeDocument/2006/relationships/image" Target="../media/image151.png"/><Relationship Id="rId3" Type="http://schemas.microsoft.com/office/2007/relationships/hdphoto" Target="../media/hdphoto2.wdp"/><Relationship Id="rId12" Type="http://schemas.openxmlformats.org/officeDocument/2006/relationships/image" Target="../media/image681.png"/><Relationship Id="rId25" Type="http://schemas.openxmlformats.org/officeDocument/2006/relationships/image" Target="../media/image150.png"/><Relationship Id="rId2" Type="http://schemas.openxmlformats.org/officeDocument/2006/relationships/image" Target="../media/image95.png"/><Relationship Id="rId16" Type="http://schemas.openxmlformats.org/officeDocument/2006/relationships/image" Target="../media/image1001.png"/><Relationship Id="rId1" Type="http://schemas.openxmlformats.org/officeDocument/2006/relationships/slideLayout" Target="../slideLayouts/slideLayout2.xml"/><Relationship Id="rId11" Type="http://schemas.openxmlformats.org/officeDocument/2006/relationships/image" Target="../media/image671.png"/><Relationship Id="rId24" Type="http://schemas.openxmlformats.org/officeDocument/2006/relationships/image" Target="../media/image790.png"/><Relationship Id="rId15" Type="http://schemas.openxmlformats.org/officeDocument/2006/relationships/image" Target="../media/image991.png"/><Relationship Id="rId23" Type="http://schemas.openxmlformats.org/officeDocument/2006/relationships/image" Target="../media/image700.png"/><Relationship Id="rId10" Type="http://schemas.openxmlformats.org/officeDocument/2006/relationships/image" Target="../media/image661.png"/><Relationship Id="rId9" Type="http://schemas.openxmlformats.org/officeDocument/2006/relationships/image" Target="../media/image651.png"/><Relationship Id="rId14" Type="http://schemas.openxmlformats.org/officeDocument/2006/relationships/image" Target="../media/image981.png"/></Relationships>
</file>

<file path=ppt/slides/_rels/slide79.xml.rels><?xml version="1.0" encoding="UTF-8" standalone="yes"?>
<Relationships xmlns="http://schemas.openxmlformats.org/package/2006/relationships"><Relationship Id="rId13" Type="http://schemas.openxmlformats.org/officeDocument/2006/relationships/image" Target="../media/image630.png"/><Relationship Id="rId3" Type="http://schemas.openxmlformats.org/officeDocument/2006/relationships/image" Target="../media/image1041.png"/><Relationship Id="rId12" Type="http://schemas.openxmlformats.org/officeDocument/2006/relationships/image" Target="../media/image681.png"/><Relationship Id="rId17" Type="http://schemas.openxmlformats.org/officeDocument/2006/relationships/image" Target="../media/image630.png"/><Relationship Id="rId2" Type="http://schemas.openxmlformats.org/officeDocument/2006/relationships/image" Target="../media/image1561.png"/><Relationship Id="rId16" Type="http://schemas.openxmlformats.org/officeDocument/2006/relationships/image" Target="../media/image681.png"/><Relationship Id="rId1" Type="http://schemas.openxmlformats.org/officeDocument/2006/relationships/slideLayout" Target="../slideLayouts/slideLayout2.xml"/><Relationship Id="rId15" Type="http://schemas.openxmlformats.org/officeDocument/2006/relationships/image" Target="../media/image158.png"/><Relationship Id="rId14" Type="http://schemas.openxmlformats.org/officeDocument/2006/relationships/image" Target="../media/image15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8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8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3.png"/><Relationship Id="rId4" Type="http://schemas.openxmlformats.org/officeDocument/2006/relationships/image" Target="../media/image166.png"/></Relationships>
</file>

<file path=ppt/slides/_rels/slide8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8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2.xml"/><Relationship Id="rId6" Type="http://schemas.openxmlformats.org/officeDocument/2006/relationships/image" Target="../media/image175.jpeg"/><Relationship Id="rId5" Type="http://schemas.openxmlformats.org/officeDocument/2006/relationships/image" Target="../media/image174.png"/><Relationship Id="rId4" Type="http://schemas.openxmlformats.org/officeDocument/2006/relationships/image" Target="../media/image173.png"/></Relationships>
</file>

<file path=ppt/slides/_rels/slide85.xml.rels><?xml version="1.0" encoding="UTF-8" standalone="yes"?>
<Relationships xmlns="http://schemas.openxmlformats.org/package/2006/relationships"><Relationship Id="rId3" Type="http://schemas.openxmlformats.org/officeDocument/2006/relationships/image" Target="../media/image176.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tiff"/></Relationships>
</file>

<file path=ppt/slides/_rels/slide86.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0.png"/><Relationship Id="rId7" Type="http://schemas.microsoft.com/office/2007/relationships/hdphoto" Target="../media/hdphoto5.wd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 Id="rId9" Type="http://schemas.microsoft.com/office/2007/relationships/hdphoto" Target="../media/hdphoto6.wdp"/></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80.png"/><Relationship Id="rId7" Type="http://schemas.openxmlformats.org/officeDocument/2006/relationships/image" Target="../media/image1820.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0.png"/><Relationship Id="rId5" Type="http://schemas.openxmlformats.org/officeDocument/2006/relationships/image" Target="../media/image1800.png"/><Relationship Id="rId4" Type="http://schemas.openxmlformats.org/officeDocument/2006/relationships/image" Target="../media/image179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810.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tiff"/><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13" Type="http://schemas.openxmlformats.org/officeDocument/2006/relationships/image" Target="../media/image1031.png"/><Relationship Id="rId18" Type="http://schemas.openxmlformats.org/officeDocument/2006/relationships/image" Target="../media/image187.png"/><Relationship Id="rId26" Type="http://schemas.microsoft.com/office/2007/relationships/hdphoto" Target="../media/hdphoto7.wdp"/><Relationship Id="rId21" Type="http://schemas.openxmlformats.org/officeDocument/2006/relationships/image" Target="../media/image183.png"/><Relationship Id="rId17" Type="http://schemas.openxmlformats.org/officeDocument/2006/relationships/image" Target="../media/image186.png"/><Relationship Id="rId25" Type="http://schemas.openxmlformats.org/officeDocument/2006/relationships/image" Target="../media/image190.jpeg"/><Relationship Id="rId33" Type="http://schemas.openxmlformats.org/officeDocument/2006/relationships/image" Target="../media/image1840.png"/><Relationship Id="rId16" Type="http://schemas.openxmlformats.org/officeDocument/2006/relationships/image" Target="../media/image1051.png"/><Relationship Id="rId20" Type="http://schemas.openxmlformats.org/officeDocument/2006/relationships/image" Target="../media/image1841.png"/><Relationship Id="rId29" Type="http://schemas.openxmlformats.org/officeDocument/2006/relationships/image" Target="../media/image193.png"/><Relationship Id="rId1" Type="http://schemas.openxmlformats.org/officeDocument/2006/relationships/slideLayout" Target="../slideLayouts/slideLayout2.xml"/><Relationship Id="rId24" Type="http://schemas.openxmlformats.org/officeDocument/2006/relationships/image" Target="../media/image189.png"/><Relationship Id="rId32" Type="http://schemas.openxmlformats.org/officeDocument/2006/relationships/image" Target="../media/image1830.png"/><Relationship Id="rId15" Type="http://schemas.microsoft.com/office/2007/relationships/hdphoto" Target="../media/hdphoto5.wdp"/><Relationship Id="rId23" Type="http://schemas.openxmlformats.org/officeDocument/2006/relationships/image" Target="../media/image188.png"/><Relationship Id="rId28" Type="http://schemas.openxmlformats.org/officeDocument/2006/relationships/image" Target="../media/image192.png"/><Relationship Id="rId19" Type="http://schemas.microsoft.com/office/2007/relationships/hdphoto" Target="../media/hdphoto6.wdp"/><Relationship Id="rId31" Type="http://schemas.microsoft.com/office/2007/relationships/hdphoto" Target="../media/hdphoto8.wdp"/><Relationship Id="rId14" Type="http://schemas.openxmlformats.org/officeDocument/2006/relationships/image" Target="../media/image185.png"/><Relationship Id="rId22" Type="http://schemas.openxmlformats.org/officeDocument/2006/relationships/image" Target="../media/image184.png"/><Relationship Id="rId27" Type="http://schemas.openxmlformats.org/officeDocument/2006/relationships/image" Target="../media/image191.png"/><Relationship Id="rId30" Type="http://schemas.openxmlformats.org/officeDocument/2006/relationships/image" Target="../media/image194.jpeg"/></Relationships>
</file>

<file path=ppt/slides/_rels/slide91.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2.xml"/><Relationship Id="rId5" Type="http://schemas.openxmlformats.org/officeDocument/2006/relationships/image" Target="../media/image198.png"/><Relationship Id="rId4" Type="http://schemas.openxmlformats.org/officeDocument/2006/relationships/image" Target="../media/image197.png"/></Relationships>
</file>

<file path=ppt/slides/_rels/slide94.xml.rels><?xml version="1.0" encoding="UTF-8" standalone="yes"?>
<Relationships xmlns="http://schemas.openxmlformats.org/package/2006/relationships"><Relationship Id="rId13" Type="http://schemas.openxmlformats.org/officeDocument/2006/relationships/image" Target="../media/image1032.png"/><Relationship Id="rId18" Type="http://schemas.microsoft.com/office/2007/relationships/hdphoto" Target="../media/hdphoto6.wdp"/><Relationship Id="rId3" Type="http://schemas.openxmlformats.org/officeDocument/2006/relationships/image" Target="../media/image199.png"/><Relationship Id="rId21" Type="http://schemas.openxmlformats.org/officeDocument/2006/relationships/image" Target="../media/image1990.png"/><Relationship Id="rId17" Type="http://schemas.openxmlformats.org/officeDocument/2006/relationships/image" Target="../media/image187.png"/><Relationship Id="rId2" Type="http://schemas.openxmlformats.org/officeDocument/2006/relationships/image" Target="../media/image1970.png"/><Relationship Id="rId16" Type="http://schemas.openxmlformats.org/officeDocument/2006/relationships/image" Target="../media/image186.png"/><Relationship Id="rId20" Type="http://schemas.openxmlformats.org/officeDocument/2006/relationships/image" Target="../media/image184.png"/><Relationship Id="rId1" Type="http://schemas.openxmlformats.org/officeDocument/2006/relationships/slideLayout" Target="../slideLayouts/slideLayout2.xml"/><Relationship Id="rId15" Type="http://schemas.openxmlformats.org/officeDocument/2006/relationships/image" Target="../media/image1052.png"/><Relationship Id="rId19" Type="http://schemas.openxmlformats.org/officeDocument/2006/relationships/image" Target="../media/image183.png"/><Relationship Id="rId4" Type="http://schemas.microsoft.com/office/2007/relationships/hdphoto" Target="../media/hdphoto5.wdp"/><Relationship Id="rId14" Type="http://schemas.openxmlformats.org/officeDocument/2006/relationships/image" Target="../media/image185.png"/></Relationships>
</file>

<file path=ppt/slides/_rels/slide95.xml.rels><?xml version="1.0" encoding="UTF-8" standalone="yes"?>
<Relationships xmlns="http://schemas.openxmlformats.org/package/2006/relationships"><Relationship Id="rId3" Type="http://schemas.openxmlformats.org/officeDocument/2006/relationships/image" Target="../media/image1981.png"/><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1980.png"/></Relationships>
</file>

<file path=ppt/slides/_rels/slide9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0E81-591F-EF46-B322-74EF692B5A2F}"/>
              </a:ext>
            </a:extLst>
          </p:cNvPr>
          <p:cNvSpPr>
            <a:spLocks noGrp="1"/>
          </p:cNvSpPr>
          <p:nvPr>
            <p:ph type="ctrTitle"/>
          </p:nvPr>
        </p:nvSpPr>
        <p:spPr>
          <a:xfrm>
            <a:off x="646386" y="1122363"/>
            <a:ext cx="11161986" cy="2387600"/>
          </a:xfrm>
        </p:spPr>
        <p:txBody>
          <a:bodyPr>
            <a:normAutofit fontScale="90000"/>
          </a:bodyPr>
          <a:lstStyle/>
          <a:p>
            <a:r>
              <a:rPr lang="en-US" dirty="0"/>
              <a:t>Learning and Incentives</a:t>
            </a:r>
            <a:br>
              <a:rPr lang="en-US" dirty="0"/>
            </a:br>
            <a:br>
              <a:rPr lang="en-US" dirty="0"/>
            </a:br>
            <a:endParaRPr lang="en-US" dirty="0"/>
          </a:p>
        </p:txBody>
      </p:sp>
      <p:sp>
        <p:nvSpPr>
          <p:cNvPr id="3" name="Subtitle 2">
            <a:extLst>
              <a:ext uri="{FF2B5EF4-FFF2-40B4-BE49-F238E27FC236}">
                <a16:creationId xmlns:a16="http://schemas.microsoft.com/office/drawing/2014/main" id="{137C6F97-2513-554E-8BFB-8EED63F6F351}"/>
              </a:ext>
            </a:extLst>
          </p:cNvPr>
          <p:cNvSpPr>
            <a:spLocks noGrp="1"/>
          </p:cNvSpPr>
          <p:nvPr>
            <p:ph type="subTitle" idx="1"/>
          </p:nvPr>
        </p:nvSpPr>
        <p:spPr/>
        <p:txBody>
          <a:bodyPr/>
          <a:lstStyle/>
          <a:p>
            <a:r>
              <a:rPr lang="en-US" sz="3600" dirty="0"/>
              <a:t>Nika Haghtalab</a:t>
            </a:r>
          </a:p>
          <a:p>
            <a:r>
              <a:rPr lang="en-US" sz="2800" dirty="0"/>
              <a:t>UC Berkeley</a:t>
            </a:r>
          </a:p>
        </p:txBody>
      </p:sp>
    </p:spTree>
    <p:extLst>
      <p:ext uri="{BB962C8B-B14F-4D97-AF65-F5344CB8AC3E}">
        <p14:creationId xmlns:p14="http://schemas.microsoft.com/office/powerpoint/2010/main" val="6528076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400" dirty="0"/>
                  <a:t>Not only “learnability ” is possible, but also regret vanishes quickly..</a:t>
                </a:r>
              </a:p>
              <a:p>
                <a:pPr marL="0" indent="0">
                  <a:buNone/>
                </a:pPr>
                <a14:m>
                  <m:oMath xmlns:m="http://schemas.openxmlformats.org/officeDocument/2006/math">
                    <m:r>
                      <m:rPr>
                        <m:sty m:val="p"/>
                      </m:rPr>
                      <a:rPr lang="en-US" sz="2400">
                        <a:latin typeface="Cambria Math" panose="02040503050406030204" pitchFamily="18" charset="0"/>
                      </a:rPr>
                      <m:t>Avg</m:t>
                    </m:r>
                    <m:r>
                      <a:rPr lang="en-US" sz="2400">
                        <a:latin typeface="Cambria Math" panose="02040503050406030204" pitchFamily="18" charset="0"/>
                      </a:rPr>
                      <m:t>. </m:t>
                    </m:r>
                    <m:r>
                      <m:rPr>
                        <m:sty m:val="p"/>
                      </m:rPr>
                      <a:rPr lang="en-US" sz="2400" smtClean="0">
                        <a:solidFill>
                          <a:schemeClr val="accent1"/>
                        </a:solidFill>
                        <a:latin typeface="Cambria Math" charset="0"/>
                      </a:rPr>
                      <m:t>REGRET</m:t>
                    </m:r>
                    <m:r>
                      <a:rPr lang="en-US" sz="2400" b="0" i="1" smtClean="0">
                        <a:solidFill>
                          <a:schemeClr val="accent1"/>
                        </a:solidFill>
                        <a:latin typeface="Cambria Math" panose="02040503050406030204" pitchFamily="18" charset="0"/>
                      </a:rPr>
                      <m:t>≤</m:t>
                    </m:r>
                    <m:r>
                      <a:rPr lang="en-US" sz="2400" b="0" i="1" smtClean="0">
                        <a:solidFill>
                          <a:schemeClr val="accent1"/>
                        </a:solidFill>
                        <a:latin typeface="Cambria Math" panose="02040503050406030204" pitchFamily="18" charset="0"/>
                      </a:rPr>
                      <m:t>𝜖</m:t>
                    </m:r>
                    <m:r>
                      <a:rPr lang="en-US" sz="2400">
                        <a:solidFill>
                          <a:schemeClr val="accent1"/>
                        </a:solidFill>
                        <a:latin typeface="Cambria Math" charset="0"/>
                      </a:rPr>
                      <m:t> </m:t>
                    </m:r>
                  </m:oMath>
                </a14:m>
                <a:r>
                  <a:rPr lang="en-US" sz="2400" dirty="0"/>
                  <a:t>after only </a:t>
                </a:r>
                <a14:m>
                  <m:oMath xmlns:m="http://schemas.openxmlformats.org/officeDocument/2006/math">
                    <m:r>
                      <m:rPr>
                        <m:sty m:val="p"/>
                      </m:rPr>
                      <a:rPr lang="en-US" sz="2400" smtClean="0">
                        <a:solidFill>
                          <a:schemeClr val="accent1"/>
                        </a:solidFill>
                        <a:latin typeface="Cambria Math" charset="0"/>
                      </a:rPr>
                      <m:t>T</m:t>
                    </m:r>
                    <m:r>
                      <a:rPr lang="en-US" sz="2400" b="0" i="0" smtClean="0">
                        <a:solidFill>
                          <a:schemeClr val="accent1"/>
                        </a:solidFill>
                        <a:latin typeface="Cambria Math" panose="02040503050406030204" pitchFamily="18" charset="0"/>
                      </a:rPr>
                      <m:t>=</m:t>
                    </m:r>
                    <m:r>
                      <m:rPr>
                        <m:sty m:val="p"/>
                      </m:rPr>
                      <a:rPr lang="en-US" sz="2400" b="0" i="0" smtClean="0">
                        <a:solidFill>
                          <a:schemeClr val="accent1"/>
                        </a:solidFill>
                        <a:latin typeface="Cambria Math" panose="02040503050406030204" pitchFamily="18" charset="0"/>
                      </a:rPr>
                      <m:t>C</m:t>
                    </m:r>
                    <m:r>
                      <a:rPr lang="en-US" sz="2400" b="0" i="0" smtClean="0">
                        <a:solidFill>
                          <a:schemeClr val="accent1"/>
                        </a:solidFill>
                        <a:latin typeface="Cambria Math" panose="02040503050406030204" pitchFamily="18" charset="0"/>
                      </a:rPr>
                      <m:t>/</m:t>
                    </m:r>
                    <m:sSup>
                      <m:sSupPr>
                        <m:ctrlPr>
                          <a:rPr lang="en-US" sz="2400" b="0" i="1" smtClean="0">
                            <a:solidFill>
                              <a:schemeClr val="accent1"/>
                            </a:solidFill>
                            <a:latin typeface="Cambria Math" panose="02040503050406030204" pitchFamily="18" charset="0"/>
                          </a:rPr>
                        </m:ctrlPr>
                      </m:sSupPr>
                      <m:e>
                        <m:r>
                          <a:rPr lang="en-US" sz="2400" b="0" i="1" smtClean="0">
                            <a:solidFill>
                              <a:schemeClr val="accent1"/>
                            </a:solidFill>
                            <a:latin typeface="Cambria Math" panose="02040503050406030204" pitchFamily="18" charset="0"/>
                          </a:rPr>
                          <m:t>𝜖</m:t>
                        </m:r>
                      </m:e>
                      <m:sup>
                        <m:r>
                          <a:rPr lang="en-US" sz="2400" b="0" i="1" smtClean="0">
                            <a:solidFill>
                              <a:schemeClr val="accent1"/>
                            </a:solidFill>
                            <a:latin typeface="Cambria Math" panose="02040503050406030204" pitchFamily="18" charset="0"/>
                          </a:rPr>
                          <m:t>2</m:t>
                        </m:r>
                      </m:sup>
                    </m:sSup>
                    <m:r>
                      <a:rPr lang="en-US" sz="2400">
                        <a:latin typeface="Cambria Math" charset="0"/>
                      </a:rPr>
                      <m:t> </m:t>
                    </m:r>
                  </m:oMath>
                </a14:m>
                <a:r>
                  <a:rPr lang="en-US" sz="2400" dirty="0"/>
                  <a:t>rounds. </a:t>
                </a:r>
                <a14:m>
                  <m:oMath xmlns:m="http://schemas.openxmlformats.org/officeDocument/2006/math">
                    <m:r>
                      <m:rPr>
                        <m:sty m:val="p"/>
                      </m:rPr>
                      <a:rPr lang="en-US" sz="2400">
                        <a:solidFill>
                          <a:schemeClr val="accent1"/>
                        </a:solidFill>
                        <a:latin typeface="Cambria Math" panose="02040503050406030204" pitchFamily="18" charset="0"/>
                      </a:rPr>
                      <m:t>C</m:t>
                    </m:r>
                  </m:oMath>
                </a14:m>
                <a:r>
                  <a:rPr lang="en-US" sz="2400" dirty="0"/>
                  <a:t> is a constant, dependent on functions </a:t>
                </a:r>
                <a14:m>
                  <m:oMath xmlns:m="http://schemas.openxmlformats.org/officeDocument/2006/math">
                    <m:r>
                      <m:rPr>
                        <m:sty m:val="p"/>
                      </m:rPr>
                      <a:rPr lang="en-US" sz="2400" b="0" i="0" smtClean="0">
                        <a:solidFill>
                          <a:schemeClr val="accent1"/>
                        </a:solidFill>
                        <a:latin typeface="Cambria Math" panose="02040503050406030204" pitchFamily="18" charset="0"/>
                      </a:rPr>
                      <m:t>H</m:t>
                    </m:r>
                  </m:oMath>
                </a14:m>
                <a:r>
                  <a:rPr lang="en-US" sz="2400" dirty="0"/>
                  <a:t>. </a:t>
                </a:r>
                <a:endParaRPr lang="en-US" sz="2400" dirty="0">
                  <a:solidFill>
                    <a:schemeClr val="bg1"/>
                  </a:solidFill>
                </a:endParaRPr>
              </a:p>
              <a:p>
                <a14:m>
                  <m:oMath xmlns:m="http://schemas.openxmlformats.org/officeDocument/2006/math">
                    <m:r>
                      <m:rPr>
                        <m:sty m:val="p"/>
                      </m:rPr>
                      <a:rPr lang="en-US" sz="2400">
                        <a:solidFill>
                          <a:schemeClr val="accent1"/>
                        </a:solidFill>
                        <a:latin typeface="Cambria Math" panose="02040503050406030204" pitchFamily="18" charset="0"/>
                      </a:rPr>
                      <m:t>H</m:t>
                    </m:r>
                  </m:oMath>
                </a14:m>
                <a:r>
                  <a:rPr lang="en-US" sz="2400" dirty="0">
                    <a:solidFill>
                      <a:schemeClr val="tx1"/>
                    </a:solidFill>
                  </a:rPr>
                  <a:t> might be infinite, but there is finite </a:t>
                </a:r>
                <a14:m>
                  <m:oMath xmlns:m="http://schemas.openxmlformats.org/officeDocument/2006/math">
                    <m:sSub>
                      <m:sSubPr>
                        <m:ctrlPr>
                          <a:rPr lang="en-US" sz="2400" b="0" i="0" smtClean="0">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H</m:t>
                        </m:r>
                      </m:e>
                      <m:sub>
                        <m:r>
                          <a:rPr lang="en-US" sz="2400" b="0" i="1" smtClean="0">
                            <a:solidFill>
                              <a:schemeClr val="accent1"/>
                            </a:solidFill>
                            <a:latin typeface="Cambria Math" panose="02040503050406030204" pitchFamily="18" charset="0"/>
                          </a:rPr>
                          <m:t>𝑝𝑟𝑜𝑥𝑦</m:t>
                        </m:r>
                      </m:sub>
                    </m:sSub>
                  </m:oMath>
                </a14:m>
                <a:r>
                  <a:rPr lang="en-US" sz="2400" dirty="0">
                    <a:solidFill>
                      <a:schemeClr val="tx1"/>
                    </a:solidFill>
                  </a:rPr>
                  <a:t> at specific intervals.</a:t>
                </a:r>
              </a:p>
              <a:p>
                <a14:m>
                  <m:oMath xmlns:m="http://schemas.openxmlformats.org/officeDocument/2006/math">
                    <m:sSub>
                      <m:sSubPr>
                        <m:ctrlPr>
                          <a:rPr lang="en-US" sz="2400" i="1">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H</m:t>
                        </m:r>
                      </m:e>
                      <m:sub>
                        <m:r>
                          <a:rPr lang="en-US" sz="2400" i="1">
                            <a:solidFill>
                              <a:schemeClr val="accent1"/>
                            </a:solidFill>
                            <a:latin typeface="Cambria Math" panose="02040503050406030204" pitchFamily="18" charset="0"/>
                          </a:rPr>
                          <m:t>𝑝𝑟𝑜𝑥𝑦</m:t>
                        </m:r>
                      </m:sub>
                    </m:sSub>
                  </m:oMath>
                </a14:m>
                <a:r>
                  <a:rPr lang="en-US" sz="2400" dirty="0">
                    <a:solidFill>
                      <a:schemeClr val="tx1"/>
                    </a:solidFill>
                  </a:rPr>
                  <a:t> accurate approx. of </a:t>
                </a:r>
                <a14:m>
                  <m:oMath xmlns:m="http://schemas.openxmlformats.org/officeDocument/2006/math">
                    <m:r>
                      <m:rPr>
                        <m:sty m:val="p"/>
                      </m:rPr>
                      <a:rPr lang="en-US" sz="2400">
                        <a:solidFill>
                          <a:schemeClr val="accent1"/>
                        </a:solidFill>
                        <a:latin typeface="Cambria Math" panose="02040503050406030204" pitchFamily="18" charset="0"/>
                      </a:rPr>
                      <m:t>H</m:t>
                    </m:r>
                  </m:oMath>
                </a14:m>
                <a:r>
                  <a:rPr lang="en-US" sz="2400" dirty="0">
                    <a:solidFill>
                      <a:schemeClr val="tx1"/>
                    </a:solidFill>
                  </a:rPr>
                  <a:t>.</a:t>
                </a:r>
              </a:p>
              <a:p>
                <a:pPr marL="0" indent="0">
                  <a:buNone/>
                </a:pPr>
                <a:endParaRPr lang="en-US" sz="2400" dirty="0">
                  <a:solidFill>
                    <a:schemeClr val="tx1"/>
                  </a:solidFill>
                </a:endParaRPr>
              </a:p>
              <a:p>
                <a:pPr marL="0" indent="0">
                  <a:buNone/>
                </a:pPr>
                <a:endParaRPr lang="en-US" sz="2400" dirty="0">
                  <a:solidFill>
                    <a:schemeClr val="tx1"/>
                  </a:solidFill>
                </a:endParaRPr>
              </a:p>
            </p:txBody>
          </p:sp>
        </mc:Choice>
        <mc:Fallback>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893" t="-181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normAutofit/>
          </a:bodyPr>
          <a:lstStyle/>
          <a:p>
            <a:r>
              <a:rPr lang="en-US" dirty="0"/>
              <a:t>How does learning happen in stochastic cases?</a:t>
            </a:r>
          </a:p>
        </p:txBody>
      </p:sp>
      <p:cxnSp>
        <p:nvCxnSpPr>
          <p:cNvPr id="5" name="Straight Arrow Connector 4">
            <a:extLst>
              <a:ext uri="{FF2B5EF4-FFF2-40B4-BE49-F238E27FC236}">
                <a16:creationId xmlns:a16="http://schemas.microsoft.com/office/drawing/2014/main" id="{5CD524F7-DB4B-054F-0F45-6395AE27257F}"/>
              </a:ext>
            </a:extLst>
          </p:cNvPr>
          <p:cNvCxnSpPr/>
          <p:nvPr/>
        </p:nvCxnSpPr>
        <p:spPr>
          <a:xfrm>
            <a:off x="2331555" y="5817650"/>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1A638AFC-975A-E921-EB5E-C21AA13CC6F3}"/>
                  </a:ext>
                </a:extLst>
              </p:cNvPr>
              <p:cNvSpPr/>
              <p:nvPr/>
            </p:nvSpPr>
            <p:spPr>
              <a:xfrm>
                <a:off x="903404" y="-395354"/>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oMath>
                  </m:oMathPara>
                </a14:m>
                <a:endParaRPr lang="en-US" dirty="0">
                  <a:solidFill>
                    <a:srgbClr val="00B0F0"/>
                  </a:solidFill>
                </a:endParaRPr>
              </a:p>
            </p:txBody>
          </p:sp>
        </mc:Choice>
        <mc:Fallback>
          <p:sp>
            <p:nvSpPr>
              <p:cNvPr id="6" name="Rectangle 5">
                <a:extLst>
                  <a:ext uri="{FF2B5EF4-FFF2-40B4-BE49-F238E27FC236}">
                    <a16:creationId xmlns:a16="http://schemas.microsoft.com/office/drawing/2014/main" id="{1A638AFC-975A-E921-EB5E-C21AA13CC6F3}"/>
                  </a:ext>
                </a:extLst>
              </p:cNvPr>
              <p:cNvSpPr>
                <a:spLocks noRot="1" noChangeAspect="1" noMove="1" noResize="1" noEditPoints="1" noAdjustHandles="1" noChangeArrowheads="1" noChangeShapeType="1" noTextEdit="1"/>
              </p:cNvSpPr>
              <p:nvPr/>
            </p:nvSpPr>
            <p:spPr>
              <a:xfrm>
                <a:off x="903404" y="-395354"/>
                <a:ext cx="369845" cy="369332"/>
              </a:xfrm>
              <a:prstGeom prst="rect">
                <a:avLst/>
              </a:prstGeom>
              <a:blipFill>
                <a:blip r:embed="rId3"/>
                <a:stretch>
                  <a:fillRect l="-3333" b="-6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3049EA08-2F8E-2DED-18DB-7062DBE18950}"/>
                  </a:ext>
                </a:extLst>
              </p:cNvPr>
              <p:cNvSpPr/>
              <p:nvPr/>
            </p:nvSpPr>
            <p:spPr>
              <a:xfrm>
                <a:off x="8790276" y="3431408"/>
                <a:ext cx="1110176"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sSubPr>
                        <m:e>
                          <m:r>
                            <a:rPr lang="en-US" sz="2400" i="1">
                              <a:solidFill>
                                <a:srgbClr val="00B0F0"/>
                              </a:solidFill>
                              <a:effectLst>
                                <a:glow rad="101600">
                                  <a:schemeClr val="bg1"/>
                                </a:glow>
                              </a:effectLst>
                              <a:latin typeface="Cambria Math" panose="02040503050406030204" pitchFamily="18" charset="0"/>
                              <a:ea typeface="Cambria Math" panose="02040503050406030204" pitchFamily="18" charset="0"/>
                            </a:rPr>
                            <m:t>h</m:t>
                          </m:r>
                        </m:e>
                        <m:sub>
                          <m:r>
                            <a:rPr lang="en-US" sz="2400" i="1">
                              <a:solidFill>
                                <a:srgbClr val="00B0F0"/>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solidFill>
                    <a:srgbClr val="00B0F0"/>
                  </a:solidFill>
                </a:endParaRPr>
              </a:p>
            </p:txBody>
          </p:sp>
        </mc:Choice>
        <mc:Fallback>
          <p:sp>
            <p:nvSpPr>
              <p:cNvPr id="7" name="Rectangle 6">
                <a:extLst>
                  <a:ext uri="{FF2B5EF4-FFF2-40B4-BE49-F238E27FC236}">
                    <a16:creationId xmlns:a16="http://schemas.microsoft.com/office/drawing/2014/main" id="{3049EA08-2F8E-2DED-18DB-7062DBE18950}"/>
                  </a:ext>
                </a:extLst>
              </p:cNvPr>
              <p:cNvSpPr>
                <a:spLocks noRot="1" noChangeAspect="1" noMove="1" noResize="1" noEditPoints="1" noAdjustHandles="1" noChangeArrowheads="1" noChangeShapeType="1" noTextEdit="1"/>
              </p:cNvSpPr>
              <p:nvPr/>
            </p:nvSpPr>
            <p:spPr>
              <a:xfrm>
                <a:off x="8790276" y="3431408"/>
                <a:ext cx="1110176" cy="490840"/>
              </a:xfrm>
              <a:prstGeom prst="rect">
                <a:avLst/>
              </a:prstGeom>
              <a:blipFill>
                <a:blip r:embed="rId4"/>
                <a:stretch>
                  <a:fillRect l="-3409" b="-15385"/>
                </a:stretch>
              </a:blipFill>
            </p:spPr>
            <p:txBody>
              <a:bodyPr/>
              <a:lstStyle/>
              <a:p>
                <a:r>
                  <a:rPr lang="en-US">
                    <a:noFill/>
                  </a:rPr>
                  <a:t> </a:t>
                </a:r>
              </a:p>
            </p:txBody>
          </p:sp>
        </mc:Fallback>
      </mc:AlternateContent>
      <p:grpSp>
        <p:nvGrpSpPr>
          <p:cNvPr id="43" name="Group 42">
            <a:extLst>
              <a:ext uri="{FF2B5EF4-FFF2-40B4-BE49-F238E27FC236}">
                <a16:creationId xmlns:a16="http://schemas.microsoft.com/office/drawing/2014/main" id="{483E252D-F236-8D84-1400-E858036157D3}"/>
              </a:ext>
            </a:extLst>
          </p:cNvPr>
          <p:cNvGrpSpPr/>
          <p:nvPr/>
        </p:nvGrpSpPr>
        <p:grpSpPr>
          <a:xfrm>
            <a:off x="3756273" y="4257863"/>
            <a:ext cx="5131615" cy="1571291"/>
            <a:chOff x="3979199" y="3880288"/>
            <a:chExt cx="5131615" cy="1571291"/>
          </a:xfrm>
        </p:grpSpPr>
        <p:cxnSp>
          <p:nvCxnSpPr>
            <p:cNvPr id="18" name="Straight Connector 17">
              <a:extLst>
                <a:ext uri="{FF2B5EF4-FFF2-40B4-BE49-F238E27FC236}">
                  <a16:creationId xmlns:a16="http://schemas.microsoft.com/office/drawing/2014/main" id="{9EE0C85E-3D77-49BD-7CF6-525E71A677F6}"/>
                </a:ext>
              </a:extLst>
            </p:cNvPr>
            <p:cNvCxnSpPr>
              <a:cxnSpLocks/>
            </p:cNvCxnSpPr>
            <p:nvPr/>
          </p:nvCxnSpPr>
          <p:spPr>
            <a:xfrm>
              <a:off x="4679521" y="4369535"/>
              <a:ext cx="0" cy="1064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F542C08-E31F-B396-1EBB-38F1DFB559A7}"/>
                </a:ext>
              </a:extLst>
            </p:cNvPr>
            <p:cNvCxnSpPr>
              <a:cxnSpLocks/>
            </p:cNvCxnSpPr>
            <p:nvPr/>
          </p:nvCxnSpPr>
          <p:spPr>
            <a:xfrm>
              <a:off x="4405917" y="3892788"/>
              <a:ext cx="0" cy="155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5A3350BE-73E7-69D7-54EE-B088ABE8BA9E}"/>
                </a:ext>
              </a:extLst>
            </p:cNvPr>
            <p:cNvGrpSpPr/>
            <p:nvPr/>
          </p:nvGrpSpPr>
          <p:grpSpPr>
            <a:xfrm>
              <a:off x="3979199" y="3880288"/>
              <a:ext cx="5131615" cy="1558791"/>
              <a:chOff x="3979199" y="3880288"/>
              <a:chExt cx="5131615" cy="1558791"/>
            </a:xfrm>
          </p:grpSpPr>
          <p:cxnSp>
            <p:nvCxnSpPr>
              <p:cNvPr id="22" name="Straight Connector 21">
                <a:extLst>
                  <a:ext uri="{FF2B5EF4-FFF2-40B4-BE49-F238E27FC236}">
                    <a16:creationId xmlns:a16="http://schemas.microsoft.com/office/drawing/2014/main" id="{53E96CC6-F00F-1C6C-8973-97DDAEF66701}"/>
                  </a:ext>
                </a:extLst>
              </p:cNvPr>
              <p:cNvCxnSpPr>
                <a:cxnSpLocks/>
              </p:cNvCxnSpPr>
              <p:nvPr/>
            </p:nvCxnSpPr>
            <p:spPr>
              <a:xfrm>
                <a:off x="5174333"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FC54E8F-BB60-4989-AC63-B47C03F1CB91}"/>
                  </a:ext>
                </a:extLst>
              </p:cNvPr>
              <p:cNvCxnSpPr>
                <a:cxnSpLocks/>
              </p:cNvCxnSpPr>
              <p:nvPr/>
            </p:nvCxnSpPr>
            <p:spPr>
              <a:xfrm>
                <a:off x="3979199" y="3992502"/>
                <a:ext cx="0" cy="14425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4CD1195-9D4B-4D15-9701-C3EBF99E2864}"/>
                  </a:ext>
                </a:extLst>
              </p:cNvPr>
              <p:cNvCxnSpPr>
                <a:cxnSpLocks/>
              </p:cNvCxnSpPr>
              <p:nvPr/>
            </p:nvCxnSpPr>
            <p:spPr>
              <a:xfrm>
                <a:off x="4179725" y="3880288"/>
                <a:ext cx="0" cy="155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F6562E7-ECCE-D9DA-A65D-08F588A2BEB7}"/>
                  </a:ext>
                </a:extLst>
              </p:cNvPr>
              <p:cNvCxnSpPr>
                <a:cxnSpLocks/>
              </p:cNvCxnSpPr>
              <p:nvPr/>
            </p:nvCxnSpPr>
            <p:spPr>
              <a:xfrm>
                <a:off x="59042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F19CA3-E337-3401-D31A-60FF69AAE719}"/>
                  </a:ext>
                </a:extLst>
              </p:cNvPr>
              <p:cNvCxnSpPr>
                <a:cxnSpLocks/>
              </p:cNvCxnSpPr>
              <p:nvPr/>
            </p:nvCxnSpPr>
            <p:spPr>
              <a:xfrm>
                <a:off x="6505574"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31069BB-81CA-81E0-E75E-E1869BA24A85}"/>
                  </a:ext>
                </a:extLst>
              </p:cNvPr>
              <p:cNvCxnSpPr>
                <a:cxnSpLocks/>
              </p:cNvCxnSpPr>
              <p:nvPr/>
            </p:nvCxnSpPr>
            <p:spPr>
              <a:xfrm>
                <a:off x="6994861"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4E0A09-C181-BA48-80C2-BD555537C343}"/>
                  </a:ext>
                </a:extLst>
              </p:cNvPr>
              <p:cNvCxnSpPr>
                <a:cxnSpLocks/>
              </p:cNvCxnSpPr>
              <p:nvPr/>
            </p:nvCxnSpPr>
            <p:spPr>
              <a:xfrm>
                <a:off x="7263777"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E24FD51-D68A-9575-4DE2-BE2769F1FAAF}"/>
                  </a:ext>
                </a:extLst>
              </p:cNvPr>
              <p:cNvCxnSpPr>
                <a:cxnSpLocks/>
              </p:cNvCxnSpPr>
              <p:nvPr/>
            </p:nvCxnSpPr>
            <p:spPr>
              <a:xfrm>
                <a:off x="7696384"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ED95DA6-E997-47E5-E086-AEE510F8BB85}"/>
                  </a:ext>
                </a:extLst>
              </p:cNvPr>
              <p:cNvCxnSpPr>
                <a:cxnSpLocks/>
              </p:cNvCxnSpPr>
              <p:nvPr/>
            </p:nvCxnSpPr>
            <p:spPr>
              <a:xfrm>
                <a:off x="79413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559FE09-D327-B437-7E39-815164E831DD}"/>
                  </a:ext>
                </a:extLst>
              </p:cNvPr>
              <p:cNvCxnSpPr>
                <a:cxnSpLocks/>
              </p:cNvCxnSpPr>
              <p:nvPr/>
            </p:nvCxnSpPr>
            <p:spPr>
              <a:xfrm>
                <a:off x="81707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8BF64B9-B801-8F24-274A-3D770D8E5E90}"/>
                  </a:ext>
                </a:extLst>
              </p:cNvPr>
              <p:cNvCxnSpPr>
                <a:cxnSpLocks/>
              </p:cNvCxnSpPr>
              <p:nvPr/>
            </p:nvCxnSpPr>
            <p:spPr>
              <a:xfrm>
                <a:off x="8525279"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BE47A32-AE04-8054-431B-7856B7493053}"/>
                  </a:ext>
                </a:extLst>
              </p:cNvPr>
              <p:cNvCxnSpPr>
                <a:cxnSpLocks/>
              </p:cNvCxnSpPr>
              <p:nvPr/>
            </p:nvCxnSpPr>
            <p:spPr>
              <a:xfrm>
                <a:off x="9110814" y="4134930"/>
                <a:ext cx="0" cy="128825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35" name="Rectangle 34">
            <a:extLst>
              <a:ext uri="{FF2B5EF4-FFF2-40B4-BE49-F238E27FC236}">
                <a16:creationId xmlns:a16="http://schemas.microsoft.com/office/drawing/2014/main" id="{D9EF00E0-B158-8760-42C0-DBBDF362A850}"/>
              </a:ext>
            </a:extLst>
          </p:cNvPr>
          <p:cNvSpPr/>
          <p:nvPr/>
        </p:nvSpPr>
        <p:spPr>
          <a:xfrm>
            <a:off x="7061638" y="5095893"/>
            <a:ext cx="398406" cy="704091"/>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37" name="Rectangle 36">
                <a:extLst>
                  <a:ext uri="{FF2B5EF4-FFF2-40B4-BE49-F238E27FC236}">
                    <a16:creationId xmlns:a16="http://schemas.microsoft.com/office/drawing/2014/main" id="{1E200CB7-C901-091A-E86C-8C80E3DEE6C6}"/>
                  </a:ext>
                </a:extLst>
              </p:cNvPr>
              <p:cNvSpPr/>
              <p:nvPr/>
            </p:nvSpPr>
            <p:spPr>
              <a:xfrm>
                <a:off x="6986915" y="5240411"/>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p:sp>
            <p:nvSpPr>
              <p:cNvPr id="37" name="Rectangle 36">
                <a:extLst>
                  <a:ext uri="{FF2B5EF4-FFF2-40B4-BE49-F238E27FC236}">
                    <a16:creationId xmlns:a16="http://schemas.microsoft.com/office/drawing/2014/main" id="{1E200CB7-C901-091A-E86C-8C80E3DEE6C6}"/>
                  </a:ext>
                </a:extLst>
              </p:cNvPr>
              <p:cNvSpPr>
                <a:spLocks noRot="1" noChangeAspect="1" noMove="1" noResize="1" noEditPoints="1" noAdjustHandles="1" noChangeArrowheads="1" noChangeShapeType="1" noTextEdit="1"/>
              </p:cNvSpPr>
              <p:nvPr/>
            </p:nvSpPr>
            <p:spPr>
              <a:xfrm>
                <a:off x="6986915" y="5240411"/>
                <a:ext cx="350672" cy="369332"/>
              </a:xfrm>
              <a:prstGeom prst="rect">
                <a:avLst/>
              </a:prstGeom>
              <a:blipFill>
                <a:blip r:embed="rId5"/>
                <a:stretch>
                  <a:fillRect l="-7143" r="-7143" b="-13333"/>
                </a:stretch>
              </a:blipFill>
            </p:spPr>
            <p:txBody>
              <a:bodyPr/>
              <a:lstStyle/>
              <a:p>
                <a:r>
                  <a:rPr lang="en-US">
                    <a:noFill/>
                  </a:rPr>
                  <a:t> </a:t>
                </a:r>
              </a:p>
            </p:txBody>
          </p:sp>
        </mc:Fallback>
      </mc:AlternateContent>
      <p:cxnSp>
        <p:nvCxnSpPr>
          <p:cNvPr id="38" name="Straight Connector 37">
            <a:extLst>
              <a:ext uri="{FF2B5EF4-FFF2-40B4-BE49-F238E27FC236}">
                <a16:creationId xmlns:a16="http://schemas.microsoft.com/office/drawing/2014/main" id="{D58ACBCE-1011-A9BE-5CDF-548C5700EC5E}"/>
              </a:ext>
            </a:extLst>
          </p:cNvPr>
          <p:cNvCxnSpPr>
            <a:cxnSpLocks/>
          </p:cNvCxnSpPr>
          <p:nvPr/>
        </p:nvCxnSpPr>
        <p:spPr>
          <a:xfrm>
            <a:off x="9192783" y="-1498945"/>
            <a:ext cx="0" cy="12882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35511E4-D7CE-0A55-05D9-3EC790EC2528}"/>
              </a:ext>
            </a:extLst>
          </p:cNvPr>
          <p:cNvCxnSpPr/>
          <p:nvPr/>
        </p:nvCxnSpPr>
        <p:spPr>
          <a:xfrm>
            <a:off x="1104688" y="-1978003"/>
            <a:ext cx="0" cy="1550379"/>
          </a:xfrm>
          <a:prstGeom prst="line">
            <a:avLst/>
          </a:prstGeom>
          <a:ln w="34925">
            <a:solidFill>
              <a:srgbClr val="00B0F0"/>
            </a:solidFill>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BC4D1470-0A7C-AE31-4D38-ED6346082B89}"/>
              </a:ext>
            </a:extLst>
          </p:cNvPr>
          <p:cNvSpPr txBox="1"/>
          <p:nvPr/>
        </p:nvSpPr>
        <p:spPr>
          <a:xfrm>
            <a:off x="4081314" y="6424370"/>
            <a:ext cx="6734013" cy="400110"/>
          </a:xfrm>
          <a:prstGeom prst="rect">
            <a:avLst/>
          </a:prstGeom>
          <a:noFill/>
        </p:spPr>
        <p:txBody>
          <a:bodyPr wrap="square">
            <a:spAutoFit/>
          </a:bodyPr>
          <a:lstStyle/>
          <a:p>
            <a:r>
              <a:rPr lang="en-US" sz="2000" dirty="0"/>
              <a:t>Distribution of all tree images</a:t>
            </a:r>
          </a:p>
        </p:txBody>
      </p:sp>
      <mc:AlternateContent xmlns:mc="http://schemas.openxmlformats.org/markup-compatibility/2006">
        <mc:Choice xmlns:a14="http://schemas.microsoft.com/office/drawing/2010/main" Requires="a14">
          <p:sp>
            <p:nvSpPr>
              <p:cNvPr id="64" name="TextBox 63">
                <a:extLst>
                  <a:ext uri="{FF2B5EF4-FFF2-40B4-BE49-F238E27FC236}">
                    <a16:creationId xmlns:a16="http://schemas.microsoft.com/office/drawing/2014/main" id="{E082BB9C-68A1-AE5A-FFDF-377F79C02CFF}"/>
                  </a:ext>
                </a:extLst>
              </p:cNvPr>
              <p:cNvSpPr txBox="1"/>
              <p:nvPr/>
            </p:nvSpPr>
            <p:spPr>
              <a:xfrm>
                <a:off x="839353" y="6239856"/>
                <a:ext cx="2388880" cy="707886"/>
              </a:xfrm>
              <a:prstGeom prst="rect">
                <a:avLst/>
              </a:prstGeom>
              <a:noFill/>
            </p:spPr>
            <p:txBody>
              <a:bodyPr wrap="square">
                <a:spAutoFit/>
              </a:bodyPr>
              <a:lstStyle/>
              <a:p>
                <a:r>
                  <a:rPr lang="en-US" sz="2000" dirty="0"/>
                  <a:t>Observed </a:t>
                </a:r>
                <a14:m>
                  <m:oMath xmlns:m="http://schemas.openxmlformats.org/officeDocument/2006/math">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𝑥</m:t>
                        </m:r>
                      </m:e>
                      <m:sub>
                        <m:r>
                          <a:rPr lang="en-US" sz="2000" b="0" i="1" smtClean="0">
                            <a:solidFill>
                              <a:schemeClr val="accent2"/>
                            </a:solidFill>
                            <a:latin typeface="Cambria Math" panose="02040503050406030204" pitchFamily="18" charset="0"/>
                          </a:rPr>
                          <m:t>𝑡</m:t>
                        </m:r>
                      </m:sub>
                    </m:sSub>
                    <m:r>
                      <a:rPr lang="en-US" sz="2000" b="0" i="1" smtClean="0">
                        <a:solidFill>
                          <a:schemeClr val="accent2"/>
                        </a:solidFill>
                        <a:latin typeface="Cambria Math" panose="02040503050406030204" pitchFamily="18" charset="0"/>
                      </a:rPr>
                      <m:t>, </m:t>
                    </m:r>
                    <m:sSub>
                      <m:sSubPr>
                        <m:ctrlPr>
                          <a:rPr lang="en-US" sz="2000" b="0" i="1" smtClean="0">
                            <a:solidFill>
                              <a:schemeClr val="accent2"/>
                            </a:solidFill>
                            <a:latin typeface="Cambria Math" panose="02040503050406030204" pitchFamily="18" charset="0"/>
                          </a:rPr>
                        </m:ctrlPr>
                      </m:sSubPr>
                      <m:e>
                        <m:r>
                          <a:rPr lang="en-US" sz="2000" b="0" i="1" smtClean="0">
                            <a:solidFill>
                              <a:schemeClr val="accent2"/>
                            </a:solidFill>
                            <a:latin typeface="Cambria Math" panose="02040503050406030204" pitchFamily="18" charset="0"/>
                          </a:rPr>
                          <m:t>𝑦</m:t>
                        </m:r>
                      </m:e>
                      <m:sub>
                        <m:r>
                          <a:rPr lang="en-US" sz="2000" b="0" i="1" smtClean="0">
                            <a:solidFill>
                              <a:schemeClr val="accent2"/>
                            </a:solidFill>
                            <a:latin typeface="Cambria Math" panose="02040503050406030204" pitchFamily="18" charset="0"/>
                          </a:rPr>
                          <m:t>𝑡</m:t>
                        </m:r>
                      </m:sub>
                    </m:sSub>
                    <m:r>
                      <a:rPr lang="en-US" sz="2000" b="0" i="1" smtClean="0">
                        <a:solidFill>
                          <a:schemeClr val="accent2"/>
                        </a:solidFill>
                        <a:latin typeface="Cambria Math" panose="02040503050406030204" pitchFamily="18" charset="0"/>
                      </a:rPr>
                      <m:t>)</m:t>
                    </m:r>
                  </m:oMath>
                </a14:m>
                <a:r>
                  <a:rPr lang="en-US" sz="2000" dirty="0"/>
                  <a:t>s. </a:t>
                </a:r>
              </a:p>
            </p:txBody>
          </p:sp>
        </mc:Choice>
        <mc:Fallback>
          <p:sp>
            <p:nvSpPr>
              <p:cNvPr id="64" name="TextBox 63">
                <a:extLst>
                  <a:ext uri="{FF2B5EF4-FFF2-40B4-BE49-F238E27FC236}">
                    <a16:creationId xmlns:a16="http://schemas.microsoft.com/office/drawing/2014/main" id="{E082BB9C-68A1-AE5A-FFDF-377F79C02CFF}"/>
                  </a:ext>
                </a:extLst>
              </p:cNvPr>
              <p:cNvSpPr txBox="1">
                <a:spLocks noRot="1" noChangeAspect="1" noMove="1" noResize="1" noEditPoints="1" noAdjustHandles="1" noChangeArrowheads="1" noChangeShapeType="1" noTextEdit="1"/>
              </p:cNvSpPr>
              <p:nvPr/>
            </p:nvSpPr>
            <p:spPr>
              <a:xfrm>
                <a:off x="839353" y="6239856"/>
                <a:ext cx="2388880" cy="707886"/>
              </a:xfrm>
              <a:prstGeom prst="rect">
                <a:avLst/>
              </a:prstGeom>
              <a:blipFill>
                <a:blip r:embed="rId6"/>
                <a:stretch>
                  <a:fillRect l="-3175" t="-5263"/>
                </a:stretch>
              </a:blipFill>
            </p:spPr>
            <p:txBody>
              <a:bodyPr/>
              <a:lstStyle/>
              <a:p>
                <a:r>
                  <a:rPr lang="en-US">
                    <a:noFill/>
                  </a:rPr>
                  <a:t> </a:t>
                </a:r>
              </a:p>
            </p:txBody>
          </p:sp>
        </mc:Fallback>
      </mc:AlternateContent>
      <p:grpSp>
        <p:nvGrpSpPr>
          <p:cNvPr id="66" name="Group 65">
            <a:extLst>
              <a:ext uri="{FF2B5EF4-FFF2-40B4-BE49-F238E27FC236}">
                <a16:creationId xmlns:a16="http://schemas.microsoft.com/office/drawing/2014/main" id="{FC08FEED-F3FB-404B-B0A4-741C5AE372FE}"/>
              </a:ext>
            </a:extLst>
          </p:cNvPr>
          <p:cNvGrpSpPr/>
          <p:nvPr/>
        </p:nvGrpSpPr>
        <p:grpSpPr>
          <a:xfrm>
            <a:off x="3597106" y="5747262"/>
            <a:ext cx="5557699" cy="118707"/>
            <a:chOff x="3597106" y="5355384"/>
            <a:chExt cx="5557699" cy="118707"/>
          </a:xfrm>
        </p:grpSpPr>
        <p:grpSp>
          <p:nvGrpSpPr>
            <p:cNvPr id="49" name="Group 48">
              <a:extLst>
                <a:ext uri="{FF2B5EF4-FFF2-40B4-BE49-F238E27FC236}">
                  <a16:creationId xmlns:a16="http://schemas.microsoft.com/office/drawing/2014/main" id="{795F0B94-AE73-6224-77DB-88648DC81EBB}"/>
                </a:ext>
              </a:extLst>
            </p:cNvPr>
            <p:cNvGrpSpPr/>
            <p:nvPr/>
          </p:nvGrpSpPr>
          <p:grpSpPr>
            <a:xfrm>
              <a:off x="3597106" y="5355384"/>
              <a:ext cx="5557699" cy="118707"/>
              <a:chOff x="3179656" y="4710575"/>
              <a:chExt cx="5557699" cy="118707"/>
            </a:xfrm>
          </p:grpSpPr>
          <p:sp>
            <p:nvSpPr>
              <p:cNvPr id="50" name="Oval 49">
                <a:extLst>
                  <a:ext uri="{FF2B5EF4-FFF2-40B4-BE49-F238E27FC236}">
                    <a16:creationId xmlns:a16="http://schemas.microsoft.com/office/drawing/2014/main" id="{473FA85D-3507-11F1-5933-521A3DB06674}"/>
                  </a:ext>
                </a:extLst>
              </p:cNvPr>
              <p:cNvSpPr/>
              <p:nvPr/>
            </p:nvSpPr>
            <p:spPr>
              <a:xfrm>
                <a:off x="4946887" y="4710575"/>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1" name="Oval 50">
                <a:extLst>
                  <a:ext uri="{FF2B5EF4-FFF2-40B4-BE49-F238E27FC236}">
                    <a16:creationId xmlns:a16="http://schemas.microsoft.com/office/drawing/2014/main" id="{65B1AE55-A0B4-D736-E2DB-1F80E3062568}"/>
                  </a:ext>
                </a:extLst>
              </p:cNvPr>
              <p:cNvSpPr/>
              <p:nvPr/>
            </p:nvSpPr>
            <p:spPr>
              <a:xfrm>
                <a:off x="6179126" y="4727618"/>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2" name="Oval 51">
                <a:extLst>
                  <a:ext uri="{FF2B5EF4-FFF2-40B4-BE49-F238E27FC236}">
                    <a16:creationId xmlns:a16="http://schemas.microsoft.com/office/drawing/2014/main" id="{D93FEE2F-01A2-D925-EDF8-C9586E6A5C90}"/>
                  </a:ext>
                </a:extLst>
              </p:cNvPr>
              <p:cNvSpPr/>
              <p:nvPr/>
            </p:nvSpPr>
            <p:spPr>
              <a:xfrm>
                <a:off x="6413521" y="4724459"/>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3" name="Oval 52">
                <a:extLst>
                  <a:ext uri="{FF2B5EF4-FFF2-40B4-BE49-F238E27FC236}">
                    <a16:creationId xmlns:a16="http://schemas.microsoft.com/office/drawing/2014/main" id="{E2D7E9A8-74AF-F1DD-22A5-B429D7956118}"/>
                  </a:ext>
                </a:extLst>
              </p:cNvPr>
              <p:cNvSpPr/>
              <p:nvPr/>
            </p:nvSpPr>
            <p:spPr>
              <a:xfrm>
                <a:off x="6852000" y="4727618"/>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4" name="Oval 53">
                <a:extLst>
                  <a:ext uri="{FF2B5EF4-FFF2-40B4-BE49-F238E27FC236}">
                    <a16:creationId xmlns:a16="http://schemas.microsoft.com/office/drawing/2014/main" id="{E4C684F1-48BD-54A4-AEA0-DBECB5D2FC32}"/>
                  </a:ext>
                </a:extLst>
              </p:cNvPr>
              <p:cNvSpPr/>
              <p:nvPr/>
            </p:nvSpPr>
            <p:spPr>
              <a:xfrm>
                <a:off x="7565443" y="4730883"/>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5" name="Oval 54">
                <a:extLst>
                  <a:ext uri="{FF2B5EF4-FFF2-40B4-BE49-F238E27FC236}">
                    <a16:creationId xmlns:a16="http://schemas.microsoft.com/office/drawing/2014/main" id="{97AFD48C-1D2D-14ED-E590-81581E11A348}"/>
                  </a:ext>
                </a:extLst>
              </p:cNvPr>
              <p:cNvSpPr/>
              <p:nvPr/>
            </p:nvSpPr>
            <p:spPr>
              <a:xfrm>
                <a:off x="8102482" y="4727618"/>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6" name="Oval 55">
                <a:extLst>
                  <a:ext uri="{FF2B5EF4-FFF2-40B4-BE49-F238E27FC236}">
                    <a16:creationId xmlns:a16="http://schemas.microsoft.com/office/drawing/2014/main" id="{516BF104-848F-F244-202E-BD1B925FD52F}"/>
                  </a:ext>
                </a:extLst>
              </p:cNvPr>
              <p:cNvSpPr/>
              <p:nvPr/>
            </p:nvSpPr>
            <p:spPr>
              <a:xfrm>
                <a:off x="8645915" y="4722552"/>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7" name="Oval 56">
                <a:extLst>
                  <a:ext uri="{FF2B5EF4-FFF2-40B4-BE49-F238E27FC236}">
                    <a16:creationId xmlns:a16="http://schemas.microsoft.com/office/drawing/2014/main" id="{A2D7F203-FAF7-7158-024A-9E9E68892392}"/>
                  </a:ext>
                </a:extLst>
              </p:cNvPr>
              <p:cNvSpPr/>
              <p:nvPr/>
            </p:nvSpPr>
            <p:spPr>
              <a:xfrm>
                <a:off x="5241017" y="4720664"/>
                <a:ext cx="91440" cy="9144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8" name="Oval 57">
                <a:extLst>
                  <a:ext uri="{FF2B5EF4-FFF2-40B4-BE49-F238E27FC236}">
                    <a16:creationId xmlns:a16="http://schemas.microsoft.com/office/drawing/2014/main" id="{D300E3DF-A4D9-E2B9-D4A4-B1AD110B83D4}"/>
                  </a:ext>
                </a:extLst>
              </p:cNvPr>
              <p:cNvSpPr/>
              <p:nvPr/>
            </p:nvSpPr>
            <p:spPr>
              <a:xfrm>
                <a:off x="3830590" y="4728522"/>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59" name="Oval 58">
                <a:extLst>
                  <a:ext uri="{FF2B5EF4-FFF2-40B4-BE49-F238E27FC236}">
                    <a16:creationId xmlns:a16="http://schemas.microsoft.com/office/drawing/2014/main" id="{E86B01BF-E7C9-2DD9-EA90-547D921CEF94}"/>
                  </a:ext>
                </a:extLst>
              </p:cNvPr>
              <p:cNvSpPr/>
              <p:nvPr/>
            </p:nvSpPr>
            <p:spPr>
              <a:xfrm>
                <a:off x="3979516" y="4727618"/>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0" name="Oval 59">
                <a:extLst>
                  <a:ext uri="{FF2B5EF4-FFF2-40B4-BE49-F238E27FC236}">
                    <a16:creationId xmlns:a16="http://schemas.microsoft.com/office/drawing/2014/main" id="{EA8DEC52-2C07-A78B-C6A5-9091569849AF}"/>
                  </a:ext>
                </a:extLst>
              </p:cNvPr>
              <p:cNvSpPr/>
              <p:nvPr/>
            </p:nvSpPr>
            <p:spPr>
              <a:xfrm>
                <a:off x="4312197" y="4730883"/>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1" name="Oval 60">
                <a:extLst>
                  <a:ext uri="{FF2B5EF4-FFF2-40B4-BE49-F238E27FC236}">
                    <a16:creationId xmlns:a16="http://schemas.microsoft.com/office/drawing/2014/main" id="{0DBD5F74-7307-1E9A-97B5-09D549B961FB}"/>
                  </a:ext>
                </a:extLst>
              </p:cNvPr>
              <p:cNvSpPr/>
              <p:nvPr/>
            </p:nvSpPr>
            <p:spPr>
              <a:xfrm>
                <a:off x="3420024" y="4732730"/>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2" name="Oval 61">
                <a:extLst>
                  <a:ext uri="{FF2B5EF4-FFF2-40B4-BE49-F238E27FC236}">
                    <a16:creationId xmlns:a16="http://schemas.microsoft.com/office/drawing/2014/main" id="{279A58F6-8C2B-6FEA-56D1-1C287284D259}"/>
                  </a:ext>
                </a:extLst>
              </p:cNvPr>
              <p:cNvSpPr/>
              <p:nvPr/>
            </p:nvSpPr>
            <p:spPr>
              <a:xfrm>
                <a:off x="3572424" y="4731705"/>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sp>
            <p:nvSpPr>
              <p:cNvPr id="63" name="Oval 62">
                <a:extLst>
                  <a:ext uri="{FF2B5EF4-FFF2-40B4-BE49-F238E27FC236}">
                    <a16:creationId xmlns:a16="http://schemas.microsoft.com/office/drawing/2014/main" id="{B8B80BD5-3C9A-E55E-3A69-38763CCFD399}"/>
                  </a:ext>
                </a:extLst>
              </p:cNvPr>
              <p:cNvSpPr/>
              <p:nvPr/>
            </p:nvSpPr>
            <p:spPr>
              <a:xfrm>
                <a:off x="3179656" y="4737842"/>
                <a:ext cx="91440" cy="91440"/>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65" name="Oval 64">
              <a:extLst>
                <a:ext uri="{FF2B5EF4-FFF2-40B4-BE49-F238E27FC236}">
                  <a16:creationId xmlns:a16="http://schemas.microsoft.com/office/drawing/2014/main" id="{94466B30-405D-9DCA-EAE0-3DFA090B751F}"/>
                </a:ext>
              </a:extLst>
            </p:cNvPr>
            <p:cNvSpPr/>
            <p:nvPr/>
          </p:nvSpPr>
          <p:spPr>
            <a:xfrm>
              <a:off x="7642473" y="5375695"/>
              <a:ext cx="91440" cy="9144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solidFill>
              </a:endParaRPr>
            </a:p>
          </p:txBody>
        </p:sp>
      </p:grpSp>
      <p:sp>
        <p:nvSpPr>
          <p:cNvPr id="67" name="Freeform 66">
            <a:extLst>
              <a:ext uri="{FF2B5EF4-FFF2-40B4-BE49-F238E27FC236}">
                <a16:creationId xmlns:a16="http://schemas.microsoft.com/office/drawing/2014/main" id="{3D8E7716-86D4-9175-6518-64386520D355}"/>
              </a:ext>
            </a:extLst>
          </p:cNvPr>
          <p:cNvSpPr/>
          <p:nvPr/>
        </p:nvSpPr>
        <p:spPr>
          <a:xfrm rot="17323305">
            <a:off x="2995660" y="6066040"/>
            <a:ext cx="614770" cy="412630"/>
          </a:xfrm>
          <a:custGeom>
            <a:avLst/>
            <a:gdLst>
              <a:gd name="connsiteX0" fmla="*/ 689538 w 689538"/>
              <a:gd name="connsiteY0" fmla="*/ 716198 h 716198"/>
              <a:gd name="connsiteX1" fmla="*/ 100602 w 689538"/>
              <a:gd name="connsiteY1" fmla="*/ 406232 h 716198"/>
              <a:gd name="connsiteX2" fmla="*/ 5092 w 689538"/>
              <a:gd name="connsiteY2" fmla="*/ 0 h 716198"/>
              <a:gd name="connsiteX0" fmla="*/ 685011 w 685011"/>
              <a:gd name="connsiteY0" fmla="*/ 716198 h 716198"/>
              <a:gd name="connsiteX1" fmla="*/ 212044 w 685011"/>
              <a:gd name="connsiteY1" fmla="*/ 470749 h 716198"/>
              <a:gd name="connsiteX2" fmla="*/ 565 w 685011"/>
              <a:gd name="connsiteY2" fmla="*/ 0 h 716198"/>
              <a:gd name="connsiteX0" fmla="*/ 685011 w 685011"/>
              <a:gd name="connsiteY0" fmla="*/ 716198 h 716198"/>
              <a:gd name="connsiteX1" fmla="*/ 212044 w 685011"/>
              <a:gd name="connsiteY1" fmla="*/ 470749 h 716198"/>
              <a:gd name="connsiteX2" fmla="*/ 565 w 685011"/>
              <a:gd name="connsiteY2" fmla="*/ 0 h 716198"/>
            </a:gdLst>
            <a:ahLst/>
            <a:cxnLst>
              <a:cxn ang="0">
                <a:pos x="connsiteX0" y="connsiteY0"/>
              </a:cxn>
              <a:cxn ang="0">
                <a:pos x="connsiteX1" y="connsiteY1"/>
              </a:cxn>
              <a:cxn ang="0">
                <a:pos x="connsiteX2" y="connsiteY2"/>
              </a:cxn>
            </a:cxnLst>
            <a:rect l="l" t="t" r="r" b="b"/>
            <a:pathLst>
              <a:path w="685011" h="716198">
                <a:moveTo>
                  <a:pt x="685011" y="716198"/>
                </a:moveTo>
                <a:cubicBezTo>
                  <a:pt x="429547" y="677081"/>
                  <a:pt x="326118" y="590115"/>
                  <a:pt x="212044" y="470749"/>
                </a:cubicBezTo>
                <a:cubicBezTo>
                  <a:pt x="97970" y="351383"/>
                  <a:pt x="-8717" y="143433"/>
                  <a:pt x="565" y="0"/>
                </a:cubicBezTo>
              </a:path>
            </a:pathLst>
          </a:custGeom>
          <a:noFill/>
          <a:ln w="22225">
            <a:solidFill>
              <a:schemeClr val="tx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 name="Group 40">
            <a:extLst>
              <a:ext uri="{FF2B5EF4-FFF2-40B4-BE49-F238E27FC236}">
                <a16:creationId xmlns:a16="http://schemas.microsoft.com/office/drawing/2014/main" id="{E6A1495F-36AA-0FE1-145B-12AA7FDAA7F6}"/>
              </a:ext>
            </a:extLst>
          </p:cNvPr>
          <p:cNvGrpSpPr/>
          <p:nvPr/>
        </p:nvGrpSpPr>
        <p:grpSpPr>
          <a:xfrm>
            <a:off x="3099476" y="4116009"/>
            <a:ext cx="5986862" cy="1376271"/>
            <a:chOff x="3061052" y="7550657"/>
            <a:chExt cx="5986862" cy="1376271"/>
          </a:xfrm>
        </p:grpSpPr>
        <p:sp>
          <p:nvSpPr>
            <p:cNvPr id="36" name="Freeform 35">
              <a:extLst>
                <a:ext uri="{FF2B5EF4-FFF2-40B4-BE49-F238E27FC236}">
                  <a16:creationId xmlns:a16="http://schemas.microsoft.com/office/drawing/2014/main" id="{844E4D07-3002-BF11-285E-2BE1BC2B240E}"/>
                </a:ext>
              </a:extLst>
            </p:cNvPr>
            <p:cNvSpPr/>
            <p:nvPr/>
          </p:nvSpPr>
          <p:spPr>
            <a:xfrm>
              <a:off x="3083786" y="7784358"/>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38">
              <a:extLst>
                <a:ext uri="{FF2B5EF4-FFF2-40B4-BE49-F238E27FC236}">
                  <a16:creationId xmlns:a16="http://schemas.microsoft.com/office/drawing/2014/main" id="{F1470C30-BC90-B658-1A49-530E0E717FAB}"/>
                </a:ext>
              </a:extLst>
            </p:cNvPr>
            <p:cNvSpPr/>
            <p:nvPr/>
          </p:nvSpPr>
          <p:spPr>
            <a:xfrm>
              <a:off x="3061052" y="7550657"/>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6" name="Rectangle 45">
            <a:extLst>
              <a:ext uri="{FF2B5EF4-FFF2-40B4-BE49-F238E27FC236}">
                <a16:creationId xmlns:a16="http://schemas.microsoft.com/office/drawing/2014/main" id="{07615057-214F-D8C9-A747-30102DD5F1F7}"/>
              </a:ext>
            </a:extLst>
          </p:cNvPr>
          <p:cNvSpPr/>
          <p:nvPr/>
        </p:nvSpPr>
        <p:spPr>
          <a:xfrm>
            <a:off x="7232119" y="4231179"/>
            <a:ext cx="4101444" cy="1945907"/>
          </a:xfrm>
          <a:prstGeom prst="rect">
            <a:avLst/>
          </a:prstGeom>
          <a:noFill/>
          <a:ln>
            <a:solidFill>
              <a:schemeClr val="accent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E92240C8-0B4D-9595-4E44-AE1929134F3D}"/>
                  </a:ext>
                </a:extLst>
              </p:cNvPr>
              <p:cNvSpPr txBox="1"/>
              <p:nvPr/>
            </p:nvSpPr>
            <p:spPr>
              <a:xfrm>
                <a:off x="7833446" y="4358202"/>
                <a:ext cx="3160296" cy="400110"/>
              </a:xfrm>
              <a:prstGeom prst="rect">
                <a:avLst/>
              </a:prstGeom>
              <a:noFill/>
            </p:spPr>
            <p:txBody>
              <a:bodyPr wrap="square">
                <a:spAutoFit/>
              </a:bodyPr>
              <a:lstStyle/>
              <a:p>
                <a14:m>
                  <m:oMath xmlns:m="http://schemas.openxmlformats.org/officeDocument/2006/math">
                    <m:sSup>
                      <m:sSupPr>
                        <m:ctrlPr>
                          <a:rPr lang="en-US" sz="2000" b="0" i="1" smtClean="0">
                            <a:solidFill>
                              <a:schemeClr val="accent2"/>
                            </a:solidFill>
                            <a:latin typeface="Cambria Math" panose="02040503050406030204" pitchFamily="18" charset="0"/>
                          </a:rPr>
                        </m:ctrlPr>
                      </m:sSupPr>
                      <m:e>
                        <m:r>
                          <a:rPr lang="en-US" sz="2000" b="0" i="1" smtClean="0">
                            <a:solidFill>
                              <a:schemeClr val="accent2"/>
                            </a:solidFill>
                            <a:latin typeface="Cambria Math" panose="02040503050406030204" pitchFamily="18" charset="0"/>
                          </a:rPr>
                          <m:t>h</m:t>
                        </m:r>
                      </m:e>
                      <m:sup>
                        <m:r>
                          <a:rPr lang="en-US" sz="2000" b="0" i="1" smtClean="0">
                            <a:solidFill>
                              <a:schemeClr val="accent2"/>
                            </a:solidFill>
                            <a:latin typeface="Cambria Math" panose="02040503050406030204" pitchFamily="18" charset="0"/>
                          </a:rPr>
                          <m:t>∗</m:t>
                        </m:r>
                      </m:sup>
                    </m:sSup>
                  </m:oMath>
                </a14:m>
                <a:r>
                  <a:rPr lang="en-US" sz="2000" dirty="0">
                    <a:solidFill>
                      <a:schemeClr val="accent2"/>
                    </a:solidFill>
                  </a:rPr>
                  <a:t>: Images of oak trees</a:t>
                </a:r>
              </a:p>
            </p:txBody>
          </p:sp>
        </mc:Choice>
        <mc:Fallback>
          <p:sp>
            <p:nvSpPr>
              <p:cNvPr id="48" name="TextBox 47">
                <a:extLst>
                  <a:ext uri="{FF2B5EF4-FFF2-40B4-BE49-F238E27FC236}">
                    <a16:creationId xmlns:a16="http://schemas.microsoft.com/office/drawing/2014/main" id="{E92240C8-0B4D-9595-4E44-AE1929134F3D}"/>
                  </a:ext>
                </a:extLst>
              </p:cNvPr>
              <p:cNvSpPr txBox="1">
                <a:spLocks noRot="1" noChangeAspect="1" noMove="1" noResize="1" noEditPoints="1" noAdjustHandles="1" noChangeArrowheads="1" noChangeShapeType="1" noTextEdit="1"/>
              </p:cNvSpPr>
              <p:nvPr/>
            </p:nvSpPr>
            <p:spPr>
              <a:xfrm>
                <a:off x="7833446" y="4358202"/>
                <a:ext cx="3160296" cy="400110"/>
              </a:xfrm>
              <a:prstGeom prst="rect">
                <a:avLst/>
              </a:prstGeom>
              <a:blipFill>
                <a:blip r:embed="rId7"/>
                <a:stretch>
                  <a:fillRect t="-9375" b="-28125"/>
                </a:stretch>
              </a:blipFill>
            </p:spPr>
            <p:txBody>
              <a:bodyPr/>
              <a:lstStyle/>
              <a:p>
                <a:r>
                  <a:rPr lang="en-US">
                    <a:noFill/>
                  </a:rPr>
                  <a:t> </a:t>
                </a:r>
              </a:p>
            </p:txBody>
          </p:sp>
        </mc:Fallback>
      </mc:AlternateContent>
      <p:sp>
        <p:nvSpPr>
          <p:cNvPr id="71" name="Rectangle 70">
            <a:extLst>
              <a:ext uri="{FF2B5EF4-FFF2-40B4-BE49-F238E27FC236}">
                <a16:creationId xmlns:a16="http://schemas.microsoft.com/office/drawing/2014/main" id="{D070C44C-B7E2-0893-E292-FF3D09527F93}"/>
              </a:ext>
            </a:extLst>
          </p:cNvPr>
          <p:cNvSpPr/>
          <p:nvPr/>
        </p:nvSpPr>
        <p:spPr>
          <a:xfrm>
            <a:off x="7040067" y="3847222"/>
            <a:ext cx="4739347" cy="2553570"/>
          </a:xfrm>
          <a:prstGeom prst="rect">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Rectangle 71">
            <a:extLst>
              <a:ext uri="{FF2B5EF4-FFF2-40B4-BE49-F238E27FC236}">
                <a16:creationId xmlns:a16="http://schemas.microsoft.com/office/drawing/2014/main" id="{E5F1987D-977C-1397-E996-AC8FC048C8D6}"/>
              </a:ext>
            </a:extLst>
          </p:cNvPr>
          <p:cNvSpPr/>
          <p:nvPr/>
        </p:nvSpPr>
        <p:spPr>
          <a:xfrm>
            <a:off x="8896201" y="4924927"/>
            <a:ext cx="2261398" cy="101502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Rectangle 72">
            <a:extLst>
              <a:ext uri="{FF2B5EF4-FFF2-40B4-BE49-F238E27FC236}">
                <a16:creationId xmlns:a16="http://schemas.microsoft.com/office/drawing/2014/main" id="{A69B8B24-877F-E240-4AEC-05257149C3A9}"/>
              </a:ext>
            </a:extLst>
          </p:cNvPr>
          <p:cNvSpPr/>
          <p:nvPr/>
        </p:nvSpPr>
        <p:spPr>
          <a:xfrm>
            <a:off x="3455504" y="3744692"/>
            <a:ext cx="8465963" cy="2753459"/>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227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5" grpId="0" animBg="1"/>
      <p:bldP spid="37" grpId="0"/>
      <p:bldP spid="45" grpId="0"/>
      <p:bldP spid="64" grpId="0"/>
      <p:bldP spid="67" grpId="0" animBg="1"/>
      <p:bldP spid="46" grpId="0" animBg="1"/>
      <p:bldP spid="48" grpId="0"/>
      <p:bldP spid="71" grpId="0" animBg="1"/>
      <p:bldP spid="72" grpId="0" animBg="1"/>
      <p:bldP spid="73"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F30C-92B8-CB48-82EF-025EA38DBCF6}"/>
              </a:ext>
            </a:extLst>
          </p:cNvPr>
          <p:cNvSpPr>
            <a:spLocks noGrp="1"/>
          </p:cNvSpPr>
          <p:nvPr>
            <p:ph type="title"/>
          </p:nvPr>
        </p:nvSpPr>
        <p:spPr/>
        <p:txBody>
          <a:bodyPr>
            <a:normAutofit/>
          </a:bodyPr>
          <a:lstStyle/>
          <a:p>
            <a:r>
              <a:rPr lang="en-US" dirty="0"/>
              <a:t>How to Learn Optimal Commitments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CA4D7B-9783-8B4C-A3C2-F923288843C4}"/>
                  </a:ext>
                </a:extLst>
              </p:cNvPr>
              <p:cNvSpPr txBox="1"/>
              <p:nvPr/>
            </p:nvSpPr>
            <p:spPr>
              <a:xfrm>
                <a:off x="149244" y="1763583"/>
                <a:ext cx="11646516" cy="10294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400" dirty="0" smtClean="0"/>
                        <m:t>Stackelberg</m:t>
                      </m:r>
                      <m:r>
                        <m:rPr>
                          <m:nor/>
                        </m:rPr>
                        <a:rPr lang="en-US" sz="2400" dirty="0" smtClean="0"/>
                        <m:t> </m:t>
                      </m:r>
                      <m:r>
                        <m:rPr>
                          <m:nor/>
                        </m:rPr>
                        <a:rPr lang="en-US" sz="2400" dirty="0" smtClean="0"/>
                        <m:t>Regret</m:t>
                      </m:r>
                      <m:r>
                        <a:rPr lang="en-US" sz="2400" b="0" i="1" smtClean="0">
                          <a:latin typeface="Cambria Math" panose="02040503050406030204" pitchFamily="18" charset="0"/>
                          <a:ea typeface="Cambria Math" panose="02040503050406030204" pitchFamily="18" charset="0"/>
                        </a:rPr>
                        <m:t>=</m:t>
                      </m:r>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m:t>
                          </m:r>
                          <m:r>
                            <m:rPr>
                              <m:sty m:val="p"/>
                            </m:rPr>
                            <a:rPr lang="en-US" sz="2400" b="0" i="0" smtClean="0">
                              <a:latin typeface="Cambria Math" panose="02040503050406030204" pitchFamily="18" charset="0"/>
                              <a:ea typeface="Cambria Math" panose="02040503050406030204" pitchFamily="18" charset="0"/>
                            </a:rPr>
                            <m:t>ax</m:t>
                          </m:r>
                        </m:e>
                        <m:li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𝑃</m:t>
                              </m:r>
                            </m:e>
                            <m:sup>
                              <m:r>
                                <a:rPr lang="en-US" sz="2400" b="0" i="1" smtClean="0">
                                  <a:latin typeface="Cambria Math" panose="02040503050406030204" pitchFamily="18" charset="0"/>
                                  <a:ea typeface="Cambria Math" panose="02040503050406030204" pitchFamily="18" charset="0"/>
                                </a:rPr>
                                <m:t>∗</m:t>
                              </m:r>
                            </m:sup>
                          </m:sSup>
                        </m:lim>
                      </m:limLow>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1</m:t>
                              </m:r>
                            </m:sub>
                          </m:sSub>
                          <m:d>
                            <m:dPr>
                              <m:ctrlPr>
                                <a:rPr lang="en-US" sz="2400" i="1">
                                  <a:latin typeface="Cambria Math" panose="02040503050406030204" pitchFamily="18" charset="0"/>
                                  <a:ea typeface="Cambria Math" panose="02040503050406030204" pitchFamily="18" charset="0"/>
                                </a:rPr>
                              </m:ctrlPr>
                            </m:dPr>
                            <m:e>
                              <m:sSup>
                                <m:sSupPr>
                                  <m:ctrlPr>
                                    <a:rPr lang="en-US" sz="2400" b="0" i="1" smtClean="0">
                                      <a:solidFill>
                                        <a:schemeClr val="accent2"/>
                                      </a:solidFill>
                                      <a:latin typeface="Cambria Math" panose="02040503050406030204" pitchFamily="18" charset="0"/>
                                      <a:ea typeface="Cambria Math" panose="02040503050406030204" pitchFamily="18" charset="0"/>
                                    </a:rPr>
                                  </m:ctrlPr>
                                </m:sSupPr>
                                <m:e>
                                  <m:r>
                                    <a:rPr lang="en-US" sz="2400" b="0" i="1" smtClean="0">
                                      <a:solidFill>
                                        <a:schemeClr val="accent2"/>
                                      </a:solidFill>
                                      <a:latin typeface="Cambria Math" panose="02040503050406030204" pitchFamily="18" charset="0"/>
                                      <a:ea typeface="Cambria Math" panose="02040503050406030204" pitchFamily="18" charset="0"/>
                                    </a:rPr>
                                    <m:t>𝑃</m:t>
                                  </m:r>
                                </m:e>
                                <m:sup>
                                  <m:r>
                                    <a:rPr lang="en-US" sz="2400" b="0" i="1" smtClean="0">
                                      <a:solidFill>
                                        <a:schemeClr val="accent2"/>
                                      </a:solidFill>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 </m:t>
                              </m:r>
                              <m:r>
                                <m:rPr>
                                  <m:sty m:val="p"/>
                                </m:rPr>
                                <a:rPr lang="en-US" sz="2400" b="0" i="0" smtClean="0">
                                  <a:solidFill>
                                    <a:schemeClr val="accent1"/>
                                  </a:solidFill>
                                  <a:latin typeface="Cambria Math" panose="02040503050406030204" pitchFamily="18" charset="0"/>
                                  <a:ea typeface="Cambria Math" panose="02040503050406030204" pitchFamily="18" charset="0"/>
                                </a:rPr>
                                <m:t>B</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400" b="0" i="0" smtClean="0">
                                      <a:solidFill>
                                        <a:schemeClr val="accent1"/>
                                      </a:solidFill>
                                      <a:latin typeface="Cambria Math" panose="02040503050406030204" pitchFamily="18" charset="0"/>
                                      <a:ea typeface="Cambria Math" panose="02040503050406030204" pitchFamily="18" charset="0"/>
                                    </a:rPr>
                                    <m:t>R</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b="0" i="1" smtClean="0">
                                          <a:solidFill>
                                            <a:schemeClr val="accent1"/>
                                          </a:solidFill>
                                          <a:latin typeface="Cambria Math" panose="02040503050406030204" pitchFamily="18" charset="0"/>
                                          <a:ea typeface="Cambria Math" panose="02040503050406030204" pitchFamily="18" charset="0"/>
                                        </a:rPr>
                                      </m:ctrlPr>
                                    </m:sSupPr>
                                    <m:e>
                                      <m:r>
                                        <a:rPr lang="en-US" sz="2400" b="0" i="1" smtClean="0">
                                          <a:solidFill>
                                            <a:schemeClr val="accent1"/>
                                          </a:solidFill>
                                          <a:latin typeface="Cambria Math" panose="02040503050406030204" pitchFamily="18" charset="0"/>
                                          <a:ea typeface="Cambria Math" panose="02040503050406030204" pitchFamily="18" charset="0"/>
                                        </a:rPr>
                                        <m:t>𝑃</m:t>
                                      </m:r>
                                    </m:e>
                                    <m:sup>
                                      <m:r>
                                        <a:rPr lang="en-US" sz="24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𝑇</m:t>
                          </m:r>
                        </m:den>
                      </m:f>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𝑇</m:t>
                              </m:r>
                            </m:e>
                          </m:d>
                        </m:sub>
                        <m:sup/>
                        <m:e>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𝑃</m:t>
                                  </m:r>
                                </m:e>
                                <m:sub>
                                  <m:r>
                                    <a:rPr lang="en-US" sz="2400" b="0" i="1" smtClean="0">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solidFill>
                                    <a:schemeClr val="accent1"/>
                                  </a:solidFill>
                                  <a:latin typeface="Cambria Math" panose="02040503050406030204" pitchFamily="18" charset="0"/>
                                  <a:ea typeface="Cambria Math" panose="02040503050406030204" pitchFamily="18" charset="0"/>
                                </a:rPr>
                                <m:t>B</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400" b="0" i="0" smtClean="0">
                                      <a:solidFill>
                                        <a:schemeClr val="accent1"/>
                                      </a:solidFill>
                                      <a:latin typeface="Cambria Math" panose="02040503050406030204" pitchFamily="18" charset="0"/>
                                      <a:ea typeface="Cambria Math" panose="02040503050406030204" pitchFamily="18" charset="0"/>
                                    </a:rPr>
                                    <m:t>R</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b="0" i="1" smtClean="0">
                                      <a:solidFill>
                                        <a:schemeClr val="accent1"/>
                                      </a:solidFill>
                                      <a:latin typeface="Cambria Math" panose="02040503050406030204" pitchFamily="18" charset="0"/>
                                      <a:ea typeface="Cambria Math" panose="02040503050406030204" pitchFamily="18" charset="0"/>
                                    </a:rPr>
                                  </m:ctrlPr>
                                </m:dPr>
                                <m:e>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𝑃</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4" name="TextBox 3">
                <a:extLst>
                  <a:ext uri="{FF2B5EF4-FFF2-40B4-BE49-F238E27FC236}">
                    <a16:creationId xmlns:a16="http://schemas.microsoft.com/office/drawing/2014/main" id="{BCCA4D7B-9783-8B4C-A3C2-F923288843C4}"/>
                  </a:ext>
                </a:extLst>
              </p:cNvPr>
              <p:cNvSpPr txBox="1">
                <a:spLocks noRot="1" noChangeAspect="1" noMove="1" noResize="1" noEditPoints="1" noAdjustHandles="1" noChangeArrowheads="1" noChangeShapeType="1" noTextEdit="1"/>
              </p:cNvSpPr>
              <p:nvPr/>
            </p:nvSpPr>
            <p:spPr>
              <a:xfrm>
                <a:off x="149244" y="1763583"/>
                <a:ext cx="11646516" cy="1029449"/>
              </a:xfrm>
              <a:prstGeom prst="rect">
                <a:avLst/>
              </a:prstGeom>
              <a:blipFill>
                <a:blip r:embed="rId2"/>
                <a:stretch>
                  <a:fillRect t="-124390" b="-169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D733344-8D94-4A44-A67A-67E1F62E4746}"/>
              </a:ext>
            </a:extLst>
          </p:cNvPr>
          <p:cNvSpPr txBox="1"/>
          <p:nvPr/>
        </p:nvSpPr>
        <p:spPr>
          <a:xfrm>
            <a:off x="426719" y="1215156"/>
            <a:ext cx="11369040" cy="461665"/>
          </a:xfrm>
          <a:prstGeom prst="rect">
            <a:avLst/>
          </a:prstGeom>
          <a:noFill/>
        </p:spPr>
        <p:txBody>
          <a:bodyPr wrap="square">
            <a:spAutoFit/>
          </a:bodyPr>
          <a:lstStyle/>
          <a:p>
            <a:r>
              <a:rPr lang="en-US" sz="2400" dirty="0"/>
              <a:t>Generally online Stackelberg games are partial-information optimization problems</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D67CEE65-D287-B043-BA74-2B2DB1C82518}"/>
                  </a:ext>
                </a:extLst>
              </p:cNvPr>
              <p:cNvSpPr txBox="1"/>
              <p:nvPr/>
            </p:nvSpPr>
            <p:spPr>
              <a:xfrm>
                <a:off x="350635" y="4585326"/>
                <a:ext cx="11494348" cy="1938992"/>
              </a:xfrm>
              <a:prstGeom prst="rect">
                <a:avLst/>
              </a:prstGeom>
              <a:noFill/>
            </p:spPr>
            <p:txBody>
              <a:bodyPr wrap="square">
                <a:spAutoFit/>
              </a:bodyPr>
              <a:lstStyle/>
              <a:p>
                <a:r>
                  <a:rPr lang="en-US" sz="2400" dirty="0"/>
                  <a:t>How is this different than No-(external)regret learning from the first part? </a:t>
                </a:r>
              </a:p>
              <a:p>
                <a:pPr marL="342900" indent="-342900">
                  <a:buFont typeface="Arial" panose="020B0604020202020204" pitchFamily="34" charset="0"/>
                  <a:buChar char="•"/>
                </a:pPr>
                <a:r>
                  <a:rPr lang="en-US" sz="2400" dirty="0"/>
                  <a:t>Observation in one round </a:t>
                </a:r>
                <a14:m>
                  <m:oMath xmlns:m="http://schemas.openxmlformats.org/officeDocument/2006/math">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d>
                      <m:dPr>
                        <m:ctrlPr>
                          <a:rPr lang="en-US" sz="2400" i="1">
                            <a:solidFill>
                              <a:schemeClr val="accent3"/>
                            </a:solidFill>
                            <a:latin typeface="Cambria Math" panose="02040503050406030204" pitchFamily="18" charset="0"/>
                            <a:ea typeface="Cambria Math" panose="02040503050406030204" pitchFamily="18" charset="0"/>
                          </a:rPr>
                        </m:ctrlPr>
                      </m:dPr>
                      <m:e>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𝑃</m:t>
                            </m:r>
                          </m:e>
                          <m:sub>
                            <m:r>
                              <a:rPr lang="en-US" sz="2400" i="1">
                                <a:solidFill>
                                  <a:schemeClr val="accent3"/>
                                </a:solidFill>
                                <a:latin typeface="Cambria Math" panose="02040503050406030204" pitchFamily="18" charset="0"/>
                                <a:ea typeface="Cambria Math" panose="02040503050406030204" pitchFamily="18" charset="0"/>
                              </a:rPr>
                              <m:t>𝑡</m:t>
                            </m:r>
                          </m:sub>
                        </m:sSub>
                      </m:e>
                    </m:d>
                  </m:oMath>
                </a14:m>
                <a:r>
                  <a:rPr lang="en-US" sz="2400" dirty="0">
                    <a:solidFill>
                      <a:schemeClr val="accent3"/>
                    </a:solidFill>
                  </a:rPr>
                  <a:t> </a:t>
                </a:r>
                <a:r>
                  <a:rPr lang="en-US" sz="2400" dirty="0"/>
                  <a:t>does’t reveal </a:t>
                </a:r>
                <a14:m>
                  <m:oMath xmlns:m="http://schemas.openxmlformats.org/officeDocument/2006/math">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d>
                      <m:dPr>
                        <m:ctrlPr>
                          <a:rPr lang="en-US" sz="2400" i="1">
                            <a:solidFill>
                              <a:schemeClr val="accent3"/>
                            </a:solidFill>
                            <a:latin typeface="Cambria Math" panose="02040503050406030204" pitchFamily="18" charset="0"/>
                            <a:ea typeface="Cambria Math" panose="02040503050406030204" pitchFamily="18" charset="0"/>
                          </a:rPr>
                        </m:ctrlPr>
                      </m:dPr>
                      <m:e>
                        <m:sSup>
                          <m:sSupPr>
                            <m:ctrlPr>
                              <a:rPr lang="en-US" sz="2400" i="1">
                                <a:solidFill>
                                  <a:schemeClr val="accent3"/>
                                </a:solidFill>
                                <a:latin typeface="Cambria Math" panose="02040503050406030204" pitchFamily="18" charset="0"/>
                                <a:ea typeface="Cambria Math" panose="02040503050406030204" pitchFamily="18" charset="0"/>
                              </a:rPr>
                            </m:ctrlPr>
                          </m:sSupPr>
                          <m:e>
                            <m:r>
                              <a:rPr lang="en-US" sz="2400" i="1">
                                <a:solidFill>
                                  <a:schemeClr val="accent3"/>
                                </a:solidFill>
                                <a:latin typeface="Cambria Math" panose="02040503050406030204" pitchFamily="18" charset="0"/>
                                <a:ea typeface="Cambria Math" panose="02040503050406030204" pitchFamily="18" charset="0"/>
                              </a:rPr>
                              <m:t>𝑃</m:t>
                            </m:r>
                          </m:e>
                          <m:sup>
                            <m:r>
                              <a:rPr lang="en-US" sz="2400" i="1">
                                <a:solidFill>
                                  <a:schemeClr val="accent3"/>
                                </a:solidFill>
                                <a:latin typeface="Cambria Math" panose="02040503050406030204" pitchFamily="18" charset="0"/>
                                <a:ea typeface="Cambria Math" panose="02040503050406030204" pitchFamily="18" charset="0"/>
                              </a:rPr>
                              <m:t>′</m:t>
                            </m:r>
                          </m:sup>
                        </m:sSup>
                      </m:e>
                    </m:d>
                    <m:r>
                      <a:rPr lang="en-US" sz="2400">
                        <a:latin typeface="Cambria Math" panose="02040503050406030204" pitchFamily="18" charset="0"/>
                        <a:ea typeface="Cambria Math" panose="02040503050406030204" pitchFamily="18" charset="0"/>
                      </a:rPr>
                      <m:t>.</m:t>
                    </m:r>
                  </m:oMath>
                </a14:m>
                <a:endParaRPr lang="en-US" sz="2400" dirty="0"/>
              </a:p>
              <a:p>
                <a:pPr marL="342900" indent="-342900">
                  <a:buFont typeface="Arial" panose="020B0604020202020204" pitchFamily="34" charset="0"/>
                  <a:buChar char="•"/>
                </a:pPr>
                <a:r>
                  <a:rPr lang="en-US" sz="2400" dirty="0"/>
                  <a:t>More than bandit information, we see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r>
                  <a:rPr lang="en-US" sz="2400" dirty="0"/>
                  <a:t>.</a:t>
                </a:r>
              </a:p>
              <a:p>
                <a:pPr marL="342900" indent="-342900">
                  <a:buFont typeface="Arial" panose="020B0604020202020204" pitchFamily="34" charset="0"/>
                  <a:buChar char="•"/>
                </a:pPr>
                <a:r>
                  <a:rPr lang="en-US" sz="2400" dirty="0"/>
                  <a:t>Algorithmic solution are more tuned to the information structure, e.g., piecewise Lipschitz, concavity, etc. Somewhat ad hoc choice of algorithms.</a:t>
                </a:r>
              </a:p>
            </p:txBody>
          </p:sp>
        </mc:Choice>
        <mc:Fallback>
          <p:sp>
            <p:nvSpPr>
              <p:cNvPr id="11" name="TextBox 10">
                <a:extLst>
                  <a:ext uri="{FF2B5EF4-FFF2-40B4-BE49-F238E27FC236}">
                    <a16:creationId xmlns:a16="http://schemas.microsoft.com/office/drawing/2014/main" id="{D67CEE65-D287-B043-BA74-2B2DB1C82518}"/>
                  </a:ext>
                </a:extLst>
              </p:cNvPr>
              <p:cNvSpPr txBox="1">
                <a:spLocks noRot="1" noChangeAspect="1" noMove="1" noResize="1" noEditPoints="1" noAdjustHandles="1" noChangeArrowheads="1" noChangeShapeType="1" noTextEdit="1"/>
              </p:cNvSpPr>
              <p:nvPr/>
            </p:nvSpPr>
            <p:spPr>
              <a:xfrm>
                <a:off x="350635" y="4585326"/>
                <a:ext cx="11494348" cy="1938992"/>
              </a:xfrm>
              <a:prstGeom prst="rect">
                <a:avLst/>
              </a:prstGeom>
              <a:blipFill>
                <a:blip r:embed="rId3"/>
                <a:stretch>
                  <a:fillRect l="-773" t="-1948" b="-6494"/>
                </a:stretch>
              </a:blipFill>
            </p:spPr>
            <p:txBody>
              <a:bodyPr/>
              <a:lstStyle/>
              <a:p>
                <a:r>
                  <a:rPr lang="en-US">
                    <a:noFill/>
                  </a:rPr>
                  <a:t> </a:t>
                </a:r>
              </a:p>
            </p:txBody>
          </p:sp>
        </mc:Fallback>
      </mc:AlternateContent>
      <p:sp>
        <p:nvSpPr>
          <p:cNvPr id="12" name="Left Brace 11">
            <a:extLst>
              <a:ext uri="{FF2B5EF4-FFF2-40B4-BE49-F238E27FC236}">
                <a16:creationId xmlns:a16="http://schemas.microsoft.com/office/drawing/2014/main" id="{CDABA4F4-97E0-2E4B-BC8E-4813D46457C5}"/>
              </a:ext>
            </a:extLst>
          </p:cNvPr>
          <p:cNvSpPr/>
          <p:nvPr/>
        </p:nvSpPr>
        <p:spPr>
          <a:xfrm rot="16200000">
            <a:off x="6285349" y="1568186"/>
            <a:ext cx="287353" cy="2043289"/>
          </a:xfrm>
          <a:prstGeom prst="leftBrace">
            <a:avLst>
              <a:gd name="adj1" fmla="val 2298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B3F3B54D-FBED-3043-BF01-BF49A1A50F7F}"/>
              </a:ext>
            </a:extLst>
          </p:cNvPr>
          <p:cNvSpPr/>
          <p:nvPr/>
        </p:nvSpPr>
        <p:spPr>
          <a:xfrm rot="16200000">
            <a:off x="9666371" y="1632744"/>
            <a:ext cx="287353" cy="2043289"/>
          </a:xfrm>
          <a:prstGeom prst="leftBrace">
            <a:avLst>
              <a:gd name="adj1" fmla="val 2298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E9D4C00-B933-54CF-CAAA-97609AEEC7C3}"/>
                  </a:ext>
                </a:extLst>
              </p:cNvPr>
              <p:cNvSpPr txBox="1"/>
              <p:nvPr/>
            </p:nvSpPr>
            <p:spPr>
              <a:xfrm>
                <a:off x="419215" y="2872497"/>
                <a:ext cx="11646515" cy="10294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Extrernal</m:t>
                      </m:r>
                      <m:r>
                        <m:rPr>
                          <m:nor/>
                        </m:rPr>
                        <a:rPr lang="en-US" sz="2400" b="0" i="0" dirty="0" smtClean="0"/>
                        <m:t> </m:t>
                      </m:r>
                      <m:r>
                        <m:rPr>
                          <m:nor/>
                        </m:rPr>
                        <a:rPr lang="en-US" sz="2400" b="0" i="0" dirty="0" smtClean="0"/>
                        <m:t>Regret</m:t>
                      </m:r>
                      <m:r>
                        <a:rPr lang="en-US" sz="2400" b="0" i="1" dirty="0" smtClean="0">
                          <a:latin typeface="Cambria Math" panose="02040503050406030204" pitchFamily="18" charset="0"/>
                        </a:rPr>
                        <m:t> =</m:t>
                      </m:r>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m:t>
                          </m:r>
                          <m:r>
                            <m:rPr>
                              <m:sty m:val="p"/>
                            </m:rPr>
                            <a:rPr lang="en-US" sz="2400">
                              <a:latin typeface="Cambria Math" panose="02040503050406030204" pitchFamily="18" charset="0"/>
                              <a:ea typeface="Cambria Math" panose="02040503050406030204" pitchFamily="18" charset="0"/>
                            </a:rPr>
                            <m:t>ax</m:t>
                          </m:r>
                        </m:e>
                        <m:li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𝑃</m:t>
                              </m:r>
                            </m:e>
                            <m:sup>
                              <m:r>
                                <a:rPr lang="en-US" sz="2400" i="1">
                                  <a:latin typeface="Cambria Math" panose="02040503050406030204" pitchFamily="18" charset="0"/>
                                  <a:ea typeface="Cambria Math" panose="02040503050406030204" pitchFamily="18" charset="0"/>
                                </a:rPr>
                                <m:t>∗</m:t>
                              </m:r>
                            </m:sup>
                          </m:sSup>
                        </m:lim>
                      </m:limLow>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sSup>
                            <m:sSupPr>
                              <m:ctrlPr>
                                <a:rPr lang="en-US" sz="2400" i="1">
                                  <a:solidFill>
                                    <a:schemeClr val="accent3"/>
                                  </a:solidFill>
                                  <a:latin typeface="Cambria Math" panose="02040503050406030204" pitchFamily="18" charset="0"/>
                                  <a:ea typeface="Cambria Math" panose="02040503050406030204" pitchFamily="18" charset="0"/>
                                </a:rPr>
                              </m:ctrlPr>
                            </m:sSupPr>
                            <m:e>
                              <m:r>
                                <a:rPr lang="en-US" sz="2400" i="1">
                                  <a:solidFill>
                                    <a:schemeClr val="accent3"/>
                                  </a:solidFill>
                                  <a:latin typeface="Cambria Math" panose="02040503050406030204" pitchFamily="18" charset="0"/>
                                  <a:ea typeface="Cambria Math" panose="02040503050406030204" pitchFamily="18" charset="0"/>
                                </a:rPr>
                                <m:t>𝑃</m:t>
                              </m:r>
                            </m:e>
                            <m:sup>
                              <m:r>
                                <a:rPr lang="en-US" sz="2400" i="1">
                                  <a:solidFill>
                                    <a:schemeClr val="accent3"/>
                                  </a:solidFill>
                                  <a:latin typeface="Cambria Math" panose="02040503050406030204" pitchFamily="18" charset="0"/>
                                  <a:ea typeface="Cambria Math" panose="02040503050406030204" pitchFamily="18" charset="0"/>
                                </a:rPr>
                                <m:t>∗</m:t>
                              </m:r>
                            </m:sup>
                          </m:sSup>
                          <m:r>
                            <a:rPr lang="en-US" sz="2400" i="1">
                              <a:solidFill>
                                <a:schemeClr val="accent3"/>
                              </a:solidFill>
                              <a:latin typeface="Cambria Math" panose="02040503050406030204" pitchFamily="18" charset="0"/>
                              <a:ea typeface="Cambria Math" panose="02040503050406030204" pitchFamily="18" charset="0"/>
                            </a:rPr>
                            <m:t>)</m:t>
                          </m:r>
                        </m:e>
                      </m:nary>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𝑃</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e>
                      </m:nary>
                    </m:oMath>
                  </m:oMathPara>
                </a14:m>
                <a:endParaRPr lang="en-US" sz="2400" dirty="0"/>
              </a:p>
            </p:txBody>
          </p:sp>
        </mc:Choice>
        <mc:Fallback>
          <p:sp>
            <p:nvSpPr>
              <p:cNvPr id="5" name="TextBox 4">
                <a:extLst>
                  <a:ext uri="{FF2B5EF4-FFF2-40B4-BE49-F238E27FC236}">
                    <a16:creationId xmlns:a16="http://schemas.microsoft.com/office/drawing/2014/main" id="{EE9D4C00-B933-54CF-CAAA-97609AEEC7C3}"/>
                  </a:ext>
                </a:extLst>
              </p:cNvPr>
              <p:cNvSpPr txBox="1">
                <a:spLocks noRot="1" noChangeAspect="1" noMove="1" noResize="1" noEditPoints="1" noAdjustHandles="1" noChangeArrowheads="1" noChangeShapeType="1" noTextEdit="1"/>
              </p:cNvSpPr>
              <p:nvPr/>
            </p:nvSpPr>
            <p:spPr>
              <a:xfrm>
                <a:off x="419215" y="2872497"/>
                <a:ext cx="11646515" cy="1029449"/>
              </a:xfrm>
              <a:prstGeom prst="rect">
                <a:avLst/>
              </a:prstGeom>
              <a:blipFill>
                <a:blip r:embed="rId4"/>
                <a:stretch>
                  <a:fillRect t="-125610" b="-168293"/>
                </a:stretch>
              </a:blipFill>
            </p:spPr>
            <p:txBody>
              <a:bodyPr/>
              <a:lstStyle/>
              <a:p>
                <a:r>
                  <a:rPr lang="en-US">
                    <a:noFill/>
                  </a:rPr>
                  <a:t> </a:t>
                </a:r>
              </a:p>
            </p:txBody>
          </p:sp>
        </mc:Fallback>
      </mc:AlternateContent>
      <p:sp>
        <p:nvSpPr>
          <p:cNvPr id="6" name="Freeform 5">
            <a:extLst>
              <a:ext uri="{FF2B5EF4-FFF2-40B4-BE49-F238E27FC236}">
                <a16:creationId xmlns:a16="http://schemas.microsoft.com/office/drawing/2014/main" id="{0062EF8E-49C2-6601-B965-F6F7A2838B87}"/>
              </a:ext>
            </a:extLst>
          </p:cNvPr>
          <p:cNvSpPr/>
          <p:nvPr/>
        </p:nvSpPr>
        <p:spPr>
          <a:xfrm>
            <a:off x="6429025" y="2733507"/>
            <a:ext cx="836023" cy="362557"/>
          </a:xfrm>
          <a:custGeom>
            <a:avLst/>
            <a:gdLst>
              <a:gd name="connsiteX0" fmla="*/ 0 w 837257"/>
              <a:gd name="connsiteY0" fmla="*/ 0 h 561703"/>
              <a:gd name="connsiteX1" fmla="*/ 718457 w 837257"/>
              <a:gd name="connsiteY1" fmla="*/ 182880 h 561703"/>
              <a:gd name="connsiteX2" fmla="*/ 836023 w 837257"/>
              <a:gd name="connsiteY2" fmla="*/ 561703 h 561703"/>
              <a:gd name="connsiteX3" fmla="*/ 836023 w 837257"/>
              <a:gd name="connsiteY3" fmla="*/ 561703 h 561703"/>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50617"/>
              <a:gd name="connsiteY0" fmla="*/ 0 h 574765"/>
              <a:gd name="connsiteX1" fmla="*/ 731520 w 850617"/>
              <a:gd name="connsiteY1" fmla="*/ 195942 h 574765"/>
              <a:gd name="connsiteX2" fmla="*/ 849086 w 850617"/>
              <a:gd name="connsiteY2" fmla="*/ 574765 h 574765"/>
              <a:gd name="connsiteX3" fmla="*/ 849086 w 850617"/>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09897 w 849086"/>
              <a:gd name="connsiteY3" fmla="*/ 535577 h 574765"/>
              <a:gd name="connsiteX0" fmla="*/ 0 w 849086"/>
              <a:gd name="connsiteY0" fmla="*/ 0 h 574765"/>
              <a:gd name="connsiteX1" fmla="*/ 561703 w 849086"/>
              <a:gd name="connsiteY1" fmla="*/ 209005 h 574765"/>
              <a:gd name="connsiteX2" fmla="*/ 849086 w 849086"/>
              <a:gd name="connsiteY2" fmla="*/ 574765 h 574765"/>
              <a:gd name="connsiteX0" fmla="*/ 0 w 862149"/>
              <a:gd name="connsiteY0" fmla="*/ 0 h 352697"/>
              <a:gd name="connsiteX1" fmla="*/ 561703 w 862149"/>
              <a:gd name="connsiteY1" fmla="*/ 209005 h 352697"/>
              <a:gd name="connsiteX2" fmla="*/ 862149 w 862149"/>
              <a:gd name="connsiteY2" fmla="*/ 352697 h 352697"/>
              <a:gd name="connsiteX0" fmla="*/ 0 w 836023"/>
              <a:gd name="connsiteY0" fmla="*/ 0 h 535577"/>
              <a:gd name="connsiteX1" fmla="*/ 561703 w 836023"/>
              <a:gd name="connsiteY1" fmla="*/ 209005 h 535577"/>
              <a:gd name="connsiteX2" fmla="*/ 836023 w 836023"/>
              <a:gd name="connsiteY2" fmla="*/ 535577 h 535577"/>
              <a:gd name="connsiteX0" fmla="*/ 0 w 836023"/>
              <a:gd name="connsiteY0" fmla="*/ 0 h 535577"/>
              <a:gd name="connsiteX1" fmla="*/ 643090 w 836023"/>
              <a:gd name="connsiteY1" fmla="*/ 213793 h 535577"/>
              <a:gd name="connsiteX2" fmla="*/ 836023 w 836023"/>
              <a:gd name="connsiteY2" fmla="*/ 535577 h 535577"/>
              <a:gd name="connsiteX0" fmla="*/ 0 w 843629"/>
              <a:gd name="connsiteY0" fmla="*/ 0 h 535577"/>
              <a:gd name="connsiteX1" fmla="*/ 743626 w 843629"/>
              <a:gd name="connsiteY1" fmla="*/ 276029 h 535577"/>
              <a:gd name="connsiteX2" fmla="*/ 836023 w 843629"/>
              <a:gd name="connsiteY2" fmla="*/ 535577 h 535577"/>
              <a:gd name="connsiteX0" fmla="*/ 0 w 836023"/>
              <a:gd name="connsiteY0" fmla="*/ 0 h 535577"/>
              <a:gd name="connsiteX1" fmla="*/ 695751 w 836023"/>
              <a:gd name="connsiteY1" fmla="*/ 271242 h 535577"/>
              <a:gd name="connsiteX2" fmla="*/ 836023 w 836023"/>
              <a:gd name="connsiteY2" fmla="*/ 535577 h 535577"/>
            </a:gdLst>
            <a:ahLst/>
            <a:cxnLst>
              <a:cxn ang="0">
                <a:pos x="connsiteX0" y="connsiteY0"/>
              </a:cxn>
              <a:cxn ang="0">
                <a:pos x="connsiteX1" y="connsiteY1"/>
              </a:cxn>
              <a:cxn ang="0">
                <a:pos x="connsiteX2" y="connsiteY2"/>
              </a:cxn>
            </a:cxnLst>
            <a:rect l="l" t="t" r="r" b="b"/>
            <a:pathLst>
              <a:path w="836023" h="535577">
                <a:moveTo>
                  <a:pt x="0" y="0"/>
                </a:moveTo>
                <a:cubicBezTo>
                  <a:pt x="93617" y="332014"/>
                  <a:pt x="556414" y="181979"/>
                  <a:pt x="695751" y="271242"/>
                </a:cubicBezTo>
                <a:cubicBezTo>
                  <a:pt x="835088" y="360505"/>
                  <a:pt x="836023" y="535577"/>
                  <a:pt x="836023" y="535577"/>
                </a:cubicBezTo>
              </a:path>
            </a:pathLst>
          </a:custGeom>
          <a:noFill/>
          <a:ln w="25400">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57BC03C4-1674-B70C-FD3E-09FF0085C8B5}"/>
              </a:ext>
            </a:extLst>
          </p:cNvPr>
          <p:cNvSpPr/>
          <p:nvPr/>
        </p:nvSpPr>
        <p:spPr>
          <a:xfrm flipH="1">
            <a:off x="9349739" y="2793033"/>
            <a:ext cx="460307" cy="313098"/>
          </a:xfrm>
          <a:custGeom>
            <a:avLst/>
            <a:gdLst>
              <a:gd name="connsiteX0" fmla="*/ 0 w 837257"/>
              <a:gd name="connsiteY0" fmla="*/ 0 h 561703"/>
              <a:gd name="connsiteX1" fmla="*/ 718457 w 837257"/>
              <a:gd name="connsiteY1" fmla="*/ 182880 h 561703"/>
              <a:gd name="connsiteX2" fmla="*/ 836023 w 837257"/>
              <a:gd name="connsiteY2" fmla="*/ 561703 h 561703"/>
              <a:gd name="connsiteX3" fmla="*/ 836023 w 837257"/>
              <a:gd name="connsiteY3" fmla="*/ 561703 h 561703"/>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50617"/>
              <a:gd name="connsiteY0" fmla="*/ 0 h 574765"/>
              <a:gd name="connsiteX1" fmla="*/ 731520 w 850617"/>
              <a:gd name="connsiteY1" fmla="*/ 195942 h 574765"/>
              <a:gd name="connsiteX2" fmla="*/ 849086 w 850617"/>
              <a:gd name="connsiteY2" fmla="*/ 574765 h 574765"/>
              <a:gd name="connsiteX3" fmla="*/ 849086 w 850617"/>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09897 w 849086"/>
              <a:gd name="connsiteY3" fmla="*/ 535577 h 574765"/>
              <a:gd name="connsiteX0" fmla="*/ 0 w 849086"/>
              <a:gd name="connsiteY0" fmla="*/ 0 h 574765"/>
              <a:gd name="connsiteX1" fmla="*/ 561703 w 849086"/>
              <a:gd name="connsiteY1" fmla="*/ 209005 h 574765"/>
              <a:gd name="connsiteX2" fmla="*/ 849086 w 849086"/>
              <a:gd name="connsiteY2" fmla="*/ 574765 h 574765"/>
              <a:gd name="connsiteX0" fmla="*/ 0 w 862149"/>
              <a:gd name="connsiteY0" fmla="*/ 0 h 352697"/>
              <a:gd name="connsiteX1" fmla="*/ 561703 w 862149"/>
              <a:gd name="connsiteY1" fmla="*/ 209005 h 352697"/>
              <a:gd name="connsiteX2" fmla="*/ 862149 w 862149"/>
              <a:gd name="connsiteY2" fmla="*/ 352697 h 352697"/>
              <a:gd name="connsiteX0" fmla="*/ 0 w 836023"/>
              <a:gd name="connsiteY0" fmla="*/ 0 h 535577"/>
              <a:gd name="connsiteX1" fmla="*/ 561703 w 836023"/>
              <a:gd name="connsiteY1" fmla="*/ 209005 h 535577"/>
              <a:gd name="connsiteX2" fmla="*/ 836023 w 836023"/>
              <a:gd name="connsiteY2" fmla="*/ 535577 h 535577"/>
              <a:gd name="connsiteX0" fmla="*/ 0 w 836023"/>
              <a:gd name="connsiteY0" fmla="*/ 0 h 535577"/>
              <a:gd name="connsiteX1" fmla="*/ 643090 w 836023"/>
              <a:gd name="connsiteY1" fmla="*/ 213793 h 535577"/>
              <a:gd name="connsiteX2" fmla="*/ 836023 w 836023"/>
              <a:gd name="connsiteY2" fmla="*/ 535577 h 535577"/>
              <a:gd name="connsiteX0" fmla="*/ 0 w 843629"/>
              <a:gd name="connsiteY0" fmla="*/ 0 h 535577"/>
              <a:gd name="connsiteX1" fmla="*/ 743626 w 843629"/>
              <a:gd name="connsiteY1" fmla="*/ 276029 h 535577"/>
              <a:gd name="connsiteX2" fmla="*/ 836023 w 843629"/>
              <a:gd name="connsiteY2" fmla="*/ 535577 h 535577"/>
              <a:gd name="connsiteX0" fmla="*/ 0 w 836023"/>
              <a:gd name="connsiteY0" fmla="*/ 0 h 535577"/>
              <a:gd name="connsiteX1" fmla="*/ 695751 w 836023"/>
              <a:gd name="connsiteY1" fmla="*/ 271242 h 535577"/>
              <a:gd name="connsiteX2" fmla="*/ 836023 w 836023"/>
              <a:gd name="connsiteY2" fmla="*/ 535577 h 535577"/>
            </a:gdLst>
            <a:ahLst/>
            <a:cxnLst>
              <a:cxn ang="0">
                <a:pos x="connsiteX0" y="connsiteY0"/>
              </a:cxn>
              <a:cxn ang="0">
                <a:pos x="connsiteX1" y="connsiteY1"/>
              </a:cxn>
              <a:cxn ang="0">
                <a:pos x="connsiteX2" y="connsiteY2"/>
              </a:cxn>
            </a:cxnLst>
            <a:rect l="l" t="t" r="r" b="b"/>
            <a:pathLst>
              <a:path w="836023" h="535577">
                <a:moveTo>
                  <a:pt x="0" y="0"/>
                </a:moveTo>
                <a:cubicBezTo>
                  <a:pt x="93617" y="332014"/>
                  <a:pt x="556414" y="181979"/>
                  <a:pt x="695751" y="271242"/>
                </a:cubicBezTo>
                <a:cubicBezTo>
                  <a:pt x="835088" y="360505"/>
                  <a:pt x="836023" y="535577"/>
                  <a:pt x="836023" y="535577"/>
                </a:cubicBezTo>
              </a:path>
            </a:pathLst>
          </a:custGeom>
          <a:noFill/>
          <a:ln w="25400">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319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2" grpId="0" animBg="1"/>
      <p:bldP spid="13" grpId="0" animBg="1"/>
      <p:bldP spid="5" grpId="0"/>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F30C-92B8-CB48-82EF-025EA38DBCF6}"/>
              </a:ext>
            </a:extLst>
          </p:cNvPr>
          <p:cNvSpPr>
            <a:spLocks noGrp="1"/>
          </p:cNvSpPr>
          <p:nvPr>
            <p:ph type="title"/>
          </p:nvPr>
        </p:nvSpPr>
        <p:spPr/>
        <p:txBody>
          <a:bodyPr>
            <a:normAutofit/>
          </a:bodyPr>
          <a:lstStyle/>
          <a:p>
            <a:r>
              <a:rPr lang="en-US" dirty="0"/>
              <a:t>How to Learn Optimal Commitments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BCCA4D7B-9783-8B4C-A3C2-F923288843C4}"/>
                  </a:ext>
                </a:extLst>
              </p:cNvPr>
              <p:cNvSpPr txBox="1"/>
              <p:nvPr/>
            </p:nvSpPr>
            <p:spPr>
              <a:xfrm>
                <a:off x="149244" y="1763583"/>
                <a:ext cx="11646516" cy="1029449"/>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400" dirty="0" smtClean="0"/>
                        <m:t>Stackelberg</m:t>
                      </m:r>
                      <m:r>
                        <m:rPr>
                          <m:nor/>
                        </m:rPr>
                        <a:rPr lang="en-US" sz="2400" dirty="0" smtClean="0"/>
                        <m:t> </m:t>
                      </m:r>
                      <m:r>
                        <m:rPr>
                          <m:nor/>
                        </m:rPr>
                        <a:rPr lang="en-US" sz="2400" dirty="0" smtClean="0"/>
                        <m:t>Regret</m:t>
                      </m:r>
                      <m:r>
                        <a:rPr lang="en-US" sz="2400" b="0" i="1" smtClean="0">
                          <a:latin typeface="Cambria Math" panose="02040503050406030204" pitchFamily="18" charset="0"/>
                          <a:ea typeface="Cambria Math" panose="02040503050406030204" pitchFamily="18" charset="0"/>
                        </a:rPr>
                        <m:t>=</m:t>
                      </m:r>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m:t>
                          </m:r>
                          <m:r>
                            <m:rPr>
                              <m:sty m:val="p"/>
                            </m:rPr>
                            <a:rPr lang="en-US" sz="2400" b="0" i="0" smtClean="0">
                              <a:latin typeface="Cambria Math" panose="02040503050406030204" pitchFamily="18" charset="0"/>
                              <a:ea typeface="Cambria Math" panose="02040503050406030204" pitchFamily="18" charset="0"/>
                            </a:rPr>
                            <m:t>ax</m:t>
                          </m:r>
                        </m:e>
                        <m:lim>
                          <m:sSup>
                            <m:sSupPr>
                              <m:ctrlPr>
                                <a:rPr lang="en-US" sz="2400" b="0" i="1" smtClean="0">
                                  <a:latin typeface="Cambria Math" panose="02040503050406030204" pitchFamily="18" charset="0"/>
                                  <a:ea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𝑃</m:t>
                              </m:r>
                            </m:e>
                            <m:sup>
                              <m:r>
                                <a:rPr lang="en-US" sz="2400" b="0" i="1" smtClean="0">
                                  <a:latin typeface="Cambria Math" panose="02040503050406030204" pitchFamily="18" charset="0"/>
                                  <a:ea typeface="Cambria Math" panose="02040503050406030204" pitchFamily="18" charset="0"/>
                                </a:rPr>
                                <m:t>∗</m:t>
                              </m:r>
                            </m:sup>
                          </m:sSup>
                        </m:lim>
                      </m:limLow>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1</m:t>
                              </m:r>
                            </m:sub>
                          </m:sSub>
                          <m:d>
                            <m:dPr>
                              <m:ctrlPr>
                                <a:rPr lang="en-US" sz="2400" i="1">
                                  <a:latin typeface="Cambria Math" panose="02040503050406030204" pitchFamily="18" charset="0"/>
                                  <a:ea typeface="Cambria Math" panose="02040503050406030204" pitchFamily="18" charset="0"/>
                                </a:rPr>
                              </m:ctrlPr>
                            </m:dPr>
                            <m:e>
                              <m:sSup>
                                <m:sSupPr>
                                  <m:ctrlPr>
                                    <a:rPr lang="en-US" sz="2400" b="0" i="1" smtClean="0">
                                      <a:solidFill>
                                        <a:schemeClr val="accent2"/>
                                      </a:solidFill>
                                      <a:latin typeface="Cambria Math" panose="02040503050406030204" pitchFamily="18" charset="0"/>
                                      <a:ea typeface="Cambria Math" panose="02040503050406030204" pitchFamily="18" charset="0"/>
                                    </a:rPr>
                                  </m:ctrlPr>
                                </m:sSupPr>
                                <m:e>
                                  <m:r>
                                    <a:rPr lang="en-US" sz="2400" b="0" i="1" smtClean="0">
                                      <a:solidFill>
                                        <a:schemeClr val="accent2"/>
                                      </a:solidFill>
                                      <a:latin typeface="Cambria Math" panose="02040503050406030204" pitchFamily="18" charset="0"/>
                                      <a:ea typeface="Cambria Math" panose="02040503050406030204" pitchFamily="18" charset="0"/>
                                    </a:rPr>
                                    <m:t>𝑃</m:t>
                                  </m:r>
                                </m:e>
                                <m:sup>
                                  <m:r>
                                    <a:rPr lang="en-US" sz="2400" b="0" i="1" smtClean="0">
                                      <a:solidFill>
                                        <a:schemeClr val="accent2"/>
                                      </a:solidFill>
                                      <a:latin typeface="Cambria Math" panose="02040503050406030204" pitchFamily="18" charset="0"/>
                                      <a:ea typeface="Cambria Math" panose="02040503050406030204" pitchFamily="18" charset="0"/>
                                    </a:rPr>
                                    <m:t>∗</m:t>
                                  </m:r>
                                </m:sup>
                              </m:sSup>
                              <m:r>
                                <a:rPr lang="en-US" sz="2400" i="1">
                                  <a:latin typeface="Cambria Math" panose="02040503050406030204" pitchFamily="18" charset="0"/>
                                  <a:ea typeface="Cambria Math" panose="02040503050406030204" pitchFamily="18" charset="0"/>
                                </a:rPr>
                                <m:t>, </m:t>
                              </m:r>
                              <m:r>
                                <m:rPr>
                                  <m:sty m:val="p"/>
                                </m:rPr>
                                <a:rPr lang="en-US" sz="2400" b="0" i="0" smtClean="0">
                                  <a:solidFill>
                                    <a:schemeClr val="accent1"/>
                                  </a:solidFill>
                                  <a:latin typeface="Cambria Math" panose="02040503050406030204" pitchFamily="18" charset="0"/>
                                  <a:ea typeface="Cambria Math" panose="02040503050406030204" pitchFamily="18" charset="0"/>
                                </a:rPr>
                                <m:t>B</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400" b="0" i="0" smtClean="0">
                                      <a:solidFill>
                                        <a:schemeClr val="accent1"/>
                                      </a:solidFill>
                                      <a:latin typeface="Cambria Math" panose="02040503050406030204" pitchFamily="18" charset="0"/>
                                      <a:ea typeface="Cambria Math" panose="02040503050406030204" pitchFamily="18" charset="0"/>
                                    </a:rPr>
                                    <m:t>R</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b="0" i="1" smtClean="0">
                                          <a:solidFill>
                                            <a:schemeClr val="accent1"/>
                                          </a:solidFill>
                                          <a:latin typeface="Cambria Math" panose="02040503050406030204" pitchFamily="18" charset="0"/>
                                          <a:ea typeface="Cambria Math" panose="02040503050406030204" pitchFamily="18" charset="0"/>
                                        </a:rPr>
                                      </m:ctrlPr>
                                    </m:sSupPr>
                                    <m:e>
                                      <m:r>
                                        <a:rPr lang="en-US" sz="2400" b="0" i="1" smtClean="0">
                                          <a:solidFill>
                                            <a:schemeClr val="accent1"/>
                                          </a:solidFill>
                                          <a:latin typeface="Cambria Math" panose="02040503050406030204" pitchFamily="18" charset="0"/>
                                          <a:ea typeface="Cambria Math" panose="02040503050406030204" pitchFamily="18" charset="0"/>
                                        </a:rPr>
                                        <m:t>𝑃</m:t>
                                      </m:r>
                                    </m:e>
                                    <m:sup>
                                      <m:r>
                                        <a:rPr lang="en-US" sz="24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400" b="0" i="1" smtClean="0">
                          <a:latin typeface="Cambria Math" panose="02040503050406030204" pitchFamily="18" charset="0"/>
                          <a:ea typeface="Cambria Math" panose="02040503050406030204" pitchFamily="18" charset="0"/>
                        </a:rPr>
                        <m:t> −</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1</m:t>
                          </m:r>
                        </m:num>
                        <m:den>
                          <m:r>
                            <a:rPr lang="en-US" sz="2400" b="0" i="1" smtClean="0">
                              <a:latin typeface="Cambria Math" panose="02040503050406030204" pitchFamily="18" charset="0"/>
                              <a:ea typeface="Cambria Math" panose="02040503050406030204" pitchFamily="18" charset="0"/>
                            </a:rPr>
                            <m:t>𝑇</m:t>
                          </m:r>
                        </m:den>
                      </m:f>
                      <m:nary>
                        <m:naryPr>
                          <m:chr m:val="∑"/>
                          <m:supHide m:val="on"/>
                          <m:ctrlPr>
                            <a:rPr lang="en-US" sz="2400" b="0" i="1" smtClean="0">
                              <a:latin typeface="Cambria Math" panose="02040503050406030204" pitchFamily="18" charset="0"/>
                              <a:ea typeface="Cambria Math" panose="02040503050406030204" pitchFamily="18" charset="0"/>
                            </a:rPr>
                          </m:ctrlPr>
                        </m:naryPr>
                        <m:sub>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d>
                            <m:dPr>
                              <m:begChr m:val="["/>
                              <m:endChr m:val="]"/>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𝑇</m:t>
                              </m:r>
                            </m:e>
                          </m:d>
                        </m:sub>
                        <m:sup/>
                        <m:e>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𝑈</m:t>
                              </m:r>
                            </m:e>
                            <m:sub>
                              <m:r>
                                <a:rPr lang="en-US" sz="2400" b="0" i="1" smtClean="0">
                                  <a:latin typeface="Cambria Math" panose="02040503050406030204" pitchFamily="18" charset="0"/>
                                  <a:ea typeface="Cambria Math" panose="02040503050406030204" pitchFamily="18" charset="0"/>
                                </a:rPr>
                                <m:t>1</m:t>
                              </m:r>
                            </m:sub>
                          </m:sSub>
                          <m:d>
                            <m:dPr>
                              <m:ctrlPr>
                                <a:rPr lang="en-US" sz="2400" b="0" i="1" smtClean="0">
                                  <a:latin typeface="Cambria Math" panose="02040503050406030204" pitchFamily="18" charset="0"/>
                                  <a:ea typeface="Cambria Math" panose="02040503050406030204" pitchFamily="18" charset="0"/>
                                </a:rPr>
                              </m:ctrlPr>
                            </m:dPr>
                            <m:e>
                              <m:sSub>
                                <m:sSubPr>
                                  <m:ctrlPr>
                                    <a:rPr lang="en-US" sz="2400" b="0" i="1" smtClean="0">
                                      <a:solidFill>
                                        <a:schemeClr val="accent2"/>
                                      </a:solidFill>
                                      <a:latin typeface="Cambria Math" panose="02040503050406030204" pitchFamily="18" charset="0"/>
                                      <a:ea typeface="Cambria Math" panose="02040503050406030204" pitchFamily="18" charset="0"/>
                                    </a:rPr>
                                  </m:ctrlPr>
                                </m:sSubPr>
                                <m:e>
                                  <m:r>
                                    <a:rPr lang="en-US" sz="2400" b="0" i="1" smtClean="0">
                                      <a:solidFill>
                                        <a:schemeClr val="accent2"/>
                                      </a:solidFill>
                                      <a:latin typeface="Cambria Math" panose="02040503050406030204" pitchFamily="18" charset="0"/>
                                      <a:ea typeface="Cambria Math" panose="02040503050406030204" pitchFamily="18" charset="0"/>
                                    </a:rPr>
                                    <m:t>𝑃</m:t>
                                  </m:r>
                                </m:e>
                                <m:sub>
                                  <m:r>
                                    <a:rPr lang="en-US" sz="2400" b="0" i="1" smtClean="0">
                                      <a:solidFill>
                                        <a:schemeClr val="accent2"/>
                                      </a:solidFill>
                                      <a:latin typeface="Cambria Math" panose="02040503050406030204" pitchFamily="18" charset="0"/>
                                      <a:ea typeface="Cambria Math" panose="02040503050406030204" pitchFamily="18" charset="0"/>
                                    </a:rPr>
                                    <m:t>𝑡</m:t>
                                  </m:r>
                                </m:sub>
                              </m:sSub>
                              <m:r>
                                <a:rPr lang="en-US" sz="2400" b="0" i="1" smtClean="0">
                                  <a:latin typeface="Cambria Math" panose="02040503050406030204" pitchFamily="18" charset="0"/>
                                  <a:ea typeface="Cambria Math" panose="02040503050406030204" pitchFamily="18" charset="0"/>
                                </a:rPr>
                                <m:t>,</m:t>
                              </m:r>
                              <m:r>
                                <m:rPr>
                                  <m:sty m:val="p"/>
                                </m:rPr>
                                <a:rPr lang="en-US" sz="2400" b="0" i="0" smtClean="0">
                                  <a:solidFill>
                                    <a:schemeClr val="accent1"/>
                                  </a:solidFill>
                                  <a:latin typeface="Cambria Math" panose="02040503050406030204" pitchFamily="18" charset="0"/>
                                  <a:ea typeface="Cambria Math" panose="02040503050406030204" pitchFamily="18" charset="0"/>
                                </a:rPr>
                                <m:t>B</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400" b="0" i="0" smtClean="0">
                                      <a:solidFill>
                                        <a:schemeClr val="accent1"/>
                                      </a:solidFill>
                                      <a:latin typeface="Cambria Math" panose="02040503050406030204" pitchFamily="18" charset="0"/>
                                      <a:ea typeface="Cambria Math" panose="02040503050406030204" pitchFamily="18" charset="0"/>
                                    </a:rPr>
                                    <m:t>R</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b="0" i="1" smtClean="0">
                                      <a:solidFill>
                                        <a:schemeClr val="accent1"/>
                                      </a:solidFill>
                                      <a:latin typeface="Cambria Math" panose="02040503050406030204" pitchFamily="18" charset="0"/>
                                      <a:ea typeface="Cambria Math" panose="02040503050406030204" pitchFamily="18" charset="0"/>
                                    </a:rPr>
                                  </m:ctrlPr>
                                </m:dPr>
                                <m:e>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𝑃</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400" b="0" i="1" smtClean="0">
                          <a:latin typeface="Cambria Math" panose="02040503050406030204" pitchFamily="18" charset="0"/>
                          <a:ea typeface="Cambria Math" panose="02040503050406030204" pitchFamily="18" charset="0"/>
                        </a:rPr>
                        <m:t> </m:t>
                      </m:r>
                    </m:oMath>
                  </m:oMathPara>
                </a14:m>
                <a:endParaRPr lang="en-US" sz="2400" dirty="0"/>
              </a:p>
            </p:txBody>
          </p:sp>
        </mc:Choice>
        <mc:Fallback xmlns="">
          <p:sp>
            <p:nvSpPr>
              <p:cNvPr id="4" name="TextBox 3">
                <a:extLst>
                  <a:ext uri="{FF2B5EF4-FFF2-40B4-BE49-F238E27FC236}">
                    <a16:creationId xmlns:a16="http://schemas.microsoft.com/office/drawing/2014/main" id="{BCCA4D7B-9783-8B4C-A3C2-F923288843C4}"/>
                  </a:ext>
                </a:extLst>
              </p:cNvPr>
              <p:cNvSpPr txBox="1">
                <a:spLocks noRot="1" noChangeAspect="1" noMove="1" noResize="1" noEditPoints="1" noAdjustHandles="1" noChangeArrowheads="1" noChangeShapeType="1" noTextEdit="1"/>
              </p:cNvSpPr>
              <p:nvPr/>
            </p:nvSpPr>
            <p:spPr>
              <a:xfrm>
                <a:off x="149244" y="1763583"/>
                <a:ext cx="11646516" cy="1029449"/>
              </a:xfrm>
              <a:prstGeom prst="rect">
                <a:avLst/>
              </a:prstGeom>
              <a:blipFill>
                <a:blip r:embed="rId3"/>
                <a:stretch>
                  <a:fillRect t="-124390" b="-169512"/>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D733344-8D94-4A44-A67A-67E1F62E4746}"/>
              </a:ext>
            </a:extLst>
          </p:cNvPr>
          <p:cNvSpPr txBox="1"/>
          <p:nvPr/>
        </p:nvSpPr>
        <p:spPr>
          <a:xfrm>
            <a:off x="426719" y="1215156"/>
            <a:ext cx="11369040" cy="461665"/>
          </a:xfrm>
          <a:prstGeom prst="rect">
            <a:avLst/>
          </a:prstGeom>
          <a:noFill/>
        </p:spPr>
        <p:txBody>
          <a:bodyPr wrap="square">
            <a:spAutoFit/>
          </a:bodyPr>
          <a:lstStyle/>
          <a:p>
            <a:r>
              <a:rPr lang="en-US" sz="2400" dirty="0"/>
              <a:t>Generally online Stackelberg games are partial-information optimization problems</a:t>
            </a:r>
          </a:p>
        </p:txBody>
      </p:sp>
      <p:sp>
        <p:nvSpPr>
          <p:cNvPr id="12" name="Left Brace 11">
            <a:extLst>
              <a:ext uri="{FF2B5EF4-FFF2-40B4-BE49-F238E27FC236}">
                <a16:creationId xmlns:a16="http://schemas.microsoft.com/office/drawing/2014/main" id="{CDABA4F4-97E0-2E4B-BC8E-4813D46457C5}"/>
              </a:ext>
            </a:extLst>
          </p:cNvPr>
          <p:cNvSpPr/>
          <p:nvPr/>
        </p:nvSpPr>
        <p:spPr>
          <a:xfrm rot="16200000">
            <a:off x="6285349" y="1568186"/>
            <a:ext cx="287353" cy="2043289"/>
          </a:xfrm>
          <a:prstGeom prst="leftBrace">
            <a:avLst>
              <a:gd name="adj1" fmla="val 2298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Left Brace 12">
            <a:extLst>
              <a:ext uri="{FF2B5EF4-FFF2-40B4-BE49-F238E27FC236}">
                <a16:creationId xmlns:a16="http://schemas.microsoft.com/office/drawing/2014/main" id="{B3F3B54D-FBED-3043-BF01-BF49A1A50F7F}"/>
              </a:ext>
            </a:extLst>
          </p:cNvPr>
          <p:cNvSpPr/>
          <p:nvPr/>
        </p:nvSpPr>
        <p:spPr>
          <a:xfrm rot="16200000">
            <a:off x="9666371" y="1632744"/>
            <a:ext cx="287353" cy="2043289"/>
          </a:xfrm>
          <a:prstGeom prst="leftBrace">
            <a:avLst>
              <a:gd name="adj1" fmla="val 22988"/>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EE9D4C00-B933-54CF-CAAA-97609AEEC7C3}"/>
                  </a:ext>
                </a:extLst>
              </p:cNvPr>
              <p:cNvSpPr txBox="1"/>
              <p:nvPr/>
            </p:nvSpPr>
            <p:spPr>
              <a:xfrm>
                <a:off x="419215" y="2872497"/>
                <a:ext cx="11646515" cy="102944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2400" b="0" i="0" dirty="0" smtClean="0"/>
                        <m:t>Extrernal</m:t>
                      </m:r>
                      <m:r>
                        <m:rPr>
                          <m:nor/>
                        </m:rPr>
                        <a:rPr lang="en-US" sz="2400" b="0" i="0" dirty="0" smtClean="0"/>
                        <m:t> </m:t>
                      </m:r>
                      <m:r>
                        <m:rPr>
                          <m:nor/>
                        </m:rPr>
                        <a:rPr lang="en-US" sz="2400" b="0" i="0" dirty="0" smtClean="0"/>
                        <m:t>Regret</m:t>
                      </m:r>
                      <m:r>
                        <a:rPr lang="en-US" sz="2400" b="0" i="1" dirty="0" smtClean="0">
                          <a:latin typeface="Cambria Math" panose="02040503050406030204" pitchFamily="18" charset="0"/>
                        </a:rPr>
                        <m:t> =</m:t>
                      </m:r>
                      <m:limLow>
                        <m:limLowPr>
                          <m:ctrlPr>
                            <a:rPr lang="en-US" sz="2400" i="1">
                              <a:latin typeface="Cambria Math" panose="02040503050406030204" pitchFamily="18" charset="0"/>
                              <a:ea typeface="Cambria Math" panose="02040503050406030204" pitchFamily="18" charset="0"/>
                            </a:rPr>
                          </m:ctrlPr>
                        </m:limLowPr>
                        <m:e>
                          <m:r>
                            <m:rPr>
                              <m:sty m:val="p"/>
                            </m:rPr>
                            <a:rPr lang="en-US" sz="2400">
                              <a:latin typeface="Cambria Math" panose="02040503050406030204" pitchFamily="18" charset="0"/>
                              <a:ea typeface="Cambria Math" panose="02040503050406030204" pitchFamily="18" charset="0"/>
                            </a:rPr>
                            <m:t>m</m:t>
                          </m:r>
                          <m:r>
                            <m:rPr>
                              <m:sty m:val="p"/>
                            </m:rPr>
                            <a:rPr lang="en-US" sz="2400">
                              <a:latin typeface="Cambria Math" panose="02040503050406030204" pitchFamily="18" charset="0"/>
                              <a:ea typeface="Cambria Math" panose="02040503050406030204" pitchFamily="18" charset="0"/>
                            </a:rPr>
                            <m:t>ax</m:t>
                          </m:r>
                        </m:e>
                        <m:lim>
                          <m:sSup>
                            <m:sSupPr>
                              <m:ctrlPr>
                                <a:rPr lang="en-US" sz="2400" i="1">
                                  <a:latin typeface="Cambria Math" panose="02040503050406030204" pitchFamily="18" charset="0"/>
                                  <a:ea typeface="Cambria Math" panose="02040503050406030204" pitchFamily="18" charset="0"/>
                                </a:rPr>
                              </m:ctrlPr>
                            </m:sSupPr>
                            <m:e>
                              <m:r>
                                <a:rPr lang="en-US" sz="2400" i="1">
                                  <a:latin typeface="Cambria Math" panose="02040503050406030204" pitchFamily="18" charset="0"/>
                                  <a:ea typeface="Cambria Math" panose="02040503050406030204" pitchFamily="18" charset="0"/>
                                </a:rPr>
                                <m:t>𝑃</m:t>
                              </m:r>
                            </m:e>
                            <m:sup>
                              <m:r>
                                <a:rPr lang="en-US" sz="2400" i="1">
                                  <a:latin typeface="Cambria Math" panose="02040503050406030204" pitchFamily="18" charset="0"/>
                                  <a:ea typeface="Cambria Math" panose="02040503050406030204" pitchFamily="18" charset="0"/>
                                </a:rPr>
                                <m:t>∗</m:t>
                              </m:r>
                            </m:sup>
                          </m:sSup>
                        </m:lim>
                      </m:limLow>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sSup>
                            <m:sSupPr>
                              <m:ctrlPr>
                                <a:rPr lang="en-US" sz="2400" i="1">
                                  <a:solidFill>
                                    <a:schemeClr val="accent3"/>
                                  </a:solidFill>
                                  <a:latin typeface="Cambria Math" panose="02040503050406030204" pitchFamily="18" charset="0"/>
                                  <a:ea typeface="Cambria Math" panose="02040503050406030204" pitchFamily="18" charset="0"/>
                                </a:rPr>
                              </m:ctrlPr>
                            </m:sSupPr>
                            <m:e>
                              <m:r>
                                <a:rPr lang="en-US" sz="2400" i="1">
                                  <a:solidFill>
                                    <a:schemeClr val="accent3"/>
                                  </a:solidFill>
                                  <a:latin typeface="Cambria Math" panose="02040503050406030204" pitchFamily="18" charset="0"/>
                                  <a:ea typeface="Cambria Math" panose="02040503050406030204" pitchFamily="18" charset="0"/>
                                </a:rPr>
                                <m:t>𝑃</m:t>
                              </m:r>
                            </m:e>
                            <m:sup>
                              <m:r>
                                <a:rPr lang="en-US" sz="2400" i="1">
                                  <a:solidFill>
                                    <a:schemeClr val="accent3"/>
                                  </a:solidFill>
                                  <a:latin typeface="Cambria Math" panose="02040503050406030204" pitchFamily="18" charset="0"/>
                                  <a:ea typeface="Cambria Math" panose="02040503050406030204" pitchFamily="18" charset="0"/>
                                </a:rPr>
                                <m:t>∗</m:t>
                              </m:r>
                            </m:sup>
                          </m:sSup>
                          <m:r>
                            <a:rPr lang="en-US" sz="2400" i="1">
                              <a:solidFill>
                                <a:schemeClr val="accent3"/>
                              </a:solidFill>
                              <a:latin typeface="Cambria Math" panose="02040503050406030204" pitchFamily="18" charset="0"/>
                              <a:ea typeface="Cambria Math" panose="02040503050406030204" pitchFamily="18" charset="0"/>
                            </a:rPr>
                            <m:t>)</m:t>
                          </m:r>
                        </m:e>
                      </m:nary>
                      <m:r>
                        <a:rPr lang="en-US" sz="2400" i="1">
                          <a:latin typeface="Cambria Math" panose="02040503050406030204" pitchFamily="18" charset="0"/>
                          <a:ea typeface="Cambria Math" panose="02040503050406030204" pitchFamily="18" charset="0"/>
                        </a:rPr>
                        <m:t> −</m:t>
                      </m:r>
                      <m:f>
                        <m:fPr>
                          <m:ctrlPr>
                            <a:rPr lang="en-US" sz="2400" i="1">
                              <a:latin typeface="Cambria Math" panose="02040503050406030204" pitchFamily="18" charset="0"/>
                              <a:ea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1</m:t>
                          </m:r>
                        </m:num>
                        <m:den>
                          <m:r>
                            <a:rPr lang="en-US" sz="2400" i="1">
                              <a:latin typeface="Cambria Math" panose="02040503050406030204" pitchFamily="18" charset="0"/>
                              <a:ea typeface="Cambria Math" panose="02040503050406030204" pitchFamily="18" charset="0"/>
                            </a:rPr>
                            <m:t>𝑇</m:t>
                          </m:r>
                        </m:den>
                      </m:f>
                      <m:nary>
                        <m:naryPr>
                          <m:chr m:val="∑"/>
                          <m:supHide m:val="on"/>
                          <m:ctrlPr>
                            <a:rPr lang="en-US" sz="2400" i="1">
                              <a:latin typeface="Cambria Math" panose="02040503050406030204" pitchFamily="18" charset="0"/>
                              <a:ea typeface="Cambria Math" panose="02040503050406030204" pitchFamily="18" charset="0"/>
                            </a:rPr>
                          </m:ctrlPr>
                        </m:naryPr>
                        <m:sub>
                          <m: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𝑇</m:t>
                              </m:r>
                            </m:e>
                          </m:d>
                        </m:sub>
                        <m:sup/>
                        <m:e>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𝑓</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sSub>
                            <m:sSubPr>
                              <m:ctrlPr>
                                <a:rPr lang="en-US" sz="2400" i="1">
                                  <a:solidFill>
                                    <a:schemeClr val="accent3"/>
                                  </a:solidFill>
                                  <a:latin typeface="Cambria Math" panose="02040503050406030204" pitchFamily="18" charset="0"/>
                                  <a:ea typeface="Cambria Math" panose="02040503050406030204" pitchFamily="18" charset="0"/>
                                </a:rPr>
                              </m:ctrlPr>
                            </m:sSubPr>
                            <m:e>
                              <m:r>
                                <a:rPr lang="en-US" sz="2400" i="1">
                                  <a:solidFill>
                                    <a:schemeClr val="accent3"/>
                                  </a:solidFill>
                                  <a:latin typeface="Cambria Math" panose="02040503050406030204" pitchFamily="18" charset="0"/>
                                  <a:ea typeface="Cambria Math" panose="02040503050406030204" pitchFamily="18" charset="0"/>
                                </a:rPr>
                                <m:t>𝑃</m:t>
                              </m:r>
                            </m:e>
                            <m:sub>
                              <m:r>
                                <a:rPr lang="en-US" sz="2400" i="1">
                                  <a:solidFill>
                                    <a:schemeClr val="accent3"/>
                                  </a:solidFill>
                                  <a:latin typeface="Cambria Math" panose="02040503050406030204" pitchFamily="18" charset="0"/>
                                  <a:ea typeface="Cambria Math" panose="02040503050406030204" pitchFamily="18" charset="0"/>
                                </a:rPr>
                                <m:t>𝑡</m:t>
                              </m:r>
                            </m:sub>
                          </m:sSub>
                          <m:r>
                            <a:rPr lang="en-US" sz="2400" i="1">
                              <a:solidFill>
                                <a:schemeClr val="accent3"/>
                              </a:solidFill>
                              <a:latin typeface="Cambria Math" panose="02040503050406030204" pitchFamily="18" charset="0"/>
                              <a:ea typeface="Cambria Math" panose="02040503050406030204" pitchFamily="18" charset="0"/>
                            </a:rPr>
                            <m:t>)</m:t>
                          </m:r>
                        </m:e>
                      </m:nary>
                    </m:oMath>
                  </m:oMathPara>
                </a14:m>
                <a:endParaRPr lang="en-US" sz="2400" dirty="0"/>
              </a:p>
            </p:txBody>
          </p:sp>
        </mc:Choice>
        <mc:Fallback>
          <p:sp>
            <p:nvSpPr>
              <p:cNvPr id="5" name="TextBox 4">
                <a:extLst>
                  <a:ext uri="{FF2B5EF4-FFF2-40B4-BE49-F238E27FC236}">
                    <a16:creationId xmlns:a16="http://schemas.microsoft.com/office/drawing/2014/main" id="{EE9D4C00-B933-54CF-CAAA-97609AEEC7C3}"/>
                  </a:ext>
                </a:extLst>
              </p:cNvPr>
              <p:cNvSpPr txBox="1">
                <a:spLocks noRot="1" noChangeAspect="1" noMove="1" noResize="1" noEditPoints="1" noAdjustHandles="1" noChangeArrowheads="1" noChangeShapeType="1" noTextEdit="1"/>
              </p:cNvSpPr>
              <p:nvPr/>
            </p:nvSpPr>
            <p:spPr>
              <a:xfrm>
                <a:off x="419215" y="2872497"/>
                <a:ext cx="11646515" cy="1029449"/>
              </a:xfrm>
              <a:prstGeom prst="rect">
                <a:avLst/>
              </a:prstGeom>
              <a:blipFill>
                <a:blip r:embed="rId4"/>
                <a:stretch>
                  <a:fillRect t="-125610" b="-168293"/>
                </a:stretch>
              </a:blipFill>
            </p:spPr>
            <p:txBody>
              <a:bodyPr/>
              <a:lstStyle/>
              <a:p>
                <a:r>
                  <a:rPr lang="en-US">
                    <a:noFill/>
                  </a:rPr>
                  <a:t> </a:t>
                </a:r>
              </a:p>
            </p:txBody>
          </p:sp>
        </mc:Fallback>
      </mc:AlternateContent>
      <p:sp>
        <p:nvSpPr>
          <p:cNvPr id="6" name="Freeform 5">
            <a:extLst>
              <a:ext uri="{FF2B5EF4-FFF2-40B4-BE49-F238E27FC236}">
                <a16:creationId xmlns:a16="http://schemas.microsoft.com/office/drawing/2014/main" id="{0062EF8E-49C2-6601-B965-F6F7A2838B87}"/>
              </a:ext>
            </a:extLst>
          </p:cNvPr>
          <p:cNvSpPr/>
          <p:nvPr/>
        </p:nvSpPr>
        <p:spPr>
          <a:xfrm>
            <a:off x="6429025" y="2733507"/>
            <a:ext cx="836023" cy="362557"/>
          </a:xfrm>
          <a:custGeom>
            <a:avLst/>
            <a:gdLst>
              <a:gd name="connsiteX0" fmla="*/ 0 w 837257"/>
              <a:gd name="connsiteY0" fmla="*/ 0 h 561703"/>
              <a:gd name="connsiteX1" fmla="*/ 718457 w 837257"/>
              <a:gd name="connsiteY1" fmla="*/ 182880 h 561703"/>
              <a:gd name="connsiteX2" fmla="*/ 836023 w 837257"/>
              <a:gd name="connsiteY2" fmla="*/ 561703 h 561703"/>
              <a:gd name="connsiteX3" fmla="*/ 836023 w 837257"/>
              <a:gd name="connsiteY3" fmla="*/ 561703 h 561703"/>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50617"/>
              <a:gd name="connsiteY0" fmla="*/ 0 h 574765"/>
              <a:gd name="connsiteX1" fmla="*/ 731520 w 850617"/>
              <a:gd name="connsiteY1" fmla="*/ 195942 h 574765"/>
              <a:gd name="connsiteX2" fmla="*/ 849086 w 850617"/>
              <a:gd name="connsiteY2" fmla="*/ 574765 h 574765"/>
              <a:gd name="connsiteX3" fmla="*/ 849086 w 850617"/>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09897 w 849086"/>
              <a:gd name="connsiteY3" fmla="*/ 535577 h 574765"/>
              <a:gd name="connsiteX0" fmla="*/ 0 w 849086"/>
              <a:gd name="connsiteY0" fmla="*/ 0 h 574765"/>
              <a:gd name="connsiteX1" fmla="*/ 561703 w 849086"/>
              <a:gd name="connsiteY1" fmla="*/ 209005 h 574765"/>
              <a:gd name="connsiteX2" fmla="*/ 849086 w 849086"/>
              <a:gd name="connsiteY2" fmla="*/ 574765 h 574765"/>
              <a:gd name="connsiteX0" fmla="*/ 0 w 862149"/>
              <a:gd name="connsiteY0" fmla="*/ 0 h 352697"/>
              <a:gd name="connsiteX1" fmla="*/ 561703 w 862149"/>
              <a:gd name="connsiteY1" fmla="*/ 209005 h 352697"/>
              <a:gd name="connsiteX2" fmla="*/ 862149 w 862149"/>
              <a:gd name="connsiteY2" fmla="*/ 352697 h 352697"/>
              <a:gd name="connsiteX0" fmla="*/ 0 w 836023"/>
              <a:gd name="connsiteY0" fmla="*/ 0 h 535577"/>
              <a:gd name="connsiteX1" fmla="*/ 561703 w 836023"/>
              <a:gd name="connsiteY1" fmla="*/ 209005 h 535577"/>
              <a:gd name="connsiteX2" fmla="*/ 836023 w 836023"/>
              <a:gd name="connsiteY2" fmla="*/ 535577 h 535577"/>
              <a:gd name="connsiteX0" fmla="*/ 0 w 836023"/>
              <a:gd name="connsiteY0" fmla="*/ 0 h 535577"/>
              <a:gd name="connsiteX1" fmla="*/ 643090 w 836023"/>
              <a:gd name="connsiteY1" fmla="*/ 213793 h 535577"/>
              <a:gd name="connsiteX2" fmla="*/ 836023 w 836023"/>
              <a:gd name="connsiteY2" fmla="*/ 535577 h 535577"/>
              <a:gd name="connsiteX0" fmla="*/ 0 w 843629"/>
              <a:gd name="connsiteY0" fmla="*/ 0 h 535577"/>
              <a:gd name="connsiteX1" fmla="*/ 743626 w 843629"/>
              <a:gd name="connsiteY1" fmla="*/ 276029 h 535577"/>
              <a:gd name="connsiteX2" fmla="*/ 836023 w 843629"/>
              <a:gd name="connsiteY2" fmla="*/ 535577 h 535577"/>
              <a:gd name="connsiteX0" fmla="*/ 0 w 836023"/>
              <a:gd name="connsiteY0" fmla="*/ 0 h 535577"/>
              <a:gd name="connsiteX1" fmla="*/ 695751 w 836023"/>
              <a:gd name="connsiteY1" fmla="*/ 271242 h 535577"/>
              <a:gd name="connsiteX2" fmla="*/ 836023 w 836023"/>
              <a:gd name="connsiteY2" fmla="*/ 535577 h 535577"/>
            </a:gdLst>
            <a:ahLst/>
            <a:cxnLst>
              <a:cxn ang="0">
                <a:pos x="connsiteX0" y="connsiteY0"/>
              </a:cxn>
              <a:cxn ang="0">
                <a:pos x="connsiteX1" y="connsiteY1"/>
              </a:cxn>
              <a:cxn ang="0">
                <a:pos x="connsiteX2" y="connsiteY2"/>
              </a:cxn>
            </a:cxnLst>
            <a:rect l="l" t="t" r="r" b="b"/>
            <a:pathLst>
              <a:path w="836023" h="535577">
                <a:moveTo>
                  <a:pt x="0" y="0"/>
                </a:moveTo>
                <a:cubicBezTo>
                  <a:pt x="93617" y="332014"/>
                  <a:pt x="556414" y="181979"/>
                  <a:pt x="695751" y="271242"/>
                </a:cubicBezTo>
                <a:cubicBezTo>
                  <a:pt x="835088" y="360505"/>
                  <a:pt x="836023" y="535577"/>
                  <a:pt x="836023" y="535577"/>
                </a:cubicBezTo>
              </a:path>
            </a:pathLst>
          </a:custGeom>
          <a:noFill/>
          <a:ln w="25400">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Freeform 6">
            <a:extLst>
              <a:ext uri="{FF2B5EF4-FFF2-40B4-BE49-F238E27FC236}">
                <a16:creationId xmlns:a16="http://schemas.microsoft.com/office/drawing/2014/main" id="{57BC03C4-1674-B70C-FD3E-09FF0085C8B5}"/>
              </a:ext>
            </a:extLst>
          </p:cNvPr>
          <p:cNvSpPr/>
          <p:nvPr/>
        </p:nvSpPr>
        <p:spPr>
          <a:xfrm flipH="1">
            <a:off x="9349739" y="2793033"/>
            <a:ext cx="460307" cy="313098"/>
          </a:xfrm>
          <a:custGeom>
            <a:avLst/>
            <a:gdLst>
              <a:gd name="connsiteX0" fmla="*/ 0 w 837257"/>
              <a:gd name="connsiteY0" fmla="*/ 0 h 561703"/>
              <a:gd name="connsiteX1" fmla="*/ 718457 w 837257"/>
              <a:gd name="connsiteY1" fmla="*/ 182880 h 561703"/>
              <a:gd name="connsiteX2" fmla="*/ 836023 w 837257"/>
              <a:gd name="connsiteY2" fmla="*/ 561703 h 561703"/>
              <a:gd name="connsiteX3" fmla="*/ 836023 w 837257"/>
              <a:gd name="connsiteY3" fmla="*/ 561703 h 561703"/>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37257"/>
              <a:gd name="connsiteY0" fmla="*/ 0 h 535577"/>
              <a:gd name="connsiteX1" fmla="*/ 718457 w 837257"/>
              <a:gd name="connsiteY1" fmla="*/ 156754 h 535577"/>
              <a:gd name="connsiteX2" fmla="*/ 836023 w 837257"/>
              <a:gd name="connsiteY2" fmla="*/ 535577 h 535577"/>
              <a:gd name="connsiteX3" fmla="*/ 836023 w 837257"/>
              <a:gd name="connsiteY3" fmla="*/ 535577 h 535577"/>
              <a:gd name="connsiteX0" fmla="*/ 0 w 850617"/>
              <a:gd name="connsiteY0" fmla="*/ 0 h 574765"/>
              <a:gd name="connsiteX1" fmla="*/ 731520 w 850617"/>
              <a:gd name="connsiteY1" fmla="*/ 195942 h 574765"/>
              <a:gd name="connsiteX2" fmla="*/ 849086 w 850617"/>
              <a:gd name="connsiteY2" fmla="*/ 574765 h 574765"/>
              <a:gd name="connsiteX3" fmla="*/ 849086 w 850617"/>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49086 w 849086"/>
              <a:gd name="connsiteY3" fmla="*/ 574765 h 574765"/>
              <a:gd name="connsiteX0" fmla="*/ 0 w 849086"/>
              <a:gd name="connsiteY0" fmla="*/ 0 h 574765"/>
              <a:gd name="connsiteX1" fmla="*/ 561703 w 849086"/>
              <a:gd name="connsiteY1" fmla="*/ 209005 h 574765"/>
              <a:gd name="connsiteX2" fmla="*/ 849086 w 849086"/>
              <a:gd name="connsiteY2" fmla="*/ 574765 h 574765"/>
              <a:gd name="connsiteX3" fmla="*/ 809897 w 849086"/>
              <a:gd name="connsiteY3" fmla="*/ 535577 h 574765"/>
              <a:gd name="connsiteX0" fmla="*/ 0 w 849086"/>
              <a:gd name="connsiteY0" fmla="*/ 0 h 574765"/>
              <a:gd name="connsiteX1" fmla="*/ 561703 w 849086"/>
              <a:gd name="connsiteY1" fmla="*/ 209005 h 574765"/>
              <a:gd name="connsiteX2" fmla="*/ 849086 w 849086"/>
              <a:gd name="connsiteY2" fmla="*/ 574765 h 574765"/>
              <a:gd name="connsiteX0" fmla="*/ 0 w 862149"/>
              <a:gd name="connsiteY0" fmla="*/ 0 h 352697"/>
              <a:gd name="connsiteX1" fmla="*/ 561703 w 862149"/>
              <a:gd name="connsiteY1" fmla="*/ 209005 h 352697"/>
              <a:gd name="connsiteX2" fmla="*/ 862149 w 862149"/>
              <a:gd name="connsiteY2" fmla="*/ 352697 h 352697"/>
              <a:gd name="connsiteX0" fmla="*/ 0 w 836023"/>
              <a:gd name="connsiteY0" fmla="*/ 0 h 535577"/>
              <a:gd name="connsiteX1" fmla="*/ 561703 w 836023"/>
              <a:gd name="connsiteY1" fmla="*/ 209005 h 535577"/>
              <a:gd name="connsiteX2" fmla="*/ 836023 w 836023"/>
              <a:gd name="connsiteY2" fmla="*/ 535577 h 535577"/>
              <a:gd name="connsiteX0" fmla="*/ 0 w 836023"/>
              <a:gd name="connsiteY0" fmla="*/ 0 h 535577"/>
              <a:gd name="connsiteX1" fmla="*/ 643090 w 836023"/>
              <a:gd name="connsiteY1" fmla="*/ 213793 h 535577"/>
              <a:gd name="connsiteX2" fmla="*/ 836023 w 836023"/>
              <a:gd name="connsiteY2" fmla="*/ 535577 h 535577"/>
              <a:gd name="connsiteX0" fmla="*/ 0 w 843629"/>
              <a:gd name="connsiteY0" fmla="*/ 0 h 535577"/>
              <a:gd name="connsiteX1" fmla="*/ 743626 w 843629"/>
              <a:gd name="connsiteY1" fmla="*/ 276029 h 535577"/>
              <a:gd name="connsiteX2" fmla="*/ 836023 w 843629"/>
              <a:gd name="connsiteY2" fmla="*/ 535577 h 535577"/>
              <a:gd name="connsiteX0" fmla="*/ 0 w 836023"/>
              <a:gd name="connsiteY0" fmla="*/ 0 h 535577"/>
              <a:gd name="connsiteX1" fmla="*/ 695751 w 836023"/>
              <a:gd name="connsiteY1" fmla="*/ 271242 h 535577"/>
              <a:gd name="connsiteX2" fmla="*/ 836023 w 836023"/>
              <a:gd name="connsiteY2" fmla="*/ 535577 h 535577"/>
            </a:gdLst>
            <a:ahLst/>
            <a:cxnLst>
              <a:cxn ang="0">
                <a:pos x="connsiteX0" y="connsiteY0"/>
              </a:cxn>
              <a:cxn ang="0">
                <a:pos x="connsiteX1" y="connsiteY1"/>
              </a:cxn>
              <a:cxn ang="0">
                <a:pos x="connsiteX2" y="connsiteY2"/>
              </a:cxn>
            </a:cxnLst>
            <a:rect l="l" t="t" r="r" b="b"/>
            <a:pathLst>
              <a:path w="836023" h="535577">
                <a:moveTo>
                  <a:pt x="0" y="0"/>
                </a:moveTo>
                <a:cubicBezTo>
                  <a:pt x="93617" y="332014"/>
                  <a:pt x="556414" y="181979"/>
                  <a:pt x="695751" y="271242"/>
                </a:cubicBezTo>
                <a:cubicBezTo>
                  <a:pt x="835088" y="360505"/>
                  <a:pt x="836023" y="535577"/>
                  <a:pt x="836023" y="535577"/>
                </a:cubicBezTo>
              </a:path>
            </a:pathLst>
          </a:custGeom>
          <a:noFill/>
          <a:ln w="25400">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 name="Straight Connector 2">
            <a:extLst>
              <a:ext uri="{FF2B5EF4-FFF2-40B4-BE49-F238E27FC236}">
                <a16:creationId xmlns:a16="http://schemas.microsoft.com/office/drawing/2014/main" id="{AF72DCF9-777E-0B1D-A503-E8F01A85E86A}"/>
              </a:ext>
            </a:extLst>
          </p:cNvPr>
          <p:cNvCxnSpPr>
            <a:cxnSpLocks/>
          </p:cNvCxnSpPr>
          <p:nvPr/>
        </p:nvCxnSpPr>
        <p:spPr>
          <a:xfrm flipH="1" flipV="1">
            <a:off x="0" y="4234947"/>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2EFF645-0765-CF5E-85C0-174B27DF6DB6}"/>
              </a:ext>
            </a:extLst>
          </p:cNvPr>
          <p:cNvSpPr txBox="1"/>
          <p:nvPr/>
        </p:nvSpPr>
        <p:spPr>
          <a:xfrm>
            <a:off x="129538" y="4304070"/>
            <a:ext cx="11849101" cy="2308324"/>
          </a:xfrm>
          <a:prstGeom prst="rect">
            <a:avLst/>
          </a:prstGeom>
          <a:noFill/>
        </p:spPr>
        <p:txBody>
          <a:bodyPr wrap="square">
            <a:spAutoFit/>
          </a:bodyPr>
          <a:lstStyle/>
          <a:p>
            <a:r>
              <a:rPr lang="en-US" sz="2400" dirty="0"/>
              <a:t>Characterization of “bandit” learnability for infinite hypothesis classes is subtle and open.</a:t>
            </a:r>
          </a:p>
          <a:p>
            <a:pPr marL="342900" indent="-342900">
              <a:buFont typeface="Arial" panose="020B0604020202020204" pitchFamily="34" charset="0"/>
              <a:buChar char="•"/>
            </a:pPr>
            <a:r>
              <a:rPr lang="en-US" sz="2400" dirty="0"/>
              <a:t>Promising framework: Decision-Estimation Coefficient (DEC) for characterizing statistical complexity of interactive decision making.</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Interesting question: How do economic models of behavior come into the picture within DEC framework?</a:t>
            </a:r>
          </a:p>
        </p:txBody>
      </p:sp>
      <p:sp>
        <p:nvSpPr>
          <p:cNvPr id="10" name="TextBox 9">
            <a:extLst>
              <a:ext uri="{FF2B5EF4-FFF2-40B4-BE49-F238E27FC236}">
                <a16:creationId xmlns:a16="http://schemas.microsoft.com/office/drawing/2014/main" id="{B7EC005D-55E1-8C09-A379-8733C8157B3B}"/>
              </a:ext>
            </a:extLst>
          </p:cNvPr>
          <p:cNvSpPr txBox="1"/>
          <p:nvPr/>
        </p:nvSpPr>
        <p:spPr>
          <a:xfrm>
            <a:off x="8309611" y="5073511"/>
            <a:ext cx="4050032" cy="400110"/>
          </a:xfrm>
          <a:prstGeom prst="rect">
            <a:avLst/>
          </a:prstGeom>
          <a:noFill/>
        </p:spPr>
        <p:txBody>
          <a:bodyPr wrap="square">
            <a:spAutoFit/>
          </a:bodyPr>
          <a:lstStyle/>
          <a:p>
            <a:r>
              <a:rPr lang="en-US" sz="2000" dirty="0">
                <a:solidFill>
                  <a:schemeClr val="accent6"/>
                </a:solidFill>
              </a:rPr>
              <a:t>[Foster, </a:t>
            </a:r>
            <a:r>
              <a:rPr lang="en-US" sz="2000" dirty="0" err="1">
                <a:solidFill>
                  <a:schemeClr val="accent6"/>
                </a:solidFill>
              </a:rPr>
              <a:t>Kakade</a:t>
            </a:r>
            <a:r>
              <a:rPr lang="en-US" sz="2000" dirty="0">
                <a:solidFill>
                  <a:schemeClr val="accent6"/>
                </a:solidFill>
              </a:rPr>
              <a:t>, Qian, </a:t>
            </a:r>
            <a:r>
              <a:rPr lang="en-US" sz="2000" dirty="0" err="1">
                <a:solidFill>
                  <a:schemeClr val="accent6"/>
                </a:solidFill>
              </a:rPr>
              <a:t>Rakhlin</a:t>
            </a:r>
            <a:r>
              <a:rPr lang="en-US" sz="2000" dirty="0">
                <a:solidFill>
                  <a:schemeClr val="accent6"/>
                </a:solidFill>
              </a:rPr>
              <a:t> ’22]</a:t>
            </a:r>
            <a:endParaRPr lang="en-US" sz="2000" dirty="0"/>
          </a:p>
        </p:txBody>
      </p:sp>
    </p:spTree>
    <p:extLst>
      <p:ext uri="{BB962C8B-B14F-4D97-AF65-F5344CB8AC3E}">
        <p14:creationId xmlns:p14="http://schemas.microsoft.com/office/powerpoint/2010/main" val="262134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a:cxnSpLocks/>
          </p:cNvCxnSpPr>
          <p:nvPr/>
        </p:nvCxnSpPr>
        <p:spPr>
          <a:xfrm>
            <a:off x="604434" y="1082674"/>
            <a:ext cx="0" cy="50095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610384" y="5740507"/>
            <a:ext cx="834689"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0312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27158A2D-84B2-6F46-9228-C78320D4E343}"/>
              </a:ext>
            </a:extLst>
          </p:cNvPr>
          <p:cNvSpPr/>
          <p:nvPr/>
        </p:nvSpPr>
        <p:spPr>
          <a:xfrm>
            <a:off x="3814623" y="8390700"/>
            <a:ext cx="3746310" cy="12032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6263786-970D-CA48-ACBB-92F603FB3F68}"/>
              </a:ext>
            </a:extLst>
          </p:cNvPr>
          <p:cNvSpPr>
            <a:spLocks noGrp="1"/>
          </p:cNvSpPr>
          <p:nvPr>
            <p:ph type="title"/>
          </p:nvPr>
        </p:nvSpPr>
        <p:spPr/>
        <p:txBody>
          <a:bodyPr>
            <a:normAutofit/>
          </a:bodyPr>
          <a:lstStyle/>
          <a:p>
            <a:r>
              <a:rPr lang="en-US" dirty="0"/>
              <a:t>Learning and Commitment Revisited </a:t>
            </a:r>
          </a:p>
        </p:txBody>
      </p:sp>
      <p:sp>
        <p:nvSpPr>
          <p:cNvPr id="3" name="Content Placeholder 2">
            <a:extLst>
              <a:ext uri="{FF2B5EF4-FFF2-40B4-BE49-F238E27FC236}">
                <a16:creationId xmlns:a16="http://schemas.microsoft.com/office/drawing/2014/main" id="{582E60D2-BEB4-984C-8EDA-840F044BCA09}"/>
              </a:ext>
            </a:extLst>
          </p:cNvPr>
          <p:cNvSpPr>
            <a:spLocks noGrp="1"/>
          </p:cNvSpPr>
          <p:nvPr>
            <p:ph idx="1"/>
          </p:nvPr>
        </p:nvSpPr>
        <p:spPr>
          <a:xfrm>
            <a:off x="426720" y="1128394"/>
            <a:ext cx="11661916" cy="5203826"/>
          </a:xfrm>
        </p:spPr>
        <p:txBody>
          <a:bodyPr>
            <a:normAutofit/>
          </a:bodyPr>
          <a:lstStyle/>
          <a:p>
            <a:pPr marL="0" indent="0">
              <a:buNone/>
            </a:pPr>
            <a:r>
              <a:rPr lang="en-US" sz="2400" dirty="0"/>
              <a:t>Learning from repeated interactions is antithetical to commitment.</a:t>
            </a:r>
          </a:p>
          <a:p>
            <a:r>
              <a:rPr lang="en-US" sz="2400" dirty="0"/>
              <a:t>Advantage of Stackelberg (over Nash) is the power to commit.</a:t>
            </a:r>
          </a:p>
          <a:p>
            <a:r>
              <a:rPr lang="en-US" sz="2400" dirty="0"/>
              <a:t>Learners don’t commit to per-round strategies; they commit to algorithms.</a:t>
            </a:r>
          </a:p>
          <a:p>
            <a:r>
              <a:rPr lang="en-US" sz="2400" dirty="0"/>
              <a:t>Agents may not best respond: non-myopic, not know the current principal strategy, …</a:t>
            </a:r>
          </a:p>
          <a:p>
            <a:endParaRPr lang="en-US" sz="2400" dirty="0"/>
          </a:p>
          <a:p>
            <a:pPr marL="0" indent="0">
              <a:buNone/>
            </a:pPr>
            <a:r>
              <a:rPr lang="en-US" sz="2400" dirty="0"/>
              <a:t>Debate on </a:t>
            </a:r>
          </a:p>
          <a:p>
            <a:r>
              <a:rPr lang="en-US" sz="2400" dirty="0"/>
              <a:t>what is the role of the principal? </a:t>
            </a:r>
          </a:p>
          <a:p>
            <a:r>
              <a:rPr lang="en-US" sz="2400" dirty="0"/>
              <a:t>what’s the achievable utility for principal and agent? </a:t>
            </a:r>
          </a:p>
          <a:p>
            <a:r>
              <a:rPr lang="en-US" sz="2400" dirty="0"/>
              <a:t>what are even the right benchmarks?</a:t>
            </a:r>
          </a:p>
          <a:p>
            <a:pPr marL="0" indent="0">
              <a:buNone/>
            </a:pPr>
            <a:endParaRPr lang="en-US" sz="2400" dirty="0"/>
          </a:p>
          <a:p>
            <a:pPr marL="0" indent="0">
              <a:buNone/>
            </a:pPr>
            <a:endParaRPr lang="en-US" sz="2400" dirty="0"/>
          </a:p>
        </p:txBody>
      </p:sp>
      <p:grpSp>
        <p:nvGrpSpPr>
          <p:cNvPr id="7" name="Group 6">
            <a:extLst>
              <a:ext uri="{FF2B5EF4-FFF2-40B4-BE49-F238E27FC236}">
                <a16:creationId xmlns:a16="http://schemas.microsoft.com/office/drawing/2014/main" id="{041EE1B7-FD1D-1341-A043-12E8D6DDB101}"/>
              </a:ext>
            </a:extLst>
          </p:cNvPr>
          <p:cNvGrpSpPr/>
          <p:nvPr/>
        </p:nvGrpSpPr>
        <p:grpSpPr>
          <a:xfrm>
            <a:off x="3587932" y="8466864"/>
            <a:ext cx="644673" cy="855587"/>
            <a:chOff x="2139430" y="2120158"/>
            <a:chExt cx="440320" cy="584377"/>
          </a:xfrm>
        </p:grpSpPr>
        <p:sp>
          <p:nvSpPr>
            <p:cNvPr id="8" name="Oval 7">
              <a:extLst>
                <a:ext uri="{FF2B5EF4-FFF2-40B4-BE49-F238E27FC236}">
                  <a16:creationId xmlns:a16="http://schemas.microsoft.com/office/drawing/2014/main" id="{7994D44E-8047-ED47-BC67-5BF8710E1243}"/>
                </a:ext>
              </a:extLst>
            </p:cNvPr>
            <p:cNvSpPr/>
            <p:nvPr/>
          </p:nvSpPr>
          <p:spPr bwMode="auto">
            <a:xfrm>
              <a:off x="2220378" y="2120158"/>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9" name="Freeform 8">
              <a:extLst>
                <a:ext uri="{FF2B5EF4-FFF2-40B4-BE49-F238E27FC236}">
                  <a16:creationId xmlns:a16="http://schemas.microsoft.com/office/drawing/2014/main" id="{BC964B90-42FA-824D-9451-F623B297B55A}"/>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48B26C3-261B-154F-9EE2-6DFCBD6246A1}"/>
                    </a:ext>
                  </a:extLst>
                </p:cNvPr>
                <p:cNvSpPr txBox="1"/>
                <p:nvPr/>
              </p:nvSpPr>
              <p:spPr>
                <a:xfrm>
                  <a:off x="2179290" y="2431255"/>
                  <a:ext cx="360598" cy="27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2000" b="1" dirty="0">
                    <a:solidFill>
                      <a:schemeClr val="bg1"/>
                    </a:solidFill>
                  </a:endParaRPr>
                </a:p>
              </p:txBody>
            </p:sp>
          </mc:Choice>
          <mc:Fallback xmlns="">
            <p:sp>
              <p:nvSpPr>
                <p:cNvPr id="10" name="TextBox 9">
                  <a:extLst>
                    <a:ext uri="{FF2B5EF4-FFF2-40B4-BE49-F238E27FC236}">
                      <a16:creationId xmlns:a16="http://schemas.microsoft.com/office/drawing/2014/main" id="{248B26C3-261B-154F-9EE2-6DFCBD6246A1}"/>
                    </a:ext>
                  </a:extLst>
                </p:cNvPr>
                <p:cNvSpPr txBox="1">
                  <a:spLocks noRot="1" noChangeAspect="1" noMove="1" noResize="1" noEditPoints="1" noAdjustHandles="1" noChangeArrowheads="1" noChangeShapeType="1" noTextEdit="1"/>
                </p:cNvSpPr>
                <p:nvPr/>
              </p:nvSpPr>
              <p:spPr>
                <a:xfrm>
                  <a:off x="2179290" y="2431255"/>
                  <a:ext cx="360598" cy="273280"/>
                </a:xfrm>
                <a:prstGeom prst="rect">
                  <a:avLst/>
                </a:prstGeom>
                <a:blipFill>
                  <a:blip r:embed="rId2"/>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9BFFC8B-D276-F949-959C-447A3F8B195B}"/>
              </a:ext>
            </a:extLst>
          </p:cNvPr>
          <p:cNvGrpSpPr/>
          <p:nvPr/>
        </p:nvGrpSpPr>
        <p:grpSpPr>
          <a:xfrm>
            <a:off x="7220827" y="8504277"/>
            <a:ext cx="586066" cy="782046"/>
            <a:chOff x="3448776" y="1264627"/>
            <a:chExt cx="440320" cy="587563"/>
          </a:xfrm>
        </p:grpSpPr>
        <p:sp>
          <p:nvSpPr>
            <p:cNvPr id="12" name="Oval 11">
              <a:extLst>
                <a:ext uri="{FF2B5EF4-FFF2-40B4-BE49-F238E27FC236}">
                  <a16:creationId xmlns:a16="http://schemas.microsoft.com/office/drawing/2014/main" id="{AA7D1B38-0960-3F41-99EA-569BE9343838}"/>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Freeform 12">
              <a:extLst>
                <a:ext uri="{FF2B5EF4-FFF2-40B4-BE49-F238E27FC236}">
                  <a16:creationId xmlns:a16="http://schemas.microsoft.com/office/drawing/2014/main" id="{EC578A38-79C8-9C44-A930-D1EC4DA7D0DD}"/>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6F16DB1-43EB-AC4C-A528-0E701A1E93CC}"/>
                    </a:ext>
                  </a:extLst>
                </p:cNvPr>
                <p:cNvSpPr txBox="1"/>
                <p:nvPr/>
              </p:nvSpPr>
              <p:spPr>
                <a:xfrm>
                  <a:off x="3495152" y="1541701"/>
                  <a:ext cx="360598" cy="300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charset="0"/>
                          </a:rPr>
                          <m:t>𝟐</m:t>
                        </m:r>
                      </m:oMath>
                    </m:oMathPara>
                  </a14:m>
                  <a:endParaRPr lang="en-US" sz="2000" b="1" dirty="0">
                    <a:solidFill>
                      <a:schemeClr val="bg1"/>
                    </a:solidFill>
                  </a:endParaRPr>
                </a:p>
              </p:txBody>
            </p:sp>
          </mc:Choice>
          <mc:Fallback xmlns="">
            <p:sp>
              <p:nvSpPr>
                <p:cNvPr id="14" name="TextBox 13">
                  <a:extLst>
                    <a:ext uri="{FF2B5EF4-FFF2-40B4-BE49-F238E27FC236}">
                      <a16:creationId xmlns:a16="http://schemas.microsoft.com/office/drawing/2014/main" id="{16F16DB1-43EB-AC4C-A528-0E701A1E93CC}"/>
                    </a:ext>
                  </a:extLst>
                </p:cNvPr>
                <p:cNvSpPr txBox="1">
                  <a:spLocks noRot="1" noChangeAspect="1" noMove="1" noResize="1" noEditPoints="1" noAdjustHandles="1" noChangeArrowheads="1" noChangeShapeType="1" noTextEdit="1"/>
                </p:cNvSpPr>
                <p:nvPr/>
              </p:nvSpPr>
              <p:spPr>
                <a:xfrm>
                  <a:off x="3495152" y="1541701"/>
                  <a:ext cx="360598" cy="300609"/>
                </a:xfrm>
                <a:prstGeom prst="rect">
                  <a:avLst/>
                </a:prstGeom>
                <a:blipFill>
                  <a:blip r:embed="rId3"/>
                  <a:stretch>
                    <a:fillRect/>
                  </a:stretch>
                </a:blipFill>
              </p:spPr>
              <p:txBody>
                <a:bodyPr/>
                <a:lstStyle/>
                <a:p>
                  <a:r>
                    <a:rPr lang="en-US">
                      <a:noFill/>
                    </a:rPr>
                    <a:t> </a:t>
                  </a:r>
                </a:p>
              </p:txBody>
            </p:sp>
          </mc:Fallback>
        </mc:AlternateContent>
      </p:grpSp>
      <p:sp>
        <p:nvSpPr>
          <p:cNvPr id="16" name="TextBox 15">
            <a:extLst>
              <a:ext uri="{FF2B5EF4-FFF2-40B4-BE49-F238E27FC236}">
                <a16:creationId xmlns:a16="http://schemas.microsoft.com/office/drawing/2014/main" id="{5CB99530-B5FF-4742-8E70-D7A63A5385B9}"/>
              </a:ext>
            </a:extLst>
          </p:cNvPr>
          <p:cNvSpPr txBox="1"/>
          <p:nvPr/>
        </p:nvSpPr>
        <p:spPr>
          <a:xfrm>
            <a:off x="3374533" y="9529061"/>
            <a:ext cx="1122604" cy="646331"/>
          </a:xfrm>
          <a:prstGeom prst="rect">
            <a:avLst/>
          </a:prstGeom>
          <a:noFill/>
        </p:spPr>
        <p:txBody>
          <a:bodyPr wrap="square">
            <a:spAutoFit/>
          </a:bodyPr>
          <a:lstStyle/>
          <a:p>
            <a:r>
              <a:rPr lang="en-US" dirty="0"/>
              <a:t>Principal</a:t>
            </a:r>
          </a:p>
        </p:txBody>
      </p:sp>
      <p:sp>
        <p:nvSpPr>
          <p:cNvPr id="17" name="TextBox 16">
            <a:extLst>
              <a:ext uri="{FF2B5EF4-FFF2-40B4-BE49-F238E27FC236}">
                <a16:creationId xmlns:a16="http://schemas.microsoft.com/office/drawing/2014/main" id="{CB9A07BB-4F9F-9647-8FD1-4F4CA06780ED}"/>
              </a:ext>
            </a:extLst>
          </p:cNvPr>
          <p:cNvSpPr txBox="1"/>
          <p:nvPr/>
        </p:nvSpPr>
        <p:spPr>
          <a:xfrm>
            <a:off x="7101779" y="9506122"/>
            <a:ext cx="1139745" cy="369332"/>
          </a:xfrm>
          <a:prstGeom prst="rect">
            <a:avLst/>
          </a:prstGeom>
          <a:noFill/>
        </p:spPr>
        <p:txBody>
          <a:bodyPr wrap="square">
            <a:spAutoFit/>
          </a:bodyPr>
          <a:lstStyle/>
          <a:p>
            <a:r>
              <a:rPr lang="en-US" sz="1800" dirty="0"/>
              <a:t>Agent</a:t>
            </a:r>
            <a:endParaRPr lang="en-US" dirty="0"/>
          </a:p>
        </p:txBody>
      </p:sp>
      <p:sp>
        <p:nvSpPr>
          <p:cNvPr id="19" name="TextBox 18">
            <a:extLst>
              <a:ext uri="{FF2B5EF4-FFF2-40B4-BE49-F238E27FC236}">
                <a16:creationId xmlns:a16="http://schemas.microsoft.com/office/drawing/2014/main" id="{F7C93ED0-5498-F54E-878D-4C50CCE9A9CD}"/>
              </a:ext>
            </a:extLst>
          </p:cNvPr>
          <p:cNvSpPr txBox="1"/>
          <p:nvPr/>
        </p:nvSpPr>
        <p:spPr>
          <a:xfrm>
            <a:off x="2557669" y="7667188"/>
            <a:ext cx="6506817" cy="707886"/>
          </a:xfrm>
          <a:prstGeom prst="rect">
            <a:avLst/>
          </a:prstGeom>
          <a:noFill/>
        </p:spPr>
        <p:txBody>
          <a:bodyPr wrap="square">
            <a:spAutoFit/>
          </a:bodyPr>
          <a:lstStyle/>
          <a:p>
            <a:pPr algn="ctr"/>
            <a:r>
              <a:rPr lang="en-US" sz="2000" b="1" dirty="0"/>
              <a:t>Cheap talk</a:t>
            </a:r>
          </a:p>
          <a:p>
            <a:pPr algn="ctr"/>
            <a:r>
              <a:rPr lang="en-US" sz="2000" dirty="0"/>
              <a:t> Actions that have no impact on long term utility</a:t>
            </a:r>
          </a:p>
        </p:txBody>
      </p:sp>
      <p:sp>
        <p:nvSpPr>
          <p:cNvPr id="21" name="TextBox 20">
            <a:extLst>
              <a:ext uri="{FF2B5EF4-FFF2-40B4-BE49-F238E27FC236}">
                <a16:creationId xmlns:a16="http://schemas.microsoft.com/office/drawing/2014/main" id="{3F2D466E-280E-3B4C-921E-15B187D16C61}"/>
              </a:ext>
            </a:extLst>
          </p:cNvPr>
          <p:cNvSpPr txBox="1"/>
          <p:nvPr/>
        </p:nvSpPr>
        <p:spPr>
          <a:xfrm>
            <a:off x="4982817" y="9863394"/>
            <a:ext cx="2027522" cy="369332"/>
          </a:xfrm>
          <a:prstGeom prst="rect">
            <a:avLst/>
          </a:prstGeom>
          <a:noFill/>
        </p:spPr>
        <p:txBody>
          <a:bodyPr wrap="square">
            <a:spAutoFit/>
          </a:bodyPr>
          <a:lstStyle/>
          <a:p>
            <a:r>
              <a:rPr lang="en-US" sz="1800" dirty="0"/>
              <a:t>Inhibits learning</a:t>
            </a:r>
            <a:endParaRPr lang="en-US" dirty="0"/>
          </a:p>
        </p:txBody>
      </p:sp>
      <p:sp>
        <p:nvSpPr>
          <p:cNvPr id="23" name="TextBox 22">
            <a:extLst>
              <a:ext uri="{FF2B5EF4-FFF2-40B4-BE49-F238E27FC236}">
                <a16:creationId xmlns:a16="http://schemas.microsoft.com/office/drawing/2014/main" id="{388847F2-1E0E-1848-B66F-8C074854A4B6}"/>
              </a:ext>
            </a:extLst>
          </p:cNvPr>
          <p:cNvSpPr txBox="1"/>
          <p:nvPr/>
        </p:nvSpPr>
        <p:spPr>
          <a:xfrm>
            <a:off x="530084" y="7146681"/>
            <a:ext cx="11661916" cy="430887"/>
          </a:xfrm>
          <a:prstGeom prst="rect">
            <a:avLst/>
          </a:prstGeom>
          <a:noFill/>
        </p:spPr>
        <p:txBody>
          <a:bodyPr wrap="square">
            <a:spAutoFit/>
          </a:bodyPr>
          <a:lstStyle/>
          <a:p>
            <a:r>
              <a:rPr lang="en-US" sz="2200" dirty="0">
                <a:solidFill>
                  <a:schemeClr val="accent6"/>
                </a:solidFill>
              </a:rPr>
              <a:t>Discussion of ongoing work </a:t>
            </a:r>
            <a:r>
              <a:rPr lang="en-US" sz="2200" dirty="0">
                <a:solidFill>
                  <a:schemeClr val="accent6">
                    <a:lumMod val="75000"/>
                  </a:schemeClr>
                </a:solidFill>
              </a:rPr>
              <a:t>H.</a:t>
            </a:r>
            <a:r>
              <a:rPr lang="en-US" sz="2200" dirty="0">
                <a:solidFill>
                  <a:schemeClr val="accent6"/>
                </a:solidFill>
              </a:rPr>
              <a:t>, </a:t>
            </a:r>
            <a:r>
              <a:rPr lang="en-US" sz="2200" dirty="0" err="1">
                <a:solidFill>
                  <a:schemeClr val="accent6"/>
                </a:solidFill>
              </a:rPr>
              <a:t>Lykouris</a:t>
            </a:r>
            <a:r>
              <a:rPr lang="en-US" sz="2200" dirty="0">
                <a:solidFill>
                  <a:schemeClr val="accent6"/>
                </a:solidFill>
              </a:rPr>
              <a:t>, </a:t>
            </a:r>
            <a:r>
              <a:rPr lang="en-US" sz="2200" dirty="0" err="1">
                <a:solidFill>
                  <a:schemeClr val="accent6"/>
                </a:solidFill>
              </a:rPr>
              <a:t>Nietert</a:t>
            </a:r>
            <a:r>
              <a:rPr lang="en-US" sz="2200" dirty="0">
                <a:solidFill>
                  <a:schemeClr val="accent6"/>
                </a:solidFill>
              </a:rPr>
              <a:t>, and Wei ‘22. Preprint coming soon.</a:t>
            </a:r>
          </a:p>
        </p:txBody>
      </p:sp>
    </p:spTree>
    <p:extLst>
      <p:ext uri="{BB962C8B-B14F-4D97-AF65-F5344CB8AC3E}">
        <p14:creationId xmlns:p14="http://schemas.microsoft.com/office/powerpoint/2010/main" val="908641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6" grpId="0"/>
      <p:bldP spid="17" grpId="0"/>
      <p:bldP spid="19" grpId="0"/>
      <p:bldP spid="21"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F7B4-7350-699E-3315-1DB51F32F980}"/>
              </a:ext>
            </a:extLst>
          </p:cNvPr>
          <p:cNvSpPr>
            <a:spLocks noGrp="1"/>
          </p:cNvSpPr>
          <p:nvPr>
            <p:ph type="title"/>
          </p:nvPr>
        </p:nvSpPr>
        <p:spPr/>
        <p:txBody>
          <a:bodyPr/>
          <a:lstStyle/>
          <a:p>
            <a:r>
              <a:rPr lang="en-US" dirty="0"/>
              <a:t>Impact of Agent’s Behavior</a:t>
            </a:r>
          </a:p>
        </p:txBody>
      </p:sp>
      <p:sp>
        <p:nvSpPr>
          <p:cNvPr id="4" name="Content Placeholder 2">
            <a:extLst>
              <a:ext uri="{FF2B5EF4-FFF2-40B4-BE49-F238E27FC236}">
                <a16:creationId xmlns:a16="http://schemas.microsoft.com/office/drawing/2014/main" id="{2AD6718A-DFAD-DF41-F4E3-BD345779C88F}"/>
              </a:ext>
            </a:extLst>
          </p:cNvPr>
          <p:cNvSpPr>
            <a:spLocks noGrp="1"/>
          </p:cNvSpPr>
          <p:nvPr>
            <p:ph idx="1"/>
          </p:nvPr>
        </p:nvSpPr>
        <p:spPr>
          <a:xfrm>
            <a:off x="426720" y="1128394"/>
            <a:ext cx="11369040" cy="5203826"/>
          </a:xfrm>
        </p:spPr>
        <p:txBody>
          <a:bodyPr/>
          <a:lstStyle/>
          <a:p>
            <a:pPr marL="0" indent="0">
              <a:buNone/>
            </a:pPr>
            <a:r>
              <a:rPr lang="en-US" dirty="0"/>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EDC3C1-9741-E185-665F-DCA9DC7F6028}"/>
                  </a:ext>
                </a:extLst>
              </p:cNvPr>
              <p:cNvSpPr txBox="1"/>
              <p:nvPr/>
            </p:nvSpPr>
            <p:spPr>
              <a:xfrm>
                <a:off x="378490" y="1194991"/>
                <a:ext cx="11369040" cy="4893647"/>
              </a:xfrm>
              <a:prstGeom prst="rect">
                <a:avLst/>
              </a:prstGeom>
              <a:noFill/>
            </p:spPr>
            <p:txBody>
              <a:bodyPr wrap="square">
                <a:spAutoFit/>
              </a:bodyPr>
              <a:lstStyle/>
              <a:p>
                <a:r>
                  <a:rPr lang="en-US" sz="2400" dirty="0"/>
                  <a:t>What agent knows and algorithmically does matters a lot.</a:t>
                </a:r>
              </a:p>
              <a:p>
                <a:pPr marL="342900" indent="-342900">
                  <a:buFont typeface="Arial" panose="020B0604020202020204" pitchFamily="34" charset="0"/>
                  <a:buChar char="•"/>
                </a:pPr>
                <a:r>
                  <a:rPr lang="en-US" sz="2400" dirty="0"/>
                  <a:t>If agent knows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and best responds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endParaRPr lang="en-US" sz="2400" dirty="0"/>
              </a:p>
              <a:p>
                <a:pPr marL="342900" indent="-342900">
                  <a:buFont typeface="Wingdings" pitchFamily="2" charset="2"/>
                  <a:buChar char="à"/>
                </a:pPr>
                <a:r>
                  <a:rPr lang="en-US" sz="2400" dirty="0">
                    <a:sym typeface="Wingdings" pitchFamily="2" charset="2"/>
                  </a:rPr>
                  <a:t>Principal’s utility is at least that of optimal commitment.</a:t>
                </a:r>
              </a:p>
              <a:p>
                <a:pPr marL="342900" indent="-342900">
                  <a:buFont typeface="Wingdings" pitchFamily="2" charset="2"/>
                  <a:buChar char="à"/>
                </a:pPr>
                <a:r>
                  <a:rPr lang="en-US" sz="2400" dirty="0">
                    <a:sym typeface="Wingdings" pitchFamily="2" charset="2"/>
                  </a:rPr>
                  <a:t>Agent is no-(external) regret, but might get less compared to her Stackelberg utility.</a:t>
                </a:r>
              </a:p>
              <a:p>
                <a:pPr marL="342900" indent="-342900">
                  <a:buFont typeface="Wingdings" pitchFamily="2" charset="2"/>
                  <a:buChar char="à"/>
                </a:pPr>
                <a:endParaRPr lang="en-US" sz="2400" dirty="0">
                  <a:sym typeface="Wingdings" pitchFamily="2" charset="2"/>
                </a:endParaRPr>
              </a:p>
              <a:p>
                <a:endParaRPr lang="en-US" sz="2400" dirty="0">
                  <a:sym typeface="Wingdings" pitchFamily="2" charset="2"/>
                </a:endParaRPr>
              </a:p>
              <a:p>
                <a:r>
                  <a:rPr lang="en-US" sz="2400" dirty="0"/>
                  <a:t>In many cases agent doesn’t know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(so can’t best respond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r>
                  <a:rPr lang="en-US" sz="2400" dirty="0"/>
                  <a:t>)</a:t>
                </a:r>
              </a:p>
              <a:p>
                <a:pPr marL="342900" indent="-342900">
                  <a:buFont typeface="Arial" panose="020B0604020202020204" pitchFamily="34" charset="0"/>
                  <a:buChar char="•"/>
                </a:pPr>
                <a:r>
                  <a:rPr lang="en-US" sz="2400" dirty="0"/>
                  <a:t>Strategic classification: Agent might not know the current classifier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fully.</a:t>
                </a:r>
              </a:p>
              <a:p>
                <a:pPr marL="342900" indent="-342900">
                  <a:buFont typeface="Arial" panose="020B0604020202020204" pitchFamily="34" charset="0"/>
                  <a:buChar char="•"/>
                </a:pPr>
                <a:r>
                  <a:rPr lang="en-US" sz="2400" dirty="0"/>
                  <a:t>Security application: Attacker wouldn’t know the exact mixed strategy for that day</a:t>
                </a:r>
              </a:p>
              <a:p>
                <a:pPr marL="342900" indent="-342900">
                  <a:buFont typeface="Arial" panose="020B0604020202020204" pitchFamily="34" charset="0"/>
                  <a:buChar char="•"/>
                </a:pPr>
                <a:r>
                  <a:rPr lang="en-US" sz="2400" dirty="0"/>
                  <a:t>Ride-sharing: Riders and drivers don’t know updated prices for given supply/demand.</a:t>
                </a:r>
              </a:p>
              <a:p>
                <a:pPr marL="342900" indent="-342900">
                  <a:buFont typeface="Arial" panose="020B0604020202020204" pitchFamily="34" charset="0"/>
                  <a:buChar char="•"/>
                </a:pPr>
                <a:endParaRPr lang="en-US" sz="2400" dirty="0"/>
              </a:p>
              <a:p>
                <a:endParaRPr lang="en-US" sz="2400" dirty="0">
                  <a:sym typeface="Wingdings" pitchFamily="2" charset="2"/>
                </a:endParaRPr>
              </a:p>
            </p:txBody>
          </p:sp>
        </mc:Choice>
        <mc:Fallback>
          <p:sp>
            <p:nvSpPr>
              <p:cNvPr id="5" name="TextBox 4">
                <a:extLst>
                  <a:ext uri="{FF2B5EF4-FFF2-40B4-BE49-F238E27FC236}">
                    <a16:creationId xmlns:a16="http://schemas.microsoft.com/office/drawing/2014/main" id="{16EDC3C1-9741-E185-665F-DCA9DC7F6028}"/>
                  </a:ext>
                </a:extLst>
              </p:cNvPr>
              <p:cNvSpPr txBox="1">
                <a:spLocks noRot="1" noChangeAspect="1" noMove="1" noResize="1" noEditPoints="1" noAdjustHandles="1" noChangeArrowheads="1" noChangeShapeType="1" noTextEdit="1"/>
              </p:cNvSpPr>
              <p:nvPr/>
            </p:nvSpPr>
            <p:spPr>
              <a:xfrm>
                <a:off x="378490" y="1194991"/>
                <a:ext cx="11369040" cy="4893647"/>
              </a:xfrm>
              <a:prstGeom prst="rect">
                <a:avLst/>
              </a:prstGeom>
              <a:blipFill>
                <a:blip r:embed="rId2"/>
                <a:stretch>
                  <a:fillRect l="-781" t="-1036" r="-6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F22765-D1A5-E178-7C49-7E63E5A94EF4}"/>
                  </a:ext>
                </a:extLst>
              </p:cNvPr>
              <p:cNvSpPr txBox="1"/>
              <p:nvPr/>
            </p:nvSpPr>
            <p:spPr>
              <a:xfrm>
                <a:off x="-217448" y="9768152"/>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p:sp>
            <p:nvSpPr>
              <p:cNvPr id="6" name="TextBox 5">
                <a:extLst>
                  <a:ext uri="{FF2B5EF4-FFF2-40B4-BE49-F238E27FC236}">
                    <a16:creationId xmlns:a16="http://schemas.microsoft.com/office/drawing/2014/main" id="{92F22765-D1A5-E178-7C49-7E63E5A94EF4}"/>
                  </a:ext>
                </a:extLst>
              </p:cNvPr>
              <p:cNvSpPr txBox="1">
                <a:spLocks noRot="1" noChangeAspect="1" noMove="1" noResize="1" noEditPoints="1" noAdjustHandles="1" noChangeArrowheads="1" noChangeShapeType="1" noTextEdit="1"/>
              </p:cNvSpPr>
              <p:nvPr/>
            </p:nvSpPr>
            <p:spPr>
              <a:xfrm>
                <a:off x="-217448" y="9768152"/>
                <a:ext cx="11646516" cy="1107611"/>
              </a:xfrm>
              <a:prstGeom prst="rect">
                <a:avLst/>
              </a:prstGeom>
              <a:blipFill>
                <a:blip r:embed="rId3"/>
                <a:stretch>
                  <a:fillRect t="-124719" b="-1707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DFEF40-DA42-CACB-67C5-E61C473F32C8}"/>
              </a:ext>
            </a:extLst>
          </p:cNvPr>
          <p:cNvSpPr txBox="1"/>
          <p:nvPr/>
        </p:nvSpPr>
        <p:spPr>
          <a:xfrm>
            <a:off x="8620717" y="9023508"/>
            <a:ext cx="3545157" cy="400110"/>
          </a:xfrm>
          <a:prstGeom prst="rect">
            <a:avLst/>
          </a:prstGeom>
          <a:noFill/>
        </p:spPr>
        <p:txBody>
          <a:bodyPr wrap="square">
            <a:spAutoFit/>
          </a:bodyPr>
          <a:lstStyle/>
          <a:p>
            <a:r>
              <a:rPr lang="en-US" sz="2000" dirty="0" err="1">
                <a:solidFill>
                  <a:schemeClr val="accent6"/>
                </a:solidFill>
              </a:rPr>
              <a:t>Balcan</a:t>
            </a:r>
            <a:r>
              <a:rPr lang="en-US" sz="2000" dirty="0">
                <a:solidFill>
                  <a:schemeClr val="accent6"/>
                </a:solidFill>
              </a:rPr>
              <a:t>, Blum, </a:t>
            </a:r>
            <a:r>
              <a:rPr lang="en-US" sz="2000" b="1" dirty="0">
                <a:solidFill>
                  <a:schemeClr val="accent6">
                    <a:lumMod val="75000"/>
                  </a:schemeClr>
                </a:solidFill>
              </a:rPr>
              <a:t>H. </a:t>
            </a:r>
            <a:r>
              <a:rPr lang="en-US" sz="2000" dirty="0">
                <a:solidFill>
                  <a:schemeClr val="accent6"/>
                </a:solidFill>
              </a:rPr>
              <a:t>, </a:t>
            </a:r>
            <a:r>
              <a:rPr lang="en-US" sz="2000" dirty="0" err="1">
                <a:solidFill>
                  <a:schemeClr val="accent6"/>
                </a:solidFill>
              </a:rPr>
              <a:t>Procaccia</a:t>
            </a:r>
            <a:r>
              <a:rPr lang="en-US" sz="2000" dirty="0">
                <a:solidFill>
                  <a:schemeClr val="accent6"/>
                </a:solidFill>
              </a:rPr>
              <a:t> ’15</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D63BC47-702E-A33F-5D5D-82EE30E4D4C4}"/>
                  </a:ext>
                </a:extLst>
              </p:cNvPr>
              <p:cNvSpPr txBox="1"/>
              <p:nvPr/>
            </p:nvSpPr>
            <p:spPr>
              <a:xfrm>
                <a:off x="-120988" y="11872071"/>
                <a:ext cx="10331788" cy="461665"/>
              </a:xfrm>
              <a:prstGeom prst="rect">
                <a:avLst/>
              </a:prstGeom>
              <a:noFill/>
            </p:spPr>
            <p:txBody>
              <a:bodyPr wrap="square">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𝐵</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𝑅</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i="1">
                                <a:solidFill>
                                  <a:schemeClr val="accent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𝑃</m:t>
                            </m:r>
                          </m:e>
                          <m:sup>
                            <m:r>
                              <a:rPr lang="en-US" sz="2400" i="1">
                                <a:solidFill>
                                  <a:schemeClr val="accent1"/>
                                </a:solidFill>
                                <a:latin typeface="Cambria Math" panose="02040503050406030204" pitchFamily="18" charset="0"/>
                                <a:ea typeface="Cambria Math" panose="02040503050406030204" pitchFamily="18" charset="0"/>
                              </a:rPr>
                              <m:t>∗</m:t>
                            </m:r>
                          </m:sup>
                        </m:sSup>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latin typeface="Cambria Math" charset="0"/>
                    <a:ea typeface="Cambria Math" charset="0"/>
                  </a:rPr>
                  <a:t>allows for having different types of agents per round.</a:t>
                </a:r>
                <a:endParaRPr lang="en-US" sz="2400" dirty="0"/>
              </a:p>
            </p:txBody>
          </p:sp>
        </mc:Choice>
        <mc:Fallback>
          <p:sp>
            <p:nvSpPr>
              <p:cNvPr id="8" name="TextBox 7">
                <a:extLst>
                  <a:ext uri="{FF2B5EF4-FFF2-40B4-BE49-F238E27FC236}">
                    <a16:creationId xmlns:a16="http://schemas.microsoft.com/office/drawing/2014/main" id="{AD63BC47-702E-A33F-5D5D-82EE30E4D4C4}"/>
                  </a:ext>
                </a:extLst>
              </p:cNvPr>
              <p:cNvSpPr txBox="1">
                <a:spLocks noRot="1" noChangeAspect="1" noMove="1" noResize="1" noEditPoints="1" noAdjustHandles="1" noChangeArrowheads="1" noChangeShapeType="1" noTextEdit="1"/>
              </p:cNvSpPr>
              <p:nvPr/>
            </p:nvSpPr>
            <p:spPr>
              <a:xfrm>
                <a:off x="-120988" y="11872071"/>
                <a:ext cx="10331788" cy="461665"/>
              </a:xfrm>
              <a:prstGeom prst="rect">
                <a:avLst/>
              </a:prstGeom>
              <a:blipFill>
                <a:blip r:embed="rId4"/>
                <a:stretch>
                  <a:fillRect l="-123" t="-10811" b="-29730"/>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2598F433-B114-375D-14FD-919305D78019}"/>
              </a:ext>
            </a:extLst>
          </p:cNvPr>
          <p:cNvSpPr/>
          <p:nvPr/>
        </p:nvSpPr>
        <p:spPr>
          <a:xfrm>
            <a:off x="3540034" y="7623686"/>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628A7B-37CC-EE6C-635B-C95CC0285D75}"/>
              </a:ext>
            </a:extLst>
          </p:cNvPr>
          <p:cNvSpPr/>
          <p:nvPr/>
        </p:nvSpPr>
        <p:spPr>
          <a:xfrm>
            <a:off x="8977987" y="7567888"/>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07F1C6-4005-770B-07DD-0008ED0FB841}"/>
              </a:ext>
            </a:extLst>
          </p:cNvPr>
          <p:cNvSpPr txBox="1"/>
          <p:nvPr/>
        </p:nvSpPr>
        <p:spPr>
          <a:xfrm>
            <a:off x="3287881" y="7131257"/>
            <a:ext cx="4651081" cy="646331"/>
          </a:xfrm>
          <a:prstGeom prst="rect">
            <a:avLst/>
          </a:prstGeom>
          <a:noFill/>
        </p:spPr>
        <p:txBody>
          <a:bodyPr wrap="square">
            <a:spAutoFit/>
          </a:bodyPr>
          <a:lstStyle/>
          <a:p>
            <a:pPr algn="ctr"/>
            <a:r>
              <a:rPr lang="en-US" b="1" dirty="0">
                <a:solidFill>
                  <a:schemeClr val="accent2"/>
                </a:solidFill>
              </a:rPr>
              <a:t>Principal’s utility for optimal commitment</a:t>
            </a:r>
            <a:endParaRPr lang="en-US" dirty="0">
              <a:solidFill>
                <a:schemeClr val="accent2"/>
              </a:solidFill>
            </a:endParaRPr>
          </a:p>
        </p:txBody>
      </p:sp>
      <p:sp>
        <p:nvSpPr>
          <p:cNvPr id="12" name="TextBox 11">
            <a:extLst>
              <a:ext uri="{FF2B5EF4-FFF2-40B4-BE49-F238E27FC236}">
                <a16:creationId xmlns:a16="http://schemas.microsoft.com/office/drawing/2014/main" id="{3D1DBE31-B0FF-317F-9573-7F7D32742209}"/>
              </a:ext>
            </a:extLst>
          </p:cNvPr>
          <p:cNvSpPr txBox="1"/>
          <p:nvPr/>
        </p:nvSpPr>
        <p:spPr>
          <a:xfrm>
            <a:off x="8230566" y="7110101"/>
            <a:ext cx="3843868" cy="369332"/>
          </a:xfrm>
          <a:prstGeom prst="rect">
            <a:avLst/>
          </a:prstGeom>
          <a:noFill/>
        </p:spPr>
        <p:txBody>
          <a:bodyPr wrap="square">
            <a:spAutoFit/>
          </a:bodyPr>
          <a:lstStyle/>
          <a:p>
            <a:pPr algn="ctr"/>
            <a:r>
              <a:rPr lang="en-US" b="1" dirty="0">
                <a:solidFill>
                  <a:schemeClr val="accent2"/>
                </a:solidFill>
              </a:rPr>
              <a:t>Principal’s utility per round </a:t>
            </a:r>
            <a:endParaRPr lang="en-US" dirty="0">
              <a:solidFill>
                <a:schemeClr val="accent2"/>
              </a:solidFill>
            </a:endParaRPr>
          </a:p>
        </p:txBody>
      </p:sp>
      <p:sp>
        <p:nvSpPr>
          <p:cNvPr id="13" name="TextBox 12">
            <a:extLst>
              <a:ext uri="{FF2B5EF4-FFF2-40B4-BE49-F238E27FC236}">
                <a16:creationId xmlns:a16="http://schemas.microsoft.com/office/drawing/2014/main" id="{21F42991-5422-5CC2-84DC-C5464658E4F8}"/>
              </a:ext>
            </a:extLst>
          </p:cNvPr>
          <p:cNvSpPr txBox="1"/>
          <p:nvPr/>
        </p:nvSpPr>
        <p:spPr>
          <a:xfrm>
            <a:off x="7877287" y="9386540"/>
            <a:ext cx="4314713" cy="369332"/>
          </a:xfrm>
          <a:prstGeom prst="rect">
            <a:avLst/>
          </a:prstGeom>
          <a:noFill/>
        </p:spPr>
        <p:txBody>
          <a:bodyPr wrap="square">
            <a:spAutoFit/>
          </a:bodyPr>
          <a:lstStyle/>
          <a:p>
            <a:r>
              <a:rPr lang="en-US" sz="1800" dirty="0">
                <a:solidFill>
                  <a:schemeClr val="accent6"/>
                </a:solidFill>
              </a:rPr>
              <a:t>Dong, Roth, </a:t>
            </a:r>
            <a:r>
              <a:rPr lang="en-US" sz="1800" dirty="0" err="1">
                <a:solidFill>
                  <a:schemeClr val="accent6"/>
                </a:solidFill>
              </a:rPr>
              <a:t>Schutzman</a:t>
            </a:r>
            <a:r>
              <a:rPr lang="en-US" sz="1800" dirty="0">
                <a:solidFill>
                  <a:schemeClr val="accent6"/>
                </a:solidFill>
              </a:rPr>
              <a:t>, Waggoner, Wu ‘18</a:t>
            </a:r>
            <a:endParaRPr lang="en-US" dirty="0"/>
          </a:p>
        </p:txBody>
      </p:sp>
    </p:spTree>
    <p:extLst>
      <p:ext uri="{BB962C8B-B14F-4D97-AF65-F5344CB8AC3E}">
        <p14:creationId xmlns:p14="http://schemas.microsoft.com/office/powerpoint/2010/main" val="2644051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1" grpId="0"/>
      <p:bldP spid="1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F7B4-7350-699E-3315-1DB51F32F980}"/>
              </a:ext>
            </a:extLst>
          </p:cNvPr>
          <p:cNvSpPr>
            <a:spLocks noGrp="1"/>
          </p:cNvSpPr>
          <p:nvPr>
            <p:ph type="title"/>
          </p:nvPr>
        </p:nvSpPr>
        <p:spPr/>
        <p:txBody>
          <a:bodyPr/>
          <a:lstStyle/>
          <a:p>
            <a:r>
              <a:rPr lang="en-US" dirty="0"/>
              <a:t>Impact of Agent’s Behavior</a:t>
            </a:r>
          </a:p>
        </p:txBody>
      </p:sp>
      <p:sp>
        <p:nvSpPr>
          <p:cNvPr id="4" name="Content Placeholder 2">
            <a:extLst>
              <a:ext uri="{FF2B5EF4-FFF2-40B4-BE49-F238E27FC236}">
                <a16:creationId xmlns:a16="http://schemas.microsoft.com/office/drawing/2014/main" id="{2AD6718A-DFAD-DF41-F4E3-BD345779C88F}"/>
              </a:ext>
            </a:extLst>
          </p:cNvPr>
          <p:cNvSpPr>
            <a:spLocks noGrp="1"/>
          </p:cNvSpPr>
          <p:nvPr>
            <p:ph idx="1"/>
          </p:nvPr>
        </p:nvSpPr>
        <p:spPr>
          <a:xfrm>
            <a:off x="426720" y="1128394"/>
            <a:ext cx="11369040" cy="5203826"/>
          </a:xfrm>
        </p:spPr>
        <p:txBody>
          <a:bodyPr/>
          <a:lstStyle/>
          <a:p>
            <a:pPr marL="0" indent="0">
              <a:buNone/>
            </a:pPr>
            <a:r>
              <a:rPr lang="en-US" dirty="0"/>
              <a:t> </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EDC3C1-9741-E185-665F-DCA9DC7F6028}"/>
                  </a:ext>
                </a:extLst>
              </p:cNvPr>
              <p:cNvSpPr txBox="1"/>
              <p:nvPr/>
            </p:nvSpPr>
            <p:spPr>
              <a:xfrm>
                <a:off x="378490" y="1194991"/>
                <a:ext cx="11369040" cy="1569660"/>
              </a:xfrm>
              <a:prstGeom prst="rect">
                <a:avLst/>
              </a:prstGeom>
              <a:noFill/>
            </p:spPr>
            <p:txBody>
              <a:bodyPr wrap="square">
                <a:spAutoFit/>
              </a:bodyPr>
              <a:lstStyle/>
              <a:p>
                <a:r>
                  <a:rPr lang="en-US" sz="2400" dirty="0"/>
                  <a:t>What agent knows and algorithmically does matters a lot.</a:t>
                </a:r>
              </a:p>
              <a:p>
                <a:pPr marL="342900" indent="-342900">
                  <a:buFont typeface="Arial" panose="020B0604020202020204" pitchFamily="34" charset="0"/>
                  <a:buChar char="•"/>
                </a:pPr>
                <a:r>
                  <a:rPr lang="en-US" sz="2400" dirty="0"/>
                  <a:t>If agent knows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and best responds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endParaRPr lang="en-US" sz="2400" dirty="0"/>
              </a:p>
              <a:p>
                <a:pPr marL="342900" indent="-342900">
                  <a:buFont typeface="Wingdings" pitchFamily="2" charset="2"/>
                  <a:buChar char="à"/>
                </a:pPr>
                <a:r>
                  <a:rPr lang="en-US" sz="2400" dirty="0">
                    <a:sym typeface="Wingdings" pitchFamily="2" charset="2"/>
                  </a:rPr>
                  <a:t>Principal’s utility is at least that of optimal commitment.</a:t>
                </a:r>
              </a:p>
              <a:p>
                <a:pPr marL="342900" indent="-342900">
                  <a:buFont typeface="Wingdings" pitchFamily="2" charset="2"/>
                  <a:buChar char="à"/>
                </a:pPr>
                <a:r>
                  <a:rPr lang="en-US" sz="2400" dirty="0">
                    <a:sym typeface="Wingdings" pitchFamily="2" charset="2"/>
                  </a:rPr>
                  <a:t>Agent is no-(external) regret, but might get less compared to her Stackelberg utility.</a:t>
                </a:r>
              </a:p>
            </p:txBody>
          </p:sp>
        </mc:Choice>
        <mc:Fallback>
          <p:sp>
            <p:nvSpPr>
              <p:cNvPr id="5" name="TextBox 4">
                <a:extLst>
                  <a:ext uri="{FF2B5EF4-FFF2-40B4-BE49-F238E27FC236}">
                    <a16:creationId xmlns:a16="http://schemas.microsoft.com/office/drawing/2014/main" id="{16EDC3C1-9741-E185-665F-DCA9DC7F6028}"/>
                  </a:ext>
                </a:extLst>
              </p:cNvPr>
              <p:cNvSpPr txBox="1">
                <a:spLocks noRot="1" noChangeAspect="1" noMove="1" noResize="1" noEditPoints="1" noAdjustHandles="1" noChangeArrowheads="1" noChangeShapeType="1" noTextEdit="1"/>
              </p:cNvSpPr>
              <p:nvPr/>
            </p:nvSpPr>
            <p:spPr>
              <a:xfrm>
                <a:off x="378490" y="1194991"/>
                <a:ext cx="11369040" cy="1569660"/>
              </a:xfrm>
              <a:prstGeom prst="rect">
                <a:avLst/>
              </a:prstGeom>
              <a:blipFill>
                <a:blip r:embed="rId3"/>
                <a:stretch>
                  <a:fillRect l="-781" t="-3226" r="-670" b="-80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F22765-D1A5-E178-7C49-7E63E5A94EF4}"/>
                  </a:ext>
                </a:extLst>
              </p:cNvPr>
              <p:cNvSpPr txBox="1"/>
              <p:nvPr/>
            </p:nvSpPr>
            <p:spPr>
              <a:xfrm>
                <a:off x="-217448" y="9768152"/>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p:sp>
            <p:nvSpPr>
              <p:cNvPr id="6" name="TextBox 5">
                <a:extLst>
                  <a:ext uri="{FF2B5EF4-FFF2-40B4-BE49-F238E27FC236}">
                    <a16:creationId xmlns:a16="http://schemas.microsoft.com/office/drawing/2014/main" id="{92F22765-D1A5-E178-7C49-7E63E5A94EF4}"/>
                  </a:ext>
                </a:extLst>
              </p:cNvPr>
              <p:cNvSpPr txBox="1">
                <a:spLocks noRot="1" noChangeAspect="1" noMove="1" noResize="1" noEditPoints="1" noAdjustHandles="1" noChangeArrowheads="1" noChangeShapeType="1" noTextEdit="1"/>
              </p:cNvSpPr>
              <p:nvPr/>
            </p:nvSpPr>
            <p:spPr>
              <a:xfrm>
                <a:off x="-217448" y="9768152"/>
                <a:ext cx="11646516" cy="1107611"/>
              </a:xfrm>
              <a:prstGeom prst="rect">
                <a:avLst/>
              </a:prstGeom>
              <a:blipFill>
                <a:blip r:embed="rId4"/>
                <a:stretch>
                  <a:fillRect t="-124719" b="-1707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DFEF40-DA42-CACB-67C5-E61C473F32C8}"/>
              </a:ext>
            </a:extLst>
          </p:cNvPr>
          <p:cNvSpPr txBox="1"/>
          <p:nvPr/>
        </p:nvSpPr>
        <p:spPr>
          <a:xfrm>
            <a:off x="8620717" y="9023508"/>
            <a:ext cx="3545157" cy="400110"/>
          </a:xfrm>
          <a:prstGeom prst="rect">
            <a:avLst/>
          </a:prstGeom>
          <a:noFill/>
        </p:spPr>
        <p:txBody>
          <a:bodyPr wrap="square">
            <a:spAutoFit/>
          </a:bodyPr>
          <a:lstStyle/>
          <a:p>
            <a:r>
              <a:rPr lang="en-US" sz="2000" dirty="0" err="1">
                <a:solidFill>
                  <a:schemeClr val="accent6"/>
                </a:solidFill>
              </a:rPr>
              <a:t>Balcan</a:t>
            </a:r>
            <a:r>
              <a:rPr lang="en-US" sz="2000" dirty="0">
                <a:solidFill>
                  <a:schemeClr val="accent6"/>
                </a:solidFill>
              </a:rPr>
              <a:t>, Blum, </a:t>
            </a:r>
            <a:r>
              <a:rPr lang="en-US" sz="2000" b="1" dirty="0">
                <a:solidFill>
                  <a:schemeClr val="accent6">
                    <a:lumMod val="75000"/>
                  </a:schemeClr>
                </a:solidFill>
              </a:rPr>
              <a:t>H. </a:t>
            </a:r>
            <a:r>
              <a:rPr lang="en-US" sz="2000" dirty="0">
                <a:solidFill>
                  <a:schemeClr val="accent6"/>
                </a:solidFill>
              </a:rPr>
              <a:t>, </a:t>
            </a:r>
            <a:r>
              <a:rPr lang="en-US" sz="2000" dirty="0" err="1">
                <a:solidFill>
                  <a:schemeClr val="accent6"/>
                </a:solidFill>
              </a:rPr>
              <a:t>Procaccia</a:t>
            </a:r>
            <a:r>
              <a:rPr lang="en-US" sz="2000" dirty="0">
                <a:solidFill>
                  <a:schemeClr val="accent6"/>
                </a:solidFill>
              </a:rPr>
              <a:t> ’15</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D63BC47-702E-A33F-5D5D-82EE30E4D4C4}"/>
                  </a:ext>
                </a:extLst>
              </p:cNvPr>
              <p:cNvSpPr txBox="1"/>
              <p:nvPr/>
            </p:nvSpPr>
            <p:spPr>
              <a:xfrm>
                <a:off x="-120988" y="11872071"/>
                <a:ext cx="10331788" cy="461665"/>
              </a:xfrm>
              <a:prstGeom prst="rect">
                <a:avLst/>
              </a:prstGeom>
              <a:noFill/>
            </p:spPr>
            <p:txBody>
              <a:bodyPr wrap="square">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𝐵</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𝑅</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i="1">
                                <a:solidFill>
                                  <a:schemeClr val="accent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𝑃</m:t>
                            </m:r>
                          </m:e>
                          <m:sup>
                            <m:r>
                              <a:rPr lang="en-US" sz="2400" i="1">
                                <a:solidFill>
                                  <a:schemeClr val="accent1"/>
                                </a:solidFill>
                                <a:latin typeface="Cambria Math" panose="02040503050406030204" pitchFamily="18" charset="0"/>
                                <a:ea typeface="Cambria Math" panose="02040503050406030204" pitchFamily="18" charset="0"/>
                              </a:rPr>
                              <m:t>∗</m:t>
                            </m:r>
                          </m:sup>
                        </m:sSup>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latin typeface="Cambria Math" charset="0"/>
                    <a:ea typeface="Cambria Math" charset="0"/>
                  </a:rPr>
                  <a:t>allows for having different types of agents per round.</a:t>
                </a:r>
                <a:endParaRPr lang="en-US" sz="2400" dirty="0"/>
              </a:p>
            </p:txBody>
          </p:sp>
        </mc:Choice>
        <mc:Fallback>
          <p:sp>
            <p:nvSpPr>
              <p:cNvPr id="8" name="TextBox 7">
                <a:extLst>
                  <a:ext uri="{FF2B5EF4-FFF2-40B4-BE49-F238E27FC236}">
                    <a16:creationId xmlns:a16="http://schemas.microsoft.com/office/drawing/2014/main" id="{AD63BC47-702E-A33F-5D5D-82EE30E4D4C4}"/>
                  </a:ext>
                </a:extLst>
              </p:cNvPr>
              <p:cNvSpPr txBox="1">
                <a:spLocks noRot="1" noChangeAspect="1" noMove="1" noResize="1" noEditPoints="1" noAdjustHandles="1" noChangeArrowheads="1" noChangeShapeType="1" noTextEdit="1"/>
              </p:cNvSpPr>
              <p:nvPr/>
            </p:nvSpPr>
            <p:spPr>
              <a:xfrm>
                <a:off x="-120988" y="11872071"/>
                <a:ext cx="10331788" cy="461665"/>
              </a:xfrm>
              <a:prstGeom prst="rect">
                <a:avLst/>
              </a:prstGeom>
              <a:blipFill>
                <a:blip r:embed="rId5"/>
                <a:stretch>
                  <a:fillRect l="-123" t="-10811" b="-29730"/>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2598F433-B114-375D-14FD-919305D78019}"/>
              </a:ext>
            </a:extLst>
          </p:cNvPr>
          <p:cNvSpPr/>
          <p:nvPr/>
        </p:nvSpPr>
        <p:spPr>
          <a:xfrm>
            <a:off x="3540034" y="7623686"/>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628A7B-37CC-EE6C-635B-C95CC0285D75}"/>
              </a:ext>
            </a:extLst>
          </p:cNvPr>
          <p:cNvSpPr/>
          <p:nvPr/>
        </p:nvSpPr>
        <p:spPr>
          <a:xfrm>
            <a:off x="8977987" y="7567888"/>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07F1C6-4005-770B-07DD-0008ED0FB841}"/>
              </a:ext>
            </a:extLst>
          </p:cNvPr>
          <p:cNvSpPr txBox="1"/>
          <p:nvPr/>
        </p:nvSpPr>
        <p:spPr>
          <a:xfrm>
            <a:off x="3287881" y="7131257"/>
            <a:ext cx="4651081" cy="646331"/>
          </a:xfrm>
          <a:prstGeom prst="rect">
            <a:avLst/>
          </a:prstGeom>
          <a:noFill/>
        </p:spPr>
        <p:txBody>
          <a:bodyPr wrap="square">
            <a:spAutoFit/>
          </a:bodyPr>
          <a:lstStyle/>
          <a:p>
            <a:pPr algn="ctr"/>
            <a:r>
              <a:rPr lang="en-US" b="1" dirty="0">
                <a:solidFill>
                  <a:schemeClr val="accent2"/>
                </a:solidFill>
              </a:rPr>
              <a:t>Principal’s utility for optimal commitment</a:t>
            </a:r>
            <a:endParaRPr lang="en-US" dirty="0">
              <a:solidFill>
                <a:schemeClr val="accent2"/>
              </a:solidFill>
            </a:endParaRPr>
          </a:p>
        </p:txBody>
      </p:sp>
      <p:sp>
        <p:nvSpPr>
          <p:cNvPr id="12" name="TextBox 11">
            <a:extLst>
              <a:ext uri="{FF2B5EF4-FFF2-40B4-BE49-F238E27FC236}">
                <a16:creationId xmlns:a16="http://schemas.microsoft.com/office/drawing/2014/main" id="{3D1DBE31-B0FF-317F-9573-7F7D32742209}"/>
              </a:ext>
            </a:extLst>
          </p:cNvPr>
          <p:cNvSpPr txBox="1"/>
          <p:nvPr/>
        </p:nvSpPr>
        <p:spPr>
          <a:xfrm>
            <a:off x="8230566" y="7110101"/>
            <a:ext cx="3843868" cy="369332"/>
          </a:xfrm>
          <a:prstGeom prst="rect">
            <a:avLst/>
          </a:prstGeom>
          <a:noFill/>
        </p:spPr>
        <p:txBody>
          <a:bodyPr wrap="square">
            <a:spAutoFit/>
          </a:bodyPr>
          <a:lstStyle/>
          <a:p>
            <a:pPr algn="ctr"/>
            <a:r>
              <a:rPr lang="en-US" b="1" dirty="0">
                <a:solidFill>
                  <a:schemeClr val="accent2"/>
                </a:solidFill>
              </a:rPr>
              <a:t>Principal’s utility per round </a:t>
            </a:r>
            <a:endParaRPr lang="en-US" dirty="0">
              <a:solidFill>
                <a:schemeClr val="accent2"/>
              </a:solidFill>
            </a:endParaRPr>
          </a:p>
        </p:txBody>
      </p:sp>
      <p:sp>
        <p:nvSpPr>
          <p:cNvPr id="13" name="TextBox 12">
            <a:extLst>
              <a:ext uri="{FF2B5EF4-FFF2-40B4-BE49-F238E27FC236}">
                <a16:creationId xmlns:a16="http://schemas.microsoft.com/office/drawing/2014/main" id="{21F42991-5422-5CC2-84DC-C5464658E4F8}"/>
              </a:ext>
            </a:extLst>
          </p:cNvPr>
          <p:cNvSpPr txBox="1"/>
          <p:nvPr/>
        </p:nvSpPr>
        <p:spPr>
          <a:xfrm>
            <a:off x="7877287" y="9386540"/>
            <a:ext cx="4314713" cy="369332"/>
          </a:xfrm>
          <a:prstGeom prst="rect">
            <a:avLst/>
          </a:prstGeom>
          <a:noFill/>
        </p:spPr>
        <p:txBody>
          <a:bodyPr wrap="square">
            <a:spAutoFit/>
          </a:bodyPr>
          <a:lstStyle/>
          <a:p>
            <a:r>
              <a:rPr lang="en-US" sz="1800" dirty="0">
                <a:solidFill>
                  <a:schemeClr val="accent6"/>
                </a:solidFill>
              </a:rPr>
              <a:t>Dong, Roth, </a:t>
            </a:r>
            <a:r>
              <a:rPr lang="en-US" sz="1800" dirty="0" err="1">
                <a:solidFill>
                  <a:schemeClr val="accent6"/>
                </a:solidFill>
              </a:rPr>
              <a:t>Schutzman</a:t>
            </a:r>
            <a:r>
              <a:rPr lang="en-US" sz="1800" dirty="0">
                <a:solidFill>
                  <a:schemeClr val="accent6"/>
                </a:solidFill>
              </a:rPr>
              <a:t>, Waggoner, Wu ‘18</a:t>
            </a:r>
            <a:endParaRPr lang="en-US" dirty="0"/>
          </a:p>
        </p:txBody>
      </p:sp>
      <p:cxnSp>
        <p:nvCxnSpPr>
          <p:cNvPr id="3" name="Straight Connector 2">
            <a:extLst>
              <a:ext uri="{FF2B5EF4-FFF2-40B4-BE49-F238E27FC236}">
                <a16:creationId xmlns:a16="http://schemas.microsoft.com/office/drawing/2014/main" id="{FC5B0D30-5EB7-34C8-0669-870A1FF08EB4}"/>
              </a:ext>
            </a:extLst>
          </p:cNvPr>
          <p:cNvCxnSpPr>
            <a:cxnSpLocks/>
          </p:cNvCxnSpPr>
          <p:nvPr/>
        </p:nvCxnSpPr>
        <p:spPr>
          <a:xfrm flipH="1" flipV="1">
            <a:off x="3810" y="2967096"/>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EFA3669-CA9C-9CDC-6448-31ED011C308D}"/>
                  </a:ext>
                </a:extLst>
              </p:cNvPr>
              <p:cNvSpPr txBox="1"/>
              <p:nvPr/>
            </p:nvSpPr>
            <p:spPr>
              <a:xfrm>
                <a:off x="396240" y="3199029"/>
                <a:ext cx="11399520" cy="2677656"/>
              </a:xfrm>
              <a:prstGeom prst="rect">
                <a:avLst/>
              </a:prstGeom>
              <a:noFill/>
            </p:spPr>
            <p:txBody>
              <a:bodyPr wrap="square">
                <a:spAutoFit/>
              </a:bodyPr>
              <a:lstStyle/>
              <a:p>
                <a:r>
                  <a:rPr lang="en-US" sz="2400" dirty="0"/>
                  <a:t>What if agent doesn’t know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(so can’t best respond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r>
                  <a:rPr lang="en-US" sz="2400" dirty="0"/>
                  <a:t>)</a:t>
                </a:r>
              </a:p>
              <a:p>
                <a:pPr marL="342900" indent="-342900">
                  <a:buFont typeface="Arial" panose="020B0604020202020204" pitchFamily="34" charset="0"/>
                  <a:buChar char="•"/>
                </a:pPr>
                <a:r>
                  <a:rPr lang="en-US" sz="2400" dirty="0"/>
                  <a:t>Agent’s action may be a map from historic observation to today’s actions.</a:t>
                </a:r>
              </a:p>
              <a:p>
                <a:pPr marL="342900" indent="-342900">
                  <a:buFont typeface="Arial" panose="020B0604020202020204" pitchFamily="34" charset="0"/>
                  <a:buChar char="•"/>
                </a:pPr>
                <a:r>
                  <a:rPr lang="en-US" sz="2400" dirty="0">
                    <a:sym typeface="Wingdings" pitchFamily="2" charset="2"/>
                  </a:rPr>
                  <a:t>Historical best response and no-regret maps: </a:t>
                </a:r>
              </a:p>
              <a:p>
                <a:r>
                  <a:rPr lang="en-US" sz="2400" dirty="0">
                    <a:sym typeface="Wingdings" pitchFamily="2" charset="2"/>
                  </a:rPr>
                  <a:t>	 Give the principal too much advantage</a:t>
                </a:r>
              </a:p>
              <a:p>
                <a:r>
                  <a:rPr lang="en-US" sz="2400" dirty="0">
                    <a:sym typeface="Wingdings" pitchFamily="2" charset="2"/>
                  </a:rPr>
                  <a:t>	 Principal can almost exactly predict agent’s action and </a:t>
                </a:r>
                <a14:m>
                  <m:oMath xmlns:m="http://schemas.openxmlformats.org/officeDocument/2006/math">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𝑃</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i="1" smtClean="0">
                        <a:solidFill>
                          <a:schemeClr val="accent1"/>
                        </a:solidFill>
                        <a:latin typeface="Cambria Math" panose="02040503050406030204" pitchFamily="18" charset="0"/>
                        <a:ea typeface="Cambria Math" panose="02040503050406030204" pitchFamily="18" charset="0"/>
                      </a:rPr>
                      <m:t> </m:t>
                    </m:r>
                  </m:oMath>
                </a14:m>
                <a:r>
                  <a:rPr lang="en-US" sz="2400" dirty="0">
                    <a:sym typeface="Wingdings" pitchFamily="2" charset="2"/>
                  </a:rPr>
                  <a:t>as a response.</a:t>
                </a:r>
              </a:p>
              <a:p>
                <a:r>
                  <a:rPr lang="en-US" sz="2400" dirty="0">
                    <a:sym typeface="Wingdings" pitchFamily="2" charset="2"/>
                  </a:rPr>
                  <a:t>	 Utility of optimal commitment is not predictive of principal’s utility.</a:t>
                </a:r>
              </a:p>
              <a:p>
                <a:r>
                  <a:rPr lang="en-US" sz="2400" dirty="0">
                    <a:sym typeface="Wingdings" pitchFamily="2" charset="2"/>
                  </a:rPr>
                  <a:t>	 Welfare also is impacted by this. </a:t>
                </a:r>
              </a:p>
            </p:txBody>
          </p:sp>
        </mc:Choice>
        <mc:Fallback>
          <p:sp>
            <p:nvSpPr>
              <p:cNvPr id="16" name="TextBox 15">
                <a:extLst>
                  <a:ext uri="{FF2B5EF4-FFF2-40B4-BE49-F238E27FC236}">
                    <a16:creationId xmlns:a16="http://schemas.microsoft.com/office/drawing/2014/main" id="{DEFA3669-CA9C-9CDC-6448-31ED011C308D}"/>
                  </a:ext>
                </a:extLst>
              </p:cNvPr>
              <p:cNvSpPr txBox="1">
                <a:spLocks noRot="1" noChangeAspect="1" noMove="1" noResize="1" noEditPoints="1" noAdjustHandles="1" noChangeArrowheads="1" noChangeShapeType="1" noTextEdit="1"/>
              </p:cNvSpPr>
              <p:nvPr/>
            </p:nvSpPr>
            <p:spPr>
              <a:xfrm>
                <a:off x="396240" y="3199029"/>
                <a:ext cx="11399520" cy="2677656"/>
              </a:xfrm>
              <a:prstGeom prst="rect">
                <a:avLst/>
              </a:prstGeom>
              <a:blipFill>
                <a:blip r:embed="rId6"/>
                <a:stretch>
                  <a:fillRect l="-891" t="-1896" b="-4265"/>
                </a:stretch>
              </a:blipFill>
            </p:spPr>
            <p:txBody>
              <a:bodyPr/>
              <a:lstStyle/>
              <a:p>
                <a:r>
                  <a:rPr lang="en-US">
                    <a:noFill/>
                  </a:rPr>
                  <a:t> </a:t>
                </a:r>
              </a:p>
            </p:txBody>
          </p:sp>
        </mc:Fallback>
      </mc:AlternateContent>
    </p:spTree>
    <p:extLst>
      <p:ext uri="{BB962C8B-B14F-4D97-AF65-F5344CB8AC3E}">
        <p14:creationId xmlns:p14="http://schemas.microsoft.com/office/powerpoint/2010/main" val="260150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7764" y="1576288"/>
            <a:ext cx="7621835" cy="3416320"/>
          </a:xfrm>
          <a:prstGeom prst="rect">
            <a:avLst/>
          </a:prstGeom>
        </p:spPr>
        <p:txBody>
          <a:bodyPr wrap="square">
            <a:spAutoFit/>
          </a:bodyPr>
          <a:lstStyle/>
          <a:p>
            <a:r>
              <a:rPr lang="en-US" sz="3600" dirty="0">
                <a:latin typeface="Cambria Math" charset="0"/>
                <a:ea typeface="Cambria Math" charset="0"/>
                <a:cs typeface="Cambria Math" charset="0"/>
              </a:rPr>
              <a:t>Agent’s algorithmic behavior and guarantees have unpredictable impact on principal-agent utilities. </a:t>
            </a:r>
          </a:p>
          <a:p>
            <a:endParaRPr lang="en-US" sz="3600" dirty="0">
              <a:latin typeface="Cambria Math" charset="0"/>
              <a:ea typeface="Cambria Math" charset="0"/>
              <a:cs typeface="Cambria Math" charset="0"/>
            </a:endParaRPr>
          </a:p>
          <a:p>
            <a:r>
              <a:rPr lang="en-US" sz="3600" dirty="0">
                <a:sym typeface="Wingdings" pitchFamily="2" charset="2"/>
              </a:rPr>
              <a:t>Often, a notion of “regret” captures quality of outcomes, but not here!</a:t>
            </a:r>
          </a:p>
        </p:txBody>
      </p:sp>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720718" y="678497"/>
            <a:ext cx="2232405" cy="646331"/>
          </a:xfrm>
          <a:prstGeom prst="rect">
            <a:avLst/>
          </a:prstGeom>
          <a:solidFill>
            <a:schemeClr val="bg1"/>
          </a:solidFill>
        </p:spPr>
        <p:txBody>
          <a:bodyPr wrap="square">
            <a:spAutoFit/>
          </a:bodyPr>
          <a:lstStyle/>
          <a:p>
            <a:pPr algn="ctr"/>
            <a:r>
              <a:rPr lang="en-US" sz="3600" b="1" dirty="0">
                <a:solidFill>
                  <a:schemeClr val="accent1"/>
                </a:solidFill>
                <a:latin typeface="Cambria Math" charset="0"/>
                <a:ea typeface="Cambria Math" charset="0"/>
                <a:cs typeface="Cambria Math" charset="0"/>
              </a:rPr>
              <a:t>TLDR</a:t>
            </a:r>
            <a:endParaRPr lang="en-US" sz="3600" b="1" dirty="0">
              <a:solidFill>
                <a:schemeClr val="accent1"/>
              </a:solidFill>
            </a:endParaRP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3980" y="2691765"/>
            <a:ext cx="2342054" cy="1613415"/>
          </a:xfrm>
          <a:prstGeom prst="rect">
            <a:avLst/>
          </a:prstGeom>
        </p:spPr>
      </p:pic>
    </p:spTree>
    <p:extLst>
      <p:ext uri="{BB962C8B-B14F-4D97-AF65-F5344CB8AC3E}">
        <p14:creationId xmlns:p14="http://schemas.microsoft.com/office/powerpoint/2010/main" val="2920661606"/>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F7B4-7350-699E-3315-1DB51F32F980}"/>
              </a:ext>
            </a:extLst>
          </p:cNvPr>
          <p:cNvSpPr>
            <a:spLocks noGrp="1"/>
          </p:cNvSpPr>
          <p:nvPr>
            <p:ph type="title"/>
          </p:nvPr>
        </p:nvSpPr>
        <p:spPr/>
        <p:txBody>
          <a:bodyPr>
            <a:normAutofit/>
          </a:bodyPr>
          <a:lstStyle/>
          <a:p>
            <a:r>
              <a:rPr lang="en-US" dirty="0"/>
              <a:t>Statistical Judgment behind the Algorithm</a:t>
            </a:r>
          </a:p>
        </p:txBody>
      </p:sp>
      <p:sp>
        <p:nvSpPr>
          <p:cNvPr id="4" name="Content Placeholder 2">
            <a:extLst>
              <a:ext uri="{FF2B5EF4-FFF2-40B4-BE49-F238E27FC236}">
                <a16:creationId xmlns:a16="http://schemas.microsoft.com/office/drawing/2014/main" id="{2AD6718A-DFAD-DF41-F4E3-BD345779C88F}"/>
              </a:ext>
            </a:extLst>
          </p:cNvPr>
          <p:cNvSpPr>
            <a:spLocks noGrp="1"/>
          </p:cNvSpPr>
          <p:nvPr>
            <p:ph idx="1"/>
          </p:nvPr>
        </p:nvSpPr>
        <p:spPr>
          <a:xfrm>
            <a:off x="426720" y="1128394"/>
            <a:ext cx="11369040" cy="5203826"/>
          </a:xfrm>
        </p:spPr>
        <p:txBody>
          <a:bodyPr/>
          <a:lstStyle/>
          <a:p>
            <a:pPr marL="0" indent="0">
              <a:buNone/>
            </a:pPr>
            <a:r>
              <a:rPr lang="en-US" dirty="0"/>
              <a:t> </a:t>
            </a:r>
          </a:p>
        </p:txBody>
      </p:sp>
      <p:sp>
        <p:nvSpPr>
          <p:cNvPr id="5" name="TextBox 4">
            <a:extLst>
              <a:ext uri="{FF2B5EF4-FFF2-40B4-BE49-F238E27FC236}">
                <a16:creationId xmlns:a16="http://schemas.microsoft.com/office/drawing/2014/main" id="{16EDC3C1-9741-E185-665F-DCA9DC7F6028}"/>
              </a:ext>
            </a:extLst>
          </p:cNvPr>
          <p:cNvSpPr txBox="1"/>
          <p:nvPr/>
        </p:nvSpPr>
        <p:spPr>
          <a:xfrm>
            <a:off x="378490" y="1194991"/>
            <a:ext cx="11369040" cy="1938992"/>
          </a:xfrm>
          <a:prstGeom prst="rect">
            <a:avLst/>
          </a:prstGeom>
          <a:noFill/>
        </p:spPr>
        <p:txBody>
          <a:bodyPr wrap="square">
            <a:spAutoFit/>
          </a:bodyPr>
          <a:lstStyle/>
          <a:p>
            <a:r>
              <a:rPr lang="en-US" sz="2400" dirty="0">
                <a:sym typeface="Wingdings" pitchFamily="2" charset="2"/>
              </a:rPr>
              <a:t>In most cases, (everything in this tutorial) a notion of regret of an algorithm captures quality of outcomes, but not here.</a:t>
            </a:r>
          </a:p>
          <a:p>
            <a:endParaRPr lang="en-US" sz="2400" dirty="0">
              <a:sym typeface="Wingdings" pitchFamily="2" charset="2"/>
            </a:endParaRPr>
          </a:p>
          <a:p>
            <a:r>
              <a:rPr lang="en-US" sz="2400" dirty="0">
                <a:sym typeface="Wingdings" pitchFamily="2" charset="2"/>
              </a:rPr>
              <a:t>Return to underlying beliefs that algorithm design may be based on.</a:t>
            </a:r>
          </a:p>
          <a:p>
            <a:endParaRPr lang="en-US" sz="2400" dirty="0">
              <a:sym typeface="Wingdings" pitchFamily="2" charset="2"/>
            </a:endParaRPr>
          </a:p>
        </p:txBody>
      </p:sp>
      <p:cxnSp>
        <p:nvCxnSpPr>
          <p:cNvPr id="3" name="Straight Connector 2">
            <a:extLst>
              <a:ext uri="{FF2B5EF4-FFF2-40B4-BE49-F238E27FC236}">
                <a16:creationId xmlns:a16="http://schemas.microsoft.com/office/drawing/2014/main" id="{FC5B0D30-5EB7-34C8-0669-870A1FF08EB4}"/>
              </a:ext>
            </a:extLst>
          </p:cNvPr>
          <p:cNvCxnSpPr>
            <a:cxnSpLocks/>
          </p:cNvCxnSpPr>
          <p:nvPr/>
        </p:nvCxnSpPr>
        <p:spPr>
          <a:xfrm flipH="1" flipV="1">
            <a:off x="3810" y="2967096"/>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37B08B80-5783-62C6-BEEB-F63CBF97413F}"/>
              </a:ext>
            </a:extLst>
          </p:cNvPr>
          <p:cNvGrpSpPr/>
          <p:nvPr/>
        </p:nvGrpSpPr>
        <p:grpSpPr>
          <a:xfrm>
            <a:off x="3951359" y="5106825"/>
            <a:ext cx="644673" cy="855587"/>
            <a:chOff x="2139430" y="2120158"/>
            <a:chExt cx="440320" cy="584377"/>
          </a:xfrm>
        </p:grpSpPr>
        <p:sp>
          <p:nvSpPr>
            <p:cNvPr id="17" name="Oval 16">
              <a:extLst>
                <a:ext uri="{FF2B5EF4-FFF2-40B4-BE49-F238E27FC236}">
                  <a16:creationId xmlns:a16="http://schemas.microsoft.com/office/drawing/2014/main" id="{4826222D-40DD-B8B4-E8BE-288F0FF4965A}"/>
                </a:ext>
              </a:extLst>
            </p:cNvPr>
            <p:cNvSpPr/>
            <p:nvPr/>
          </p:nvSpPr>
          <p:spPr bwMode="auto">
            <a:xfrm>
              <a:off x="2220378" y="2120158"/>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Freeform 17">
              <a:extLst>
                <a:ext uri="{FF2B5EF4-FFF2-40B4-BE49-F238E27FC236}">
                  <a16:creationId xmlns:a16="http://schemas.microsoft.com/office/drawing/2014/main" id="{295A32EE-4CEE-4D87-0D8A-82AE0BE6D146}"/>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CD3837-75E5-5EEA-AA43-06C39CA8AAC9}"/>
                    </a:ext>
                  </a:extLst>
                </p:cNvPr>
                <p:cNvSpPr txBox="1"/>
                <p:nvPr/>
              </p:nvSpPr>
              <p:spPr>
                <a:xfrm>
                  <a:off x="2179290" y="2431255"/>
                  <a:ext cx="360598" cy="27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2000" b="1" dirty="0">
                    <a:solidFill>
                      <a:schemeClr val="bg1"/>
                    </a:solidFill>
                  </a:endParaRPr>
                </a:p>
              </p:txBody>
            </p:sp>
          </mc:Choice>
          <mc:Fallback xmlns="">
            <p:sp>
              <p:nvSpPr>
                <p:cNvPr id="8" name="TextBox 7">
                  <a:extLst>
                    <a:ext uri="{FF2B5EF4-FFF2-40B4-BE49-F238E27FC236}">
                      <a16:creationId xmlns:a16="http://schemas.microsoft.com/office/drawing/2014/main" id="{EC77FDF4-D733-5341-9490-78F84CF9BB4E}"/>
                    </a:ext>
                  </a:extLst>
                </p:cNvPr>
                <p:cNvSpPr txBox="1">
                  <a:spLocks noRot="1" noChangeAspect="1" noMove="1" noResize="1" noEditPoints="1" noAdjustHandles="1" noChangeArrowheads="1" noChangeShapeType="1" noTextEdit="1"/>
                </p:cNvSpPr>
                <p:nvPr/>
              </p:nvSpPr>
              <p:spPr>
                <a:xfrm>
                  <a:off x="2179290" y="2431255"/>
                  <a:ext cx="360598" cy="273280"/>
                </a:xfrm>
                <a:prstGeom prst="rect">
                  <a:avLst/>
                </a:prstGeom>
                <a:blipFill>
                  <a:blip r:embed="rId3"/>
                  <a:stretch>
                    <a:fillRect/>
                  </a:stretch>
                </a:blipFill>
              </p:spPr>
              <p:txBody>
                <a:bodyPr/>
                <a:lstStyle/>
                <a:p>
                  <a:r>
                    <a:rPr lang="en-US">
                      <a:noFill/>
                    </a:rPr>
                    <a:t> </a:t>
                  </a:r>
                </a:p>
              </p:txBody>
            </p:sp>
          </mc:Fallback>
        </mc:AlternateContent>
      </p:grpSp>
      <p:grpSp>
        <p:nvGrpSpPr>
          <p:cNvPr id="20" name="Group 19">
            <a:extLst>
              <a:ext uri="{FF2B5EF4-FFF2-40B4-BE49-F238E27FC236}">
                <a16:creationId xmlns:a16="http://schemas.microsoft.com/office/drawing/2014/main" id="{B537CED1-8B2D-E7C3-B896-CA3244179919}"/>
              </a:ext>
            </a:extLst>
          </p:cNvPr>
          <p:cNvGrpSpPr/>
          <p:nvPr/>
        </p:nvGrpSpPr>
        <p:grpSpPr>
          <a:xfrm>
            <a:off x="7584254" y="5144238"/>
            <a:ext cx="586066" cy="782046"/>
            <a:chOff x="3448776" y="1264627"/>
            <a:chExt cx="440320" cy="587563"/>
          </a:xfrm>
        </p:grpSpPr>
        <p:sp>
          <p:nvSpPr>
            <p:cNvPr id="21" name="Oval 20">
              <a:extLst>
                <a:ext uri="{FF2B5EF4-FFF2-40B4-BE49-F238E27FC236}">
                  <a16:creationId xmlns:a16="http://schemas.microsoft.com/office/drawing/2014/main" id="{8143AD3A-025C-D389-8F32-E00212D18E6F}"/>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2" name="Freeform 21">
              <a:extLst>
                <a:ext uri="{FF2B5EF4-FFF2-40B4-BE49-F238E27FC236}">
                  <a16:creationId xmlns:a16="http://schemas.microsoft.com/office/drawing/2014/main" id="{2DBE907F-8449-1842-DF3A-FF3789F3C53D}"/>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4C6678D-B617-23DC-3DA9-D7B0E1C23584}"/>
                    </a:ext>
                  </a:extLst>
                </p:cNvPr>
                <p:cNvSpPr txBox="1"/>
                <p:nvPr/>
              </p:nvSpPr>
              <p:spPr>
                <a:xfrm>
                  <a:off x="3495152" y="1541701"/>
                  <a:ext cx="360598" cy="300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charset="0"/>
                          </a:rPr>
                          <m:t>𝟐</m:t>
                        </m:r>
                      </m:oMath>
                    </m:oMathPara>
                  </a14:m>
                  <a:endParaRPr lang="en-US" sz="2000" b="1" dirty="0">
                    <a:solidFill>
                      <a:schemeClr val="bg1"/>
                    </a:solidFill>
                  </a:endParaRPr>
                </a:p>
              </p:txBody>
            </p:sp>
          </mc:Choice>
          <mc:Fallback xmlns="">
            <p:sp>
              <p:nvSpPr>
                <p:cNvPr id="12" name="TextBox 11">
                  <a:extLst>
                    <a:ext uri="{FF2B5EF4-FFF2-40B4-BE49-F238E27FC236}">
                      <a16:creationId xmlns:a16="http://schemas.microsoft.com/office/drawing/2014/main" id="{CBDB9DE0-EEB5-3A42-860E-E88554917CF9}"/>
                    </a:ext>
                  </a:extLst>
                </p:cNvPr>
                <p:cNvSpPr txBox="1">
                  <a:spLocks noRot="1" noChangeAspect="1" noMove="1" noResize="1" noEditPoints="1" noAdjustHandles="1" noChangeArrowheads="1" noChangeShapeType="1" noTextEdit="1"/>
                </p:cNvSpPr>
                <p:nvPr/>
              </p:nvSpPr>
              <p:spPr>
                <a:xfrm>
                  <a:off x="3495152" y="1541701"/>
                  <a:ext cx="360598" cy="300609"/>
                </a:xfrm>
                <a:prstGeom prst="rect">
                  <a:avLst/>
                </a:prstGeom>
                <a:blipFill>
                  <a:blip r:embed="rId4"/>
                  <a:stretch>
                    <a:fillRect/>
                  </a:stretch>
                </a:blipFill>
              </p:spPr>
              <p:txBody>
                <a:bodyPr/>
                <a:lstStyle/>
                <a:p>
                  <a:r>
                    <a:rPr lang="en-US">
                      <a:noFill/>
                    </a:rPr>
                    <a:t> </a:t>
                  </a:r>
                </a:p>
              </p:txBody>
            </p:sp>
          </mc:Fallback>
        </mc:AlternateContent>
      </p:grpSp>
      <p:sp>
        <p:nvSpPr>
          <p:cNvPr id="24" name="TextBox 23">
            <a:extLst>
              <a:ext uri="{FF2B5EF4-FFF2-40B4-BE49-F238E27FC236}">
                <a16:creationId xmlns:a16="http://schemas.microsoft.com/office/drawing/2014/main" id="{30913886-256B-108C-E16F-9AEC748643F6}"/>
              </a:ext>
            </a:extLst>
          </p:cNvPr>
          <p:cNvSpPr txBox="1"/>
          <p:nvPr/>
        </p:nvSpPr>
        <p:spPr>
          <a:xfrm>
            <a:off x="3737960" y="6169022"/>
            <a:ext cx="1122604" cy="646331"/>
          </a:xfrm>
          <a:prstGeom prst="rect">
            <a:avLst/>
          </a:prstGeom>
          <a:noFill/>
        </p:spPr>
        <p:txBody>
          <a:bodyPr wrap="square">
            <a:spAutoFit/>
          </a:bodyPr>
          <a:lstStyle/>
          <a:p>
            <a:r>
              <a:rPr lang="en-US" sz="1800" dirty="0"/>
              <a:t>Principal</a:t>
            </a:r>
            <a:endParaRPr lang="en-US" dirty="0"/>
          </a:p>
        </p:txBody>
      </p:sp>
      <p:sp>
        <p:nvSpPr>
          <p:cNvPr id="25" name="TextBox 24">
            <a:extLst>
              <a:ext uri="{FF2B5EF4-FFF2-40B4-BE49-F238E27FC236}">
                <a16:creationId xmlns:a16="http://schemas.microsoft.com/office/drawing/2014/main" id="{E3CDB6AA-0F07-DD7A-9756-910888F3C62D}"/>
              </a:ext>
            </a:extLst>
          </p:cNvPr>
          <p:cNvSpPr txBox="1"/>
          <p:nvPr/>
        </p:nvSpPr>
        <p:spPr>
          <a:xfrm>
            <a:off x="7515485" y="6146083"/>
            <a:ext cx="856307" cy="369332"/>
          </a:xfrm>
          <a:prstGeom prst="rect">
            <a:avLst/>
          </a:prstGeom>
          <a:noFill/>
        </p:spPr>
        <p:txBody>
          <a:bodyPr wrap="square">
            <a:spAutoFit/>
          </a:bodyPr>
          <a:lstStyle/>
          <a:p>
            <a:r>
              <a:rPr lang="en-US" sz="1800" dirty="0"/>
              <a:t>Agent</a:t>
            </a:r>
            <a:endParaRPr lang="en-US" dirty="0"/>
          </a:p>
        </p:txBody>
      </p:sp>
      <p:sp>
        <p:nvSpPr>
          <p:cNvPr id="28" name="TextBox 27">
            <a:extLst>
              <a:ext uri="{FF2B5EF4-FFF2-40B4-BE49-F238E27FC236}">
                <a16:creationId xmlns:a16="http://schemas.microsoft.com/office/drawing/2014/main" id="{996E130E-F6A4-9139-1A4A-40677892BB5E}"/>
              </a:ext>
            </a:extLst>
          </p:cNvPr>
          <p:cNvSpPr txBox="1"/>
          <p:nvPr/>
        </p:nvSpPr>
        <p:spPr>
          <a:xfrm>
            <a:off x="426720" y="3105834"/>
            <a:ext cx="11386790" cy="461665"/>
          </a:xfrm>
          <a:prstGeom prst="rect">
            <a:avLst/>
          </a:prstGeom>
          <a:noFill/>
        </p:spPr>
        <p:txBody>
          <a:bodyPr wrap="square">
            <a:spAutoFit/>
          </a:bodyPr>
          <a:lstStyle/>
          <a:p>
            <a:r>
              <a:rPr lang="en-US" sz="2400" dirty="0">
                <a:sym typeface="Wingdings" pitchFamily="2" charset="2"/>
              </a:rPr>
              <a:t>Return to underlying beliefs that algorithm design may be based on.</a:t>
            </a:r>
          </a:p>
        </p:txBody>
      </p:sp>
      <mc:AlternateContent xmlns:mc="http://schemas.openxmlformats.org/markup-compatibility/2006">
        <mc:Choice xmlns:a14="http://schemas.microsoft.com/office/drawing/2010/main" Requires="a14">
          <p:sp>
            <p:nvSpPr>
              <p:cNvPr id="30" name="Cloud Callout 29">
                <a:extLst>
                  <a:ext uri="{FF2B5EF4-FFF2-40B4-BE49-F238E27FC236}">
                    <a16:creationId xmlns:a16="http://schemas.microsoft.com/office/drawing/2014/main" id="{C063FBA9-4A6E-EB4F-7558-D8AB66E6B3EA}"/>
                  </a:ext>
                </a:extLst>
              </p:cNvPr>
              <p:cNvSpPr/>
              <p:nvPr/>
            </p:nvSpPr>
            <p:spPr>
              <a:xfrm>
                <a:off x="734518" y="3912269"/>
                <a:ext cx="3216842" cy="1404516"/>
              </a:xfrm>
              <a:prstGeom prst="cloudCallout">
                <a:avLst>
                  <a:gd name="adj1" fmla="val 47562"/>
                  <a:gd name="adj2" fmla="val 49693"/>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 will play mixed strategy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𝑃</m:t>
                        </m:r>
                      </m:e>
                      <m:sub>
                        <m:r>
                          <a:rPr lang="en-US" sz="2000" b="0" i="1" smtClean="0">
                            <a:solidFill>
                              <a:schemeClr val="tx1"/>
                            </a:solidFill>
                            <a:latin typeface="Cambria Math" panose="02040503050406030204" pitchFamily="18" charset="0"/>
                          </a:rPr>
                          <m:t>𝑡</m:t>
                        </m:r>
                      </m:sub>
                    </m:sSub>
                  </m:oMath>
                </a14:m>
                <a:endParaRPr lang="en-US" sz="2000" dirty="0">
                  <a:solidFill>
                    <a:schemeClr val="tx1"/>
                  </a:solidFill>
                </a:endParaRPr>
              </a:p>
            </p:txBody>
          </p:sp>
        </mc:Choice>
        <mc:Fallback>
          <p:sp>
            <p:nvSpPr>
              <p:cNvPr id="30" name="Cloud Callout 29">
                <a:extLst>
                  <a:ext uri="{FF2B5EF4-FFF2-40B4-BE49-F238E27FC236}">
                    <a16:creationId xmlns:a16="http://schemas.microsoft.com/office/drawing/2014/main" id="{C063FBA9-4A6E-EB4F-7558-D8AB66E6B3EA}"/>
                  </a:ext>
                </a:extLst>
              </p:cNvPr>
              <p:cNvSpPr>
                <a:spLocks noRot="1" noChangeAspect="1" noMove="1" noResize="1" noEditPoints="1" noAdjustHandles="1" noChangeArrowheads="1" noChangeShapeType="1" noTextEdit="1"/>
              </p:cNvSpPr>
              <p:nvPr/>
            </p:nvSpPr>
            <p:spPr>
              <a:xfrm>
                <a:off x="734518" y="3912269"/>
                <a:ext cx="3216842" cy="1404516"/>
              </a:xfrm>
              <a:prstGeom prst="cloudCallout">
                <a:avLst>
                  <a:gd name="adj1" fmla="val 47562"/>
                  <a:gd name="adj2" fmla="val 49693"/>
                </a:avLst>
              </a:prstGeom>
              <a:blipFill>
                <a:blip r:embed="rId5"/>
                <a:stretch>
                  <a:fillRect/>
                </a:stretch>
              </a:blipFill>
              <a:ln>
                <a:solidFill>
                  <a:schemeClr val="accent2"/>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Cloud Callout 30">
                <a:extLst>
                  <a:ext uri="{FF2B5EF4-FFF2-40B4-BE49-F238E27FC236}">
                    <a16:creationId xmlns:a16="http://schemas.microsoft.com/office/drawing/2014/main" id="{10ADAD99-3080-1623-EB2B-A9C1D542690A}"/>
                  </a:ext>
                </a:extLst>
              </p:cNvPr>
              <p:cNvSpPr/>
              <p:nvPr/>
            </p:nvSpPr>
            <p:spPr>
              <a:xfrm>
                <a:off x="8240642" y="3791597"/>
                <a:ext cx="3361744" cy="1404516"/>
              </a:xfrm>
              <a:prstGeom prst="cloudCallout">
                <a:avLst>
                  <a:gd name="adj1" fmla="val -52042"/>
                  <a:gd name="adj2" fmla="val 55029"/>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 predict that principal’s action comes from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𝑄</m:t>
                        </m:r>
                      </m:e>
                      <m:sub>
                        <m:r>
                          <a:rPr lang="en-US" sz="2000" b="0" i="1" smtClean="0">
                            <a:solidFill>
                              <a:schemeClr val="tx1"/>
                            </a:solidFill>
                            <a:latin typeface="Cambria Math" panose="02040503050406030204" pitchFamily="18" charset="0"/>
                          </a:rPr>
                          <m:t>𝑡</m:t>
                        </m:r>
                      </m:sub>
                    </m:sSub>
                  </m:oMath>
                </a14:m>
                <a:endParaRPr lang="en-US" sz="2000" dirty="0">
                  <a:solidFill>
                    <a:schemeClr val="tx1"/>
                  </a:solidFill>
                </a:endParaRPr>
              </a:p>
            </p:txBody>
          </p:sp>
        </mc:Choice>
        <mc:Fallback>
          <p:sp>
            <p:nvSpPr>
              <p:cNvPr id="31" name="Cloud Callout 30">
                <a:extLst>
                  <a:ext uri="{FF2B5EF4-FFF2-40B4-BE49-F238E27FC236}">
                    <a16:creationId xmlns:a16="http://schemas.microsoft.com/office/drawing/2014/main" id="{10ADAD99-3080-1623-EB2B-A9C1D542690A}"/>
                  </a:ext>
                </a:extLst>
              </p:cNvPr>
              <p:cNvSpPr>
                <a:spLocks noRot="1" noChangeAspect="1" noMove="1" noResize="1" noEditPoints="1" noAdjustHandles="1" noChangeArrowheads="1" noChangeShapeType="1" noTextEdit="1"/>
              </p:cNvSpPr>
              <p:nvPr/>
            </p:nvSpPr>
            <p:spPr>
              <a:xfrm>
                <a:off x="8240642" y="3791597"/>
                <a:ext cx="3361744" cy="1404516"/>
              </a:xfrm>
              <a:prstGeom prst="cloudCallout">
                <a:avLst>
                  <a:gd name="adj1" fmla="val -52042"/>
                  <a:gd name="adj2" fmla="val 55029"/>
                </a:avLst>
              </a:prstGeom>
              <a:blipFill>
                <a:blip r:embed="rId6"/>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ounded Rectangular Callout 31">
                <a:extLst>
                  <a:ext uri="{FF2B5EF4-FFF2-40B4-BE49-F238E27FC236}">
                    <a16:creationId xmlns:a16="http://schemas.microsoft.com/office/drawing/2014/main" id="{3B2CF8DF-0D82-0424-A889-1F8DF7977DAD}"/>
                  </a:ext>
                </a:extLst>
              </p:cNvPr>
              <p:cNvSpPr/>
              <p:nvPr/>
            </p:nvSpPr>
            <p:spPr>
              <a:xfrm>
                <a:off x="5762971" y="3879099"/>
                <a:ext cx="1819223" cy="1260897"/>
              </a:xfrm>
              <a:prstGeom prst="wedgeRoundRectCallout">
                <a:avLst>
                  <a:gd name="adj1" fmla="val 43438"/>
                  <a:gd name="adj2" fmla="val 62500"/>
                  <a:gd name="adj3" fmla="val 16667"/>
                </a:avLst>
              </a:prstGeom>
              <a:solidFill>
                <a:schemeClr val="accent1">
                  <a:lumMod val="20000"/>
                  <a:lumOff val="80000"/>
                  <a:alpha val="8047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 will play </a:t>
                </a:r>
                <a14:m>
                  <m:oMath xmlns:m="http://schemas.openxmlformats.org/officeDocument/2006/math">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𝑦</m:t>
                        </m:r>
                      </m:e>
                      <m:sub>
                        <m:r>
                          <a:rPr lang="en-US" sz="2000" b="0" i="1" smtClean="0">
                            <a:solidFill>
                              <a:schemeClr val="tx1"/>
                            </a:solidFill>
                            <a:latin typeface="Cambria Math" panose="02040503050406030204" pitchFamily="18" charset="0"/>
                          </a:rPr>
                          <m:t>𝑡</m:t>
                        </m:r>
                      </m:sub>
                    </m:sSub>
                    <m:r>
                      <a:rPr lang="en-US" sz="2000" b="0" i="0" smtClean="0">
                        <a:solidFill>
                          <a:schemeClr val="tx1"/>
                        </a:solidFill>
                        <a:latin typeface="Cambria Math" panose="02040503050406030204" pitchFamily="18" charset="0"/>
                      </a:rPr>
                      <m:t>=</m:t>
                    </m:r>
                    <m:r>
                      <a:rPr lang="en-US" sz="2000" b="0" i="1" smtClean="0">
                        <a:solidFill>
                          <a:schemeClr val="tx1"/>
                        </a:solidFill>
                        <a:latin typeface="Cambria Math" panose="02040503050406030204" pitchFamily="18" charset="0"/>
                      </a:rPr>
                      <m:t>𝐵𝑅</m:t>
                    </m:r>
                    <m:r>
                      <a:rPr lang="en-US" sz="2000" b="0" i="1"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a:rPr lang="en-US" sz="2000" b="0" i="1" smtClean="0">
                            <a:solidFill>
                              <a:schemeClr val="tx1"/>
                            </a:solidFill>
                            <a:latin typeface="Cambria Math" panose="02040503050406030204" pitchFamily="18" charset="0"/>
                          </a:rPr>
                          <m:t>𝑄</m:t>
                        </m:r>
                      </m:e>
                      <m:sub>
                        <m:r>
                          <a:rPr lang="en-US" sz="2000" b="0" i="1" smtClean="0">
                            <a:solidFill>
                              <a:schemeClr val="tx1"/>
                            </a:solidFill>
                            <a:latin typeface="Cambria Math" panose="02040503050406030204" pitchFamily="18" charset="0"/>
                          </a:rPr>
                          <m:t>𝑡</m:t>
                        </m:r>
                      </m:sub>
                    </m:sSub>
                    <m:r>
                      <a:rPr lang="en-US" sz="2000" b="0" i="1" smtClean="0">
                        <a:solidFill>
                          <a:schemeClr val="tx1"/>
                        </a:solidFill>
                        <a:latin typeface="Cambria Math" panose="02040503050406030204" pitchFamily="18" charset="0"/>
                      </a:rPr>
                      <m:t>)</m:t>
                    </m:r>
                  </m:oMath>
                </a14:m>
                <a:endParaRPr lang="en-US" sz="2000" dirty="0">
                  <a:solidFill>
                    <a:schemeClr val="tx1"/>
                  </a:solidFill>
                </a:endParaRPr>
              </a:p>
            </p:txBody>
          </p:sp>
        </mc:Choice>
        <mc:Fallback>
          <p:sp>
            <p:nvSpPr>
              <p:cNvPr id="32" name="Rounded Rectangular Callout 31">
                <a:extLst>
                  <a:ext uri="{FF2B5EF4-FFF2-40B4-BE49-F238E27FC236}">
                    <a16:creationId xmlns:a16="http://schemas.microsoft.com/office/drawing/2014/main" id="{3B2CF8DF-0D82-0424-A889-1F8DF7977DAD}"/>
                  </a:ext>
                </a:extLst>
              </p:cNvPr>
              <p:cNvSpPr>
                <a:spLocks noRot="1" noChangeAspect="1" noMove="1" noResize="1" noEditPoints="1" noAdjustHandles="1" noChangeArrowheads="1" noChangeShapeType="1" noTextEdit="1"/>
              </p:cNvSpPr>
              <p:nvPr/>
            </p:nvSpPr>
            <p:spPr>
              <a:xfrm>
                <a:off x="5762971" y="3879099"/>
                <a:ext cx="1819223" cy="1260897"/>
              </a:xfrm>
              <a:prstGeom prst="wedgeRoundRectCallout">
                <a:avLst>
                  <a:gd name="adj1" fmla="val 43438"/>
                  <a:gd name="adj2" fmla="val 62500"/>
                  <a:gd name="adj3" fmla="val 16667"/>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1394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8" grpId="0"/>
      <p:bldP spid="30" grpId="0" animBg="1"/>
      <p:bldP spid="31" grpId="0" animBg="1"/>
      <p:bldP spid="32"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F7B4-7350-699E-3315-1DB51F32F980}"/>
              </a:ext>
            </a:extLst>
          </p:cNvPr>
          <p:cNvSpPr>
            <a:spLocks noGrp="1"/>
          </p:cNvSpPr>
          <p:nvPr>
            <p:ph type="title"/>
          </p:nvPr>
        </p:nvSpPr>
        <p:spPr/>
        <p:txBody>
          <a:bodyPr>
            <a:normAutofit/>
          </a:bodyPr>
          <a:lstStyle/>
          <a:p>
            <a:r>
              <a:rPr lang="en-US" sz="3800" dirty="0"/>
              <a:t>Calibration Characterizes optimal Commitment Utility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EDC3C1-9741-E185-665F-DCA9DC7F6028}"/>
                  </a:ext>
                </a:extLst>
              </p:cNvPr>
              <p:cNvSpPr txBox="1"/>
              <p:nvPr/>
            </p:nvSpPr>
            <p:spPr>
              <a:xfrm>
                <a:off x="378490" y="1194991"/>
                <a:ext cx="11369040" cy="461665"/>
              </a:xfrm>
              <a:prstGeom prst="rect">
                <a:avLst/>
              </a:prstGeom>
              <a:noFill/>
            </p:spPr>
            <p:txBody>
              <a:bodyPr wrap="square">
                <a:spAutoFit/>
              </a:bodyPr>
              <a:lstStyle/>
              <a:p>
                <a:r>
                  <a:rPr lang="en-US" sz="2400" dirty="0">
                    <a:sym typeface="Wingdings" pitchFamily="2" charset="2"/>
                  </a:rPr>
                  <a:t>Agent’s beliefs </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 </m:t>
                    </m:r>
                  </m:oMath>
                </a14:m>
                <a:r>
                  <a:rPr lang="en-US" sz="2400" dirty="0">
                    <a:sym typeface="Wingdings" pitchFamily="2" charset="2"/>
                  </a:rPr>
                  <a:t>is “calibrated” over times with respect to </a:t>
                </a:r>
                <a14:m>
                  <m:oMath xmlns:m="http://schemas.openxmlformats.org/officeDocument/2006/math">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1</m:t>
                        </m:r>
                      </m:sub>
                    </m:sSub>
                    <m:r>
                      <a:rPr lang="en-US" sz="2400" b="0" i="1" smtClean="0">
                        <a:latin typeface="Cambria Math" panose="02040503050406030204" pitchFamily="18" charset="0"/>
                        <a:sym typeface="Wingdings" pitchFamily="2" charset="2"/>
                      </a:rPr>
                      <m:t>,…, </m:t>
                    </m:r>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𝑇</m:t>
                        </m:r>
                      </m:sub>
                    </m:sSub>
                  </m:oMath>
                </a14:m>
                <a:endParaRPr lang="en-US" sz="2400" dirty="0">
                  <a:sym typeface="Wingdings" pitchFamily="2" charset="2"/>
                </a:endParaRPr>
              </a:p>
            </p:txBody>
          </p:sp>
        </mc:Choice>
        <mc:Fallback>
          <p:sp>
            <p:nvSpPr>
              <p:cNvPr id="5" name="TextBox 4">
                <a:extLst>
                  <a:ext uri="{FF2B5EF4-FFF2-40B4-BE49-F238E27FC236}">
                    <a16:creationId xmlns:a16="http://schemas.microsoft.com/office/drawing/2014/main" id="{16EDC3C1-9741-E185-665F-DCA9DC7F6028}"/>
                  </a:ext>
                </a:extLst>
              </p:cNvPr>
              <p:cNvSpPr txBox="1">
                <a:spLocks noRot="1" noChangeAspect="1" noMove="1" noResize="1" noEditPoints="1" noAdjustHandles="1" noChangeArrowheads="1" noChangeShapeType="1" noTextEdit="1"/>
              </p:cNvSpPr>
              <p:nvPr/>
            </p:nvSpPr>
            <p:spPr>
              <a:xfrm>
                <a:off x="378490" y="1194991"/>
                <a:ext cx="11369040" cy="461665"/>
              </a:xfrm>
              <a:prstGeom prst="rect">
                <a:avLst/>
              </a:prstGeom>
              <a:blipFill>
                <a:blip r:embed="rId3"/>
                <a:stretch>
                  <a:fillRect l="-781" t="-10811" b="-270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2F22765-D1A5-E178-7C49-7E63E5A94EF4}"/>
                  </a:ext>
                </a:extLst>
              </p:cNvPr>
              <p:cNvSpPr txBox="1"/>
              <p:nvPr/>
            </p:nvSpPr>
            <p:spPr>
              <a:xfrm>
                <a:off x="-217448" y="9768152"/>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p:sp>
            <p:nvSpPr>
              <p:cNvPr id="6" name="TextBox 5">
                <a:extLst>
                  <a:ext uri="{FF2B5EF4-FFF2-40B4-BE49-F238E27FC236}">
                    <a16:creationId xmlns:a16="http://schemas.microsoft.com/office/drawing/2014/main" id="{92F22765-D1A5-E178-7C49-7E63E5A94EF4}"/>
                  </a:ext>
                </a:extLst>
              </p:cNvPr>
              <p:cNvSpPr txBox="1">
                <a:spLocks noRot="1" noChangeAspect="1" noMove="1" noResize="1" noEditPoints="1" noAdjustHandles="1" noChangeArrowheads="1" noChangeShapeType="1" noTextEdit="1"/>
              </p:cNvSpPr>
              <p:nvPr/>
            </p:nvSpPr>
            <p:spPr>
              <a:xfrm>
                <a:off x="-217448" y="9768152"/>
                <a:ext cx="11646516" cy="1107611"/>
              </a:xfrm>
              <a:prstGeom prst="rect">
                <a:avLst/>
              </a:prstGeom>
              <a:blipFill>
                <a:blip r:embed="rId4"/>
                <a:stretch>
                  <a:fillRect t="-124719" b="-17078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C5DFEF40-DA42-CACB-67C5-E61C473F32C8}"/>
              </a:ext>
            </a:extLst>
          </p:cNvPr>
          <p:cNvSpPr txBox="1"/>
          <p:nvPr/>
        </p:nvSpPr>
        <p:spPr>
          <a:xfrm>
            <a:off x="8620717" y="9023508"/>
            <a:ext cx="3545157" cy="400110"/>
          </a:xfrm>
          <a:prstGeom prst="rect">
            <a:avLst/>
          </a:prstGeom>
          <a:noFill/>
        </p:spPr>
        <p:txBody>
          <a:bodyPr wrap="square">
            <a:spAutoFit/>
          </a:bodyPr>
          <a:lstStyle/>
          <a:p>
            <a:r>
              <a:rPr lang="en-US" sz="2000" dirty="0" err="1">
                <a:solidFill>
                  <a:schemeClr val="accent6"/>
                </a:solidFill>
              </a:rPr>
              <a:t>Balcan</a:t>
            </a:r>
            <a:r>
              <a:rPr lang="en-US" sz="2000" dirty="0">
                <a:solidFill>
                  <a:schemeClr val="accent6"/>
                </a:solidFill>
              </a:rPr>
              <a:t>, Blum, </a:t>
            </a:r>
            <a:r>
              <a:rPr lang="en-US" sz="2000" b="1" dirty="0">
                <a:solidFill>
                  <a:schemeClr val="accent6">
                    <a:lumMod val="75000"/>
                  </a:schemeClr>
                </a:solidFill>
              </a:rPr>
              <a:t>H. </a:t>
            </a:r>
            <a:r>
              <a:rPr lang="en-US" sz="2000" dirty="0">
                <a:solidFill>
                  <a:schemeClr val="accent6"/>
                </a:solidFill>
              </a:rPr>
              <a:t>, </a:t>
            </a:r>
            <a:r>
              <a:rPr lang="en-US" sz="2000" dirty="0" err="1">
                <a:solidFill>
                  <a:schemeClr val="accent6"/>
                </a:solidFill>
              </a:rPr>
              <a:t>Procaccia</a:t>
            </a:r>
            <a:r>
              <a:rPr lang="en-US" sz="2000" dirty="0">
                <a:solidFill>
                  <a:schemeClr val="accent6"/>
                </a:solidFill>
              </a:rPr>
              <a:t> ’15</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D63BC47-702E-A33F-5D5D-82EE30E4D4C4}"/>
                  </a:ext>
                </a:extLst>
              </p:cNvPr>
              <p:cNvSpPr txBox="1"/>
              <p:nvPr/>
            </p:nvSpPr>
            <p:spPr>
              <a:xfrm>
                <a:off x="-120988" y="11872071"/>
                <a:ext cx="10331788" cy="461665"/>
              </a:xfrm>
              <a:prstGeom prst="rect">
                <a:avLst/>
              </a:prstGeom>
              <a:noFill/>
            </p:spPr>
            <p:txBody>
              <a:bodyPr wrap="square">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𝐵</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𝑅</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i="1">
                                <a:solidFill>
                                  <a:schemeClr val="accent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𝑃</m:t>
                            </m:r>
                          </m:e>
                          <m:sup>
                            <m:r>
                              <a:rPr lang="en-US" sz="2400" i="1">
                                <a:solidFill>
                                  <a:schemeClr val="accent1"/>
                                </a:solidFill>
                                <a:latin typeface="Cambria Math" panose="02040503050406030204" pitchFamily="18" charset="0"/>
                                <a:ea typeface="Cambria Math" panose="02040503050406030204" pitchFamily="18" charset="0"/>
                              </a:rPr>
                              <m:t>∗</m:t>
                            </m:r>
                          </m:sup>
                        </m:sSup>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latin typeface="Cambria Math" charset="0"/>
                    <a:ea typeface="Cambria Math" charset="0"/>
                  </a:rPr>
                  <a:t>allows for having different types of agents per round.</a:t>
                </a:r>
                <a:endParaRPr lang="en-US" sz="2400" dirty="0"/>
              </a:p>
            </p:txBody>
          </p:sp>
        </mc:Choice>
        <mc:Fallback>
          <p:sp>
            <p:nvSpPr>
              <p:cNvPr id="8" name="TextBox 7">
                <a:extLst>
                  <a:ext uri="{FF2B5EF4-FFF2-40B4-BE49-F238E27FC236}">
                    <a16:creationId xmlns:a16="http://schemas.microsoft.com/office/drawing/2014/main" id="{AD63BC47-702E-A33F-5D5D-82EE30E4D4C4}"/>
                  </a:ext>
                </a:extLst>
              </p:cNvPr>
              <p:cNvSpPr txBox="1">
                <a:spLocks noRot="1" noChangeAspect="1" noMove="1" noResize="1" noEditPoints="1" noAdjustHandles="1" noChangeArrowheads="1" noChangeShapeType="1" noTextEdit="1"/>
              </p:cNvSpPr>
              <p:nvPr/>
            </p:nvSpPr>
            <p:spPr>
              <a:xfrm>
                <a:off x="-120988" y="11872071"/>
                <a:ext cx="10331788" cy="461665"/>
              </a:xfrm>
              <a:prstGeom prst="rect">
                <a:avLst/>
              </a:prstGeom>
              <a:blipFill>
                <a:blip r:embed="rId5"/>
                <a:stretch>
                  <a:fillRect l="-123" t="-10811" b="-29730"/>
                </a:stretch>
              </a:blipFill>
            </p:spPr>
            <p:txBody>
              <a:bodyPr/>
              <a:lstStyle/>
              <a:p>
                <a:r>
                  <a:rPr lang="en-US">
                    <a:noFill/>
                  </a:rPr>
                  <a:t> </a:t>
                </a:r>
              </a:p>
            </p:txBody>
          </p:sp>
        </mc:Fallback>
      </mc:AlternateContent>
      <p:sp>
        <p:nvSpPr>
          <p:cNvPr id="9" name="Rounded Rectangle 8">
            <a:extLst>
              <a:ext uri="{FF2B5EF4-FFF2-40B4-BE49-F238E27FC236}">
                <a16:creationId xmlns:a16="http://schemas.microsoft.com/office/drawing/2014/main" id="{2598F433-B114-375D-14FD-919305D78019}"/>
              </a:ext>
            </a:extLst>
          </p:cNvPr>
          <p:cNvSpPr/>
          <p:nvPr/>
        </p:nvSpPr>
        <p:spPr>
          <a:xfrm>
            <a:off x="3540034" y="7623686"/>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E628A7B-37CC-EE6C-635B-C95CC0285D75}"/>
              </a:ext>
            </a:extLst>
          </p:cNvPr>
          <p:cNvSpPr/>
          <p:nvPr/>
        </p:nvSpPr>
        <p:spPr>
          <a:xfrm>
            <a:off x="8977987" y="7567888"/>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F07F1C6-4005-770B-07DD-0008ED0FB841}"/>
              </a:ext>
            </a:extLst>
          </p:cNvPr>
          <p:cNvSpPr txBox="1"/>
          <p:nvPr/>
        </p:nvSpPr>
        <p:spPr>
          <a:xfrm>
            <a:off x="3287881" y="7131257"/>
            <a:ext cx="4651081" cy="646331"/>
          </a:xfrm>
          <a:prstGeom prst="rect">
            <a:avLst/>
          </a:prstGeom>
          <a:noFill/>
        </p:spPr>
        <p:txBody>
          <a:bodyPr wrap="square">
            <a:spAutoFit/>
          </a:bodyPr>
          <a:lstStyle/>
          <a:p>
            <a:pPr algn="ctr"/>
            <a:r>
              <a:rPr lang="en-US" b="1" dirty="0">
                <a:solidFill>
                  <a:schemeClr val="accent2"/>
                </a:solidFill>
              </a:rPr>
              <a:t>Principal’s utility for optimal commitment</a:t>
            </a:r>
            <a:endParaRPr lang="en-US" dirty="0">
              <a:solidFill>
                <a:schemeClr val="accent2"/>
              </a:solidFill>
            </a:endParaRPr>
          </a:p>
        </p:txBody>
      </p:sp>
      <p:sp>
        <p:nvSpPr>
          <p:cNvPr id="12" name="TextBox 11">
            <a:extLst>
              <a:ext uri="{FF2B5EF4-FFF2-40B4-BE49-F238E27FC236}">
                <a16:creationId xmlns:a16="http://schemas.microsoft.com/office/drawing/2014/main" id="{3D1DBE31-B0FF-317F-9573-7F7D32742209}"/>
              </a:ext>
            </a:extLst>
          </p:cNvPr>
          <p:cNvSpPr txBox="1"/>
          <p:nvPr/>
        </p:nvSpPr>
        <p:spPr>
          <a:xfrm>
            <a:off x="8230566" y="7110101"/>
            <a:ext cx="3843868" cy="369332"/>
          </a:xfrm>
          <a:prstGeom prst="rect">
            <a:avLst/>
          </a:prstGeom>
          <a:noFill/>
        </p:spPr>
        <p:txBody>
          <a:bodyPr wrap="square">
            <a:spAutoFit/>
          </a:bodyPr>
          <a:lstStyle/>
          <a:p>
            <a:pPr algn="ctr"/>
            <a:r>
              <a:rPr lang="en-US" b="1" dirty="0">
                <a:solidFill>
                  <a:schemeClr val="accent2"/>
                </a:solidFill>
              </a:rPr>
              <a:t>Principal’s utility per round </a:t>
            </a:r>
            <a:endParaRPr lang="en-US" dirty="0">
              <a:solidFill>
                <a:schemeClr val="accent2"/>
              </a:solidFill>
            </a:endParaRPr>
          </a:p>
        </p:txBody>
      </p:sp>
      <p:sp>
        <p:nvSpPr>
          <p:cNvPr id="13" name="TextBox 12">
            <a:extLst>
              <a:ext uri="{FF2B5EF4-FFF2-40B4-BE49-F238E27FC236}">
                <a16:creationId xmlns:a16="http://schemas.microsoft.com/office/drawing/2014/main" id="{21F42991-5422-5CC2-84DC-C5464658E4F8}"/>
              </a:ext>
            </a:extLst>
          </p:cNvPr>
          <p:cNvSpPr txBox="1"/>
          <p:nvPr/>
        </p:nvSpPr>
        <p:spPr>
          <a:xfrm>
            <a:off x="7877287" y="9386540"/>
            <a:ext cx="4314713" cy="369332"/>
          </a:xfrm>
          <a:prstGeom prst="rect">
            <a:avLst/>
          </a:prstGeom>
          <a:noFill/>
        </p:spPr>
        <p:txBody>
          <a:bodyPr wrap="square">
            <a:spAutoFit/>
          </a:bodyPr>
          <a:lstStyle/>
          <a:p>
            <a:r>
              <a:rPr lang="en-US" sz="1800" dirty="0">
                <a:solidFill>
                  <a:schemeClr val="accent6"/>
                </a:solidFill>
              </a:rPr>
              <a:t>Dong, Roth, </a:t>
            </a:r>
            <a:r>
              <a:rPr lang="en-US" sz="1800" dirty="0" err="1">
                <a:solidFill>
                  <a:schemeClr val="accent6"/>
                </a:solidFill>
              </a:rPr>
              <a:t>Schutzman</a:t>
            </a:r>
            <a:r>
              <a:rPr lang="en-US" sz="1800" dirty="0">
                <a:solidFill>
                  <a:schemeClr val="accent6"/>
                </a:solidFill>
              </a:rPr>
              <a:t>, Waggoner, Wu ‘18</a:t>
            </a:r>
            <a:endParaRPr lang="en-US" dirty="0"/>
          </a:p>
        </p:txBody>
      </p:sp>
      <p:cxnSp>
        <p:nvCxnSpPr>
          <p:cNvPr id="3" name="Straight Connector 2">
            <a:extLst>
              <a:ext uri="{FF2B5EF4-FFF2-40B4-BE49-F238E27FC236}">
                <a16:creationId xmlns:a16="http://schemas.microsoft.com/office/drawing/2014/main" id="{FC5B0D30-5EB7-34C8-0669-870A1FF08EB4}"/>
              </a:ext>
            </a:extLst>
          </p:cNvPr>
          <p:cNvCxnSpPr>
            <a:cxnSpLocks/>
          </p:cNvCxnSpPr>
          <p:nvPr/>
        </p:nvCxnSpPr>
        <p:spPr>
          <a:xfrm flipH="1" flipV="1">
            <a:off x="-32990" y="4290248"/>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DEFA3669-CA9C-9CDC-6448-31ED011C308D}"/>
                  </a:ext>
                </a:extLst>
              </p:cNvPr>
              <p:cNvSpPr txBox="1"/>
              <p:nvPr/>
            </p:nvSpPr>
            <p:spPr>
              <a:xfrm>
                <a:off x="12073651" y="7296489"/>
                <a:ext cx="11399520" cy="2677656"/>
              </a:xfrm>
              <a:prstGeom prst="rect">
                <a:avLst/>
              </a:prstGeom>
              <a:noFill/>
            </p:spPr>
            <p:txBody>
              <a:bodyPr wrap="square">
                <a:spAutoFit/>
              </a:bodyPr>
              <a:lstStyle/>
              <a:p>
                <a:r>
                  <a:rPr lang="en-US" sz="2400" dirty="0"/>
                  <a:t>What if agent doesn’t know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oMath>
                </a14:m>
                <a:r>
                  <a:rPr lang="en-US" sz="2400" dirty="0"/>
                  <a:t>  (so can’t best respond </a:t>
                </a:r>
                <a14:m>
                  <m:oMath xmlns:m="http://schemas.openxmlformats.org/officeDocument/2006/math">
                    <m:r>
                      <m:rPr>
                        <m:sty m:val="p"/>
                      </m:rPr>
                      <a:rPr lang="en-US" sz="2400">
                        <a:solidFill>
                          <a:schemeClr val="accent1"/>
                        </a:solidFill>
                        <a:latin typeface="Cambria Math" panose="02040503050406030204" pitchFamily="18" charset="0"/>
                        <a:ea typeface="Cambria Math" panose="02040503050406030204" pitchFamily="18" charset="0"/>
                      </a:rPr>
                      <m:t>B</m:t>
                    </m:r>
                    <m:sSub>
                      <m:sSubPr>
                        <m:ctrlPr>
                          <a:rPr lang="en-US" sz="2400" i="1">
                            <a:solidFill>
                              <a:schemeClr val="accent1"/>
                            </a:solidFill>
                            <a:latin typeface="Cambria Math" panose="02040503050406030204" pitchFamily="18" charset="0"/>
                            <a:ea typeface="Cambria Math" panose="02040503050406030204" pitchFamily="18" charset="0"/>
                          </a:rPr>
                        </m:ctrlPr>
                      </m:sSubPr>
                      <m:e>
                        <m:r>
                          <m:rPr>
                            <m:sty m:val="p"/>
                          </m:rPr>
                          <a:rPr lang="en-US" sz="2400">
                            <a:solidFill>
                              <a:schemeClr val="accent1"/>
                            </a:solidFill>
                            <a:latin typeface="Cambria Math" panose="02040503050406030204" pitchFamily="18" charset="0"/>
                            <a:ea typeface="Cambria Math" panose="02040503050406030204" pitchFamily="18" charset="0"/>
                          </a:rPr>
                          <m:t>R</m:t>
                        </m:r>
                      </m:e>
                      <m:sub>
                        <m:r>
                          <a:rPr lang="en-US" sz="2400" i="1">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𝑃</m:t>
                            </m:r>
                          </m:e>
                          <m:sub>
                            <m:r>
                              <a:rPr lang="en-US" sz="2400" i="1">
                                <a:solidFill>
                                  <a:schemeClr val="accent1"/>
                                </a:solidFill>
                                <a:latin typeface="Cambria Math" panose="02040503050406030204" pitchFamily="18" charset="0"/>
                                <a:ea typeface="Cambria Math" panose="02040503050406030204" pitchFamily="18" charset="0"/>
                              </a:rPr>
                              <m:t>𝑡</m:t>
                            </m:r>
                          </m:sub>
                        </m:sSub>
                      </m:e>
                    </m:d>
                  </m:oMath>
                </a14:m>
                <a:r>
                  <a:rPr lang="en-US" sz="2400" dirty="0"/>
                  <a:t>)</a:t>
                </a:r>
              </a:p>
              <a:p>
                <a:pPr marL="342900" indent="-342900">
                  <a:buFont typeface="Arial" panose="020B0604020202020204" pitchFamily="34" charset="0"/>
                  <a:buChar char="•"/>
                </a:pPr>
                <a:r>
                  <a:rPr lang="en-US" sz="2400" dirty="0"/>
                  <a:t>Agent’s action may be a map from historic observation to today’s actions.</a:t>
                </a:r>
              </a:p>
              <a:p>
                <a:pPr marL="342900" indent="-342900">
                  <a:buFont typeface="Arial" panose="020B0604020202020204" pitchFamily="34" charset="0"/>
                  <a:buChar char="•"/>
                </a:pPr>
                <a:r>
                  <a:rPr lang="en-US" sz="2400" dirty="0">
                    <a:sym typeface="Wingdings" pitchFamily="2" charset="2"/>
                  </a:rPr>
                  <a:t>Historical best response and no-regret maps: </a:t>
                </a:r>
              </a:p>
              <a:p>
                <a:r>
                  <a:rPr lang="en-US" sz="2400" dirty="0">
                    <a:sym typeface="Wingdings" pitchFamily="2" charset="2"/>
                  </a:rPr>
                  <a:t>	 Give the principal too much advantage</a:t>
                </a:r>
              </a:p>
              <a:p>
                <a:r>
                  <a:rPr lang="en-US" sz="2400" dirty="0">
                    <a:sym typeface="Wingdings" pitchFamily="2" charset="2"/>
                  </a:rPr>
                  <a:t>	 Principal can almost exactly predict agent’s action and </a:t>
                </a:r>
                <a14:m>
                  <m:oMath xmlns:m="http://schemas.openxmlformats.org/officeDocument/2006/math">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𝑃</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r>
                      <a:rPr lang="en-US" sz="2400" i="1" smtClean="0">
                        <a:solidFill>
                          <a:schemeClr val="accent1"/>
                        </a:solidFill>
                        <a:latin typeface="Cambria Math" panose="02040503050406030204" pitchFamily="18" charset="0"/>
                        <a:ea typeface="Cambria Math" panose="02040503050406030204" pitchFamily="18" charset="0"/>
                      </a:rPr>
                      <m:t> </m:t>
                    </m:r>
                  </m:oMath>
                </a14:m>
                <a:r>
                  <a:rPr lang="en-US" sz="2400" dirty="0">
                    <a:sym typeface="Wingdings" pitchFamily="2" charset="2"/>
                  </a:rPr>
                  <a:t>as a response.</a:t>
                </a:r>
              </a:p>
              <a:p>
                <a:r>
                  <a:rPr lang="en-US" sz="2400" dirty="0">
                    <a:sym typeface="Wingdings" pitchFamily="2" charset="2"/>
                  </a:rPr>
                  <a:t>	 Utility of optimal commitment is not predictive of principal’s utility.</a:t>
                </a:r>
              </a:p>
              <a:p>
                <a:r>
                  <a:rPr lang="en-US" sz="2400" dirty="0">
                    <a:sym typeface="Wingdings" pitchFamily="2" charset="2"/>
                  </a:rPr>
                  <a:t>	 Welfare also is impacted by this. </a:t>
                </a:r>
              </a:p>
            </p:txBody>
          </p:sp>
        </mc:Choice>
        <mc:Fallback>
          <p:sp>
            <p:nvSpPr>
              <p:cNvPr id="16" name="TextBox 15">
                <a:extLst>
                  <a:ext uri="{FF2B5EF4-FFF2-40B4-BE49-F238E27FC236}">
                    <a16:creationId xmlns:a16="http://schemas.microsoft.com/office/drawing/2014/main" id="{DEFA3669-CA9C-9CDC-6448-31ED011C308D}"/>
                  </a:ext>
                </a:extLst>
              </p:cNvPr>
              <p:cNvSpPr txBox="1">
                <a:spLocks noRot="1" noChangeAspect="1" noMove="1" noResize="1" noEditPoints="1" noAdjustHandles="1" noChangeArrowheads="1" noChangeShapeType="1" noTextEdit="1"/>
              </p:cNvSpPr>
              <p:nvPr/>
            </p:nvSpPr>
            <p:spPr>
              <a:xfrm>
                <a:off x="12073651" y="7296489"/>
                <a:ext cx="11399520" cy="2677656"/>
              </a:xfrm>
              <a:prstGeom prst="rect">
                <a:avLst/>
              </a:prstGeom>
              <a:blipFill>
                <a:blip r:embed="rId6"/>
                <a:stretch>
                  <a:fillRect l="-779" t="-1887" b="-377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012463B-79B6-B88B-450E-D446ADE3A423}"/>
                  </a:ext>
                </a:extLst>
              </p:cNvPr>
              <p:cNvSpPr txBox="1"/>
              <p:nvPr/>
            </p:nvSpPr>
            <p:spPr>
              <a:xfrm>
                <a:off x="1019330" y="1890471"/>
                <a:ext cx="9551233" cy="1107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600" b="0" i="1" smtClean="0">
                              <a:latin typeface="Cambria Math" panose="02040503050406030204" pitchFamily="18" charset="0"/>
                              <a:ea typeface="Cambria Math" panose="02040503050406030204" pitchFamily="18" charset="0"/>
                            </a:rPr>
                          </m:ctrlPr>
                        </m:limLowPr>
                        <m:e>
                          <m:r>
                            <m:rPr>
                              <m:sty m:val="p"/>
                            </m:rPr>
                            <a:rPr lang="en-US" sz="2600" b="0" i="0" smtClean="0">
                              <a:latin typeface="Cambria Math" panose="02040503050406030204" pitchFamily="18" charset="0"/>
                              <a:ea typeface="Cambria Math" panose="02040503050406030204" pitchFamily="18" charset="0"/>
                            </a:rPr>
                            <m:t>lim</m:t>
                          </m:r>
                        </m:e>
                        <m:lim>
                          <m:r>
                            <a:rPr lang="en-US" sz="2600" b="0" i="1" smtClean="0">
                              <a:latin typeface="Cambria Math" panose="02040503050406030204" pitchFamily="18" charset="0"/>
                              <a:ea typeface="Cambria Math" panose="02040503050406030204" pitchFamily="18" charset="0"/>
                            </a:rPr>
                            <m:t>𝑇</m:t>
                          </m:r>
                          <m:r>
                            <a:rPr lang="en-US" sz="2600" b="0" i="1" smtClean="0">
                              <a:latin typeface="Cambria Math" panose="02040503050406030204" pitchFamily="18" charset="0"/>
                              <a:ea typeface="Cambria Math" panose="02040503050406030204" pitchFamily="18" charset="0"/>
                            </a:rPr>
                            <m:t>→∞</m:t>
                          </m:r>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𝑦</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r>
                            <a:rPr lang="en-US" sz="2600" b="0" i="1" smtClean="0">
                              <a:solidFill>
                                <a:schemeClr val="tx1"/>
                              </a:solidFill>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a:latin typeface="Cambria Math" panose="02040503050406030204" pitchFamily="18" charset="0"/>
                                  <a:ea typeface="Cambria Math" panose="02040503050406030204" pitchFamily="18" charset="0"/>
                                </a:rPr>
                                <m:t>ax</m:t>
                              </m:r>
                            </m:e>
                            <m:lim>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𝑃</m:t>
                                  </m:r>
                                </m:e>
                                <m:sup>
                                  <m:r>
                                    <a:rPr lang="en-US" sz="2600" i="1">
                                      <a:latin typeface="Cambria Math" panose="02040503050406030204" pitchFamily="18" charset="0"/>
                                      <a:ea typeface="Cambria Math" panose="02040503050406030204" pitchFamily="18" charset="0"/>
                                    </a:rPr>
                                    <m:t>∗</m:t>
                                  </m:r>
                                </m:sup>
                              </m:sSup>
                            </m:lim>
                          </m:limLow>
                          <m:sSub>
                            <m:sSubPr>
                              <m:ctrlPr>
                                <a:rPr lang="en-US" sz="2600" i="1">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𝑈</m:t>
                              </m:r>
                            </m:e>
                            <m:sub>
                              <m:r>
                                <a:rPr lang="en-US" sz="2600" i="1">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i="1">
                                      <a:solidFill>
                                        <a:schemeClr val="accent2"/>
                                      </a:solidFill>
                                      <a:latin typeface="Cambria Math" panose="02040503050406030204" pitchFamily="18" charset="0"/>
                                      <a:ea typeface="Cambria Math" panose="02040503050406030204" pitchFamily="18" charset="0"/>
                                    </a:rPr>
                                  </m:ctrlPr>
                                </m:sSupPr>
                                <m:e>
                                  <m:r>
                                    <a:rPr lang="en-US" sz="2600" i="1">
                                      <a:solidFill>
                                        <a:schemeClr val="accent2"/>
                                      </a:solidFill>
                                      <a:latin typeface="Cambria Math" panose="02040503050406030204" pitchFamily="18" charset="0"/>
                                      <a:ea typeface="Cambria Math" panose="02040503050406030204" pitchFamily="18" charset="0"/>
                                    </a:rPr>
                                    <m:t>𝑃</m:t>
                                  </m:r>
                                </m:e>
                                <m:sup>
                                  <m:r>
                                    <a:rPr lang="en-US" sz="2600" i="1">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a:solidFill>
                                    <a:schemeClr val="accent1"/>
                                  </a:solidFill>
                                  <a:latin typeface="Cambria Math" panose="02040503050406030204" pitchFamily="18" charset="0"/>
                                  <a:ea typeface="Cambria Math" panose="02040503050406030204" pitchFamily="18" charset="0"/>
                                </a:rPr>
                                <m:t>B</m:t>
                              </m:r>
                              <m:sSub>
                                <m:sSubPr>
                                  <m:ctrlPr>
                                    <a:rPr lang="en-US" sz="2600" i="1">
                                      <a:solidFill>
                                        <a:schemeClr val="accent1"/>
                                      </a:solidFill>
                                      <a:latin typeface="Cambria Math" panose="02040503050406030204" pitchFamily="18" charset="0"/>
                                      <a:ea typeface="Cambria Math" panose="02040503050406030204" pitchFamily="18" charset="0"/>
                                    </a:rPr>
                                  </m:ctrlPr>
                                </m:sSubPr>
                                <m:e>
                                  <m:r>
                                    <m:rPr>
                                      <m:sty m:val="p"/>
                                    </m:rPr>
                                    <a:rPr lang="en-US" sz="2600">
                                      <a:solidFill>
                                        <a:schemeClr val="accent1"/>
                                      </a:solidFill>
                                      <a:latin typeface="Cambria Math" panose="02040503050406030204" pitchFamily="18" charset="0"/>
                                      <a:ea typeface="Cambria Math" panose="02040503050406030204" pitchFamily="18" charset="0"/>
                                    </a:rPr>
                                    <m:t>R</m:t>
                                  </m:r>
                                </m:e>
                                <m:sub>
                                  <m:r>
                                    <a:rPr lang="en-US" sz="2600" i="1">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i="1">
                                          <a:solidFill>
                                            <a:schemeClr val="accent1"/>
                                          </a:solidFill>
                                          <a:latin typeface="Cambria Math" panose="02040503050406030204" pitchFamily="18" charset="0"/>
                                          <a:ea typeface="Cambria Math" panose="02040503050406030204" pitchFamily="18" charset="0"/>
                                        </a:rPr>
                                      </m:ctrlPr>
                                    </m:sSupPr>
                                    <m:e>
                                      <m:r>
                                        <a:rPr lang="en-US" sz="2600" i="1">
                                          <a:solidFill>
                                            <a:schemeClr val="accent1"/>
                                          </a:solidFill>
                                          <a:latin typeface="Cambria Math" panose="02040503050406030204" pitchFamily="18" charset="0"/>
                                          <a:ea typeface="Cambria Math" panose="02040503050406030204" pitchFamily="18" charset="0"/>
                                        </a:rPr>
                                        <m:t>𝑃</m:t>
                                      </m:r>
                                    </m:e>
                                    <m:sup>
                                      <m:r>
                                        <a:rPr lang="en-US" sz="2600" i="1">
                                          <a:solidFill>
                                            <a:schemeClr val="accent1"/>
                                          </a:solidFill>
                                          <a:latin typeface="Cambria Math" panose="02040503050406030204" pitchFamily="18" charset="0"/>
                                          <a:ea typeface="Cambria Math" panose="02040503050406030204" pitchFamily="18" charset="0"/>
                                        </a:rPr>
                                        <m:t>∗</m:t>
                                      </m:r>
                                    </m:sup>
                                  </m:sSup>
                                </m:e>
                              </m:d>
                            </m:e>
                          </m:d>
                        </m:e>
                      </m:nary>
                    </m:oMath>
                  </m:oMathPara>
                </a14:m>
                <a:endParaRPr lang="en-US" sz="2600" dirty="0"/>
              </a:p>
            </p:txBody>
          </p:sp>
        </mc:Choice>
        <mc:Fallback>
          <p:sp>
            <p:nvSpPr>
              <p:cNvPr id="15" name="TextBox 14">
                <a:extLst>
                  <a:ext uri="{FF2B5EF4-FFF2-40B4-BE49-F238E27FC236}">
                    <a16:creationId xmlns:a16="http://schemas.microsoft.com/office/drawing/2014/main" id="{D012463B-79B6-B88B-450E-D446ADE3A423}"/>
                  </a:ext>
                </a:extLst>
              </p:cNvPr>
              <p:cNvSpPr txBox="1">
                <a:spLocks noRot="1" noChangeAspect="1" noMove="1" noResize="1" noEditPoints="1" noAdjustHandles="1" noChangeArrowheads="1" noChangeShapeType="1" noTextEdit="1"/>
              </p:cNvSpPr>
              <p:nvPr/>
            </p:nvSpPr>
            <p:spPr>
              <a:xfrm>
                <a:off x="1019330" y="1890471"/>
                <a:ext cx="9551233" cy="1107611"/>
              </a:xfrm>
              <a:prstGeom prst="rect">
                <a:avLst/>
              </a:prstGeom>
              <a:blipFill>
                <a:blip r:embed="rId7"/>
                <a:stretch>
                  <a:fillRect t="-124719" b="-1696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32705558-9F41-4D4C-C271-0D0694C2CEDE}"/>
              </a:ext>
            </a:extLst>
          </p:cNvPr>
          <p:cNvSpPr txBox="1"/>
          <p:nvPr/>
        </p:nvSpPr>
        <p:spPr>
          <a:xfrm>
            <a:off x="9750170" y="3580657"/>
            <a:ext cx="5715931" cy="369332"/>
          </a:xfrm>
          <a:prstGeom prst="rect">
            <a:avLst/>
          </a:prstGeom>
          <a:noFill/>
        </p:spPr>
        <p:txBody>
          <a:bodyPr wrap="square">
            <a:spAutoFit/>
          </a:bodyPr>
          <a:lstStyle/>
          <a:p>
            <a:r>
              <a:rPr lang="en-US" sz="1800" dirty="0">
                <a:solidFill>
                  <a:schemeClr val="accent6">
                    <a:lumMod val="75000"/>
                  </a:schemeClr>
                </a:solidFill>
              </a:rPr>
              <a:t>[H.</a:t>
            </a:r>
            <a:r>
              <a:rPr lang="en-US" sz="1800" dirty="0">
                <a:solidFill>
                  <a:schemeClr val="accent6"/>
                </a:solidFill>
              </a:rPr>
              <a:t>, </a:t>
            </a:r>
            <a:r>
              <a:rPr lang="en-US" sz="1800" dirty="0" err="1">
                <a:solidFill>
                  <a:schemeClr val="accent6"/>
                </a:solidFill>
              </a:rPr>
              <a:t>Podimata</a:t>
            </a:r>
            <a:r>
              <a:rPr lang="en-US" dirty="0">
                <a:solidFill>
                  <a:schemeClr val="accent6"/>
                </a:solidFill>
              </a:rPr>
              <a:t>, Yang</a:t>
            </a:r>
            <a:r>
              <a:rPr lang="en-US" sz="1800" dirty="0">
                <a:solidFill>
                  <a:schemeClr val="accent6"/>
                </a:solidFill>
              </a:rPr>
              <a:t> ’23]</a:t>
            </a:r>
            <a:endParaRPr lang="en-US"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003EBDD-DA8D-07F6-C32F-7E93B18121DD}"/>
                  </a:ext>
                </a:extLst>
              </p:cNvPr>
              <p:cNvSpPr txBox="1"/>
              <p:nvPr/>
            </p:nvSpPr>
            <p:spPr>
              <a:xfrm>
                <a:off x="378490" y="2922010"/>
                <a:ext cx="11369040" cy="461665"/>
              </a:xfrm>
              <a:prstGeom prst="rect">
                <a:avLst/>
              </a:prstGeom>
              <a:noFill/>
            </p:spPr>
            <p:txBody>
              <a:bodyPr wrap="square">
                <a:spAutoFit/>
              </a:bodyPr>
              <a:lstStyle/>
              <a:p>
                <a:r>
                  <a:rPr lang="en-US" sz="2400" dirty="0">
                    <a:sym typeface="Wingdings" pitchFamily="2" charset="2"/>
                  </a:rPr>
                  <a:t>And, the principal has an algorithm for setting  </a:t>
                </a:r>
                <a14:m>
                  <m:oMath xmlns:m="http://schemas.openxmlformats.org/officeDocument/2006/math">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1</m:t>
                        </m:r>
                      </m:sub>
                    </m:sSub>
                    <m:r>
                      <a:rPr lang="en-US" sz="2400" b="0" i="1" smtClean="0">
                        <a:latin typeface="Cambria Math" panose="02040503050406030204" pitchFamily="18" charset="0"/>
                        <a:sym typeface="Wingdings" pitchFamily="2" charset="2"/>
                      </a:rPr>
                      <m:t>,…, </m:t>
                    </m:r>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𝑇</m:t>
                        </m:r>
                      </m:sub>
                    </m:sSub>
                  </m:oMath>
                </a14:m>
                <a:r>
                  <a:rPr lang="en-US" sz="2400" dirty="0">
                    <a:sym typeface="Wingdings" pitchFamily="2" charset="2"/>
                  </a:rPr>
                  <a:t> such that </a:t>
                </a:r>
              </a:p>
            </p:txBody>
          </p:sp>
        </mc:Choice>
        <mc:Fallback>
          <p:sp>
            <p:nvSpPr>
              <p:cNvPr id="19" name="TextBox 18">
                <a:extLst>
                  <a:ext uri="{FF2B5EF4-FFF2-40B4-BE49-F238E27FC236}">
                    <a16:creationId xmlns:a16="http://schemas.microsoft.com/office/drawing/2014/main" id="{F003EBDD-DA8D-07F6-C32F-7E93B18121DD}"/>
                  </a:ext>
                </a:extLst>
              </p:cNvPr>
              <p:cNvSpPr txBox="1">
                <a:spLocks noRot="1" noChangeAspect="1" noMove="1" noResize="1" noEditPoints="1" noAdjustHandles="1" noChangeArrowheads="1" noChangeShapeType="1" noTextEdit="1"/>
              </p:cNvSpPr>
              <p:nvPr/>
            </p:nvSpPr>
            <p:spPr>
              <a:xfrm>
                <a:off x="378490" y="2922010"/>
                <a:ext cx="11369040" cy="461665"/>
              </a:xfrm>
              <a:prstGeom prst="rect">
                <a:avLst/>
              </a:prstGeom>
              <a:blipFill>
                <a:blip r:embed="rId8"/>
                <a:stretch>
                  <a:fillRect l="-781" t="-7895"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68CE8D0-06A8-37E0-8F5B-C116461A2AFC}"/>
                  </a:ext>
                </a:extLst>
              </p:cNvPr>
              <p:cNvSpPr txBox="1"/>
              <p:nvPr/>
            </p:nvSpPr>
            <p:spPr>
              <a:xfrm>
                <a:off x="1019330" y="3238213"/>
                <a:ext cx="9551233" cy="1107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600" b="0" i="1" smtClean="0">
                              <a:latin typeface="Cambria Math" panose="02040503050406030204" pitchFamily="18" charset="0"/>
                              <a:ea typeface="Cambria Math" panose="02040503050406030204" pitchFamily="18" charset="0"/>
                            </a:rPr>
                          </m:ctrlPr>
                        </m:limLowPr>
                        <m:e>
                          <m:r>
                            <m:rPr>
                              <m:sty m:val="p"/>
                            </m:rPr>
                            <a:rPr lang="en-US" sz="2600" b="0" i="0" smtClean="0">
                              <a:latin typeface="Cambria Math" panose="02040503050406030204" pitchFamily="18" charset="0"/>
                              <a:ea typeface="Cambria Math" panose="02040503050406030204" pitchFamily="18" charset="0"/>
                            </a:rPr>
                            <m:t>lim</m:t>
                          </m:r>
                        </m:e>
                        <m:lim>
                          <m:r>
                            <a:rPr lang="en-US" sz="2600" b="0" i="1" smtClean="0">
                              <a:latin typeface="Cambria Math" panose="02040503050406030204" pitchFamily="18" charset="0"/>
                              <a:ea typeface="Cambria Math" panose="02040503050406030204" pitchFamily="18" charset="0"/>
                            </a:rPr>
                            <m:t>𝑇</m:t>
                          </m:r>
                          <m:r>
                            <a:rPr lang="en-US" sz="2600" b="0" i="1" smtClean="0">
                              <a:latin typeface="Cambria Math" panose="02040503050406030204" pitchFamily="18" charset="0"/>
                              <a:ea typeface="Cambria Math" panose="02040503050406030204" pitchFamily="18" charset="0"/>
                            </a:rPr>
                            <m:t>→∞</m:t>
                          </m:r>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𝑦</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r>
                            <a:rPr lang="en-US" sz="2600" b="0" i="1" smtClean="0">
                              <a:solidFill>
                                <a:schemeClr val="tx1"/>
                              </a:solidFill>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a:latin typeface="Cambria Math" panose="02040503050406030204" pitchFamily="18" charset="0"/>
                                  <a:ea typeface="Cambria Math" panose="02040503050406030204" pitchFamily="18" charset="0"/>
                                </a:rPr>
                                <m:t>ax</m:t>
                              </m:r>
                            </m:e>
                            <m:lim>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𝑃</m:t>
                                  </m:r>
                                </m:e>
                                <m:sup>
                                  <m:r>
                                    <a:rPr lang="en-US" sz="2600" i="1">
                                      <a:latin typeface="Cambria Math" panose="02040503050406030204" pitchFamily="18" charset="0"/>
                                      <a:ea typeface="Cambria Math" panose="02040503050406030204" pitchFamily="18" charset="0"/>
                                    </a:rPr>
                                    <m:t>∗</m:t>
                                  </m:r>
                                </m:sup>
                              </m:sSup>
                            </m:lim>
                          </m:limLow>
                          <m:sSub>
                            <m:sSubPr>
                              <m:ctrlPr>
                                <a:rPr lang="en-US" sz="2600" i="1">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𝑈</m:t>
                              </m:r>
                            </m:e>
                            <m:sub>
                              <m:r>
                                <a:rPr lang="en-US" sz="2600" i="1">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i="1">
                                      <a:solidFill>
                                        <a:schemeClr val="accent2"/>
                                      </a:solidFill>
                                      <a:latin typeface="Cambria Math" panose="02040503050406030204" pitchFamily="18" charset="0"/>
                                      <a:ea typeface="Cambria Math" panose="02040503050406030204" pitchFamily="18" charset="0"/>
                                    </a:rPr>
                                  </m:ctrlPr>
                                </m:sSupPr>
                                <m:e>
                                  <m:r>
                                    <a:rPr lang="en-US" sz="2600" i="1">
                                      <a:solidFill>
                                        <a:schemeClr val="accent2"/>
                                      </a:solidFill>
                                      <a:latin typeface="Cambria Math" panose="02040503050406030204" pitchFamily="18" charset="0"/>
                                      <a:ea typeface="Cambria Math" panose="02040503050406030204" pitchFamily="18" charset="0"/>
                                    </a:rPr>
                                    <m:t>𝑃</m:t>
                                  </m:r>
                                </m:e>
                                <m:sup>
                                  <m:r>
                                    <a:rPr lang="en-US" sz="2600" i="1">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a:solidFill>
                                    <a:schemeClr val="accent1"/>
                                  </a:solidFill>
                                  <a:latin typeface="Cambria Math" panose="02040503050406030204" pitchFamily="18" charset="0"/>
                                  <a:ea typeface="Cambria Math" panose="02040503050406030204" pitchFamily="18" charset="0"/>
                                </a:rPr>
                                <m:t>B</m:t>
                              </m:r>
                              <m:sSub>
                                <m:sSubPr>
                                  <m:ctrlPr>
                                    <a:rPr lang="en-US" sz="2600" i="1">
                                      <a:solidFill>
                                        <a:schemeClr val="accent1"/>
                                      </a:solidFill>
                                      <a:latin typeface="Cambria Math" panose="02040503050406030204" pitchFamily="18" charset="0"/>
                                      <a:ea typeface="Cambria Math" panose="02040503050406030204" pitchFamily="18" charset="0"/>
                                    </a:rPr>
                                  </m:ctrlPr>
                                </m:sSubPr>
                                <m:e>
                                  <m:r>
                                    <m:rPr>
                                      <m:sty m:val="p"/>
                                    </m:rPr>
                                    <a:rPr lang="en-US" sz="2600">
                                      <a:solidFill>
                                        <a:schemeClr val="accent1"/>
                                      </a:solidFill>
                                      <a:latin typeface="Cambria Math" panose="02040503050406030204" pitchFamily="18" charset="0"/>
                                      <a:ea typeface="Cambria Math" panose="02040503050406030204" pitchFamily="18" charset="0"/>
                                    </a:rPr>
                                    <m:t>R</m:t>
                                  </m:r>
                                </m:e>
                                <m:sub>
                                  <m:r>
                                    <a:rPr lang="en-US" sz="2600" i="1">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i="1">
                                          <a:solidFill>
                                            <a:schemeClr val="accent1"/>
                                          </a:solidFill>
                                          <a:latin typeface="Cambria Math" panose="02040503050406030204" pitchFamily="18" charset="0"/>
                                          <a:ea typeface="Cambria Math" panose="02040503050406030204" pitchFamily="18" charset="0"/>
                                        </a:rPr>
                                      </m:ctrlPr>
                                    </m:sSupPr>
                                    <m:e>
                                      <m:r>
                                        <a:rPr lang="en-US" sz="2600" i="1">
                                          <a:solidFill>
                                            <a:schemeClr val="accent1"/>
                                          </a:solidFill>
                                          <a:latin typeface="Cambria Math" panose="02040503050406030204" pitchFamily="18" charset="0"/>
                                          <a:ea typeface="Cambria Math" panose="02040503050406030204" pitchFamily="18" charset="0"/>
                                        </a:rPr>
                                        <m:t>𝑃</m:t>
                                      </m:r>
                                    </m:e>
                                    <m:sup>
                                      <m:r>
                                        <a:rPr lang="en-US" sz="2600" i="1">
                                          <a:solidFill>
                                            <a:schemeClr val="accent1"/>
                                          </a:solidFill>
                                          <a:latin typeface="Cambria Math" panose="02040503050406030204" pitchFamily="18" charset="0"/>
                                          <a:ea typeface="Cambria Math" panose="02040503050406030204" pitchFamily="18" charset="0"/>
                                        </a:rPr>
                                        <m:t>∗</m:t>
                                      </m:r>
                                    </m:sup>
                                  </m:sSup>
                                </m:e>
                              </m:d>
                            </m:e>
                          </m:d>
                        </m:e>
                      </m:nary>
                    </m:oMath>
                  </m:oMathPara>
                </a14:m>
                <a:endParaRPr lang="en-US" sz="2600" dirty="0"/>
              </a:p>
            </p:txBody>
          </p:sp>
        </mc:Choice>
        <mc:Fallback>
          <p:sp>
            <p:nvSpPr>
              <p:cNvPr id="20" name="TextBox 19">
                <a:extLst>
                  <a:ext uri="{FF2B5EF4-FFF2-40B4-BE49-F238E27FC236}">
                    <a16:creationId xmlns:a16="http://schemas.microsoft.com/office/drawing/2014/main" id="{F68CE8D0-06A8-37E0-8F5B-C116461A2AFC}"/>
                  </a:ext>
                </a:extLst>
              </p:cNvPr>
              <p:cNvSpPr txBox="1">
                <a:spLocks noRot="1" noChangeAspect="1" noMove="1" noResize="1" noEditPoints="1" noAdjustHandles="1" noChangeArrowheads="1" noChangeShapeType="1" noTextEdit="1"/>
              </p:cNvSpPr>
              <p:nvPr/>
            </p:nvSpPr>
            <p:spPr>
              <a:xfrm>
                <a:off x="1019330" y="3238213"/>
                <a:ext cx="9551233" cy="1107611"/>
              </a:xfrm>
              <a:prstGeom prst="rect">
                <a:avLst/>
              </a:prstGeom>
              <a:blipFill>
                <a:blip r:embed="rId9"/>
                <a:stretch>
                  <a:fillRect t="-124719" b="-1696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37D4882B-DC3A-C11F-0E9F-A12468640F77}"/>
                  </a:ext>
                </a:extLst>
              </p:cNvPr>
              <p:cNvSpPr txBox="1"/>
              <p:nvPr/>
            </p:nvSpPr>
            <p:spPr>
              <a:xfrm>
                <a:off x="309286" y="4319564"/>
                <a:ext cx="11849724" cy="3046988"/>
              </a:xfrm>
              <a:prstGeom prst="rect">
                <a:avLst/>
              </a:prstGeom>
              <a:noFill/>
            </p:spPr>
            <p:txBody>
              <a:bodyPr wrap="square">
                <a:spAutoFit/>
              </a:bodyPr>
              <a:lstStyle/>
              <a:p>
                <a:r>
                  <a:rPr lang="en-US" sz="2400" dirty="0"/>
                  <a:t>What is ”calibration”?</a:t>
                </a:r>
              </a:p>
              <a:p>
                <a:pPr marL="285750" indent="-285750">
                  <a:buFont typeface="Arial" panose="020B0604020202020204" pitchFamily="34" charset="0"/>
                  <a:buChar char="•"/>
                </a:pPr>
                <a:r>
                  <a:rPr lang="en-US" sz="2400" dirty="0"/>
                  <a:t>A common and desirable statistical property of a predictor.</a:t>
                </a:r>
              </a:p>
              <a:p>
                <a:pPr marL="285750" indent="-285750">
                  <a:buFont typeface="Arial" panose="020B0604020202020204" pitchFamily="34" charset="0"/>
                  <a:buChar char="•"/>
                </a:pPr>
                <a:r>
                  <a:rPr lang="en-US" sz="2400" dirty="0"/>
                  <a:t>Among outcomes that are predicted to happen with prob. </a:t>
                </a:r>
                <a14:m>
                  <m:oMath xmlns:m="http://schemas.openxmlformats.org/officeDocument/2006/math">
                    <m:r>
                      <a:rPr lang="en-US" sz="2400" b="0" i="1" smtClean="0">
                        <a:latin typeface="Cambria Math" panose="02040503050406030204" pitchFamily="18" charset="0"/>
                      </a:rPr>
                      <m:t>𝑣</m:t>
                    </m:r>
                  </m:oMath>
                </a14:m>
                <a:r>
                  <a:rPr lang="en-US" sz="2400" dirty="0"/>
                  <a:t>, a </a:t>
                </a:r>
                <a14:m>
                  <m:oMath xmlns:m="http://schemas.openxmlformats.org/officeDocument/2006/math">
                    <m:r>
                      <a:rPr lang="en-US" sz="2400" b="0" i="1" smtClean="0">
                        <a:latin typeface="Cambria Math" panose="02040503050406030204" pitchFamily="18" charset="0"/>
                      </a:rPr>
                      <m:t>𝑣</m:t>
                    </m:r>
                  </m:oMath>
                </a14:m>
                <a:r>
                  <a:rPr lang="en-US" sz="2400" dirty="0"/>
                  <a:t> fraction of them truly happen.</a:t>
                </a:r>
              </a:p>
              <a:p>
                <a:pPr marL="285750" indent="-285750">
                  <a:buFont typeface="Arial" panose="020B0604020202020204" pitchFamily="34" charset="0"/>
                  <a:buChar char="•"/>
                </a:pPr>
                <a:r>
                  <a:rPr lang="en-US" sz="2400" dirty="0"/>
                  <a:t>Many methods for ensuring calibration against arbitrary sequence of </a:t>
                </a:r>
                <a14:m>
                  <m:oMath xmlns:m="http://schemas.openxmlformats.org/officeDocument/2006/math">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1</m:t>
                        </m:r>
                      </m:sub>
                    </m:sSub>
                    <m:r>
                      <a:rPr lang="en-US" sz="2400" b="0" i="1" smtClean="0">
                        <a:latin typeface="Cambria Math" panose="02040503050406030204" pitchFamily="18" charset="0"/>
                        <a:sym typeface="Wingdings" pitchFamily="2" charset="2"/>
                      </a:rPr>
                      <m:t>,…, </m:t>
                    </m:r>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𝑇</m:t>
                        </m:r>
                      </m:sub>
                    </m:sSub>
                  </m:oMath>
                </a14:m>
                <a:r>
                  <a:rPr lang="en-US" sz="2400" dirty="0"/>
                  <a:t>. E.g., </a:t>
                </a:r>
                <a:r>
                  <a:rPr lang="en-US" sz="2400" dirty="0">
                    <a:solidFill>
                      <a:schemeClr val="accent6">
                        <a:lumMod val="75000"/>
                      </a:schemeClr>
                    </a:solidFill>
                  </a:rPr>
                  <a:t>[Foster, and Vohra ’98]</a:t>
                </a:r>
                <a:endParaRPr lang="en-US" sz="2400" dirty="0"/>
              </a:p>
              <a:p>
                <a:endParaRPr lang="en-US" sz="2400" dirty="0"/>
              </a:p>
              <a:p>
                <a:pPr marL="285750" indent="-285750">
                  <a:buFont typeface="Arial" panose="020B0604020202020204" pitchFamily="34" charset="0"/>
                  <a:buChar char="•"/>
                </a:pPr>
                <a:endParaRPr lang="en-US" sz="2400" dirty="0"/>
              </a:p>
            </p:txBody>
          </p:sp>
        </mc:Choice>
        <mc:Fallback>
          <p:sp>
            <p:nvSpPr>
              <p:cNvPr id="24" name="TextBox 23">
                <a:extLst>
                  <a:ext uri="{FF2B5EF4-FFF2-40B4-BE49-F238E27FC236}">
                    <a16:creationId xmlns:a16="http://schemas.microsoft.com/office/drawing/2014/main" id="{37D4882B-DC3A-C11F-0E9F-A12468640F77}"/>
                  </a:ext>
                </a:extLst>
              </p:cNvPr>
              <p:cNvSpPr txBox="1">
                <a:spLocks noRot="1" noChangeAspect="1" noMove="1" noResize="1" noEditPoints="1" noAdjustHandles="1" noChangeArrowheads="1" noChangeShapeType="1" noTextEdit="1"/>
              </p:cNvSpPr>
              <p:nvPr/>
            </p:nvSpPr>
            <p:spPr>
              <a:xfrm>
                <a:off x="309286" y="4319564"/>
                <a:ext cx="11849724" cy="3046988"/>
              </a:xfrm>
              <a:prstGeom prst="rect">
                <a:avLst/>
              </a:prstGeom>
              <a:blipFill>
                <a:blip r:embed="rId10"/>
                <a:stretch>
                  <a:fillRect l="-857" t="-1667"/>
                </a:stretch>
              </a:blipFill>
            </p:spPr>
            <p:txBody>
              <a:bodyPr/>
              <a:lstStyle/>
              <a:p>
                <a:r>
                  <a:rPr lang="en-US">
                    <a:noFill/>
                  </a:rPr>
                  <a:t> </a:t>
                </a:r>
              </a:p>
            </p:txBody>
          </p:sp>
        </mc:Fallback>
      </mc:AlternateContent>
    </p:spTree>
    <p:extLst>
      <p:ext uri="{BB962C8B-B14F-4D97-AF65-F5344CB8AC3E}">
        <p14:creationId xmlns:p14="http://schemas.microsoft.com/office/powerpoint/2010/main" val="309846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18" grpId="0"/>
      <p:bldP spid="19" grpId="0"/>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BF7B4-7350-699E-3315-1DB51F32F980}"/>
              </a:ext>
            </a:extLst>
          </p:cNvPr>
          <p:cNvSpPr>
            <a:spLocks noGrp="1"/>
          </p:cNvSpPr>
          <p:nvPr>
            <p:ph type="title"/>
          </p:nvPr>
        </p:nvSpPr>
        <p:spPr/>
        <p:txBody>
          <a:bodyPr>
            <a:normAutofit/>
          </a:bodyPr>
          <a:lstStyle/>
          <a:p>
            <a:r>
              <a:rPr lang="en-US" sz="3800" dirty="0"/>
              <a:t>Calibration Characterizes optimal Commitment Utility</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16EDC3C1-9741-E185-665F-DCA9DC7F6028}"/>
                  </a:ext>
                </a:extLst>
              </p:cNvPr>
              <p:cNvSpPr txBox="1"/>
              <p:nvPr/>
            </p:nvSpPr>
            <p:spPr>
              <a:xfrm>
                <a:off x="378490" y="1194991"/>
                <a:ext cx="11369040" cy="461665"/>
              </a:xfrm>
              <a:prstGeom prst="rect">
                <a:avLst/>
              </a:prstGeom>
              <a:noFill/>
            </p:spPr>
            <p:txBody>
              <a:bodyPr wrap="square">
                <a:spAutoFit/>
              </a:bodyPr>
              <a:lstStyle/>
              <a:p>
                <a:r>
                  <a:rPr lang="en-US" sz="2400" dirty="0">
                    <a:sym typeface="Wingdings" pitchFamily="2" charset="2"/>
                  </a:rPr>
                  <a:t>Agent’s beliefs </a:t>
                </a:r>
                <a:r>
                  <a:rPr lang="en-US" sz="2400" dirty="0"/>
                  <a: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𝑄</m:t>
                        </m:r>
                      </m:e>
                      <m:sub>
                        <m:r>
                          <a:rPr lang="en-US" sz="2400" b="0" i="1" smtClean="0">
                            <a:latin typeface="Cambria Math" panose="02040503050406030204" pitchFamily="18" charset="0"/>
                          </a:rPr>
                          <m:t>𝑇</m:t>
                        </m:r>
                      </m:sub>
                    </m:sSub>
                    <m:r>
                      <a:rPr lang="en-US" sz="2400" b="0" i="1" smtClean="0">
                        <a:latin typeface="Cambria Math" panose="02040503050406030204" pitchFamily="18" charset="0"/>
                      </a:rPr>
                      <m:t> </m:t>
                    </m:r>
                  </m:oMath>
                </a14:m>
                <a:r>
                  <a:rPr lang="en-US" sz="2400" dirty="0">
                    <a:sym typeface="Wingdings" pitchFamily="2" charset="2"/>
                  </a:rPr>
                  <a:t>is “calibrated” over times with respect to </a:t>
                </a:r>
                <a14:m>
                  <m:oMath xmlns:m="http://schemas.openxmlformats.org/officeDocument/2006/math">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1</m:t>
                        </m:r>
                      </m:sub>
                    </m:sSub>
                    <m:r>
                      <a:rPr lang="en-US" sz="2400" b="0" i="1" smtClean="0">
                        <a:latin typeface="Cambria Math" panose="02040503050406030204" pitchFamily="18" charset="0"/>
                        <a:sym typeface="Wingdings" pitchFamily="2" charset="2"/>
                      </a:rPr>
                      <m:t>,…, </m:t>
                    </m:r>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𝑇</m:t>
                        </m:r>
                      </m:sub>
                    </m:sSub>
                  </m:oMath>
                </a14:m>
                <a:endParaRPr lang="en-US" sz="2400" dirty="0">
                  <a:sym typeface="Wingdings" pitchFamily="2" charset="2"/>
                </a:endParaRPr>
              </a:p>
            </p:txBody>
          </p:sp>
        </mc:Choice>
        <mc:Fallback>
          <p:sp>
            <p:nvSpPr>
              <p:cNvPr id="5" name="TextBox 4">
                <a:extLst>
                  <a:ext uri="{FF2B5EF4-FFF2-40B4-BE49-F238E27FC236}">
                    <a16:creationId xmlns:a16="http://schemas.microsoft.com/office/drawing/2014/main" id="{16EDC3C1-9741-E185-665F-DCA9DC7F6028}"/>
                  </a:ext>
                </a:extLst>
              </p:cNvPr>
              <p:cNvSpPr txBox="1">
                <a:spLocks noRot="1" noChangeAspect="1" noMove="1" noResize="1" noEditPoints="1" noAdjustHandles="1" noChangeArrowheads="1" noChangeShapeType="1" noTextEdit="1"/>
              </p:cNvSpPr>
              <p:nvPr/>
            </p:nvSpPr>
            <p:spPr>
              <a:xfrm>
                <a:off x="378490" y="1194991"/>
                <a:ext cx="11369040" cy="461665"/>
              </a:xfrm>
              <a:prstGeom prst="rect">
                <a:avLst/>
              </a:prstGeom>
              <a:blipFill>
                <a:blip r:embed="rId3"/>
                <a:stretch>
                  <a:fillRect l="-781" t="-10811" b="-27027"/>
                </a:stretch>
              </a:blipFill>
            </p:spPr>
            <p:txBody>
              <a:bodyPr/>
              <a:lstStyle/>
              <a:p>
                <a:r>
                  <a:rPr lang="en-US">
                    <a:noFill/>
                  </a:rPr>
                  <a:t> </a:t>
                </a:r>
              </a:p>
            </p:txBody>
          </p:sp>
        </mc:Fallback>
      </mc:AlternateContent>
      <p:cxnSp>
        <p:nvCxnSpPr>
          <p:cNvPr id="3" name="Straight Connector 2">
            <a:extLst>
              <a:ext uri="{FF2B5EF4-FFF2-40B4-BE49-F238E27FC236}">
                <a16:creationId xmlns:a16="http://schemas.microsoft.com/office/drawing/2014/main" id="{FC5B0D30-5EB7-34C8-0669-870A1FF08EB4}"/>
              </a:ext>
            </a:extLst>
          </p:cNvPr>
          <p:cNvCxnSpPr>
            <a:cxnSpLocks/>
          </p:cNvCxnSpPr>
          <p:nvPr/>
        </p:nvCxnSpPr>
        <p:spPr>
          <a:xfrm flipH="1" flipV="1">
            <a:off x="-32990" y="4290248"/>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D012463B-79B6-B88B-450E-D446ADE3A423}"/>
                  </a:ext>
                </a:extLst>
              </p:cNvPr>
              <p:cNvSpPr txBox="1"/>
              <p:nvPr/>
            </p:nvSpPr>
            <p:spPr>
              <a:xfrm>
                <a:off x="1019330" y="1890471"/>
                <a:ext cx="9551233" cy="1107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600" b="0" i="1" smtClean="0">
                              <a:latin typeface="Cambria Math" panose="02040503050406030204" pitchFamily="18" charset="0"/>
                              <a:ea typeface="Cambria Math" panose="02040503050406030204" pitchFamily="18" charset="0"/>
                            </a:rPr>
                          </m:ctrlPr>
                        </m:limLowPr>
                        <m:e>
                          <m:r>
                            <m:rPr>
                              <m:sty m:val="p"/>
                            </m:rPr>
                            <a:rPr lang="en-US" sz="2600" b="0" i="0" smtClean="0">
                              <a:latin typeface="Cambria Math" panose="02040503050406030204" pitchFamily="18" charset="0"/>
                              <a:ea typeface="Cambria Math" panose="02040503050406030204" pitchFamily="18" charset="0"/>
                            </a:rPr>
                            <m:t>lim</m:t>
                          </m:r>
                        </m:e>
                        <m:lim>
                          <m:r>
                            <a:rPr lang="en-US" sz="2600" b="0" i="1" smtClean="0">
                              <a:latin typeface="Cambria Math" panose="02040503050406030204" pitchFamily="18" charset="0"/>
                              <a:ea typeface="Cambria Math" panose="02040503050406030204" pitchFamily="18" charset="0"/>
                            </a:rPr>
                            <m:t>𝑇</m:t>
                          </m:r>
                          <m:r>
                            <a:rPr lang="en-US" sz="2600" b="0" i="1" smtClean="0">
                              <a:latin typeface="Cambria Math" panose="02040503050406030204" pitchFamily="18" charset="0"/>
                              <a:ea typeface="Cambria Math" panose="02040503050406030204" pitchFamily="18" charset="0"/>
                            </a:rPr>
                            <m:t>→∞</m:t>
                          </m:r>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𝑦</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r>
                            <a:rPr lang="en-US" sz="2600" b="0" i="1" smtClean="0">
                              <a:solidFill>
                                <a:schemeClr val="tx1"/>
                              </a:solidFill>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a:latin typeface="Cambria Math" panose="02040503050406030204" pitchFamily="18" charset="0"/>
                                  <a:ea typeface="Cambria Math" panose="02040503050406030204" pitchFamily="18" charset="0"/>
                                </a:rPr>
                                <m:t>ax</m:t>
                              </m:r>
                            </m:e>
                            <m:lim>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𝑃</m:t>
                                  </m:r>
                                </m:e>
                                <m:sup>
                                  <m:r>
                                    <a:rPr lang="en-US" sz="2600" i="1">
                                      <a:latin typeface="Cambria Math" panose="02040503050406030204" pitchFamily="18" charset="0"/>
                                      <a:ea typeface="Cambria Math" panose="02040503050406030204" pitchFamily="18" charset="0"/>
                                    </a:rPr>
                                    <m:t>∗</m:t>
                                  </m:r>
                                </m:sup>
                              </m:sSup>
                            </m:lim>
                          </m:limLow>
                          <m:sSub>
                            <m:sSubPr>
                              <m:ctrlPr>
                                <a:rPr lang="en-US" sz="2600" i="1">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𝑈</m:t>
                              </m:r>
                            </m:e>
                            <m:sub>
                              <m:r>
                                <a:rPr lang="en-US" sz="2600" i="1">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i="1">
                                      <a:solidFill>
                                        <a:schemeClr val="accent2"/>
                                      </a:solidFill>
                                      <a:latin typeface="Cambria Math" panose="02040503050406030204" pitchFamily="18" charset="0"/>
                                      <a:ea typeface="Cambria Math" panose="02040503050406030204" pitchFamily="18" charset="0"/>
                                    </a:rPr>
                                  </m:ctrlPr>
                                </m:sSupPr>
                                <m:e>
                                  <m:r>
                                    <a:rPr lang="en-US" sz="2600" i="1">
                                      <a:solidFill>
                                        <a:schemeClr val="accent2"/>
                                      </a:solidFill>
                                      <a:latin typeface="Cambria Math" panose="02040503050406030204" pitchFamily="18" charset="0"/>
                                      <a:ea typeface="Cambria Math" panose="02040503050406030204" pitchFamily="18" charset="0"/>
                                    </a:rPr>
                                    <m:t>𝑃</m:t>
                                  </m:r>
                                </m:e>
                                <m:sup>
                                  <m:r>
                                    <a:rPr lang="en-US" sz="2600" i="1">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a:solidFill>
                                    <a:schemeClr val="accent1"/>
                                  </a:solidFill>
                                  <a:latin typeface="Cambria Math" panose="02040503050406030204" pitchFamily="18" charset="0"/>
                                  <a:ea typeface="Cambria Math" panose="02040503050406030204" pitchFamily="18" charset="0"/>
                                </a:rPr>
                                <m:t>B</m:t>
                              </m:r>
                              <m:sSub>
                                <m:sSubPr>
                                  <m:ctrlPr>
                                    <a:rPr lang="en-US" sz="2600" i="1">
                                      <a:solidFill>
                                        <a:schemeClr val="accent1"/>
                                      </a:solidFill>
                                      <a:latin typeface="Cambria Math" panose="02040503050406030204" pitchFamily="18" charset="0"/>
                                      <a:ea typeface="Cambria Math" panose="02040503050406030204" pitchFamily="18" charset="0"/>
                                    </a:rPr>
                                  </m:ctrlPr>
                                </m:sSubPr>
                                <m:e>
                                  <m:r>
                                    <m:rPr>
                                      <m:sty m:val="p"/>
                                    </m:rPr>
                                    <a:rPr lang="en-US" sz="2600">
                                      <a:solidFill>
                                        <a:schemeClr val="accent1"/>
                                      </a:solidFill>
                                      <a:latin typeface="Cambria Math" panose="02040503050406030204" pitchFamily="18" charset="0"/>
                                      <a:ea typeface="Cambria Math" panose="02040503050406030204" pitchFamily="18" charset="0"/>
                                    </a:rPr>
                                    <m:t>R</m:t>
                                  </m:r>
                                </m:e>
                                <m:sub>
                                  <m:r>
                                    <a:rPr lang="en-US" sz="2600" i="1">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i="1">
                                          <a:solidFill>
                                            <a:schemeClr val="accent1"/>
                                          </a:solidFill>
                                          <a:latin typeface="Cambria Math" panose="02040503050406030204" pitchFamily="18" charset="0"/>
                                          <a:ea typeface="Cambria Math" panose="02040503050406030204" pitchFamily="18" charset="0"/>
                                        </a:rPr>
                                      </m:ctrlPr>
                                    </m:sSupPr>
                                    <m:e>
                                      <m:r>
                                        <a:rPr lang="en-US" sz="2600" i="1">
                                          <a:solidFill>
                                            <a:schemeClr val="accent1"/>
                                          </a:solidFill>
                                          <a:latin typeface="Cambria Math" panose="02040503050406030204" pitchFamily="18" charset="0"/>
                                          <a:ea typeface="Cambria Math" panose="02040503050406030204" pitchFamily="18" charset="0"/>
                                        </a:rPr>
                                        <m:t>𝑃</m:t>
                                      </m:r>
                                    </m:e>
                                    <m:sup>
                                      <m:r>
                                        <a:rPr lang="en-US" sz="2600" i="1">
                                          <a:solidFill>
                                            <a:schemeClr val="accent1"/>
                                          </a:solidFill>
                                          <a:latin typeface="Cambria Math" panose="02040503050406030204" pitchFamily="18" charset="0"/>
                                          <a:ea typeface="Cambria Math" panose="02040503050406030204" pitchFamily="18" charset="0"/>
                                        </a:rPr>
                                        <m:t>∗</m:t>
                                      </m:r>
                                    </m:sup>
                                  </m:sSup>
                                </m:e>
                              </m:d>
                            </m:e>
                          </m:d>
                        </m:e>
                      </m:nary>
                    </m:oMath>
                  </m:oMathPara>
                </a14:m>
                <a:endParaRPr lang="en-US" sz="2600" dirty="0"/>
              </a:p>
            </p:txBody>
          </p:sp>
        </mc:Choice>
        <mc:Fallback>
          <p:sp>
            <p:nvSpPr>
              <p:cNvPr id="15" name="TextBox 14">
                <a:extLst>
                  <a:ext uri="{FF2B5EF4-FFF2-40B4-BE49-F238E27FC236}">
                    <a16:creationId xmlns:a16="http://schemas.microsoft.com/office/drawing/2014/main" id="{D012463B-79B6-B88B-450E-D446ADE3A423}"/>
                  </a:ext>
                </a:extLst>
              </p:cNvPr>
              <p:cNvSpPr txBox="1">
                <a:spLocks noRot="1" noChangeAspect="1" noMove="1" noResize="1" noEditPoints="1" noAdjustHandles="1" noChangeArrowheads="1" noChangeShapeType="1" noTextEdit="1"/>
              </p:cNvSpPr>
              <p:nvPr/>
            </p:nvSpPr>
            <p:spPr>
              <a:xfrm>
                <a:off x="1019330" y="1890471"/>
                <a:ext cx="9551233" cy="1107611"/>
              </a:xfrm>
              <a:prstGeom prst="rect">
                <a:avLst/>
              </a:prstGeom>
              <a:blipFill>
                <a:blip r:embed="rId4"/>
                <a:stretch>
                  <a:fillRect t="-124719" b="-16966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32705558-9F41-4D4C-C271-0D0694C2CEDE}"/>
              </a:ext>
            </a:extLst>
          </p:cNvPr>
          <p:cNvSpPr txBox="1"/>
          <p:nvPr/>
        </p:nvSpPr>
        <p:spPr>
          <a:xfrm>
            <a:off x="9750170" y="3580657"/>
            <a:ext cx="5715931" cy="369332"/>
          </a:xfrm>
          <a:prstGeom prst="rect">
            <a:avLst/>
          </a:prstGeom>
          <a:noFill/>
        </p:spPr>
        <p:txBody>
          <a:bodyPr wrap="square">
            <a:spAutoFit/>
          </a:bodyPr>
          <a:lstStyle/>
          <a:p>
            <a:r>
              <a:rPr lang="en-US" sz="1800" dirty="0">
                <a:solidFill>
                  <a:schemeClr val="accent6">
                    <a:lumMod val="75000"/>
                  </a:schemeClr>
                </a:solidFill>
              </a:rPr>
              <a:t>[H.</a:t>
            </a:r>
            <a:r>
              <a:rPr lang="en-US" sz="1800" dirty="0">
                <a:solidFill>
                  <a:schemeClr val="accent6"/>
                </a:solidFill>
              </a:rPr>
              <a:t>, </a:t>
            </a:r>
            <a:r>
              <a:rPr lang="en-US" sz="1800" dirty="0" err="1">
                <a:solidFill>
                  <a:schemeClr val="accent6"/>
                </a:solidFill>
              </a:rPr>
              <a:t>Podimata</a:t>
            </a:r>
            <a:r>
              <a:rPr lang="en-US" dirty="0">
                <a:solidFill>
                  <a:schemeClr val="accent6"/>
                </a:solidFill>
              </a:rPr>
              <a:t>, Yang</a:t>
            </a:r>
            <a:r>
              <a:rPr lang="en-US" sz="1800" dirty="0">
                <a:solidFill>
                  <a:schemeClr val="accent6"/>
                </a:solidFill>
              </a:rPr>
              <a:t> ’23]</a:t>
            </a:r>
            <a:endParaRPr lang="en-US" dirty="0"/>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F003EBDD-DA8D-07F6-C32F-7E93B18121DD}"/>
                  </a:ext>
                </a:extLst>
              </p:cNvPr>
              <p:cNvSpPr txBox="1"/>
              <p:nvPr/>
            </p:nvSpPr>
            <p:spPr>
              <a:xfrm>
                <a:off x="378490" y="2922010"/>
                <a:ext cx="11369040" cy="461665"/>
              </a:xfrm>
              <a:prstGeom prst="rect">
                <a:avLst/>
              </a:prstGeom>
              <a:noFill/>
            </p:spPr>
            <p:txBody>
              <a:bodyPr wrap="square">
                <a:spAutoFit/>
              </a:bodyPr>
              <a:lstStyle/>
              <a:p>
                <a:r>
                  <a:rPr lang="en-US" sz="2400" dirty="0">
                    <a:sym typeface="Wingdings" pitchFamily="2" charset="2"/>
                  </a:rPr>
                  <a:t>And, the principal has an algorithm for setting  </a:t>
                </a:r>
                <a14:m>
                  <m:oMath xmlns:m="http://schemas.openxmlformats.org/officeDocument/2006/math">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1</m:t>
                        </m:r>
                      </m:sub>
                    </m:sSub>
                    <m:r>
                      <a:rPr lang="en-US" sz="2400" b="0" i="1" smtClean="0">
                        <a:latin typeface="Cambria Math" panose="02040503050406030204" pitchFamily="18" charset="0"/>
                        <a:sym typeface="Wingdings" pitchFamily="2" charset="2"/>
                      </a:rPr>
                      <m:t>,…, </m:t>
                    </m:r>
                    <m:sSub>
                      <m:sSubPr>
                        <m:ctrlPr>
                          <a:rPr lang="en-US" sz="2400" b="0" i="1" smtClean="0">
                            <a:latin typeface="Cambria Math" panose="02040503050406030204" pitchFamily="18" charset="0"/>
                            <a:sym typeface="Wingdings" pitchFamily="2" charset="2"/>
                          </a:rPr>
                        </m:ctrlPr>
                      </m:sSubPr>
                      <m:e>
                        <m:r>
                          <a:rPr lang="en-US" sz="2400" b="0" i="1" smtClean="0">
                            <a:latin typeface="Cambria Math" panose="02040503050406030204" pitchFamily="18" charset="0"/>
                            <a:sym typeface="Wingdings" pitchFamily="2" charset="2"/>
                          </a:rPr>
                          <m:t>𝑃</m:t>
                        </m:r>
                      </m:e>
                      <m:sub>
                        <m:r>
                          <a:rPr lang="en-US" sz="2400" b="0" i="1" smtClean="0">
                            <a:latin typeface="Cambria Math" panose="02040503050406030204" pitchFamily="18" charset="0"/>
                            <a:sym typeface="Wingdings" pitchFamily="2" charset="2"/>
                          </a:rPr>
                          <m:t>𝑇</m:t>
                        </m:r>
                      </m:sub>
                    </m:sSub>
                  </m:oMath>
                </a14:m>
                <a:r>
                  <a:rPr lang="en-US" sz="2400" dirty="0">
                    <a:sym typeface="Wingdings" pitchFamily="2" charset="2"/>
                  </a:rPr>
                  <a:t> such that </a:t>
                </a:r>
              </a:p>
            </p:txBody>
          </p:sp>
        </mc:Choice>
        <mc:Fallback>
          <p:sp>
            <p:nvSpPr>
              <p:cNvPr id="19" name="TextBox 18">
                <a:extLst>
                  <a:ext uri="{FF2B5EF4-FFF2-40B4-BE49-F238E27FC236}">
                    <a16:creationId xmlns:a16="http://schemas.microsoft.com/office/drawing/2014/main" id="{F003EBDD-DA8D-07F6-C32F-7E93B18121DD}"/>
                  </a:ext>
                </a:extLst>
              </p:cNvPr>
              <p:cNvSpPr txBox="1">
                <a:spLocks noRot="1" noChangeAspect="1" noMove="1" noResize="1" noEditPoints="1" noAdjustHandles="1" noChangeArrowheads="1" noChangeShapeType="1" noTextEdit="1"/>
              </p:cNvSpPr>
              <p:nvPr/>
            </p:nvSpPr>
            <p:spPr>
              <a:xfrm>
                <a:off x="378490" y="2922010"/>
                <a:ext cx="11369040" cy="461665"/>
              </a:xfrm>
              <a:prstGeom prst="rect">
                <a:avLst/>
              </a:prstGeom>
              <a:blipFill>
                <a:blip r:embed="rId5"/>
                <a:stretch>
                  <a:fillRect l="-781" t="-7895" b="-263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F68CE8D0-06A8-37E0-8F5B-C116461A2AFC}"/>
                  </a:ext>
                </a:extLst>
              </p:cNvPr>
              <p:cNvSpPr txBox="1"/>
              <p:nvPr/>
            </p:nvSpPr>
            <p:spPr>
              <a:xfrm>
                <a:off x="1019330" y="3238213"/>
                <a:ext cx="9551233" cy="11076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600" b="0" i="1" smtClean="0">
                              <a:latin typeface="Cambria Math" panose="02040503050406030204" pitchFamily="18" charset="0"/>
                              <a:ea typeface="Cambria Math" panose="02040503050406030204" pitchFamily="18" charset="0"/>
                            </a:rPr>
                          </m:ctrlPr>
                        </m:limLowPr>
                        <m:e>
                          <m:r>
                            <m:rPr>
                              <m:sty m:val="p"/>
                            </m:rPr>
                            <a:rPr lang="en-US" sz="2600" b="0" i="0" smtClean="0">
                              <a:latin typeface="Cambria Math" panose="02040503050406030204" pitchFamily="18" charset="0"/>
                              <a:ea typeface="Cambria Math" panose="02040503050406030204" pitchFamily="18" charset="0"/>
                            </a:rPr>
                            <m:t>lim</m:t>
                          </m:r>
                        </m:e>
                        <m:lim>
                          <m:r>
                            <a:rPr lang="en-US" sz="2600" b="0" i="1" smtClean="0">
                              <a:latin typeface="Cambria Math" panose="02040503050406030204" pitchFamily="18" charset="0"/>
                              <a:ea typeface="Cambria Math" panose="02040503050406030204" pitchFamily="18" charset="0"/>
                            </a:rPr>
                            <m:t>𝑇</m:t>
                          </m:r>
                          <m:r>
                            <a:rPr lang="en-US" sz="2600" b="0" i="1" smtClean="0">
                              <a:latin typeface="Cambria Math" panose="02040503050406030204" pitchFamily="18" charset="0"/>
                              <a:ea typeface="Cambria Math" panose="02040503050406030204" pitchFamily="18" charset="0"/>
                            </a:rPr>
                            <m:t>→∞</m:t>
                          </m:r>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𝑦</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r>
                            <a:rPr lang="en-US" sz="2600" b="0" i="1" smtClean="0">
                              <a:solidFill>
                                <a:schemeClr val="tx1"/>
                              </a:solidFill>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a:latin typeface="Cambria Math" panose="02040503050406030204" pitchFamily="18" charset="0"/>
                                  <a:ea typeface="Cambria Math" panose="02040503050406030204" pitchFamily="18" charset="0"/>
                                </a:rPr>
                                <m:t>ax</m:t>
                              </m:r>
                            </m:e>
                            <m:lim>
                              <m:sSup>
                                <m:sSupPr>
                                  <m:ctrlPr>
                                    <a:rPr lang="en-US" sz="2600" i="1">
                                      <a:latin typeface="Cambria Math" panose="02040503050406030204" pitchFamily="18" charset="0"/>
                                      <a:ea typeface="Cambria Math" panose="02040503050406030204" pitchFamily="18" charset="0"/>
                                    </a:rPr>
                                  </m:ctrlPr>
                                </m:sSupPr>
                                <m:e>
                                  <m:r>
                                    <a:rPr lang="en-US" sz="2600" i="1">
                                      <a:latin typeface="Cambria Math" panose="02040503050406030204" pitchFamily="18" charset="0"/>
                                      <a:ea typeface="Cambria Math" panose="02040503050406030204" pitchFamily="18" charset="0"/>
                                    </a:rPr>
                                    <m:t>𝑃</m:t>
                                  </m:r>
                                </m:e>
                                <m:sup>
                                  <m:r>
                                    <a:rPr lang="en-US" sz="2600" i="1">
                                      <a:latin typeface="Cambria Math" panose="02040503050406030204" pitchFamily="18" charset="0"/>
                                      <a:ea typeface="Cambria Math" panose="02040503050406030204" pitchFamily="18" charset="0"/>
                                    </a:rPr>
                                    <m:t>∗</m:t>
                                  </m:r>
                                </m:sup>
                              </m:sSup>
                            </m:lim>
                          </m:limLow>
                          <m:sSub>
                            <m:sSubPr>
                              <m:ctrlPr>
                                <a:rPr lang="en-US" sz="2600" i="1">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  </m:t>
                              </m:r>
                              <m:r>
                                <a:rPr lang="en-US" sz="2600" i="1">
                                  <a:latin typeface="Cambria Math" panose="02040503050406030204" pitchFamily="18" charset="0"/>
                                  <a:ea typeface="Cambria Math" panose="02040503050406030204" pitchFamily="18" charset="0"/>
                                </a:rPr>
                                <m:t>𝑈</m:t>
                              </m:r>
                            </m:e>
                            <m:sub>
                              <m:r>
                                <a:rPr lang="en-US" sz="2600" i="1">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i="1">
                                      <a:solidFill>
                                        <a:schemeClr val="accent2"/>
                                      </a:solidFill>
                                      <a:latin typeface="Cambria Math" panose="02040503050406030204" pitchFamily="18" charset="0"/>
                                      <a:ea typeface="Cambria Math" panose="02040503050406030204" pitchFamily="18" charset="0"/>
                                    </a:rPr>
                                  </m:ctrlPr>
                                </m:sSupPr>
                                <m:e>
                                  <m:r>
                                    <a:rPr lang="en-US" sz="2600" i="1">
                                      <a:solidFill>
                                        <a:schemeClr val="accent2"/>
                                      </a:solidFill>
                                      <a:latin typeface="Cambria Math" panose="02040503050406030204" pitchFamily="18" charset="0"/>
                                      <a:ea typeface="Cambria Math" panose="02040503050406030204" pitchFamily="18" charset="0"/>
                                    </a:rPr>
                                    <m:t>𝑃</m:t>
                                  </m:r>
                                </m:e>
                                <m:sup>
                                  <m:r>
                                    <a:rPr lang="en-US" sz="2600" i="1">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a:solidFill>
                                    <a:schemeClr val="accent1"/>
                                  </a:solidFill>
                                  <a:latin typeface="Cambria Math" panose="02040503050406030204" pitchFamily="18" charset="0"/>
                                  <a:ea typeface="Cambria Math" panose="02040503050406030204" pitchFamily="18" charset="0"/>
                                </a:rPr>
                                <m:t>B</m:t>
                              </m:r>
                              <m:sSub>
                                <m:sSubPr>
                                  <m:ctrlPr>
                                    <a:rPr lang="en-US" sz="2600" i="1">
                                      <a:solidFill>
                                        <a:schemeClr val="accent1"/>
                                      </a:solidFill>
                                      <a:latin typeface="Cambria Math" panose="02040503050406030204" pitchFamily="18" charset="0"/>
                                      <a:ea typeface="Cambria Math" panose="02040503050406030204" pitchFamily="18" charset="0"/>
                                    </a:rPr>
                                  </m:ctrlPr>
                                </m:sSubPr>
                                <m:e>
                                  <m:r>
                                    <m:rPr>
                                      <m:sty m:val="p"/>
                                    </m:rPr>
                                    <a:rPr lang="en-US" sz="2600">
                                      <a:solidFill>
                                        <a:schemeClr val="accent1"/>
                                      </a:solidFill>
                                      <a:latin typeface="Cambria Math" panose="02040503050406030204" pitchFamily="18" charset="0"/>
                                      <a:ea typeface="Cambria Math" panose="02040503050406030204" pitchFamily="18" charset="0"/>
                                    </a:rPr>
                                    <m:t>R</m:t>
                                  </m:r>
                                </m:e>
                                <m:sub>
                                  <m:r>
                                    <a:rPr lang="en-US" sz="2600" i="1">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i="1">
                                          <a:solidFill>
                                            <a:schemeClr val="accent1"/>
                                          </a:solidFill>
                                          <a:latin typeface="Cambria Math" panose="02040503050406030204" pitchFamily="18" charset="0"/>
                                          <a:ea typeface="Cambria Math" panose="02040503050406030204" pitchFamily="18" charset="0"/>
                                        </a:rPr>
                                      </m:ctrlPr>
                                    </m:sSupPr>
                                    <m:e>
                                      <m:r>
                                        <a:rPr lang="en-US" sz="2600" i="1">
                                          <a:solidFill>
                                            <a:schemeClr val="accent1"/>
                                          </a:solidFill>
                                          <a:latin typeface="Cambria Math" panose="02040503050406030204" pitchFamily="18" charset="0"/>
                                          <a:ea typeface="Cambria Math" panose="02040503050406030204" pitchFamily="18" charset="0"/>
                                        </a:rPr>
                                        <m:t>𝑃</m:t>
                                      </m:r>
                                    </m:e>
                                    <m:sup>
                                      <m:r>
                                        <a:rPr lang="en-US" sz="2600" i="1">
                                          <a:solidFill>
                                            <a:schemeClr val="accent1"/>
                                          </a:solidFill>
                                          <a:latin typeface="Cambria Math" panose="02040503050406030204" pitchFamily="18" charset="0"/>
                                          <a:ea typeface="Cambria Math" panose="02040503050406030204" pitchFamily="18" charset="0"/>
                                        </a:rPr>
                                        <m:t>∗</m:t>
                                      </m:r>
                                    </m:sup>
                                  </m:sSup>
                                </m:e>
                              </m:d>
                            </m:e>
                          </m:d>
                        </m:e>
                      </m:nary>
                    </m:oMath>
                  </m:oMathPara>
                </a14:m>
                <a:endParaRPr lang="en-US" sz="2600" dirty="0"/>
              </a:p>
            </p:txBody>
          </p:sp>
        </mc:Choice>
        <mc:Fallback>
          <p:sp>
            <p:nvSpPr>
              <p:cNvPr id="20" name="TextBox 19">
                <a:extLst>
                  <a:ext uri="{FF2B5EF4-FFF2-40B4-BE49-F238E27FC236}">
                    <a16:creationId xmlns:a16="http://schemas.microsoft.com/office/drawing/2014/main" id="{F68CE8D0-06A8-37E0-8F5B-C116461A2AFC}"/>
                  </a:ext>
                </a:extLst>
              </p:cNvPr>
              <p:cNvSpPr txBox="1">
                <a:spLocks noRot="1" noChangeAspect="1" noMove="1" noResize="1" noEditPoints="1" noAdjustHandles="1" noChangeArrowheads="1" noChangeShapeType="1" noTextEdit="1"/>
              </p:cNvSpPr>
              <p:nvPr/>
            </p:nvSpPr>
            <p:spPr>
              <a:xfrm>
                <a:off x="1019330" y="3238213"/>
                <a:ext cx="9551233" cy="1107611"/>
              </a:xfrm>
              <a:prstGeom prst="rect">
                <a:avLst/>
              </a:prstGeom>
              <a:blipFill>
                <a:blip r:embed="rId6"/>
                <a:stretch>
                  <a:fillRect t="-124719" b="-16966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37D4882B-DC3A-C11F-0E9F-A12468640F77}"/>
              </a:ext>
            </a:extLst>
          </p:cNvPr>
          <p:cNvSpPr txBox="1"/>
          <p:nvPr/>
        </p:nvSpPr>
        <p:spPr>
          <a:xfrm>
            <a:off x="309286" y="4319564"/>
            <a:ext cx="11849724" cy="1938992"/>
          </a:xfrm>
          <a:prstGeom prst="rect">
            <a:avLst/>
          </a:prstGeom>
          <a:noFill/>
        </p:spPr>
        <p:txBody>
          <a:bodyPr wrap="square">
            <a:spAutoFit/>
          </a:bodyPr>
          <a:lstStyle/>
          <a:p>
            <a:r>
              <a:rPr lang="en-US" sz="2400" dirty="0"/>
              <a:t>What does this mean?</a:t>
            </a:r>
          </a:p>
          <a:p>
            <a:pPr marL="342900" indent="-342900">
              <a:buFont typeface="Arial" panose="020B0604020202020204" pitchFamily="34" charset="0"/>
              <a:buChar char="•"/>
            </a:pPr>
            <a:r>
              <a:rPr lang="en-US" sz="2400" dirty="0"/>
              <a:t>If the principal gets any more than the </a:t>
            </a:r>
            <a:r>
              <a:rPr lang="en-US" sz="2400" dirty="0" err="1"/>
              <a:t>stackelberg</a:t>
            </a:r>
            <a:r>
              <a:rPr lang="en-US" sz="2400" dirty="0"/>
              <a:t> value, then the agent was deliberately not calibrated. </a:t>
            </a:r>
          </a:p>
          <a:p>
            <a:pPr marL="342900" indent="-342900">
              <a:buFont typeface="Arial" panose="020B0604020202020204" pitchFamily="34" charset="0"/>
              <a:buChar char="•"/>
            </a:pPr>
            <a:r>
              <a:rPr lang="en-US" sz="2400" dirty="0"/>
              <a:t>If the principal gets any less than the Stackelberg value, then the principal’s algorithm was not optimal. </a:t>
            </a:r>
          </a:p>
        </p:txBody>
      </p:sp>
    </p:spTree>
    <p:extLst>
      <p:ext uri="{BB962C8B-B14F-4D97-AF65-F5344CB8AC3E}">
        <p14:creationId xmlns:p14="http://schemas.microsoft.com/office/powerpoint/2010/main" val="354647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259AA-1864-5E47-915E-4250879AB1CE}"/>
              </a:ext>
            </a:extLst>
          </p:cNvPr>
          <p:cNvSpPr>
            <a:spLocks noGrp="1"/>
          </p:cNvSpPr>
          <p:nvPr>
            <p:ph type="title"/>
          </p:nvPr>
        </p:nvSpPr>
        <p:spPr/>
        <p:txBody>
          <a:bodyPr>
            <a:normAutofit/>
          </a:bodyPr>
          <a:lstStyle/>
          <a:p>
            <a:r>
              <a:rPr lang="en-US" dirty="0"/>
              <a:t>What characterizes learnability?</a:t>
            </a:r>
          </a:p>
        </p:txBody>
      </p:sp>
      <mc:AlternateContent xmlns:mc="http://schemas.openxmlformats.org/markup-compatibility/2006">
        <mc:Choice xmlns:a14="http://schemas.microsoft.com/office/drawing/2010/main" Requires="a14">
          <p:graphicFrame>
            <p:nvGraphicFramePr>
              <p:cNvPr id="11" name="Table 10">
                <a:extLst>
                  <a:ext uri="{FF2B5EF4-FFF2-40B4-BE49-F238E27FC236}">
                    <a16:creationId xmlns:a16="http://schemas.microsoft.com/office/drawing/2014/main" id="{A2AD87F4-903F-334E-AD83-7FFFF1E5340F}"/>
                  </a:ext>
                </a:extLst>
              </p:cNvPr>
              <p:cNvGraphicFramePr>
                <a:graphicFrameLocks noGrp="1"/>
              </p:cNvGraphicFramePr>
              <p:nvPr>
                <p:extLst>
                  <p:ext uri="{D42A27DB-BD31-4B8C-83A1-F6EECF244321}">
                    <p14:modId xmlns:p14="http://schemas.microsoft.com/office/powerpoint/2010/main" val="1171515541"/>
                  </p:ext>
                </p:extLst>
              </p:nvPr>
            </p:nvGraphicFramePr>
            <p:xfrm>
              <a:off x="4698299" y="3221392"/>
              <a:ext cx="2871982" cy="2133600"/>
            </p:xfrm>
            <a:graphic>
              <a:graphicData uri="http://schemas.openxmlformats.org/drawingml/2006/table">
                <a:tbl>
                  <a:tblPr firstRow="1" bandRow="1">
                    <a:tableStyleId>{5C22544A-7EE6-4342-B048-85BDC9FD1C3A}</a:tableStyleId>
                  </a:tblPr>
                  <a:tblGrid>
                    <a:gridCol w="585982">
                      <a:extLst>
                        <a:ext uri="{9D8B030D-6E8A-4147-A177-3AD203B41FA5}">
                          <a16:colId xmlns:a16="http://schemas.microsoft.com/office/drawing/2014/main" val="1104048898"/>
                        </a:ext>
                      </a:extLst>
                    </a:gridCol>
                    <a:gridCol w="457200">
                      <a:extLst>
                        <a:ext uri="{9D8B030D-6E8A-4147-A177-3AD203B41FA5}">
                          <a16:colId xmlns:a16="http://schemas.microsoft.com/office/drawing/2014/main" val="2293272095"/>
                        </a:ext>
                      </a:extLst>
                    </a:gridCol>
                    <a:gridCol w="457200">
                      <a:extLst>
                        <a:ext uri="{9D8B030D-6E8A-4147-A177-3AD203B41FA5}">
                          <a16:colId xmlns:a16="http://schemas.microsoft.com/office/drawing/2014/main" val="383829163"/>
                        </a:ext>
                      </a:extLst>
                    </a:gridCol>
                    <a:gridCol w="457200">
                      <a:extLst>
                        <a:ext uri="{9D8B030D-6E8A-4147-A177-3AD203B41FA5}">
                          <a16:colId xmlns:a16="http://schemas.microsoft.com/office/drawing/2014/main" val="2781997067"/>
                        </a:ext>
                      </a:extLst>
                    </a:gridCol>
                    <a:gridCol w="457200">
                      <a:extLst>
                        <a:ext uri="{9D8B030D-6E8A-4147-A177-3AD203B41FA5}">
                          <a16:colId xmlns:a16="http://schemas.microsoft.com/office/drawing/2014/main" val="1471651785"/>
                        </a:ext>
                      </a:extLst>
                    </a:gridCol>
                    <a:gridCol w="457200">
                      <a:extLst>
                        <a:ext uri="{9D8B030D-6E8A-4147-A177-3AD203B41FA5}">
                          <a16:colId xmlns:a16="http://schemas.microsoft.com/office/drawing/2014/main" val="3338052693"/>
                        </a:ext>
                      </a:extLst>
                    </a:gridCol>
                  </a:tblGrid>
                  <a:tr h="396240">
                    <a:tc>
                      <a:txBody>
                        <a:bodyPr/>
                        <a:lstStyle/>
                        <a:p>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𝑥</m:t>
                                    </m:r>
                                  </m:e>
                                  <m:sub>
                                    <m:r>
                                      <a:rPr lang="en-US" sz="2000" b="0" i="1" smtClean="0">
                                        <a:solidFill>
                                          <a:sysClr val="windowText" lastClr="000000"/>
                                        </a:solidFill>
                                        <a:latin typeface="Cambria Math" panose="02040503050406030204" pitchFamily="18" charset="0"/>
                                      </a:rPr>
                                      <m:t>1</m:t>
                                    </m:r>
                                  </m:sub>
                                </m:sSub>
                              </m:oMath>
                            </m:oMathPara>
                          </a14:m>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𝑥</m:t>
                                    </m:r>
                                  </m:e>
                                  <m:sub>
                                    <m:r>
                                      <a:rPr lang="en-US" sz="2000" b="0" i="1" smtClean="0">
                                        <a:solidFill>
                                          <a:sysClr val="windowText" lastClr="000000"/>
                                        </a:solidFill>
                                        <a:latin typeface="Cambria Math" panose="02040503050406030204" pitchFamily="18" charset="0"/>
                                      </a:rPr>
                                      <m:t>2</m:t>
                                    </m:r>
                                  </m:sub>
                                </m:sSub>
                              </m:oMath>
                            </m:oMathPara>
                          </a14:m>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𝑥</m:t>
                                    </m:r>
                                  </m:e>
                                  <m:sub>
                                    <m:r>
                                      <a:rPr lang="en-US" sz="2000" b="0" i="1" smtClean="0">
                                        <a:solidFill>
                                          <a:sysClr val="windowText" lastClr="000000"/>
                                        </a:solidFill>
                                        <a:latin typeface="Cambria Math" panose="02040503050406030204" pitchFamily="18" charset="0"/>
                                      </a:rPr>
                                      <m:t>3</m:t>
                                    </m:r>
                                  </m:sub>
                                </m:sSub>
                              </m:oMath>
                            </m:oMathPara>
                          </a14:m>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r>
                                  <a:rPr lang="en-US" sz="2000" b="0" i="1" smtClean="0">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17674"/>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h</m:t>
                                    </m:r>
                                  </m:e>
                                  <m:sub>
                                    <m:r>
                                      <a:rPr lang="en-US" sz="2000" b="0" i="1" smtClean="0">
                                        <a:solidFill>
                                          <a:sysClr val="windowText" lastClr="000000"/>
                                        </a:solidFill>
                                        <a:latin typeface="Cambria Math" panose="02040503050406030204" pitchFamily="18" charset="0"/>
                                      </a:rPr>
                                      <m:t>1</m:t>
                                    </m:r>
                                  </m:sub>
                                </m:sSub>
                              </m:oMath>
                            </m:oMathPara>
                          </a14:m>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0559128"/>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h</m:t>
                                    </m:r>
                                  </m:e>
                                  <m:sub>
                                    <m:r>
                                      <a:rPr lang="en-US" sz="2000" b="0" i="1" smtClean="0">
                                        <a:solidFill>
                                          <a:sysClr val="windowText" lastClr="000000"/>
                                        </a:solidFill>
                                        <a:latin typeface="Cambria Math" panose="02040503050406030204" pitchFamily="18" charset="0"/>
                                      </a:rPr>
                                      <m:t>2</m:t>
                                    </m:r>
                                  </m:sub>
                                </m:sSub>
                              </m:oMath>
                            </m:oMathPara>
                          </a14:m>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241801"/>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h</m:t>
                                    </m:r>
                                  </m:e>
                                  <m:sub>
                                    <m:r>
                                      <a:rPr lang="en-US" sz="2000" b="0" i="1" smtClean="0">
                                        <a:solidFill>
                                          <a:sysClr val="windowText" lastClr="000000"/>
                                        </a:solidFill>
                                        <a:latin typeface="Cambria Math" panose="02040503050406030204" pitchFamily="18" charset="0"/>
                                      </a:rPr>
                                      <m:t>3</m:t>
                                    </m:r>
                                  </m:sub>
                                </m:sSub>
                              </m:oMath>
                            </m:oMathPara>
                          </a14:m>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9920715"/>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2000" b="0" i="1" smtClean="0">
                                        <a:solidFill>
                                          <a:sysClr val="windowText" lastClr="000000"/>
                                        </a:solidFill>
                                        <a:latin typeface="Cambria Math" panose="02040503050406030204" pitchFamily="18" charset="0"/>
                                      </a:rPr>
                                    </m:ctrlPr>
                                  </m:sSubPr>
                                  <m:e>
                                    <m:r>
                                      <a:rPr lang="en-US" sz="2000" b="0" i="1" smtClean="0">
                                        <a:solidFill>
                                          <a:sysClr val="windowText" lastClr="000000"/>
                                        </a:solidFill>
                                        <a:latin typeface="Cambria Math" panose="02040503050406030204" pitchFamily="18" charset="0"/>
                                      </a:rPr>
                                      <m:t>h</m:t>
                                    </m:r>
                                  </m:e>
                                  <m:sub>
                                    <m:r>
                                      <a:rPr lang="en-US" sz="2000" b="0" i="1" smtClean="0">
                                        <a:solidFill>
                                          <a:sysClr val="windowText" lastClr="000000"/>
                                        </a:solidFill>
                                        <a:latin typeface="Cambria Math" panose="02040503050406030204" pitchFamily="18" charset="0"/>
                                      </a:rPr>
                                      <m:t>4</m:t>
                                    </m:r>
                                  </m:sub>
                                </m:sSub>
                              </m:oMath>
                            </m:oMathPara>
                          </a14:m>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8335987"/>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000" b="0" i="1" smtClean="0">
                                    <a:solidFill>
                                      <a:sysClr val="windowText" lastClr="000000"/>
                                    </a:solidFill>
                                    <a:latin typeface="Cambria Math" panose="02040503050406030204" pitchFamily="18" charset="0"/>
                                  </a:rPr>
                                  <m:t>⋮</m:t>
                                </m:r>
                              </m:oMath>
                            </m:oMathPara>
                          </a14:m>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824021"/>
                      </a:ext>
                    </a:extLst>
                  </a:tr>
                </a:tbl>
              </a:graphicData>
            </a:graphic>
          </p:graphicFrame>
        </mc:Choice>
        <mc:Fallback>
          <p:graphicFrame>
            <p:nvGraphicFramePr>
              <p:cNvPr id="11" name="Table 10">
                <a:extLst>
                  <a:ext uri="{FF2B5EF4-FFF2-40B4-BE49-F238E27FC236}">
                    <a16:creationId xmlns:a16="http://schemas.microsoft.com/office/drawing/2014/main" id="{A2AD87F4-903F-334E-AD83-7FFFF1E5340F}"/>
                  </a:ext>
                </a:extLst>
              </p:cNvPr>
              <p:cNvGraphicFramePr>
                <a:graphicFrameLocks noGrp="1"/>
              </p:cNvGraphicFramePr>
              <p:nvPr>
                <p:extLst>
                  <p:ext uri="{D42A27DB-BD31-4B8C-83A1-F6EECF244321}">
                    <p14:modId xmlns:p14="http://schemas.microsoft.com/office/powerpoint/2010/main" val="1171515541"/>
                  </p:ext>
                </p:extLst>
              </p:nvPr>
            </p:nvGraphicFramePr>
            <p:xfrm>
              <a:off x="4698299" y="3221392"/>
              <a:ext cx="2871982" cy="2133600"/>
            </p:xfrm>
            <a:graphic>
              <a:graphicData uri="http://schemas.openxmlformats.org/drawingml/2006/table">
                <a:tbl>
                  <a:tblPr firstRow="1" bandRow="1">
                    <a:tableStyleId>{5C22544A-7EE6-4342-B048-85BDC9FD1C3A}</a:tableStyleId>
                  </a:tblPr>
                  <a:tblGrid>
                    <a:gridCol w="585982">
                      <a:extLst>
                        <a:ext uri="{9D8B030D-6E8A-4147-A177-3AD203B41FA5}">
                          <a16:colId xmlns:a16="http://schemas.microsoft.com/office/drawing/2014/main" val="1104048898"/>
                        </a:ext>
                      </a:extLst>
                    </a:gridCol>
                    <a:gridCol w="457200">
                      <a:extLst>
                        <a:ext uri="{9D8B030D-6E8A-4147-A177-3AD203B41FA5}">
                          <a16:colId xmlns:a16="http://schemas.microsoft.com/office/drawing/2014/main" val="2293272095"/>
                        </a:ext>
                      </a:extLst>
                    </a:gridCol>
                    <a:gridCol w="457200">
                      <a:extLst>
                        <a:ext uri="{9D8B030D-6E8A-4147-A177-3AD203B41FA5}">
                          <a16:colId xmlns:a16="http://schemas.microsoft.com/office/drawing/2014/main" val="383829163"/>
                        </a:ext>
                      </a:extLst>
                    </a:gridCol>
                    <a:gridCol w="457200">
                      <a:extLst>
                        <a:ext uri="{9D8B030D-6E8A-4147-A177-3AD203B41FA5}">
                          <a16:colId xmlns:a16="http://schemas.microsoft.com/office/drawing/2014/main" val="2781997067"/>
                        </a:ext>
                      </a:extLst>
                    </a:gridCol>
                    <a:gridCol w="457200">
                      <a:extLst>
                        <a:ext uri="{9D8B030D-6E8A-4147-A177-3AD203B41FA5}">
                          <a16:colId xmlns:a16="http://schemas.microsoft.com/office/drawing/2014/main" val="1471651785"/>
                        </a:ext>
                      </a:extLst>
                    </a:gridCol>
                    <a:gridCol w="457200">
                      <a:extLst>
                        <a:ext uri="{9D8B030D-6E8A-4147-A177-3AD203B41FA5}">
                          <a16:colId xmlns:a16="http://schemas.microsoft.com/office/drawing/2014/main" val="3338052693"/>
                        </a:ext>
                      </a:extLst>
                    </a:gridCol>
                  </a:tblGrid>
                  <a:tr h="396240">
                    <a:tc>
                      <a:txBody>
                        <a:bodyPr/>
                        <a:lstStyle/>
                        <a:p>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130556" t="-3226" r="-405556" b="-4483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230556" t="-3226" r="-305556" b="-4483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330556" t="-3226" r="-205556" b="-448387"/>
                          </a:stretch>
                        </a:blip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l="-418919" t="-3226" r="-100000" b="-448387"/>
                          </a:stretch>
                        </a:blipFill>
                      </a:tcPr>
                    </a:tc>
                    <a:tc>
                      <a:txBody>
                        <a:bodyPr/>
                        <a:lstStyle/>
                        <a:p>
                          <a:pPr algn="ctr"/>
                          <a:endParaRPr 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0817674"/>
                      </a:ext>
                    </a:extLst>
                  </a:tr>
                  <a:tr h="3474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114286" r="-387234" b="-396429"/>
                          </a:stretch>
                        </a:blip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40559128"/>
                      </a:ext>
                    </a:extLst>
                  </a:tr>
                  <a:tr h="3474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222222" r="-387234" b="-311111"/>
                          </a:stretch>
                        </a:blip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9241801"/>
                      </a:ext>
                    </a:extLst>
                  </a:tr>
                  <a:tr h="3474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310714" r="-387234" b="-200000"/>
                          </a:stretch>
                        </a:blip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09920715"/>
                      </a:ext>
                    </a:extLst>
                  </a:tr>
                  <a:tr h="3474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425926" r="-387234" b="-107407"/>
                          </a:stretch>
                        </a:blip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solidFill>
                                <a:sysClr val="windowText" lastClr="000000"/>
                              </a:solidFill>
                            </a:rPr>
                            <a:t>-1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8335987"/>
                      </a:ext>
                    </a:extLst>
                  </a:tr>
                  <a:tr h="347472">
                    <a:tc>
                      <a:txBody>
                        <a:bodyPr/>
                        <a:lstStyle/>
                        <a:p>
                          <a:endParaRPr lang="en-US"/>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3"/>
                          <a:stretch>
                            <a:fillRect t="-507143" r="-387234" b="-3571"/>
                          </a:stretch>
                        </a:blip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20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600" dirty="0">
                            <a:solidFill>
                              <a:sysClr val="windowText" lastClr="000000"/>
                            </a:solidFil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8824021"/>
                      </a:ext>
                    </a:extLst>
                  </a:tr>
                </a:tbl>
              </a:graphicData>
            </a:graphic>
          </p:graphicFrame>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0D717DC9-5762-BE4D-A42A-2B1D67279CAD}"/>
                  </a:ext>
                </a:extLst>
              </p:cNvPr>
              <p:cNvSpPr/>
              <p:nvPr/>
            </p:nvSpPr>
            <p:spPr>
              <a:xfrm>
                <a:off x="4932127" y="3164471"/>
                <a:ext cx="39068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ysClr val="windowText" lastClr="000000"/>
                          </a:solidFill>
                          <a:latin typeface="Cambria Math" panose="02040503050406030204" pitchFamily="18" charset="0"/>
                        </a:rPr>
                        <m:t>𝑋</m:t>
                      </m:r>
                    </m:oMath>
                  </m:oMathPara>
                </a14:m>
                <a:endParaRPr lang="en-US" dirty="0">
                  <a:solidFill>
                    <a:sysClr val="windowText" lastClr="000000"/>
                  </a:solidFill>
                </a:endParaRPr>
              </a:p>
            </p:txBody>
          </p:sp>
        </mc:Choice>
        <mc:Fallback>
          <p:sp>
            <p:nvSpPr>
              <p:cNvPr id="12" name="Rectangle 11">
                <a:extLst>
                  <a:ext uri="{FF2B5EF4-FFF2-40B4-BE49-F238E27FC236}">
                    <a16:creationId xmlns:a16="http://schemas.microsoft.com/office/drawing/2014/main" id="{0D717DC9-5762-BE4D-A42A-2B1D67279CAD}"/>
                  </a:ext>
                </a:extLst>
              </p:cNvPr>
              <p:cNvSpPr>
                <a:spLocks noRot="1" noChangeAspect="1" noMove="1" noResize="1" noEditPoints="1" noAdjustHandles="1" noChangeArrowheads="1" noChangeShapeType="1" noTextEdit="1"/>
              </p:cNvSpPr>
              <p:nvPr/>
            </p:nvSpPr>
            <p:spPr>
              <a:xfrm>
                <a:off x="4932127" y="3164471"/>
                <a:ext cx="390683"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5676F4A0-F96B-8448-9B58-679C40017EAD}"/>
                  </a:ext>
                </a:extLst>
              </p:cNvPr>
              <p:cNvSpPr/>
              <p:nvPr/>
            </p:nvSpPr>
            <p:spPr>
              <a:xfrm>
                <a:off x="4603820" y="3297288"/>
                <a:ext cx="41101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ysClr val="windowText" lastClr="000000"/>
                          </a:solidFill>
                          <a:latin typeface="Cambria Math" panose="02040503050406030204" pitchFamily="18" charset="0"/>
                        </a:rPr>
                        <m:t>𝐻</m:t>
                      </m:r>
                    </m:oMath>
                  </m:oMathPara>
                </a14:m>
                <a:endParaRPr lang="en-US" dirty="0">
                  <a:solidFill>
                    <a:sysClr val="windowText" lastClr="000000"/>
                  </a:solidFill>
                </a:endParaRPr>
              </a:p>
            </p:txBody>
          </p:sp>
        </mc:Choice>
        <mc:Fallback>
          <p:sp>
            <p:nvSpPr>
              <p:cNvPr id="13" name="Rectangle 12">
                <a:extLst>
                  <a:ext uri="{FF2B5EF4-FFF2-40B4-BE49-F238E27FC236}">
                    <a16:creationId xmlns:a16="http://schemas.microsoft.com/office/drawing/2014/main" id="{5676F4A0-F96B-8448-9B58-679C40017EAD}"/>
                  </a:ext>
                </a:extLst>
              </p:cNvPr>
              <p:cNvSpPr>
                <a:spLocks noRot="1" noChangeAspect="1" noMove="1" noResize="1" noEditPoints="1" noAdjustHandles="1" noChangeArrowheads="1" noChangeShapeType="1" noTextEdit="1"/>
              </p:cNvSpPr>
              <p:nvPr/>
            </p:nvSpPr>
            <p:spPr>
              <a:xfrm>
                <a:off x="4603820" y="3297288"/>
                <a:ext cx="411010" cy="369332"/>
              </a:xfrm>
              <a:prstGeom prst="rect">
                <a:avLst/>
              </a:prstGeom>
              <a:blipFill>
                <a:blip r:embed="rId5"/>
                <a:stretch>
                  <a:fillRect/>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1FB7B749-54ED-0C46-A7E3-D4B864A97234}"/>
              </a:ext>
            </a:extLst>
          </p:cNvPr>
          <p:cNvCxnSpPr>
            <a:cxnSpLocks/>
          </p:cNvCxnSpPr>
          <p:nvPr/>
        </p:nvCxnSpPr>
        <p:spPr>
          <a:xfrm>
            <a:off x="4698300" y="3221392"/>
            <a:ext cx="583294" cy="3963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35D89B33-33DD-294B-A7F5-53F883E7669A}"/>
              </a:ext>
            </a:extLst>
          </p:cNvPr>
          <p:cNvSpPr/>
          <p:nvPr/>
        </p:nvSpPr>
        <p:spPr>
          <a:xfrm>
            <a:off x="4317522" y="3260268"/>
            <a:ext cx="213502" cy="2094724"/>
          </a:xfrm>
          <a:prstGeom prst="leftBrace">
            <a:avLst>
              <a:gd name="adj1" fmla="val 58720"/>
              <a:gd name="adj2" fmla="val 500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829581CB-2686-3240-89AE-0925D857B28F}"/>
              </a:ext>
            </a:extLst>
          </p:cNvPr>
          <p:cNvSpPr/>
          <p:nvPr/>
        </p:nvSpPr>
        <p:spPr>
          <a:xfrm rot="5400000">
            <a:off x="6027538" y="1495147"/>
            <a:ext cx="213502" cy="2871982"/>
          </a:xfrm>
          <a:prstGeom prst="leftBrace">
            <a:avLst>
              <a:gd name="adj1" fmla="val 58720"/>
              <a:gd name="adj2" fmla="val 500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86BD01D-E5A9-8643-982F-6B99C9DDA10D}"/>
                  </a:ext>
                </a:extLst>
              </p:cNvPr>
              <p:cNvSpPr txBox="1"/>
              <p:nvPr/>
            </p:nvSpPr>
            <p:spPr>
              <a:xfrm>
                <a:off x="5507903" y="2468212"/>
                <a:ext cx="125277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2"/>
                          </a:solidFill>
                          <a:latin typeface="Cambria Math" panose="02040503050406030204" pitchFamily="18" charset="0"/>
                        </a:rPr>
                        <m:t>𝑥</m:t>
                      </m:r>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𝑋</m:t>
                      </m:r>
                    </m:oMath>
                  </m:oMathPara>
                </a14:m>
                <a:endParaRPr lang="en-US" sz="2000" dirty="0"/>
              </a:p>
            </p:txBody>
          </p:sp>
        </mc:Choice>
        <mc:Fallback>
          <p:sp>
            <p:nvSpPr>
              <p:cNvPr id="25" name="TextBox 24">
                <a:extLst>
                  <a:ext uri="{FF2B5EF4-FFF2-40B4-BE49-F238E27FC236}">
                    <a16:creationId xmlns:a16="http://schemas.microsoft.com/office/drawing/2014/main" id="{286BD01D-E5A9-8643-982F-6B99C9DDA10D}"/>
                  </a:ext>
                </a:extLst>
              </p:cNvPr>
              <p:cNvSpPr txBox="1">
                <a:spLocks noRot="1" noChangeAspect="1" noMove="1" noResize="1" noEditPoints="1" noAdjustHandles="1" noChangeArrowheads="1" noChangeShapeType="1" noTextEdit="1"/>
              </p:cNvSpPr>
              <p:nvPr/>
            </p:nvSpPr>
            <p:spPr>
              <a:xfrm>
                <a:off x="5507903" y="2468212"/>
                <a:ext cx="1252772" cy="40011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4D59BCA-FC80-5040-B11D-D324BCDED55F}"/>
                  </a:ext>
                </a:extLst>
              </p:cNvPr>
              <p:cNvSpPr txBox="1"/>
              <p:nvPr/>
            </p:nvSpPr>
            <p:spPr>
              <a:xfrm>
                <a:off x="3064749" y="4145842"/>
                <a:ext cx="1252772" cy="40011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en-US" sz="2000" b="0" i="1" smtClean="0">
                          <a:solidFill>
                            <a:schemeClr val="accent2"/>
                          </a:solidFill>
                          <a:latin typeface="Cambria Math" panose="02040503050406030204" pitchFamily="18" charset="0"/>
                        </a:rPr>
                        <m:t>h</m:t>
                      </m:r>
                      <m:r>
                        <a:rPr lang="en-US" sz="2000" b="0" i="1" smtClean="0">
                          <a:solidFill>
                            <a:schemeClr val="accent2"/>
                          </a:solidFill>
                          <a:latin typeface="Cambria Math" panose="02040503050406030204" pitchFamily="18" charset="0"/>
                        </a:rPr>
                        <m:t>∈</m:t>
                      </m:r>
                      <m:r>
                        <a:rPr lang="en-US" sz="2000" b="0" i="1" smtClean="0">
                          <a:solidFill>
                            <a:schemeClr val="accent2"/>
                          </a:solidFill>
                          <a:latin typeface="Cambria Math" panose="02040503050406030204" pitchFamily="18" charset="0"/>
                        </a:rPr>
                        <m:t>𝐻</m:t>
                      </m:r>
                    </m:oMath>
                  </m:oMathPara>
                </a14:m>
                <a:endParaRPr lang="en-US" sz="2000" dirty="0"/>
              </a:p>
            </p:txBody>
          </p:sp>
        </mc:Choice>
        <mc:Fallback>
          <p:sp>
            <p:nvSpPr>
              <p:cNvPr id="26" name="TextBox 25">
                <a:extLst>
                  <a:ext uri="{FF2B5EF4-FFF2-40B4-BE49-F238E27FC236}">
                    <a16:creationId xmlns:a16="http://schemas.microsoft.com/office/drawing/2014/main" id="{D4D59BCA-FC80-5040-B11D-D324BCDED55F}"/>
                  </a:ext>
                </a:extLst>
              </p:cNvPr>
              <p:cNvSpPr txBox="1">
                <a:spLocks noRot="1" noChangeAspect="1" noMove="1" noResize="1" noEditPoints="1" noAdjustHandles="1" noChangeArrowheads="1" noChangeShapeType="1" noTextEdit="1"/>
              </p:cNvSpPr>
              <p:nvPr/>
            </p:nvSpPr>
            <p:spPr>
              <a:xfrm>
                <a:off x="3064749" y="4145842"/>
                <a:ext cx="1252772" cy="40011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ounded Rectangle 29">
                <a:extLst>
                  <a:ext uri="{FF2B5EF4-FFF2-40B4-BE49-F238E27FC236}">
                    <a16:creationId xmlns:a16="http://schemas.microsoft.com/office/drawing/2014/main" id="{7CCE577B-D41D-D74D-B87E-857B04918457}"/>
                  </a:ext>
                </a:extLst>
              </p:cNvPr>
              <p:cNvSpPr/>
              <p:nvPr/>
            </p:nvSpPr>
            <p:spPr>
              <a:xfrm>
                <a:off x="340702" y="5694857"/>
                <a:ext cx="11560353" cy="705216"/>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lstStyle/>
              <a:p>
                <a:r>
                  <a:rPr lang="en-US" sz="2400" dirty="0">
                    <a:solidFill>
                      <a:schemeClr val="tx1"/>
                    </a:solidFill>
                  </a:rPr>
                  <a:t>For any </a:t>
                </a:r>
                <a14:m>
                  <m:oMath xmlns:m="http://schemas.openxmlformats.org/officeDocument/2006/math">
                    <m:r>
                      <a:rPr lang="en-US" sz="2400" i="1" smtClean="0">
                        <a:solidFill>
                          <a:schemeClr val="accent2"/>
                        </a:solidFill>
                        <a:latin typeface="Cambria Math" panose="02040503050406030204" pitchFamily="18" charset="0"/>
                      </a:rPr>
                      <m:t>𝐻</m:t>
                    </m:r>
                  </m:oMath>
                </a14:m>
                <a:r>
                  <a:rPr lang="en-US" sz="2400" dirty="0">
                    <a:solidFill>
                      <a:schemeClr val="tx1"/>
                    </a:solidFill>
                  </a:rPr>
                  <a:t>, </a:t>
                </a:r>
                <a:r>
                  <a:rPr lang="en-US" sz="2200" dirty="0">
                    <a:solidFill>
                      <a:schemeClr val="tx1"/>
                    </a:solidFill>
                  </a:rPr>
                  <a:t>Avg. Regret </a:t>
                </a:r>
                <a14:m>
                  <m:oMath xmlns:m="http://schemas.openxmlformats.org/officeDocument/2006/math">
                    <m:r>
                      <a:rPr lang="en-US" sz="2400" b="0" i="1" smtClean="0">
                        <a:solidFill>
                          <a:schemeClr val="accent2"/>
                        </a:solidFill>
                        <a:latin typeface="Cambria Math" panose="02040503050406030204" pitchFamily="18" charset="0"/>
                      </a:rPr>
                      <m:t>≤</m:t>
                    </m:r>
                    <m:rad>
                      <m:radPr>
                        <m:degHide m:val="on"/>
                        <m:ctrlPr>
                          <a:rPr lang="en-US" sz="2400" i="1">
                            <a:solidFill>
                              <a:schemeClr val="accent2"/>
                            </a:solidFill>
                            <a:latin typeface="Cambria Math" panose="02040503050406030204" pitchFamily="18" charset="0"/>
                          </a:rPr>
                        </m:ctrlPr>
                      </m:radPr>
                      <m:deg/>
                      <m:e>
                        <m:r>
                          <a:rPr lang="en-US" sz="2400" i="1">
                            <a:solidFill>
                              <a:schemeClr val="accent2"/>
                            </a:solidFill>
                            <a:latin typeface="Cambria Math" panose="02040503050406030204" pitchFamily="18" charset="0"/>
                          </a:rPr>
                          <m:t>𝑉𝐶𝐷</m:t>
                        </m:r>
                        <m:r>
                          <a:rPr lang="en-US" sz="2400" i="1">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𝐻</m:t>
                        </m:r>
                        <m:r>
                          <a:rPr lang="en-US" sz="2400" i="1">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𝑇</m:t>
                        </m:r>
                        <m:r>
                          <a:rPr lang="en-US" sz="2400" i="1">
                            <a:solidFill>
                              <a:schemeClr val="accent2"/>
                            </a:solidFill>
                            <a:latin typeface="Cambria Math" panose="02040503050406030204" pitchFamily="18" charset="0"/>
                          </a:rPr>
                          <m:t> </m:t>
                        </m:r>
                      </m:e>
                    </m:rad>
                  </m:oMath>
                </a14:m>
                <a:endParaRPr lang="en-US" sz="2400" dirty="0">
                  <a:solidFill>
                    <a:schemeClr val="tx1"/>
                  </a:solidFill>
                </a:endParaRPr>
              </a:p>
            </p:txBody>
          </p:sp>
        </mc:Choice>
        <mc:Fallback>
          <p:sp>
            <p:nvSpPr>
              <p:cNvPr id="30" name="Rounded Rectangle 29">
                <a:extLst>
                  <a:ext uri="{FF2B5EF4-FFF2-40B4-BE49-F238E27FC236}">
                    <a16:creationId xmlns:a16="http://schemas.microsoft.com/office/drawing/2014/main" id="{7CCE577B-D41D-D74D-B87E-857B04918457}"/>
                  </a:ext>
                </a:extLst>
              </p:cNvPr>
              <p:cNvSpPr>
                <a:spLocks noRot="1" noChangeAspect="1" noMove="1" noResize="1" noEditPoints="1" noAdjustHandles="1" noChangeArrowheads="1" noChangeShapeType="1" noTextEdit="1"/>
              </p:cNvSpPr>
              <p:nvPr/>
            </p:nvSpPr>
            <p:spPr>
              <a:xfrm>
                <a:off x="340702" y="5694857"/>
                <a:ext cx="11560353" cy="705216"/>
              </a:xfrm>
              <a:prstGeom prst="roundRect">
                <a:avLst>
                  <a:gd name="adj" fmla="val 12259"/>
                </a:avLst>
              </a:prstGeom>
              <a:blipFill>
                <a:blip r:embed="rId8"/>
                <a:stretch>
                  <a:fillRect l="-438" b="-5172"/>
                </a:stretch>
              </a:blipFill>
              <a:ln w="25400">
                <a:solidFill>
                  <a:schemeClr val="accent3"/>
                </a:solidFill>
              </a:ln>
            </p:spPr>
            <p:txBody>
              <a:bodyPr/>
              <a:lstStyle/>
              <a:p>
                <a:r>
                  <a:rPr lang="en-US">
                    <a:noFill/>
                  </a:rPr>
                  <a:t> </a:t>
                </a:r>
              </a:p>
            </p:txBody>
          </p:sp>
        </mc:Fallback>
      </mc:AlternateContent>
      <p:sp>
        <p:nvSpPr>
          <p:cNvPr id="31" name="Rectangle 30">
            <a:extLst>
              <a:ext uri="{FF2B5EF4-FFF2-40B4-BE49-F238E27FC236}">
                <a16:creationId xmlns:a16="http://schemas.microsoft.com/office/drawing/2014/main" id="{CBC3FC93-FFBB-984F-BC0D-2789FD307DA7}"/>
              </a:ext>
            </a:extLst>
          </p:cNvPr>
          <p:cNvSpPr/>
          <p:nvPr/>
        </p:nvSpPr>
        <p:spPr>
          <a:xfrm>
            <a:off x="2062381" y="5474806"/>
            <a:ext cx="8316619" cy="400111"/>
          </a:xfrm>
          <a:prstGeom prst="rect">
            <a:avLst/>
          </a:prstGeom>
          <a:solidFill>
            <a:schemeClr val="bg1"/>
          </a:solidFill>
        </p:spPr>
        <p:txBody>
          <a:bodyPr wrap="none">
            <a:noAutofit/>
          </a:bodyPr>
          <a:lstStyle/>
          <a:p>
            <a:pPr algn="ctr"/>
            <a:r>
              <a:rPr lang="en-US" sz="2400" b="1" dirty="0">
                <a:solidFill>
                  <a:schemeClr val="accent3"/>
                </a:solidFill>
              </a:rPr>
              <a:t>Characterization of Learnability in the stochastic case</a:t>
            </a:r>
            <a:endParaRPr lang="en-US" sz="2400" dirty="0">
              <a:solidFill>
                <a:schemeClr val="accent3"/>
              </a:solidFill>
            </a:endParaRPr>
          </a:p>
        </p:txBody>
      </p: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A79754AE-4BE9-4543-9522-03E3AC082032}"/>
                  </a:ext>
                </a:extLst>
              </p:cNvPr>
              <p:cNvSpPr txBox="1"/>
              <p:nvPr/>
            </p:nvSpPr>
            <p:spPr>
              <a:xfrm>
                <a:off x="435947" y="1926954"/>
                <a:ext cx="11465107" cy="500265"/>
              </a:xfrm>
              <a:prstGeom prst="rect">
                <a:avLst/>
              </a:prstGeom>
              <a:noFill/>
            </p:spPr>
            <p:txBody>
              <a:bodyPr wrap="square">
                <a:spAutoFit/>
              </a:bodyPr>
              <a:lstStyle/>
              <a:p>
                <a:pPr>
                  <a:lnSpc>
                    <a:spcPct val="120000"/>
                  </a:lnSpc>
                </a:pPr>
                <a:r>
                  <a:rPr lang="en-US" sz="2400" b="1" dirty="0">
                    <a:solidFill>
                      <a:schemeClr val="tx1"/>
                    </a:solidFill>
                  </a:rPr>
                  <a:t>VC dimension: </a:t>
                </a:r>
                <a:r>
                  <a:rPr lang="en-US" sz="2400" dirty="0">
                    <a:solidFill>
                      <a:schemeClr val="tx1"/>
                    </a:solidFill>
                  </a:rPr>
                  <a:t>largest</a:t>
                </a:r>
                <a:r>
                  <a:rPr lang="en-US" sz="2400" b="1" dirty="0">
                    <a:solidFill>
                      <a:schemeClr val="tx1"/>
                    </a:solidFill>
                  </a:rPr>
                  <a:t> </a:t>
                </a:r>
                <a14:m>
                  <m:oMath xmlns:m="http://schemas.openxmlformats.org/officeDocument/2006/math">
                    <m:r>
                      <a:rPr lang="en-US" sz="2400" i="1" smtClean="0">
                        <a:solidFill>
                          <a:schemeClr val="accent1"/>
                        </a:solidFill>
                        <a:latin typeface="Cambria Math" panose="02040503050406030204" pitchFamily="18" charset="0"/>
                        <a:sym typeface="Wingdings" pitchFamily="2" charset="2"/>
                      </a:rPr>
                      <m:t>𝑑</m:t>
                    </m:r>
                  </m:oMath>
                </a14:m>
                <a:r>
                  <a:rPr lang="en-US" sz="2400" dirty="0">
                    <a:solidFill>
                      <a:schemeClr val="tx1"/>
                    </a:solidFill>
                  </a:rPr>
                  <a:t> </a:t>
                </a:r>
                <a:r>
                  <a:rPr lang="en-US" sz="2400" dirty="0"/>
                  <a:t>where there is </a:t>
                </a:r>
                <a:r>
                  <a:rPr lang="en-US" sz="2400" dirty="0">
                    <a:solidFill>
                      <a:schemeClr val="tx1"/>
                    </a:solidFill>
                  </a:rPr>
                  <a:t>a submatrix of </a:t>
                </a:r>
                <a14:m>
                  <m:oMath xmlns:m="http://schemas.openxmlformats.org/officeDocument/2006/math">
                    <m:r>
                      <a:rPr lang="en-US" sz="2400" i="1" smtClean="0">
                        <a:solidFill>
                          <a:schemeClr val="accent1"/>
                        </a:solidFill>
                        <a:latin typeface="Cambria Math" panose="02040503050406030204" pitchFamily="18" charset="0"/>
                        <a:sym typeface="Wingdings" pitchFamily="2" charset="2"/>
                      </a:rPr>
                      <m:t>𝑑</m:t>
                    </m:r>
                  </m:oMath>
                </a14:m>
                <a:r>
                  <a:rPr lang="en-US" sz="2400" dirty="0">
                    <a:solidFill>
                      <a:schemeClr val="tx1"/>
                    </a:solidFill>
                  </a:rPr>
                  <a:t> columns and </a:t>
                </a:r>
                <a14:m>
                  <m:oMath xmlns:m="http://schemas.openxmlformats.org/officeDocument/2006/math">
                    <m:sSup>
                      <m:sSupPr>
                        <m:ctrlPr>
                          <a:rPr lang="en-US" sz="2400" i="1" smtClean="0">
                            <a:solidFill>
                              <a:schemeClr val="accent1"/>
                            </a:solidFill>
                            <a:latin typeface="Cambria Math" panose="02040503050406030204" pitchFamily="18" charset="0"/>
                          </a:rPr>
                        </m:ctrlPr>
                      </m:sSupPr>
                      <m:e>
                        <m:r>
                          <a:rPr lang="en-US" sz="2400" i="1">
                            <a:solidFill>
                              <a:schemeClr val="accent1"/>
                            </a:solidFill>
                            <a:latin typeface="Cambria Math" panose="02040503050406030204" pitchFamily="18" charset="0"/>
                          </a:rPr>
                          <m:t>2</m:t>
                        </m:r>
                      </m:e>
                      <m:sup>
                        <m:r>
                          <a:rPr lang="en-US" sz="2400" i="1">
                            <a:solidFill>
                              <a:schemeClr val="accent1"/>
                            </a:solidFill>
                            <a:latin typeface="Cambria Math" panose="02040503050406030204" pitchFamily="18" charset="0"/>
                          </a:rPr>
                          <m:t>𝑑</m:t>
                        </m:r>
                      </m:sup>
                    </m:sSup>
                  </m:oMath>
                </a14:m>
                <a:r>
                  <a:rPr lang="en-US" sz="2400" dirty="0">
                    <a:solidFill>
                      <a:schemeClr val="accent1"/>
                    </a:solidFill>
                  </a:rPr>
                  <a:t> </a:t>
                </a:r>
                <a:r>
                  <a:rPr lang="en-US" sz="2400" dirty="0">
                    <a:solidFill>
                      <a:schemeClr val="tx1"/>
                    </a:solidFill>
                  </a:rPr>
                  <a:t>unique rows.</a:t>
                </a:r>
              </a:p>
            </p:txBody>
          </p:sp>
        </mc:Choice>
        <mc:Fallback>
          <p:sp>
            <p:nvSpPr>
              <p:cNvPr id="32" name="TextBox 31">
                <a:extLst>
                  <a:ext uri="{FF2B5EF4-FFF2-40B4-BE49-F238E27FC236}">
                    <a16:creationId xmlns:a16="http://schemas.microsoft.com/office/drawing/2014/main" id="{A79754AE-4BE9-4543-9522-03E3AC082032}"/>
                  </a:ext>
                </a:extLst>
              </p:cNvPr>
              <p:cNvSpPr txBox="1">
                <a:spLocks noRot="1" noChangeAspect="1" noMove="1" noResize="1" noEditPoints="1" noAdjustHandles="1" noChangeArrowheads="1" noChangeShapeType="1" noTextEdit="1"/>
              </p:cNvSpPr>
              <p:nvPr/>
            </p:nvSpPr>
            <p:spPr>
              <a:xfrm>
                <a:off x="435947" y="1926954"/>
                <a:ext cx="11465107" cy="500265"/>
              </a:xfrm>
              <a:prstGeom prst="rect">
                <a:avLst/>
              </a:prstGeom>
              <a:blipFill>
                <a:blip r:embed="rId9"/>
                <a:stretch>
                  <a:fillRect l="-886" t="-2439" r="-111" b="-2439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89EF2E7D-5A7E-544F-A73D-46A6A49C5B40}"/>
              </a:ext>
            </a:extLst>
          </p:cNvPr>
          <p:cNvSpPr txBox="1"/>
          <p:nvPr/>
        </p:nvSpPr>
        <p:spPr>
          <a:xfrm>
            <a:off x="4680600" y="6458157"/>
            <a:ext cx="7874479" cy="369332"/>
          </a:xfrm>
          <a:prstGeom prst="rect">
            <a:avLst/>
          </a:prstGeom>
          <a:noFill/>
        </p:spPr>
        <p:txBody>
          <a:bodyPr wrap="square">
            <a:spAutoFit/>
          </a:bodyPr>
          <a:lstStyle/>
          <a:p>
            <a:r>
              <a:rPr lang="en-US" dirty="0">
                <a:solidFill>
                  <a:schemeClr val="accent6"/>
                </a:solidFill>
              </a:rPr>
              <a:t>[</a:t>
            </a:r>
            <a:r>
              <a:rPr lang="en-US" dirty="0" err="1">
                <a:solidFill>
                  <a:schemeClr val="accent6"/>
                </a:solidFill>
              </a:rPr>
              <a:t>Vapnik-Chervonenkis</a:t>
            </a:r>
            <a:r>
              <a:rPr lang="en-US" dirty="0">
                <a:solidFill>
                  <a:schemeClr val="accent6"/>
                </a:solidFill>
              </a:rPr>
              <a:t> 71, Blumer-</a:t>
            </a:r>
            <a:r>
              <a:rPr lang="en-US" dirty="0" err="1">
                <a:solidFill>
                  <a:schemeClr val="accent6"/>
                </a:solidFill>
              </a:rPr>
              <a:t>Ehrenfeucht</a:t>
            </a:r>
            <a:r>
              <a:rPr lang="en-US" dirty="0">
                <a:solidFill>
                  <a:schemeClr val="accent6"/>
                </a:solidFill>
              </a:rPr>
              <a:t>-Haussler-</a:t>
            </a:r>
            <a:r>
              <a:rPr lang="en-US" dirty="0" err="1">
                <a:solidFill>
                  <a:schemeClr val="accent6"/>
                </a:solidFill>
              </a:rPr>
              <a:t>Warmuth</a:t>
            </a:r>
            <a:r>
              <a:rPr lang="en-US" dirty="0">
                <a:solidFill>
                  <a:schemeClr val="accent6"/>
                </a:solidFill>
              </a:rPr>
              <a:t> 1989]</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76A103C-A215-F788-B9AD-8F3243D799F5}"/>
                  </a:ext>
                </a:extLst>
              </p:cNvPr>
              <p:cNvSpPr txBox="1"/>
              <p:nvPr/>
            </p:nvSpPr>
            <p:spPr>
              <a:xfrm>
                <a:off x="435947" y="1204290"/>
                <a:ext cx="6340838" cy="490840"/>
              </a:xfrm>
              <a:prstGeom prst="rect">
                <a:avLst/>
              </a:prstGeom>
              <a:noFill/>
            </p:spPr>
            <p:txBody>
              <a:bodyPr wrap="square">
                <a:spAutoFit/>
              </a:bodyPr>
              <a:lstStyle/>
              <a:p>
                <a:r>
                  <a:rPr lang="en-US" sz="2400" dirty="0"/>
                  <a:t>The size of </a:t>
                </a:r>
                <a14:m>
                  <m:oMath xmlns:m="http://schemas.openxmlformats.org/officeDocument/2006/math">
                    <m:sSub>
                      <m:sSubPr>
                        <m:ctrlPr>
                          <a:rPr lang="en-US" sz="2400" b="0" i="1" smtClean="0">
                            <a:solidFill>
                              <a:schemeClr val="accent1"/>
                            </a:solidFill>
                            <a:latin typeface="Cambria Math" panose="02040503050406030204" pitchFamily="18" charset="0"/>
                          </a:rPr>
                        </m:ctrlPr>
                      </m:sSubPr>
                      <m:e>
                        <m:r>
                          <m:rPr>
                            <m:sty m:val="p"/>
                          </m:rPr>
                          <a:rPr lang="en-US" sz="2400">
                            <a:solidFill>
                              <a:schemeClr val="accent1"/>
                            </a:solidFill>
                            <a:latin typeface="Cambria Math" panose="02040503050406030204" pitchFamily="18" charset="0"/>
                          </a:rPr>
                          <m:t>H</m:t>
                        </m:r>
                      </m:e>
                      <m:sub>
                        <m:r>
                          <a:rPr lang="en-US" sz="2400" b="0" i="1" smtClean="0">
                            <a:solidFill>
                              <a:schemeClr val="accent1"/>
                            </a:solidFill>
                            <a:latin typeface="Cambria Math" panose="02040503050406030204" pitchFamily="18" charset="0"/>
                          </a:rPr>
                          <m:t>𝑝𝑟𝑜𝑥𝑦</m:t>
                        </m:r>
                      </m:sub>
                    </m:sSub>
                  </m:oMath>
                </a14:m>
                <a:r>
                  <a:rPr lang="en-US" sz="2400" dirty="0">
                    <a:solidFill>
                      <a:schemeClr val="tx1"/>
                    </a:solidFill>
                  </a:rPr>
                  <a:t> that is a good approx. of </a:t>
                </a:r>
                <a14:m>
                  <m:oMath xmlns:m="http://schemas.openxmlformats.org/officeDocument/2006/math">
                    <m:r>
                      <m:rPr>
                        <m:sty m:val="p"/>
                      </m:rPr>
                      <a:rPr lang="en-US" sz="2400">
                        <a:solidFill>
                          <a:schemeClr val="accent1"/>
                        </a:solidFill>
                        <a:latin typeface="Cambria Math" panose="02040503050406030204" pitchFamily="18" charset="0"/>
                      </a:rPr>
                      <m:t>H</m:t>
                    </m:r>
                  </m:oMath>
                </a14:m>
                <a:r>
                  <a:rPr lang="en-US" sz="2400" dirty="0">
                    <a:solidFill>
                      <a:schemeClr val="tx1"/>
                    </a:solidFill>
                  </a:rPr>
                  <a:t>.</a:t>
                </a:r>
              </a:p>
            </p:txBody>
          </p:sp>
        </mc:Choice>
        <mc:Fallback>
          <p:sp>
            <p:nvSpPr>
              <p:cNvPr id="4" name="TextBox 3">
                <a:extLst>
                  <a:ext uri="{FF2B5EF4-FFF2-40B4-BE49-F238E27FC236}">
                    <a16:creationId xmlns:a16="http://schemas.microsoft.com/office/drawing/2014/main" id="{976A103C-A215-F788-B9AD-8F3243D799F5}"/>
                  </a:ext>
                </a:extLst>
              </p:cNvPr>
              <p:cNvSpPr txBox="1">
                <a:spLocks noRot="1" noChangeAspect="1" noMove="1" noResize="1" noEditPoints="1" noAdjustHandles="1" noChangeArrowheads="1" noChangeShapeType="1" noTextEdit="1"/>
              </p:cNvSpPr>
              <p:nvPr/>
            </p:nvSpPr>
            <p:spPr>
              <a:xfrm>
                <a:off x="435947" y="1204290"/>
                <a:ext cx="6340838" cy="490840"/>
              </a:xfrm>
              <a:prstGeom prst="rect">
                <a:avLst/>
              </a:prstGeom>
              <a:blipFill>
                <a:blip r:embed="rId10"/>
                <a:stretch>
                  <a:fillRect l="-1600" t="-12821" b="-20513"/>
                </a:stretch>
              </a:blipFill>
            </p:spPr>
            <p:txBody>
              <a:bodyPr/>
              <a:lstStyle/>
              <a:p>
                <a:r>
                  <a:rPr lang="en-US">
                    <a:noFill/>
                  </a:rPr>
                  <a:t> </a:t>
                </a:r>
              </a:p>
            </p:txBody>
          </p:sp>
        </mc:Fallback>
      </mc:AlternateContent>
    </p:spTree>
    <p:extLst>
      <p:ext uri="{BB962C8B-B14F-4D97-AF65-F5344CB8AC3E}">
        <p14:creationId xmlns:p14="http://schemas.microsoft.com/office/powerpoint/2010/main" val="270071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6" grpId="0" animBg="1"/>
      <p:bldP spid="23" grpId="0" animBg="1"/>
      <p:bldP spid="25" grpId="0"/>
      <p:bldP spid="26" grpId="0"/>
      <p:bldP spid="30" grpId="0" animBg="1"/>
      <p:bldP spid="31" grpId="0" animBg="1"/>
      <p:bldP spid="32" grpId="0"/>
      <p:bldP spid="3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09097" y="678497"/>
            <a:ext cx="2455646" cy="1200329"/>
          </a:xfrm>
          <a:prstGeom prst="rect">
            <a:avLst/>
          </a:prstGeom>
          <a:solidFill>
            <a:schemeClr val="bg1"/>
          </a:solidFill>
        </p:spPr>
        <p:txBody>
          <a:bodyPr wrap="square">
            <a:spAutoFit/>
          </a:bodyPr>
          <a:lstStyle/>
          <a:p>
            <a:pPr algn="ctr"/>
            <a:r>
              <a:rPr lang="en-US" sz="3600" b="1" dirty="0">
                <a:solidFill>
                  <a:schemeClr val="accent1"/>
                </a:solidFill>
              </a:rPr>
              <a:t>Takeaway</a:t>
            </a: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83980" y="2691765"/>
            <a:ext cx="2342054" cy="1613415"/>
          </a:xfrm>
          <a:prstGeom prst="rect">
            <a:avLst/>
          </a:prstGeom>
        </p:spPr>
      </p:pic>
      <p:sp>
        <p:nvSpPr>
          <p:cNvPr id="4" name="Rectangle 3"/>
          <p:cNvSpPr/>
          <p:nvPr/>
        </p:nvSpPr>
        <p:spPr>
          <a:xfrm>
            <a:off x="467087" y="2407073"/>
            <a:ext cx="8001664" cy="1754326"/>
          </a:xfrm>
          <a:prstGeom prst="rect">
            <a:avLst/>
          </a:prstGeom>
        </p:spPr>
        <p:txBody>
          <a:bodyPr wrap="square">
            <a:spAutoFit/>
          </a:bodyPr>
          <a:lstStyle/>
          <a:p>
            <a:r>
              <a:rPr lang="en-US" sz="3600" dirty="0">
                <a:latin typeface="Cambria Math" charset="0"/>
                <a:ea typeface="Cambria Math" charset="0"/>
                <a:cs typeface="Cambria Math" charset="0"/>
              </a:rPr>
              <a:t>Algorithmic and Statistical perspective on decision making needed to get the better bigger picture.</a:t>
            </a:r>
            <a:endParaRPr lang="en-US" sz="3600" dirty="0">
              <a:sym typeface="Wingdings" pitchFamily="2" charset="2"/>
            </a:endParaRPr>
          </a:p>
        </p:txBody>
      </p:sp>
    </p:spTree>
    <p:extLst>
      <p:ext uri="{BB962C8B-B14F-4D97-AF65-F5344CB8AC3E}">
        <p14:creationId xmlns:p14="http://schemas.microsoft.com/office/powerpoint/2010/main" val="2917757640"/>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E009-28AF-9E4D-8FB3-D6DF6E93EA4B}"/>
              </a:ext>
            </a:extLst>
          </p:cNvPr>
          <p:cNvSpPr/>
          <p:nvPr/>
        </p:nvSpPr>
        <p:spPr>
          <a:xfrm>
            <a:off x="1403722"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91485369-DE69-614F-B540-6693888EE9AE}"/>
              </a:ext>
            </a:extLst>
          </p:cNvPr>
          <p:cNvSpPr/>
          <p:nvPr/>
        </p:nvSpPr>
        <p:spPr bwMode="auto">
          <a:xfrm>
            <a:off x="1485784" y="384299"/>
            <a:ext cx="3867108"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General-Sum Games</a:t>
            </a:r>
          </a:p>
        </p:txBody>
      </p:sp>
      <p:sp>
        <p:nvSpPr>
          <p:cNvPr id="7" name="Rectangle 6">
            <a:extLst>
              <a:ext uri="{FF2B5EF4-FFF2-40B4-BE49-F238E27FC236}">
                <a16:creationId xmlns:a16="http://schemas.microsoft.com/office/drawing/2014/main" id="{FC61E7B5-183D-4D4F-9D4C-4C18FAA28C7E}"/>
              </a:ext>
            </a:extLst>
          </p:cNvPr>
          <p:cNvSpPr/>
          <p:nvPr/>
        </p:nvSpPr>
        <p:spPr>
          <a:xfrm>
            <a:off x="1403722"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A565F97F-A8A2-B24B-AB77-0E92D03792E4}"/>
              </a:ext>
            </a:extLst>
          </p:cNvPr>
          <p:cNvSpPr/>
          <p:nvPr/>
        </p:nvSpPr>
        <p:spPr>
          <a:xfrm>
            <a:off x="1403722"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2" name="Rectangle 11">
            <a:extLst>
              <a:ext uri="{FF2B5EF4-FFF2-40B4-BE49-F238E27FC236}">
                <a16:creationId xmlns:a16="http://schemas.microsoft.com/office/drawing/2014/main" id="{72BCF46A-E1F3-8548-A399-9AE355556192}"/>
              </a:ext>
            </a:extLst>
          </p:cNvPr>
          <p:cNvSpPr/>
          <p:nvPr/>
        </p:nvSpPr>
        <p:spPr bwMode="auto">
          <a:xfrm>
            <a:off x="400401" y="378767"/>
            <a:ext cx="914400" cy="5943600"/>
          </a:xfrm>
          <a:prstGeom prst="rect">
            <a:avLst/>
          </a:prstGeom>
          <a:solidFill>
            <a:srgbClr val="C0000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dirty="0">
                <a:solidFill>
                  <a:schemeClr val="bg1"/>
                </a:solidFill>
                <a:ea typeface="Cambria Math" panose="02040503050406030204" pitchFamily="18" charset="0"/>
                <a:cs typeface="Geneva" pitchFamily="-110" charset="-128"/>
              </a:rPr>
              <a:t>Adversarial Interactions</a:t>
            </a:r>
          </a:p>
        </p:txBody>
      </p:sp>
      <p:sp>
        <p:nvSpPr>
          <p:cNvPr id="13" name="Rectangle 12">
            <a:extLst>
              <a:ext uri="{FF2B5EF4-FFF2-40B4-BE49-F238E27FC236}">
                <a16:creationId xmlns:a16="http://schemas.microsoft.com/office/drawing/2014/main" id="{C903DED8-8137-D343-BA31-8B684C92BB5B}"/>
              </a:ext>
            </a:extLst>
          </p:cNvPr>
          <p:cNvSpPr/>
          <p:nvPr/>
        </p:nvSpPr>
        <p:spPr>
          <a:xfrm>
            <a:off x="1403722"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Pentagon 15">
            <a:extLst>
              <a:ext uri="{FF2B5EF4-FFF2-40B4-BE49-F238E27FC236}">
                <a16:creationId xmlns:a16="http://schemas.microsoft.com/office/drawing/2014/main" id="{B47CF070-8791-394F-9959-C4ED221880B3}"/>
              </a:ext>
            </a:extLst>
          </p:cNvPr>
          <p:cNvSpPr/>
          <p:nvPr/>
        </p:nvSpPr>
        <p:spPr bwMode="auto">
          <a:xfrm>
            <a:off x="1485784" y="1921085"/>
            <a:ext cx="3867109"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Computing Stackelberg equilibria</a:t>
            </a:r>
          </a:p>
        </p:txBody>
      </p:sp>
      <p:sp>
        <p:nvSpPr>
          <p:cNvPr id="17" name="Pentagon 16">
            <a:extLst>
              <a:ext uri="{FF2B5EF4-FFF2-40B4-BE49-F238E27FC236}">
                <a16:creationId xmlns:a16="http://schemas.microsoft.com/office/drawing/2014/main" id="{BBF6C0FE-3352-0345-9337-0117D0D8932B}"/>
              </a:ext>
            </a:extLst>
          </p:cNvPr>
          <p:cNvSpPr/>
          <p:nvPr/>
        </p:nvSpPr>
        <p:spPr bwMode="auto">
          <a:xfrm>
            <a:off x="1485784" y="3457871"/>
            <a:ext cx="3867110"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Learning Stackelberg equilibria</a:t>
            </a:r>
          </a:p>
        </p:txBody>
      </p:sp>
      <p:sp>
        <p:nvSpPr>
          <p:cNvPr id="18" name="Pentagon 17">
            <a:extLst>
              <a:ext uri="{FF2B5EF4-FFF2-40B4-BE49-F238E27FC236}">
                <a16:creationId xmlns:a16="http://schemas.microsoft.com/office/drawing/2014/main" id="{373CF6E1-C188-9349-91BE-26D5386A6532}"/>
              </a:ext>
            </a:extLst>
          </p:cNvPr>
          <p:cNvSpPr/>
          <p:nvPr/>
        </p:nvSpPr>
        <p:spPr bwMode="auto">
          <a:xfrm>
            <a:off x="1485784" y="4994658"/>
            <a:ext cx="3867107"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Commitment and non-myopic agents</a:t>
            </a:r>
          </a:p>
        </p:txBody>
      </p:sp>
      <p:sp>
        <p:nvSpPr>
          <p:cNvPr id="14" name="Rectangle 13">
            <a:extLst>
              <a:ext uri="{FF2B5EF4-FFF2-40B4-BE49-F238E27FC236}">
                <a16:creationId xmlns:a16="http://schemas.microsoft.com/office/drawing/2014/main" id="{E39A97BD-A2EA-E041-A814-F9F2AD1EEC64}"/>
              </a:ext>
            </a:extLst>
          </p:cNvPr>
          <p:cNvSpPr/>
          <p:nvPr/>
        </p:nvSpPr>
        <p:spPr>
          <a:xfrm>
            <a:off x="1403722" y="167420"/>
            <a:ext cx="4467142" cy="4771368"/>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727686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60962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5382-1A8F-DA48-89A1-8AF4B27521EC}"/>
              </a:ext>
            </a:extLst>
          </p:cNvPr>
          <p:cNvSpPr>
            <a:spLocks noGrp="1"/>
          </p:cNvSpPr>
          <p:nvPr>
            <p:ph type="title"/>
          </p:nvPr>
        </p:nvSpPr>
        <p:spPr/>
        <p:txBody>
          <a:bodyPr/>
          <a:lstStyle/>
          <a:p>
            <a:r>
              <a:rPr lang="en-US" dirty="0"/>
              <a:t>Infinitely Repeated Games Formality </a:t>
            </a:r>
          </a:p>
        </p:txBody>
      </p:sp>
      <p:sp>
        <p:nvSpPr>
          <p:cNvPr id="3" name="Content Placeholder 2">
            <a:extLst>
              <a:ext uri="{FF2B5EF4-FFF2-40B4-BE49-F238E27FC236}">
                <a16:creationId xmlns:a16="http://schemas.microsoft.com/office/drawing/2014/main" id="{D5464D93-B4B1-2C45-8982-E0EC3CBD05A4}"/>
              </a:ext>
            </a:extLst>
          </p:cNvPr>
          <p:cNvSpPr>
            <a:spLocks noGrp="1"/>
          </p:cNvSpPr>
          <p:nvPr>
            <p:ph idx="1"/>
          </p:nvPr>
        </p:nvSpPr>
        <p:spPr/>
        <p:txBody>
          <a:bodyPr/>
          <a:lstStyle/>
          <a:p>
            <a:pPr marL="0" indent="0">
              <a:buNone/>
            </a:pPr>
            <a:r>
              <a:rPr lang="en-US" dirty="0"/>
              <a:t>Typical assumptions:</a:t>
            </a:r>
          </a:p>
          <a:p>
            <a:pPr lvl="1"/>
            <a:r>
              <a:rPr lang="en-US" dirty="0"/>
              <a:t>One or both agents receive discounted utilities</a:t>
            </a:r>
            <a:r>
              <a:rPr lang="en-US" dirty="0">
                <a:solidFill>
                  <a:schemeClr val="accent6"/>
                </a:solidFill>
              </a:rPr>
              <a:t>*</a:t>
            </a:r>
            <a:r>
              <a:rPr lang="en-US" dirty="0"/>
              <a:t>.</a:t>
            </a:r>
          </a:p>
          <a:p>
            <a:pPr lvl="1"/>
            <a:r>
              <a:rPr lang="en-US" dirty="0"/>
              <a:t>One or both agents come from a larger set (large market).</a:t>
            </a:r>
          </a:p>
          <a:p>
            <a:pPr marL="457200" lvl="1" indent="0">
              <a:buNone/>
            </a:pPr>
            <a:r>
              <a:rPr lang="en-US" dirty="0"/>
              <a:t> </a:t>
            </a:r>
          </a:p>
          <a:p>
            <a:pPr marL="457200" lvl="1" indent="0">
              <a:buNone/>
            </a:pPr>
            <a:endParaRPr lang="en-US" dirty="0"/>
          </a:p>
          <a:p>
            <a:pPr marL="457200" lvl="1" indent="0">
              <a:buNone/>
            </a:pPr>
            <a:endParaRPr lang="en-US" dirty="0"/>
          </a:p>
        </p:txBody>
      </p:sp>
      <p:sp>
        <p:nvSpPr>
          <p:cNvPr id="5" name="TextBox 4">
            <a:extLst>
              <a:ext uri="{FF2B5EF4-FFF2-40B4-BE49-F238E27FC236}">
                <a16:creationId xmlns:a16="http://schemas.microsoft.com/office/drawing/2014/main" id="{6B7789E3-A2D6-B845-A6A5-B863C5D740C4}"/>
              </a:ext>
            </a:extLst>
          </p:cNvPr>
          <p:cNvSpPr txBox="1"/>
          <p:nvPr/>
        </p:nvSpPr>
        <p:spPr>
          <a:xfrm>
            <a:off x="92765" y="6439655"/>
            <a:ext cx="12390782" cy="369332"/>
          </a:xfrm>
          <a:prstGeom prst="rect">
            <a:avLst/>
          </a:prstGeom>
          <a:noFill/>
        </p:spPr>
        <p:txBody>
          <a:bodyPr wrap="square">
            <a:spAutoFit/>
          </a:bodyPr>
          <a:lstStyle/>
          <a:p>
            <a:r>
              <a:rPr lang="en-US" dirty="0">
                <a:solidFill>
                  <a:schemeClr val="accent6"/>
                </a:solidFill>
              </a:rPr>
              <a:t>* Common in Reinforcement learning and various various Folk theorems in Economics.</a:t>
            </a:r>
          </a:p>
        </p:txBody>
      </p:sp>
      <p:sp>
        <p:nvSpPr>
          <p:cNvPr id="6" name="Right Brace 5">
            <a:extLst>
              <a:ext uri="{FF2B5EF4-FFF2-40B4-BE49-F238E27FC236}">
                <a16:creationId xmlns:a16="http://schemas.microsoft.com/office/drawing/2014/main" id="{B11B316A-08B2-CE45-822C-26DFC77775A3}"/>
              </a:ext>
            </a:extLst>
          </p:cNvPr>
          <p:cNvSpPr/>
          <p:nvPr/>
        </p:nvSpPr>
        <p:spPr>
          <a:xfrm>
            <a:off x="8812697" y="1235829"/>
            <a:ext cx="304800" cy="1242329"/>
          </a:xfrm>
          <a:prstGeom prst="rightBrace">
            <a:avLst>
              <a:gd name="adj1" fmla="val 26515"/>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33E80481-EF15-2A48-808B-C7AABEBC410B}"/>
              </a:ext>
            </a:extLst>
          </p:cNvPr>
          <p:cNvSpPr txBox="1"/>
          <p:nvPr/>
        </p:nvSpPr>
        <p:spPr>
          <a:xfrm>
            <a:off x="9442174" y="1487661"/>
            <a:ext cx="2323106" cy="430887"/>
          </a:xfrm>
          <a:prstGeom prst="rect">
            <a:avLst/>
          </a:prstGeom>
          <a:noFill/>
        </p:spPr>
        <p:txBody>
          <a:bodyPr wrap="square">
            <a:spAutoFit/>
          </a:bodyPr>
          <a:lstStyle/>
          <a:p>
            <a:r>
              <a:rPr lang="en-US" sz="2200" dirty="0"/>
              <a:t>Just the follower</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7266696-009A-C44D-A546-C1669B8B2252}"/>
                  </a:ext>
                </a:extLst>
              </p:cNvPr>
              <p:cNvSpPr txBox="1"/>
              <p:nvPr/>
            </p:nvSpPr>
            <p:spPr>
              <a:xfrm>
                <a:off x="396239" y="2692821"/>
                <a:ext cx="11369039" cy="1569660"/>
              </a:xfrm>
              <a:prstGeom prst="rect">
                <a:avLst/>
              </a:prstGeom>
              <a:noFill/>
            </p:spPr>
            <p:txBody>
              <a:bodyPr wrap="square">
                <a:spAutoFit/>
              </a:bodyPr>
              <a:lstStyle/>
              <a:p>
                <a:r>
                  <a:rPr lang="en-US" sz="2400" dirty="0"/>
                  <a:t>Follower:</a:t>
                </a:r>
              </a:p>
              <a:p>
                <a:pPr marL="342900" indent="-342900">
                  <a:buFont typeface="Arial" panose="020B0604020202020204" pitchFamily="34" charset="0"/>
                  <a:buChar char="•"/>
                </a:pPr>
                <a:r>
                  <a:rPr lang="en-US" sz="2400" dirty="0"/>
                  <a:t> Doesn’t best respond necessarily.</a:t>
                </a:r>
              </a:p>
              <a:p>
                <a:pPr marL="342900" indent="-342900">
                  <a:buFont typeface="Arial" panose="020B0604020202020204" pitchFamily="34" charset="0"/>
                  <a:buChar char="•"/>
                </a:pPr>
                <a:r>
                  <a:rPr lang="en-US" sz="2400" dirty="0"/>
                  <a:t>Strategy account for both past and future</a:t>
                </a:r>
              </a:p>
              <a:p>
                <a:pPr marL="342900" indent="-342900">
                  <a:buFont typeface="Arial" panose="020B0604020202020204" pitchFamily="34" charset="0"/>
                  <a:buChar char="•"/>
                </a:pPr>
                <a:r>
                  <a:rPr lang="en-US" sz="2400" dirty="0"/>
                  <a:t>Chooses a policy to select </a:t>
                </a:r>
                <a14:m>
                  <m:oMath xmlns:m="http://schemas.openxmlformats.org/officeDocument/2006/math">
                    <m:sSub>
                      <m:sSubPr>
                        <m:ctrlPr>
                          <a:rPr lang="en-US" sz="2400" i="1">
                            <a:solidFill>
                              <a:schemeClr val="accent1"/>
                            </a:solidFill>
                            <a:latin typeface="Cambria Math" panose="02040503050406030204" pitchFamily="18" charset="0"/>
                            <a:ea typeface="Cambria Math" panose="02040503050406030204" pitchFamily="18" charset="0"/>
                          </a:rPr>
                        </m:ctrlPr>
                      </m:sSubPr>
                      <m:e>
                        <m:r>
                          <a:rPr lang="en-US" sz="2400" i="1">
                            <a:solidFill>
                              <a:schemeClr val="accent1"/>
                            </a:solidFill>
                            <a:latin typeface="Cambria Math" panose="02040503050406030204" pitchFamily="18" charset="0"/>
                            <a:ea typeface="Cambria Math" panose="02040503050406030204" pitchFamily="18" charset="0"/>
                          </a:rPr>
                          <m:t>𝑄</m:t>
                        </m:r>
                      </m:e>
                      <m:sub>
                        <m:r>
                          <a:rPr lang="en-US" sz="2400" i="1">
                            <a:solidFill>
                              <a:schemeClr val="accent1"/>
                            </a:solidFill>
                            <a:latin typeface="Cambria Math" panose="02040503050406030204" pitchFamily="18" charset="0"/>
                            <a:ea typeface="Cambria Math" panose="02040503050406030204" pitchFamily="18" charset="0"/>
                          </a:rPr>
                          <m:t>𝑡</m:t>
                        </m:r>
                      </m:sub>
                    </m:sSub>
                    <m:r>
                      <a:rPr lang="en-US" sz="2400" b="0" i="1" smtClean="0">
                        <a:solidFill>
                          <a:schemeClr val="accent1"/>
                        </a:solidFill>
                        <a:latin typeface="Cambria Math" panose="02040503050406030204" pitchFamily="18" charset="0"/>
                        <a:ea typeface="Cambria Math" panose="02040503050406030204" pitchFamily="18" charset="0"/>
                      </a:rPr>
                      <m:t>𝑠</m:t>
                    </m:r>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t>that (approx.) optimize expected discounted utility</a:t>
                </a:r>
              </a:p>
            </p:txBody>
          </p:sp>
        </mc:Choice>
        <mc:Fallback xmlns="">
          <p:sp>
            <p:nvSpPr>
              <p:cNvPr id="10" name="TextBox 9">
                <a:extLst>
                  <a:ext uri="{FF2B5EF4-FFF2-40B4-BE49-F238E27FC236}">
                    <a16:creationId xmlns:a16="http://schemas.microsoft.com/office/drawing/2014/main" id="{47266696-009A-C44D-A546-C1669B8B2252}"/>
                  </a:ext>
                </a:extLst>
              </p:cNvPr>
              <p:cNvSpPr txBox="1">
                <a:spLocks noRot="1" noChangeAspect="1" noMove="1" noResize="1" noEditPoints="1" noAdjustHandles="1" noChangeArrowheads="1" noChangeShapeType="1" noTextEdit="1"/>
              </p:cNvSpPr>
              <p:nvPr/>
            </p:nvSpPr>
            <p:spPr>
              <a:xfrm>
                <a:off x="396239" y="2692821"/>
                <a:ext cx="11369039" cy="1569660"/>
              </a:xfrm>
              <a:prstGeom prst="rect">
                <a:avLst/>
              </a:prstGeom>
              <a:blipFill>
                <a:blip r:embed="rId2"/>
                <a:stretch>
                  <a:fillRect l="-893" t="-3226" b="-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AF23FFD-ECF8-D248-8E42-C60971BD6534}"/>
                  </a:ext>
                </a:extLst>
              </p:cNvPr>
              <p:cNvSpPr txBox="1"/>
              <p:nvPr/>
            </p:nvSpPr>
            <p:spPr>
              <a:xfrm>
                <a:off x="2723323" y="4325440"/>
                <a:ext cx="6241774" cy="11307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𝔼</m:t>
                      </m:r>
                      <m:d>
                        <m:dPr>
                          <m:begChr m:val="["/>
                          <m:endChr m:val="]"/>
                          <m:ctrlPr>
                            <a:rPr lang="en-US" sz="2400" b="0" i="1" smtClean="0">
                              <a:latin typeface="Cambria Math" panose="02040503050406030204" pitchFamily="18" charset="0"/>
                              <a:ea typeface="Cambria Math" panose="02040503050406030204" pitchFamily="18" charset="0"/>
                            </a:rPr>
                          </m:ctrlPr>
                        </m:dPr>
                        <m:e>
                          <m:nary>
                            <m:naryPr>
                              <m:chr m:val="∑"/>
                              <m:ctrlPr>
                                <a:rPr lang="en-US" sz="2400" i="1">
                                  <a:latin typeface="Cambria Math" panose="02040503050406030204" pitchFamily="18" charset="0"/>
                                  <a:ea typeface="Cambria Math" panose="02040503050406030204" pitchFamily="18" charset="0"/>
                                </a:rPr>
                              </m:ctrlPr>
                            </m:naryPr>
                            <m:sub>
                              <m:r>
                                <m:rPr>
                                  <m:brk m:alnAt="23"/>
                                </m:rPr>
                                <a:rPr lang="en-US" sz="2400" i="1">
                                  <a:latin typeface="Cambria Math" panose="02040503050406030204" pitchFamily="18" charset="0"/>
                                  <a:ea typeface="Cambria Math" panose="02040503050406030204" pitchFamily="18" charset="0"/>
                                </a:rPr>
                                <m:t>𝑡</m:t>
                              </m:r>
                              <m:r>
                                <a:rPr lang="en-US" sz="2400" i="1">
                                  <a:latin typeface="Cambria Math" panose="02040503050406030204" pitchFamily="18" charset="0"/>
                                  <a:ea typeface="Cambria Math" panose="02040503050406030204" pitchFamily="18" charset="0"/>
                                </a:rPr>
                                <m:t>=1</m:t>
                              </m:r>
                            </m:sub>
                            <m:sup>
                              <m:r>
                                <a:rPr lang="en-US" sz="2400" i="1">
                                  <a:latin typeface="Cambria Math" panose="02040503050406030204" pitchFamily="18" charset="0"/>
                                  <a:ea typeface="Cambria Math" panose="02040503050406030204" pitchFamily="18" charset="0"/>
                                </a:rPr>
                                <m:t>𝑇</m:t>
                              </m:r>
                            </m:sup>
                            <m:e>
                              <m:sSub>
                                <m:sSubPr>
                                  <m:ctrlPr>
                                    <a:rPr lang="en-US" sz="2400" i="1">
                                      <a:solidFill>
                                        <a:srgbClr val="FF0000"/>
                                      </a:solidFill>
                                      <a:latin typeface="Cambria Math" panose="02040503050406030204" pitchFamily="18" charset="0"/>
                                      <a:ea typeface="Cambria Math" panose="02040503050406030204" pitchFamily="18" charset="0"/>
                                    </a:rPr>
                                  </m:ctrlPr>
                                </m:sSubPr>
                                <m:e>
                                  <m:sSup>
                                    <m:sSupPr>
                                      <m:ctrlPr>
                                        <a:rPr lang="en-US" sz="2400" i="1">
                                          <a:solidFill>
                                            <a:srgbClr val="FF0000"/>
                                          </a:solidFill>
                                          <a:latin typeface="Cambria Math" panose="02040503050406030204" pitchFamily="18" charset="0"/>
                                          <a:ea typeface="Cambria Math" panose="02040503050406030204" pitchFamily="18" charset="0"/>
                                        </a:rPr>
                                      </m:ctrlPr>
                                    </m:sSupPr>
                                    <m:e>
                                      <m:r>
                                        <a:rPr lang="en-US" sz="2400" i="1">
                                          <a:solidFill>
                                            <a:srgbClr val="FF0000"/>
                                          </a:solidFill>
                                          <a:latin typeface="Cambria Math" panose="02040503050406030204" pitchFamily="18" charset="0"/>
                                          <a:ea typeface="Cambria Math" panose="02040503050406030204" pitchFamily="18" charset="0"/>
                                        </a:rPr>
                                        <m:t>𝛾</m:t>
                                      </m:r>
                                    </m:e>
                                    <m:sup>
                                      <m:r>
                                        <a:rPr lang="en-US" sz="2400" i="1">
                                          <a:solidFill>
                                            <a:srgbClr val="FF0000"/>
                                          </a:solidFill>
                                          <a:latin typeface="Cambria Math" panose="02040503050406030204" pitchFamily="18" charset="0"/>
                                          <a:ea typeface="Cambria Math" panose="02040503050406030204" pitchFamily="18" charset="0"/>
                                        </a:rPr>
                                        <m:t>𝑡</m:t>
                                      </m:r>
                                    </m:sup>
                                  </m:sSup>
                                  <m:r>
                                    <a:rPr lang="en-US" sz="2400" i="1">
                                      <a:solidFill>
                                        <a:srgbClr val="FF0000"/>
                                      </a:solidFill>
                                      <a:latin typeface="Cambria Math" panose="02040503050406030204" pitchFamily="18" charset="0"/>
                                      <a:ea typeface="Cambria Math" panose="02040503050406030204" pitchFamily="18" charset="0"/>
                                    </a:rPr>
                                    <m:t> </m:t>
                                  </m:r>
                                  <m:r>
                                    <a:rPr lang="en-US" sz="2400" i="1">
                                      <a:solidFill>
                                        <a:srgbClr val="FF0000"/>
                                      </a:solidFill>
                                      <a:latin typeface="Cambria Math" panose="02040503050406030204" pitchFamily="18" charset="0"/>
                                      <a:ea typeface="Cambria Math" panose="02040503050406030204" pitchFamily="18" charset="0"/>
                                    </a:rPr>
                                    <m:t>𝑈</m:t>
                                  </m:r>
                                </m:e>
                                <m:sub>
                                  <m:r>
                                    <a:rPr lang="en-US" sz="2400" i="1">
                                      <a:solidFill>
                                        <a:srgbClr val="FF0000"/>
                                      </a:solidFill>
                                      <a:latin typeface="Cambria Math" panose="02040503050406030204" pitchFamily="18" charset="0"/>
                                      <a:ea typeface="Cambria Math" panose="02040503050406030204" pitchFamily="18" charset="0"/>
                                    </a:rPr>
                                    <m:t>2</m:t>
                                  </m:r>
                                </m:sub>
                              </m:sSub>
                              <m:d>
                                <m:dPr>
                                  <m:ctrlPr>
                                    <a:rPr lang="en-US" sz="2400" i="1">
                                      <a:latin typeface="Cambria Math" panose="02040503050406030204" pitchFamily="18" charset="0"/>
                                      <a:ea typeface="Cambria Math" panose="02040503050406030204" pitchFamily="18" charset="0"/>
                                    </a:rPr>
                                  </m:ctrlPr>
                                </m:dPr>
                                <m:e>
                                  <m:sSub>
                                    <m:sSubPr>
                                      <m:ctrlPr>
                                        <a:rPr lang="en-US" sz="2400" i="1">
                                          <a:solidFill>
                                            <a:schemeClr val="accent2"/>
                                          </a:solidFill>
                                          <a:latin typeface="Cambria Math" panose="02040503050406030204" pitchFamily="18" charset="0"/>
                                          <a:ea typeface="Cambria Math" panose="02040503050406030204" pitchFamily="18" charset="0"/>
                                        </a:rPr>
                                      </m:ctrlPr>
                                    </m:sSubPr>
                                    <m:e>
                                      <m:r>
                                        <a:rPr lang="en-US" sz="2400" i="1">
                                          <a:solidFill>
                                            <a:schemeClr val="accent2"/>
                                          </a:solidFill>
                                          <a:latin typeface="Cambria Math" panose="02040503050406030204" pitchFamily="18" charset="0"/>
                                          <a:ea typeface="Cambria Math" panose="02040503050406030204" pitchFamily="18" charset="0"/>
                                        </a:rPr>
                                        <m:t>𝑃</m:t>
                                      </m:r>
                                    </m:e>
                                    <m:sub>
                                      <m:r>
                                        <a:rPr lang="en-US" sz="2400" i="1">
                                          <a:solidFill>
                                            <a:schemeClr val="accent2"/>
                                          </a:solidFill>
                                          <a:latin typeface="Cambria Math" panose="02040503050406030204" pitchFamily="18" charset="0"/>
                                          <a:ea typeface="Cambria Math" panose="02040503050406030204" pitchFamily="18" charset="0"/>
                                        </a:rPr>
                                        <m:t>𝑡</m:t>
                                      </m:r>
                                    </m:sub>
                                  </m:sSub>
                                  <m:r>
                                    <a:rPr lang="en-US" sz="2400" i="1">
                                      <a:latin typeface="Cambria Math" panose="02040503050406030204" pitchFamily="18" charset="0"/>
                                      <a:ea typeface="Cambria Math" panose="02040503050406030204" pitchFamily="18" charset="0"/>
                                    </a:rPr>
                                    <m:t>,</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b="0" i="1" smtClean="0">
                                          <a:solidFill>
                                            <a:schemeClr val="accent1"/>
                                          </a:solidFill>
                                          <a:latin typeface="Cambria Math" panose="02040503050406030204" pitchFamily="18" charset="0"/>
                                          <a:ea typeface="Cambria Math" panose="02040503050406030204" pitchFamily="18" charset="0"/>
                                        </a:rPr>
                                        <m:t>𝑄</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e>
                              </m:d>
                            </m:e>
                          </m:nary>
                          <m:r>
                            <a:rPr lang="en-US" sz="2400" b="0" i="1" smtClean="0">
                              <a:solidFill>
                                <a:schemeClr val="accent1"/>
                              </a:solidFill>
                              <a:latin typeface="Cambria Math" panose="02040503050406030204" pitchFamily="18" charset="0"/>
                              <a:ea typeface="Cambria Math" panose="02040503050406030204" pitchFamily="18" charset="0"/>
                            </a:rPr>
                            <m:t> </m:t>
                          </m:r>
                          <m:d>
                            <m:dPr>
                              <m:begChr m:val="|"/>
                              <m:endChr m:val=""/>
                              <m:ctrlPr>
                                <a:rPr lang="en-US" sz="2400" b="0" i="1" smtClean="0">
                                  <a:solidFill>
                                    <a:schemeClr val="accent1"/>
                                  </a:solidFill>
                                  <a:latin typeface="Cambria Math" panose="02040503050406030204" pitchFamily="18" charset="0"/>
                                  <a:ea typeface="Cambria Math" panose="02040503050406030204" pitchFamily="18" charset="0"/>
                                </a:rPr>
                              </m:ctrlPr>
                            </m:dPr>
                            <m:e>
                              <m:r>
                                <a:rPr lang="en-US" sz="2400" b="0" i="0" smtClean="0">
                                  <a:solidFill>
                                    <a:schemeClr val="accent1"/>
                                  </a:solidFill>
                                  <a:latin typeface="Cambria Math" panose="02040503050406030204" pitchFamily="18" charset="0"/>
                                  <a:ea typeface="Cambria Math" panose="02040503050406030204" pitchFamily="18" charset="0"/>
                                </a:rPr>
                                <m:t> </m:t>
                              </m:r>
                              <m:r>
                                <m:rPr>
                                  <m:sty m:val="p"/>
                                </m:rPr>
                                <a:rPr lang="en-US" sz="2400" b="0" i="0" smtClean="0">
                                  <a:solidFill>
                                    <a:schemeClr val="accent1"/>
                                  </a:solidFill>
                                  <a:latin typeface="Cambria Math" panose="02040503050406030204" pitchFamily="18" charset="0"/>
                                  <a:ea typeface="Cambria Math" panose="02040503050406030204" pitchFamily="18" charset="0"/>
                                </a:rPr>
                                <m:t>Algorithm</m:t>
                              </m:r>
                              <m:r>
                                <a:rPr lang="en-US" sz="2400" b="0" i="0" smtClean="0">
                                  <a:solidFill>
                                    <a:schemeClr val="accent1"/>
                                  </a:solidFill>
                                  <a:latin typeface="Cambria Math" panose="02040503050406030204" pitchFamily="18" charset="0"/>
                                  <a:ea typeface="Cambria Math" panose="02040503050406030204" pitchFamily="18" charset="0"/>
                                </a:rPr>
                                <m:t>, </m:t>
                              </m:r>
                              <m:r>
                                <m:rPr>
                                  <m:sty m:val="p"/>
                                </m:rPr>
                                <a:rPr lang="en-US" sz="2400" b="0" i="0" smtClean="0">
                                  <a:solidFill>
                                    <a:schemeClr val="accent1"/>
                                  </a:solidFill>
                                  <a:latin typeface="Cambria Math" panose="02040503050406030204" pitchFamily="18" charset="0"/>
                                  <a:ea typeface="Cambria Math" panose="02040503050406030204" pitchFamily="18" charset="0"/>
                                </a:rPr>
                                <m:t>follower</m:t>
                              </m:r>
                              <m:r>
                                <a:rPr lang="en-US" sz="2400" b="0" i="0" smtClean="0">
                                  <a:solidFill>
                                    <a:schemeClr val="accent1"/>
                                  </a:solidFill>
                                  <a:latin typeface="Cambria Math" panose="02040503050406030204" pitchFamily="18" charset="0"/>
                                  <a:ea typeface="Cambria Math" panose="02040503050406030204" pitchFamily="18" charset="0"/>
                                </a:rPr>
                                <m:t> </m:t>
                              </m:r>
                              <m:r>
                                <m:rPr>
                                  <m:sty m:val="p"/>
                                </m:rPr>
                                <a:rPr lang="en-US" sz="2400" b="0" i="0" smtClean="0">
                                  <a:solidFill>
                                    <a:schemeClr val="accent1"/>
                                  </a:solidFill>
                                  <a:latin typeface="Cambria Math" panose="02040503050406030204" pitchFamily="18" charset="0"/>
                                  <a:ea typeface="Cambria Math" panose="02040503050406030204" pitchFamily="18" charset="0"/>
                                </a:rPr>
                                <m:t>policy</m:t>
                              </m:r>
                            </m:e>
                          </m:d>
                        </m:e>
                      </m:d>
                    </m:oMath>
                  </m:oMathPara>
                </a14:m>
                <a:endParaRPr lang="en-US" sz="2400" dirty="0"/>
              </a:p>
            </p:txBody>
          </p:sp>
        </mc:Choice>
        <mc:Fallback xmlns="">
          <p:sp>
            <p:nvSpPr>
              <p:cNvPr id="12" name="TextBox 11">
                <a:extLst>
                  <a:ext uri="{FF2B5EF4-FFF2-40B4-BE49-F238E27FC236}">
                    <a16:creationId xmlns:a16="http://schemas.microsoft.com/office/drawing/2014/main" id="{5AF23FFD-ECF8-D248-8E42-C60971BD6534}"/>
                  </a:ext>
                </a:extLst>
              </p:cNvPr>
              <p:cNvSpPr txBox="1">
                <a:spLocks noRot="1" noChangeAspect="1" noMove="1" noResize="1" noEditPoints="1" noAdjustHandles="1" noChangeArrowheads="1" noChangeShapeType="1" noTextEdit="1"/>
              </p:cNvSpPr>
              <p:nvPr/>
            </p:nvSpPr>
            <p:spPr>
              <a:xfrm>
                <a:off x="2723323" y="4325440"/>
                <a:ext cx="6241774" cy="1130759"/>
              </a:xfrm>
              <a:prstGeom prst="rect">
                <a:avLst/>
              </a:prstGeom>
              <a:blipFill>
                <a:blip r:embed="rId3"/>
                <a:stretch>
                  <a:fillRect l="-11359" t="-101111" r="-1623" b="-157778"/>
                </a:stretch>
              </a:blipFill>
            </p:spPr>
            <p:txBody>
              <a:bodyPr/>
              <a:lstStyle/>
              <a:p>
                <a:r>
                  <a:rPr lang="en-US">
                    <a:noFill/>
                  </a:rPr>
                  <a:t> </a:t>
                </a:r>
              </a:p>
            </p:txBody>
          </p:sp>
        </mc:Fallback>
      </mc:AlternateContent>
      <p:sp>
        <p:nvSpPr>
          <p:cNvPr id="13" name="Left Brace 12">
            <a:extLst>
              <a:ext uri="{FF2B5EF4-FFF2-40B4-BE49-F238E27FC236}">
                <a16:creationId xmlns:a16="http://schemas.microsoft.com/office/drawing/2014/main" id="{04D43315-1423-D149-89F8-D106AF436D5B}"/>
              </a:ext>
            </a:extLst>
          </p:cNvPr>
          <p:cNvSpPr/>
          <p:nvPr/>
        </p:nvSpPr>
        <p:spPr>
          <a:xfrm rot="16200000">
            <a:off x="6077104" y="4601285"/>
            <a:ext cx="316088" cy="1395594"/>
          </a:xfrm>
          <a:prstGeom prst="leftBrace">
            <a:avLst>
              <a:gd name="adj1" fmla="val 22988"/>
              <a:gd name="adj2" fmla="val 50000"/>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TextBox 14">
            <a:extLst>
              <a:ext uri="{FF2B5EF4-FFF2-40B4-BE49-F238E27FC236}">
                <a16:creationId xmlns:a16="http://schemas.microsoft.com/office/drawing/2014/main" id="{F781FF9C-666D-BB4D-972C-6AD0324EBE90}"/>
              </a:ext>
            </a:extLst>
          </p:cNvPr>
          <p:cNvSpPr txBox="1"/>
          <p:nvPr/>
        </p:nvSpPr>
        <p:spPr>
          <a:xfrm>
            <a:off x="3665015" y="5512305"/>
            <a:ext cx="5246282" cy="830997"/>
          </a:xfrm>
          <a:prstGeom prst="rect">
            <a:avLst/>
          </a:prstGeom>
          <a:noFill/>
        </p:spPr>
        <p:txBody>
          <a:bodyPr wrap="square">
            <a:spAutoFit/>
          </a:bodyPr>
          <a:lstStyle/>
          <a:p>
            <a:pPr algn="ctr"/>
            <a:r>
              <a:rPr lang="en-US" sz="2400" dirty="0">
                <a:solidFill>
                  <a:schemeClr val="accent2"/>
                </a:solidFill>
              </a:rPr>
              <a:t>Leader’s commitment to an algorithm</a:t>
            </a:r>
          </a:p>
          <a:p>
            <a:pPr algn="ctr"/>
            <a:r>
              <a:rPr lang="en-US" sz="2400" dirty="0">
                <a:solidFill>
                  <a:schemeClr val="accent2"/>
                </a:solidFill>
              </a:rPr>
              <a:t>Principled approach to design</a:t>
            </a:r>
          </a:p>
        </p:txBody>
      </p:sp>
    </p:spTree>
    <p:extLst>
      <p:ext uri="{BB962C8B-B14F-4D97-AF65-F5344CB8AC3E}">
        <p14:creationId xmlns:p14="http://schemas.microsoft.com/office/powerpoint/2010/main" val="671648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12" grpId="0"/>
      <p:bldP spid="13" grpId="0" animBg="1"/>
      <p:bldP spid="15" grpId="0"/>
    </p:bldLst>
  </p:timing>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45382-1A8F-DA48-89A1-8AF4B27521EC}"/>
              </a:ext>
            </a:extLst>
          </p:cNvPr>
          <p:cNvSpPr>
            <a:spLocks noGrp="1"/>
          </p:cNvSpPr>
          <p:nvPr>
            <p:ph type="title"/>
          </p:nvPr>
        </p:nvSpPr>
        <p:spPr/>
        <p:txBody>
          <a:bodyPr/>
          <a:lstStyle/>
          <a:p>
            <a:r>
              <a:rPr lang="en-US" dirty="0"/>
              <a:t>Controlling the flow of information</a:t>
            </a:r>
          </a:p>
        </p:txBody>
      </p:sp>
      <p:sp>
        <p:nvSpPr>
          <p:cNvPr id="3" name="Content Placeholder 2">
            <a:extLst>
              <a:ext uri="{FF2B5EF4-FFF2-40B4-BE49-F238E27FC236}">
                <a16:creationId xmlns:a16="http://schemas.microsoft.com/office/drawing/2014/main" id="{D5464D93-B4B1-2C45-8982-E0EC3CBD05A4}"/>
              </a:ext>
            </a:extLst>
          </p:cNvPr>
          <p:cNvSpPr>
            <a:spLocks noGrp="1"/>
          </p:cNvSpPr>
          <p:nvPr>
            <p:ph idx="1"/>
          </p:nvPr>
        </p:nvSpPr>
        <p:spPr/>
        <p:txBody>
          <a:bodyPr>
            <a:normAutofit/>
          </a:bodyPr>
          <a:lstStyle/>
          <a:p>
            <a:pPr marL="0" indent="0">
              <a:buNone/>
            </a:pPr>
            <a:r>
              <a:rPr lang="en-US" sz="2400" dirty="0"/>
              <a:t>Cheap talk not so cheap anymore</a:t>
            </a:r>
          </a:p>
          <a:p>
            <a:r>
              <a:rPr lang="en-US" sz="2400" dirty="0"/>
              <a:t>Discounted utility: Lost opportunity, for not best-responding instantaneously.</a:t>
            </a:r>
          </a:p>
          <a:p>
            <a:r>
              <a:rPr lang="en-US" sz="2400" dirty="0"/>
              <a:t>We can control the rate using additional barriers</a:t>
            </a:r>
          </a:p>
        </p:txBody>
      </p:sp>
      <p:sp>
        <p:nvSpPr>
          <p:cNvPr id="4" name="Oval 3">
            <a:extLst>
              <a:ext uri="{FF2B5EF4-FFF2-40B4-BE49-F238E27FC236}">
                <a16:creationId xmlns:a16="http://schemas.microsoft.com/office/drawing/2014/main" id="{E8AEC6BA-003A-924A-B5AC-B229FE5F4C92}"/>
              </a:ext>
            </a:extLst>
          </p:cNvPr>
          <p:cNvSpPr/>
          <p:nvPr/>
        </p:nvSpPr>
        <p:spPr>
          <a:xfrm>
            <a:off x="3867631" y="4199204"/>
            <a:ext cx="3746310" cy="12032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4F7F05DB-00DD-394B-A0F9-A2A31BC27C0E}"/>
              </a:ext>
            </a:extLst>
          </p:cNvPr>
          <p:cNvGrpSpPr/>
          <p:nvPr/>
        </p:nvGrpSpPr>
        <p:grpSpPr>
          <a:xfrm>
            <a:off x="3640940" y="4275368"/>
            <a:ext cx="644673" cy="855587"/>
            <a:chOff x="2139430" y="2120158"/>
            <a:chExt cx="440320" cy="584377"/>
          </a:xfrm>
        </p:grpSpPr>
        <p:sp>
          <p:nvSpPr>
            <p:cNvPr id="6" name="Oval 5">
              <a:extLst>
                <a:ext uri="{FF2B5EF4-FFF2-40B4-BE49-F238E27FC236}">
                  <a16:creationId xmlns:a16="http://schemas.microsoft.com/office/drawing/2014/main" id="{5AF4AC0E-F68C-FA44-A39D-FD5ABEE999CC}"/>
                </a:ext>
              </a:extLst>
            </p:cNvPr>
            <p:cNvSpPr/>
            <p:nvPr/>
          </p:nvSpPr>
          <p:spPr bwMode="auto">
            <a:xfrm>
              <a:off x="2220378" y="2120158"/>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Freeform 6">
              <a:extLst>
                <a:ext uri="{FF2B5EF4-FFF2-40B4-BE49-F238E27FC236}">
                  <a16:creationId xmlns:a16="http://schemas.microsoft.com/office/drawing/2014/main" id="{4C8D92BA-8202-4343-80E1-EA725F126D20}"/>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C77FDF4-D733-5341-9490-78F84CF9BB4E}"/>
                    </a:ext>
                  </a:extLst>
                </p:cNvPr>
                <p:cNvSpPr txBox="1"/>
                <p:nvPr/>
              </p:nvSpPr>
              <p:spPr>
                <a:xfrm>
                  <a:off x="2179290" y="2431255"/>
                  <a:ext cx="360598" cy="27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2000" b="1" dirty="0">
                    <a:solidFill>
                      <a:schemeClr val="bg1"/>
                    </a:solidFill>
                  </a:endParaRPr>
                </a:p>
              </p:txBody>
            </p:sp>
          </mc:Choice>
          <mc:Fallback xmlns="">
            <p:sp>
              <p:nvSpPr>
                <p:cNvPr id="8" name="TextBox 7">
                  <a:extLst>
                    <a:ext uri="{FF2B5EF4-FFF2-40B4-BE49-F238E27FC236}">
                      <a16:creationId xmlns:a16="http://schemas.microsoft.com/office/drawing/2014/main" id="{EC77FDF4-D733-5341-9490-78F84CF9BB4E}"/>
                    </a:ext>
                  </a:extLst>
                </p:cNvPr>
                <p:cNvSpPr txBox="1">
                  <a:spLocks noRot="1" noChangeAspect="1" noMove="1" noResize="1" noEditPoints="1" noAdjustHandles="1" noChangeArrowheads="1" noChangeShapeType="1" noTextEdit="1"/>
                </p:cNvSpPr>
                <p:nvPr/>
              </p:nvSpPr>
              <p:spPr>
                <a:xfrm>
                  <a:off x="2179290" y="2431255"/>
                  <a:ext cx="360598" cy="273280"/>
                </a:xfrm>
                <a:prstGeom prst="rect">
                  <a:avLst/>
                </a:prstGeom>
                <a:blipFill>
                  <a:blip r:embed="rId2"/>
                  <a:stretch>
                    <a:fillRect/>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D15B8152-8560-2F41-8B51-494452A18341}"/>
              </a:ext>
            </a:extLst>
          </p:cNvPr>
          <p:cNvGrpSpPr/>
          <p:nvPr/>
        </p:nvGrpSpPr>
        <p:grpSpPr>
          <a:xfrm>
            <a:off x="7273835" y="4312781"/>
            <a:ext cx="586066" cy="782046"/>
            <a:chOff x="3448776" y="1264627"/>
            <a:chExt cx="440320" cy="587563"/>
          </a:xfrm>
        </p:grpSpPr>
        <p:sp>
          <p:nvSpPr>
            <p:cNvPr id="10" name="Oval 9">
              <a:extLst>
                <a:ext uri="{FF2B5EF4-FFF2-40B4-BE49-F238E27FC236}">
                  <a16:creationId xmlns:a16="http://schemas.microsoft.com/office/drawing/2014/main" id="{1CB08EB7-9C78-594C-9E41-21222A40C03B}"/>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1" name="Freeform 10">
              <a:extLst>
                <a:ext uri="{FF2B5EF4-FFF2-40B4-BE49-F238E27FC236}">
                  <a16:creationId xmlns:a16="http://schemas.microsoft.com/office/drawing/2014/main" id="{1B5E7907-33C2-D34B-93A8-CE5BFFB454A8}"/>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BDB9DE0-EEB5-3A42-860E-E88554917CF9}"/>
                    </a:ext>
                  </a:extLst>
                </p:cNvPr>
                <p:cNvSpPr txBox="1"/>
                <p:nvPr/>
              </p:nvSpPr>
              <p:spPr>
                <a:xfrm>
                  <a:off x="3495152" y="1541701"/>
                  <a:ext cx="360598" cy="300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charset="0"/>
                          </a:rPr>
                          <m:t>𝟐</m:t>
                        </m:r>
                      </m:oMath>
                    </m:oMathPara>
                  </a14:m>
                  <a:endParaRPr lang="en-US" sz="2000" b="1" dirty="0">
                    <a:solidFill>
                      <a:schemeClr val="bg1"/>
                    </a:solidFill>
                  </a:endParaRPr>
                </a:p>
              </p:txBody>
            </p:sp>
          </mc:Choice>
          <mc:Fallback xmlns="">
            <p:sp>
              <p:nvSpPr>
                <p:cNvPr id="12" name="TextBox 11">
                  <a:extLst>
                    <a:ext uri="{FF2B5EF4-FFF2-40B4-BE49-F238E27FC236}">
                      <a16:creationId xmlns:a16="http://schemas.microsoft.com/office/drawing/2014/main" id="{CBDB9DE0-EEB5-3A42-860E-E88554917CF9}"/>
                    </a:ext>
                  </a:extLst>
                </p:cNvPr>
                <p:cNvSpPr txBox="1">
                  <a:spLocks noRot="1" noChangeAspect="1" noMove="1" noResize="1" noEditPoints="1" noAdjustHandles="1" noChangeArrowheads="1" noChangeShapeType="1" noTextEdit="1"/>
                </p:cNvSpPr>
                <p:nvPr/>
              </p:nvSpPr>
              <p:spPr>
                <a:xfrm>
                  <a:off x="3495152" y="1541701"/>
                  <a:ext cx="360598" cy="300609"/>
                </a:xfrm>
                <a:prstGeom prst="rect">
                  <a:avLst/>
                </a:prstGeom>
                <a:blipFill>
                  <a:blip r:embed="rId3"/>
                  <a:stretch>
                    <a:fillRect/>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8F3A8027-4DAA-0D4B-9B14-0EC6504C2724}"/>
              </a:ext>
            </a:extLst>
          </p:cNvPr>
          <p:cNvSpPr txBox="1"/>
          <p:nvPr/>
        </p:nvSpPr>
        <p:spPr>
          <a:xfrm>
            <a:off x="3524957" y="5337565"/>
            <a:ext cx="927772" cy="369332"/>
          </a:xfrm>
          <a:prstGeom prst="rect">
            <a:avLst/>
          </a:prstGeom>
          <a:noFill/>
        </p:spPr>
        <p:txBody>
          <a:bodyPr wrap="square">
            <a:spAutoFit/>
          </a:bodyPr>
          <a:lstStyle/>
          <a:p>
            <a:r>
              <a:rPr lang="en-US" sz="1800" dirty="0"/>
              <a:t>Leader</a:t>
            </a:r>
            <a:endParaRPr lang="en-US" dirty="0"/>
          </a:p>
        </p:txBody>
      </p:sp>
      <p:sp>
        <p:nvSpPr>
          <p:cNvPr id="14" name="TextBox 13">
            <a:extLst>
              <a:ext uri="{FF2B5EF4-FFF2-40B4-BE49-F238E27FC236}">
                <a16:creationId xmlns:a16="http://schemas.microsoft.com/office/drawing/2014/main" id="{ACFC96BE-8E8F-DF42-80B2-44AE1286D692}"/>
              </a:ext>
            </a:extLst>
          </p:cNvPr>
          <p:cNvSpPr txBox="1"/>
          <p:nvPr/>
        </p:nvSpPr>
        <p:spPr>
          <a:xfrm>
            <a:off x="7063347" y="5314626"/>
            <a:ext cx="1139745" cy="369332"/>
          </a:xfrm>
          <a:prstGeom prst="rect">
            <a:avLst/>
          </a:prstGeom>
          <a:noFill/>
        </p:spPr>
        <p:txBody>
          <a:bodyPr wrap="square">
            <a:spAutoFit/>
          </a:bodyPr>
          <a:lstStyle/>
          <a:p>
            <a:r>
              <a:rPr lang="en-US" sz="1800" dirty="0"/>
              <a:t>Follower</a:t>
            </a:r>
            <a:endParaRPr lang="en-US" dirty="0"/>
          </a:p>
        </p:txBody>
      </p:sp>
      <p:sp>
        <p:nvSpPr>
          <p:cNvPr id="15" name="TextBox 14">
            <a:extLst>
              <a:ext uri="{FF2B5EF4-FFF2-40B4-BE49-F238E27FC236}">
                <a16:creationId xmlns:a16="http://schemas.microsoft.com/office/drawing/2014/main" id="{FB9B7DF2-4BCF-1847-9D2E-E9259FAC19FB}"/>
              </a:ext>
            </a:extLst>
          </p:cNvPr>
          <p:cNvSpPr txBox="1"/>
          <p:nvPr/>
        </p:nvSpPr>
        <p:spPr>
          <a:xfrm>
            <a:off x="2125817" y="2990963"/>
            <a:ext cx="7265400" cy="769441"/>
          </a:xfrm>
          <a:prstGeom prst="rect">
            <a:avLst/>
          </a:prstGeom>
          <a:noFill/>
        </p:spPr>
        <p:txBody>
          <a:bodyPr wrap="square">
            <a:spAutoFit/>
          </a:bodyPr>
          <a:lstStyle/>
          <a:p>
            <a:pPr algn="ctr"/>
            <a:r>
              <a:rPr lang="en-US" sz="2200" b="1" dirty="0"/>
              <a:t>Encourages approximate best responding</a:t>
            </a:r>
            <a:endParaRPr lang="en-US" sz="2200" dirty="0"/>
          </a:p>
        </p:txBody>
      </p:sp>
      <p:sp>
        <p:nvSpPr>
          <p:cNvPr id="16" name="TextBox 15">
            <a:extLst>
              <a:ext uri="{FF2B5EF4-FFF2-40B4-BE49-F238E27FC236}">
                <a16:creationId xmlns:a16="http://schemas.microsoft.com/office/drawing/2014/main" id="{8030C626-F188-814A-8952-5C9917DEA031}"/>
              </a:ext>
            </a:extLst>
          </p:cNvPr>
          <p:cNvSpPr txBox="1"/>
          <p:nvPr/>
        </p:nvSpPr>
        <p:spPr>
          <a:xfrm>
            <a:off x="3157209" y="5883930"/>
            <a:ext cx="5784755" cy="769441"/>
          </a:xfrm>
          <a:prstGeom prst="rect">
            <a:avLst/>
          </a:prstGeom>
          <a:noFill/>
        </p:spPr>
        <p:txBody>
          <a:bodyPr wrap="square">
            <a:spAutoFit/>
          </a:bodyPr>
          <a:lstStyle/>
          <a:p>
            <a:r>
              <a:rPr lang="en-US" sz="2200" b="1" dirty="0"/>
              <a:t>Can a learner learn despite the barrier?</a:t>
            </a:r>
          </a:p>
        </p:txBody>
      </p:sp>
      <p:pic>
        <p:nvPicPr>
          <p:cNvPr id="1026" name="Picture 2" descr="Brick Wall Clip Art - Brick Wall Clipart - Png Download - Full Size Clipart  (#28647) - PinClipart">
            <a:extLst>
              <a:ext uri="{FF2B5EF4-FFF2-40B4-BE49-F238E27FC236}">
                <a16:creationId xmlns:a16="http://schemas.microsoft.com/office/drawing/2014/main" id="{51BE0374-1A27-CD4C-80DD-A81AC635FA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183" y="3948967"/>
            <a:ext cx="1536687" cy="1622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40280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F6F47-4C94-3341-99CE-A8D2A68B091A}"/>
              </a:ext>
            </a:extLst>
          </p:cNvPr>
          <p:cNvSpPr>
            <a:spLocks noGrp="1"/>
          </p:cNvSpPr>
          <p:nvPr>
            <p:ph type="title"/>
          </p:nvPr>
        </p:nvSpPr>
        <p:spPr>
          <a:xfrm>
            <a:off x="426720" y="233679"/>
            <a:ext cx="10864132" cy="894715"/>
          </a:xfrm>
        </p:spPr>
        <p:txBody>
          <a:bodyPr>
            <a:normAutofit/>
          </a:bodyPr>
          <a:lstStyle/>
          <a:p>
            <a:r>
              <a:rPr lang="en-US" sz="3600" dirty="0"/>
              <a:t>“Barriers” to encourage Incentive-Compatibility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B575A2-C82E-284B-A45A-AFF396665D48}"/>
                  </a:ext>
                </a:extLst>
              </p:cNvPr>
              <p:cNvSpPr>
                <a:spLocks noGrp="1"/>
              </p:cNvSpPr>
              <p:nvPr>
                <p:ph idx="1"/>
              </p:nvPr>
            </p:nvSpPr>
            <p:spPr>
              <a:xfrm>
                <a:off x="426720" y="1128394"/>
                <a:ext cx="11369040" cy="1840093"/>
              </a:xfrm>
            </p:spPr>
            <p:txBody>
              <a:bodyPr>
                <a:normAutofit/>
              </a:bodyPr>
              <a:lstStyle/>
              <a:p>
                <a:pPr marL="0" indent="0">
                  <a:buNone/>
                </a:pPr>
                <a:r>
                  <a:rPr lang="en-US" sz="2400" dirty="0"/>
                  <a:t>Barriers: </a:t>
                </a:r>
              </a:p>
              <a:p>
                <a:r>
                  <a:rPr lang="en-US" sz="2400" dirty="0"/>
                  <a:t>Natural to delay information, by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𝐷</m:t>
                    </m:r>
                  </m:oMath>
                </a14:m>
                <a:r>
                  <a:rPr lang="en-US" sz="2400" dirty="0"/>
                  <a:t> steps.</a:t>
                </a:r>
              </a:p>
              <a:p>
                <a:r>
                  <a:rPr lang="en-US" sz="2400" dirty="0"/>
                  <a:t>For large enough </a:t>
                </a:r>
                <a14:m>
                  <m:oMath xmlns:m="http://schemas.openxmlformats.org/officeDocument/2006/math">
                    <m:r>
                      <a:rPr lang="en-US" sz="2400" i="1">
                        <a:solidFill>
                          <a:schemeClr val="accent1"/>
                        </a:solidFill>
                        <a:latin typeface="Cambria Math" panose="02040503050406030204" pitchFamily="18" charset="0"/>
                        <a:ea typeface="Cambria Math" panose="02040503050406030204" pitchFamily="18" charset="0"/>
                      </a:rPr>
                      <m:t>𝐷</m:t>
                    </m:r>
                  </m:oMath>
                </a14:m>
                <a:r>
                  <a:rPr lang="en-US" sz="2400" dirty="0"/>
                  <a:t>, the total expected gain from future is small.</a:t>
                </a:r>
              </a:p>
              <a:p>
                <a:r>
                  <a:rPr lang="en-US" sz="2400" dirty="0"/>
                  <a:t>So </a:t>
                </a:r>
                <a14:m>
                  <m:oMath xmlns:m="http://schemas.openxmlformats.org/officeDocument/2006/math">
                    <m:sSub>
                      <m:sSubPr>
                        <m:ctrlPr>
                          <a:rPr lang="en-US" sz="2400" i="1" smtClean="0">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𝑄</m:t>
                        </m:r>
                      </m:e>
                      <m:sub>
                        <m:r>
                          <a:rPr lang="en-US" sz="2400" i="1">
                            <a:solidFill>
                              <a:schemeClr val="accent1"/>
                            </a:solidFill>
                            <a:latin typeface="Cambria Math" panose="02040503050406030204" pitchFamily="18" charset="0"/>
                          </a:rPr>
                          <m:t>𝑡</m:t>
                        </m:r>
                      </m:sub>
                    </m:sSub>
                  </m:oMath>
                </a14:m>
                <a:r>
                  <a:rPr lang="en-US" sz="2400" dirty="0"/>
                  <a:t> is an approximate best response.</a:t>
                </a:r>
              </a:p>
            </p:txBody>
          </p:sp>
        </mc:Choice>
        <mc:Fallback xmlns="">
          <p:sp>
            <p:nvSpPr>
              <p:cNvPr id="3" name="Content Placeholder 2">
                <a:extLst>
                  <a:ext uri="{FF2B5EF4-FFF2-40B4-BE49-F238E27FC236}">
                    <a16:creationId xmlns:a16="http://schemas.microsoft.com/office/drawing/2014/main" id="{CFB575A2-C82E-284B-A45A-AFF396665D48}"/>
                  </a:ext>
                </a:extLst>
              </p:cNvPr>
              <p:cNvSpPr>
                <a:spLocks noGrp="1" noRot="1" noChangeAspect="1" noMove="1" noResize="1" noEditPoints="1" noAdjustHandles="1" noChangeArrowheads="1" noChangeShapeType="1" noTextEdit="1"/>
              </p:cNvSpPr>
              <p:nvPr>
                <p:ph idx="1"/>
              </p:nvPr>
            </p:nvSpPr>
            <p:spPr>
              <a:xfrm>
                <a:off x="426720" y="1128394"/>
                <a:ext cx="11369040" cy="1840093"/>
              </a:xfrm>
              <a:blipFill>
                <a:blip r:embed="rId2"/>
                <a:stretch>
                  <a:fillRect l="-893" t="-4110" b="-4795"/>
                </a:stretch>
              </a:blipFill>
            </p:spPr>
            <p:txBody>
              <a:bodyPr/>
              <a:lstStyle/>
              <a:p>
                <a:r>
                  <a:rPr lang="en-US">
                    <a:noFill/>
                  </a:rPr>
                  <a:t> </a:t>
                </a:r>
              </a:p>
            </p:txBody>
          </p:sp>
        </mc:Fallback>
      </mc:AlternateContent>
      <p:pic>
        <p:nvPicPr>
          <p:cNvPr id="4" name="Picture 2" descr="Brick Wall Clip Art - Brick Wall Clipart - Png Download - Full Size Clipart  (#28647) - PinClipart">
            <a:extLst>
              <a:ext uri="{FF2B5EF4-FFF2-40B4-BE49-F238E27FC236}">
                <a16:creationId xmlns:a16="http://schemas.microsoft.com/office/drawing/2014/main" id="{682D09F4-A50F-E744-9913-B1494C065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2739" y="0"/>
            <a:ext cx="2469261" cy="260748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42A3FB1-A7C0-E348-AD8C-631ADBC6FA0E}"/>
                  </a:ext>
                </a:extLst>
              </p:cNvPr>
              <p:cNvSpPr txBox="1"/>
              <p:nvPr/>
            </p:nvSpPr>
            <p:spPr>
              <a:xfrm>
                <a:off x="3048000" y="2965797"/>
                <a:ext cx="6096000" cy="50917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𝑈</m:t>
                          </m:r>
                        </m:e>
                        <m:sub>
                          <m:r>
                            <a:rPr lang="en-US" sz="2400" b="0" i="1" smtClean="0">
                              <a:solidFill>
                                <a:schemeClr val="accent1"/>
                              </a:solidFill>
                              <a:latin typeface="Cambria Math" panose="02040503050406030204" pitchFamily="18" charset="0"/>
                            </a:rPr>
                            <m:t>2</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𝑄</m:t>
                              </m:r>
                            </m:e>
                            <m:sub>
                              <m:r>
                                <a:rPr lang="en-US" sz="2400" b="0" i="1" smtClean="0">
                                  <a:solidFill>
                                    <a:schemeClr val="accent1"/>
                                  </a:solidFill>
                                  <a:latin typeface="Cambria Math" panose="02040503050406030204" pitchFamily="18" charset="0"/>
                                </a:rPr>
                                <m:t>𝑡</m:t>
                              </m:r>
                            </m:sub>
                          </m:sSub>
                        </m:e>
                      </m:d>
                      <m:r>
                        <a:rPr lang="en-US" sz="2400" b="0" i="1" smtClean="0">
                          <a:latin typeface="Cambria Math" panose="02040503050406030204" pitchFamily="18" charset="0"/>
                        </a:rPr>
                        <m:t>≥</m:t>
                      </m:r>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𝑈</m:t>
                          </m:r>
                        </m:e>
                        <m:sub>
                          <m:r>
                            <a:rPr lang="en-US" sz="2400" b="0" i="1" smtClean="0">
                              <a:solidFill>
                                <a:schemeClr val="accent1"/>
                              </a:solidFill>
                              <a:latin typeface="Cambria Math" panose="02040503050406030204" pitchFamily="18" charset="0"/>
                            </a:rPr>
                            <m:t>2</m:t>
                          </m:r>
                        </m:sub>
                      </m:sSub>
                      <m:d>
                        <m:dPr>
                          <m:ctrlPr>
                            <a:rPr lang="en-US" sz="2400" b="0" i="1" smtClean="0">
                              <a:latin typeface="Cambria Math" panose="02040503050406030204" pitchFamily="18" charset="0"/>
                            </a:rPr>
                          </m:ctrlPr>
                        </m:dPr>
                        <m:e>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𝑡</m:t>
                              </m:r>
                            </m:sub>
                          </m:sSub>
                          <m:r>
                            <a:rPr lang="en-US" sz="2400" b="0" i="1" smtClean="0">
                              <a:latin typeface="Cambria Math" panose="02040503050406030204" pitchFamily="18" charset="0"/>
                            </a:rPr>
                            <m:t>, </m:t>
                          </m:r>
                          <m:r>
                            <a:rPr lang="en-US" sz="2400" b="0" i="1" smtClean="0">
                              <a:solidFill>
                                <a:schemeClr val="accent1"/>
                              </a:solidFill>
                              <a:latin typeface="Cambria Math" panose="02040503050406030204" pitchFamily="18" charset="0"/>
                            </a:rPr>
                            <m:t>𝐵𝑅</m:t>
                          </m:r>
                          <m:d>
                            <m:dPr>
                              <m:ctrlPr>
                                <a:rPr lang="en-US" sz="2400" b="0" i="1" smtClean="0">
                                  <a:solidFill>
                                    <a:schemeClr val="accent1"/>
                                  </a:solidFill>
                                  <a:latin typeface="Cambria Math" panose="02040503050406030204" pitchFamily="18" charset="0"/>
                                </a:rPr>
                              </m:ctrlPr>
                            </m:dPr>
                            <m:e>
                              <m:sSub>
                                <m:sSubPr>
                                  <m:ctrlPr>
                                    <a:rPr lang="en-US" sz="2400" b="0" i="1" smtClean="0">
                                      <a:solidFill>
                                        <a:schemeClr val="accent1"/>
                                      </a:solidFill>
                                      <a:latin typeface="Cambria Math" panose="02040503050406030204" pitchFamily="18" charset="0"/>
                                    </a:rPr>
                                  </m:ctrlPr>
                                </m:sSubPr>
                                <m:e>
                                  <m:r>
                                    <a:rPr lang="en-US" sz="2400" b="0" i="1" smtClean="0">
                                      <a:solidFill>
                                        <a:schemeClr val="accent1"/>
                                      </a:solidFill>
                                      <a:latin typeface="Cambria Math" panose="02040503050406030204" pitchFamily="18" charset="0"/>
                                    </a:rPr>
                                    <m:t>𝑃</m:t>
                                  </m:r>
                                </m:e>
                                <m:sub>
                                  <m:r>
                                    <a:rPr lang="en-US" sz="2400" b="0" i="1" smtClean="0">
                                      <a:solidFill>
                                        <a:schemeClr val="accent1"/>
                                      </a:solidFill>
                                      <a:latin typeface="Cambria Math" panose="02040503050406030204" pitchFamily="18" charset="0"/>
                                    </a:rPr>
                                    <m:t>𝑡</m:t>
                                  </m:r>
                                </m:sub>
                              </m:sSub>
                            </m:e>
                          </m:d>
                        </m:e>
                      </m:d>
                      <m:r>
                        <a:rPr lang="en-US" sz="2400" b="0" i="1" smtClean="0">
                          <a:latin typeface="Cambria Math" panose="02040503050406030204" pitchFamily="18" charset="0"/>
                        </a:rPr>
                        <m:t>−</m:t>
                      </m:r>
                      <m:r>
                        <a:rPr lang="en-US" sz="2400" b="0" i="1" smtClean="0">
                          <a:latin typeface="Cambria Math" panose="02040503050406030204" pitchFamily="18" charset="0"/>
                        </a:rPr>
                        <m:t>𝜖</m:t>
                      </m:r>
                    </m:oMath>
                  </m:oMathPara>
                </a14:m>
                <a:endParaRPr lang="en-US" sz="2400" dirty="0"/>
              </a:p>
            </p:txBody>
          </p:sp>
        </mc:Choice>
        <mc:Fallback xmlns="">
          <p:sp>
            <p:nvSpPr>
              <p:cNvPr id="27" name="TextBox 26">
                <a:extLst>
                  <a:ext uri="{FF2B5EF4-FFF2-40B4-BE49-F238E27FC236}">
                    <a16:creationId xmlns:a16="http://schemas.microsoft.com/office/drawing/2014/main" id="{B42A3FB1-A7C0-E348-AD8C-631ADBC6FA0E}"/>
                  </a:ext>
                </a:extLst>
              </p:cNvPr>
              <p:cNvSpPr txBox="1">
                <a:spLocks noRot="1" noChangeAspect="1" noMove="1" noResize="1" noEditPoints="1" noAdjustHandles="1" noChangeArrowheads="1" noChangeShapeType="1" noTextEdit="1"/>
              </p:cNvSpPr>
              <p:nvPr/>
            </p:nvSpPr>
            <p:spPr>
              <a:xfrm>
                <a:off x="3048000" y="2965797"/>
                <a:ext cx="6096000" cy="509178"/>
              </a:xfrm>
              <a:prstGeom prst="rect">
                <a:avLst/>
              </a:prstGeom>
              <a:blipFill>
                <a:blip r:embed="rId4"/>
                <a:stretch>
                  <a:fillRect b="-73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D46A12-6CBF-FE4B-92A6-2F98609FF510}"/>
                  </a:ext>
                </a:extLst>
              </p:cNvPr>
              <p:cNvSpPr txBox="1"/>
              <p:nvPr/>
            </p:nvSpPr>
            <p:spPr>
              <a:xfrm>
                <a:off x="426719" y="4120072"/>
                <a:ext cx="7114443" cy="2725170"/>
              </a:xfrm>
              <a:prstGeom prst="rect">
                <a:avLst/>
              </a:prstGeom>
              <a:noFill/>
            </p:spPr>
            <p:txBody>
              <a:bodyPr wrap="square">
                <a:spAutoFit/>
              </a:bodyPr>
              <a:lstStyle/>
              <a:p>
                <a:r>
                  <a:rPr lang="en-US" sz="2400" dirty="0"/>
                  <a:t>Approximate best response:</a:t>
                </a:r>
              </a:p>
              <a:p>
                <a:pPr marL="342900" indent="-342900">
                  <a:buFont typeface="Arial" panose="020B0604020202020204" pitchFamily="34" charset="0"/>
                  <a:buChar char="•"/>
                </a:pPr>
                <a:r>
                  <a:rPr lang="en-US" sz="2400" dirty="0"/>
                  <a:t>Guarantees “some” closeness between</a:t>
                </a:r>
              </a:p>
              <a:p>
                <a:r>
                  <a:rPr lang="en-US" sz="2400" dirty="0"/>
                  <a:t>     </a:t>
                </a:r>
                <a14:m>
                  <m:oMath xmlns:m="http://schemas.openxmlformats.org/officeDocument/2006/math">
                    <m:sSub>
                      <m:sSubPr>
                        <m:ctrlPr>
                          <a:rPr lang="en-US" sz="2400" i="1" smtClean="0">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𝑈</m:t>
                        </m:r>
                      </m:e>
                      <m:sub>
                        <m:r>
                          <a:rPr lang="en-US" sz="2400" b="0" i="1" smtClean="0">
                            <a:solidFill>
                              <a:schemeClr val="accent2"/>
                            </a:solidFill>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𝑡</m:t>
                            </m:r>
                          </m:sub>
                        </m:sSub>
                        <m:r>
                          <a:rPr lang="en-US" sz="2400" i="1">
                            <a:latin typeface="Cambria Math" panose="02040503050406030204" pitchFamily="18" charset="0"/>
                          </a:rPr>
                          <m:t>, </m:t>
                        </m:r>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𝑄</m:t>
                            </m:r>
                          </m:e>
                          <m:sub>
                            <m:r>
                              <a:rPr lang="en-US" sz="2400" i="1">
                                <a:solidFill>
                                  <a:schemeClr val="accent1"/>
                                </a:solidFill>
                                <a:latin typeface="Cambria Math" panose="02040503050406030204" pitchFamily="18" charset="0"/>
                              </a:rPr>
                              <m:t>𝑡</m:t>
                            </m:r>
                          </m:sub>
                        </m:sSub>
                      </m:e>
                    </m:d>
                  </m:oMath>
                </a14:m>
                <a:r>
                  <a:rPr lang="en-US" sz="2400" dirty="0"/>
                  <a:t> and </a:t>
                </a:r>
                <a14:m>
                  <m:oMath xmlns:m="http://schemas.openxmlformats.org/officeDocument/2006/math">
                    <m:sSub>
                      <m:sSubPr>
                        <m:ctrlPr>
                          <a:rPr lang="en-US" sz="2400" i="1" smtClean="0">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𝑈</m:t>
                        </m:r>
                      </m:e>
                      <m:sub>
                        <m:r>
                          <a:rPr lang="en-US" sz="2400" b="0" i="1" smtClean="0">
                            <a:solidFill>
                              <a:schemeClr val="accent2"/>
                            </a:solidFill>
                            <a:latin typeface="Cambria Math" panose="02040503050406030204" pitchFamily="18" charset="0"/>
                          </a:rPr>
                          <m:t>1</m:t>
                        </m:r>
                      </m:sub>
                    </m:sSub>
                    <m:d>
                      <m:dPr>
                        <m:ctrlPr>
                          <a:rPr lang="en-US" sz="2400" i="1">
                            <a:latin typeface="Cambria Math" panose="02040503050406030204" pitchFamily="18" charset="0"/>
                          </a:rPr>
                        </m:ctrlPr>
                      </m:dPr>
                      <m:e>
                        <m:sSub>
                          <m:sSubPr>
                            <m:ctrlPr>
                              <a:rPr lang="en-US" sz="2400" i="1">
                                <a:latin typeface="Cambria Math" panose="02040503050406030204" pitchFamily="18" charset="0"/>
                              </a:rPr>
                            </m:ctrlPr>
                          </m:sSubPr>
                          <m:e>
                            <m:r>
                              <a:rPr lang="en-US" sz="2400" i="1">
                                <a:latin typeface="Cambria Math" panose="02040503050406030204" pitchFamily="18" charset="0"/>
                              </a:rPr>
                              <m:t>𝑃</m:t>
                            </m:r>
                          </m:e>
                          <m:sub>
                            <m:r>
                              <a:rPr lang="en-US" sz="2400" i="1">
                                <a:latin typeface="Cambria Math" panose="02040503050406030204" pitchFamily="18" charset="0"/>
                              </a:rPr>
                              <m:t>𝑡</m:t>
                            </m:r>
                          </m:sub>
                        </m:sSub>
                        <m:r>
                          <a:rPr lang="en-US" sz="2400" i="1">
                            <a:latin typeface="Cambria Math" panose="02040503050406030204" pitchFamily="18" charset="0"/>
                          </a:rPr>
                          <m:t>, </m:t>
                        </m:r>
                        <m:r>
                          <a:rPr lang="en-US" sz="2400" i="1" smtClean="0">
                            <a:solidFill>
                              <a:schemeClr val="accent1"/>
                            </a:solidFill>
                            <a:latin typeface="Cambria Math" panose="02040503050406030204" pitchFamily="18" charset="0"/>
                          </a:rPr>
                          <m:t>𝐵𝑅</m:t>
                        </m:r>
                        <m:d>
                          <m:dPr>
                            <m:ctrlPr>
                              <a:rPr lang="en-US" sz="2400" i="1">
                                <a:solidFill>
                                  <a:schemeClr val="accent1"/>
                                </a:solidFill>
                                <a:latin typeface="Cambria Math" panose="02040503050406030204" pitchFamily="18" charset="0"/>
                              </a:rPr>
                            </m:ctrlPr>
                          </m:dPr>
                          <m:e>
                            <m:sSub>
                              <m:sSubPr>
                                <m:ctrlPr>
                                  <a:rPr lang="en-US" sz="2400" i="1">
                                    <a:solidFill>
                                      <a:schemeClr val="accent1"/>
                                    </a:solidFill>
                                    <a:latin typeface="Cambria Math" panose="02040503050406030204" pitchFamily="18" charset="0"/>
                                  </a:rPr>
                                </m:ctrlPr>
                              </m:sSubPr>
                              <m:e>
                                <m:r>
                                  <a:rPr lang="en-US" sz="2400" i="1">
                                    <a:solidFill>
                                      <a:schemeClr val="accent1"/>
                                    </a:solidFill>
                                    <a:latin typeface="Cambria Math" panose="02040503050406030204" pitchFamily="18" charset="0"/>
                                  </a:rPr>
                                  <m:t>𝑃</m:t>
                                </m:r>
                              </m:e>
                              <m:sub>
                                <m:r>
                                  <a:rPr lang="en-US" sz="2400" i="1">
                                    <a:solidFill>
                                      <a:schemeClr val="accent1"/>
                                    </a:solidFill>
                                    <a:latin typeface="Cambria Math" panose="02040503050406030204" pitchFamily="18" charset="0"/>
                                  </a:rPr>
                                  <m:t>𝑡</m:t>
                                </m:r>
                              </m:sub>
                            </m:sSub>
                          </m:e>
                        </m:d>
                      </m:e>
                    </m:d>
                  </m:oMath>
                </a14:m>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In finite games, only problem at the boundaries</a:t>
                </a:r>
              </a:p>
              <a:p>
                <a:endParaRPr lang="en-US" sz="2400" dirty="0"/>
              </a:p>
            </p:txBody>
          </p:sp>
        </mc:Choice>
        <mc:Fallback xmlns="">
          <p:sp>
            <p:nvSpPr>
              <p:cNvPr id="30" name="TextBox 29">
                <a:extLst>
                  <a:ext uri="{FF2B5EF4-FFF2-40B4-BE49-F238E27FC236}">
                    <a16:creationId xmlns:a16="http://schemas.microsoft.com/office/drawing/2014/main" id="{60D46A12-6CBF-FE4B-92A6-2F98609FF510}"/>
                  </a:ext>
                </a:extLst>
              </p:cNvPr>
              <p:cNvSpPr txBox="1">
                <a:spLocks noRot="1" noChangeAspect="1" noMove="1" noResize="1" noEditPoints="1" noAdjustHandles="1" noChangeArrowheads="1" noChangeShapeType="1" noTextEdit="1"/>
              </p:cNvSpPr>
              <p:nvPr/>
            </p:nvSpPr>
            <p:spPr>
              <a:xfrm>
                <a:off x="426719" y="4120072"/>
                <a:ext cx="7114443" cy="2725170"/>
              </a:xfrm>
              <a:prstGeom prst="rect">
                <a:avLst/>
              </a:prstGeom>
              <a:blipFill>
                <a:blip r:embed="rId5"/>
                <a:stretch>
                  <a:fillRect l="-1426" t="-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478975D-AF5B-374E-8687-444DC0085BAF}"/>
                  </a:ext>
                </a:extLst>
              </p:cNvPr>
              <p:cNvSpPr txBox="1"/>
              <p:nvPr/>
            </p:nvSpPr>
            <p:spPr>
              <a:xfrm>
                <a:off x="1624715" y="5537191"/>
                <a:ext cx="3273287" cy="400110"/>
              </a:xfrm>
              <a:prstGeom prst="rect">
                <a:avLst/>
              </a:prstGeom>
              <a:noFill/>
            </p:spPr>
            <p:txBody>
              <a:bodyPr wrap="square">
                <a:spAutoFit/>
              </a:bodyPr>
              <a:lstStyle/>
              <a:p>
                <a:r>
                  <a:rPr lang="en-US" sz="2000" b="0" dirty="0">
                    <a:solidFill>
                      <a:schemeClr val="accent3"/>
                    </a:solidFill>
                    <a:ea typeface="Cambria Math" panose="02040503050406030204" pitchFamily="18" charset="0"/>
                  </a:rPr>
                  <a:t>Wish we could see </a:t>
                </a:r>
                <a14:m>
                  <m:oMath xmlns:m="http://schemas.openxmlformats.org/officeDocument/2006/math">
                    <m:sSub>
                      <m:sSubPr>
                        <m:ctrlPr>
                          <a:rPr lang="en-US" sz="2000" b="0" i="1" smtClean="0">
                            <a:solidFill>
                              <a:schemeClr val="accent3"/>
                            </a:solidFill>
                            <a:latin typeface="Cambria Math" panose="02040503050406030204" pitchFamily="18" charset="0"/>
                            <a:ea typeface="Cambria Math" panose="02040503050406030204" pitchFamily="18" charset="0"/>
                          </a:rPr>
                        </m:ctrlPr>
                      </m:sSubPr>
                      <m:e>
                        <m:r>
                          <a:rPr lang="en-US" sz="2000" b="0" i="1" smtClean="0">
                            <a:solidFill>
                              <a:schemeClr val="accent3"/>
                            </a:solidFill>
                            <a:latin typeface="Cambria Math" panose="02040503050406030204" pitchFamily="18" charset="0"/>
                            <a:ea typeface="Cambria Math" panose="02040503050406030204" pitchFamily="18" charset="0"/>
                          </a:rPr>
                          <m:t>𝑓</m:t>
                        </m:r>
                      </m:e>
                      <m:sub>
                        <m:r>
                          <a:rPr lang="en-US" sz="2000" b="0" i="1" smtClean="0">
                            <a:solidFill>
                              <a:schemeClr val="accent3"/>
                            </a:solidFill>
                            <a:latin typeface="Cambria Math" panose="02040503050406030204" pitchFamily="18" charset="0"/>
                            <a:ea typeface="Cambria Math" panose="02040503050406030204" pitchFamily="18" charset="0"/>
                          </a:rPr>
                          <m:t>𝑡</m:t>
                        </m:r>
                      </m:sub>
                    </m:sSub>
                    <m:r>
                      <a:rPr lang="en-US" sz="2000" b="0" i="1" smtClean="0">
                        <a:solidFill>
                          <a:schemeClr val="accent3"/>
                        </a:solidFill>
                        <a:latin typeface="Cambria Math" panose="02040503050406030204" pitchFamily="18" charset="0"/>
                        <a:ea typeface="Cambria Math" panose="02040503050406030204" pitchFamily="18" charset="0"/>
                      </a:rPr>
                      <m:t>(</m:t>
                    </m:r>
                    <m:sSub>
                      <m:sSubPr>
                        <m:ctrlPr>
                          <a:rPr lang="en-US" sz="2000" b="0" i="1" smtClean="0">
                            <a:solidFill>
                              <a:schemeClr val="accent3"/>
                            </a:solidFill>
                            <a:latin typeface="Cambria Math" panose="02040503050406030204" pitchFamily="18" charset="0"/>
                            <a:ea typeface="Cambria Math" panose="02040503050406030204" pitchFamily="18" charset="0"/>
                          </a:rPr>
                        </m:ctrlPr>
                      </m:sSubPr>
                      <m:e>
                        <m:r>
                          <a:rPr lang="en-US" sz="2000" b="0" i="1" smtClean="0">
                            <a:solidFill>
                              <a:schemeClr val="accent3"/>
                            </a:solidFill>
                            <a:latin typeface="Cambria Math" panose="02040503050406030204" pitchFamily="18" charset="0"/>
                            <a:ea typeface="Cambria Math" panose="02040503050406030204" pitchFamily="18" charset="0"/>
                          </a:rPr>
                          <m:t>𝑃</m:t>
                        </m:r>
                      </m:e>
                      <m:sub>
                        <m:r>
                          <a:rPr lang="en-US" sz="2000" b="0" i="1" smtClean="0">
                            <a:solidFill>
                              <a:schemeClr val="accent3"/>
                            </a:solidFill>
                            <a:latin typeface="Cambria Math" panose="02040503050406030204" pitchFamily="18" charset="0"/>
                            <a:ea typeface="Cambria Math" panose="02040503050406030204" pitchFamily="18" charset="0"/>
                          </a:rPr>
                          <m:t>𝑡</m:t>
                        </m:r>
                      </m:sub>
                    </m:sSub>
                    <m:r>
                      <a:rPr lang="en-US" sz="2000" b="0" i="1" smtClean="0">
                        <a:solidFill>
                          <a:schemeClr val="accent3"/>
                        </a:solidFill>
                        <a:latin typeface="Cambria Math" panose="02040503050406030204" pitchFamily="18" charset="0"/>
                        <a:ea typeface="Cambria Math" panose="02040503050406030204" pitchFamily="18" charset="0"/>
                      </a:rPr>
                      <m:t>)</m:t>
                    </m:r>
                  </m:oMath>
                </a14:m>
                <a:endParaRPr lang="en-US" sz="2000" dirty="0">
                  <a:solidFill>
                    <a:schemeClr val="accent3"/>
                  </a:solidFill>
                </a:endParaRPr>
              </a:p>
            </p:txBody>
          </p:sp>
        </mc:Choice>
        <mc:Fallback xmlns="">
          <p:sp>
            <p:nvSpPr>
              <p:cNvPr id="31" name="TextBox 30">
                <a:extLst>
                  <a:ext uri="{FF2B5EF4-FFF2-40B4-BE49-F238E27FC236}">
                    <a16:creationId xmlns:a16="http://schemas.microsoft.com/office/drawing/2014/main" id="{4478975D-AF5B-374E-8687-444DC0085BAF}"/>
                  </a:ext>
                </a:extLst>
              </p:cNvPr>
              <p:cNvSpPr txBox="1">
                <a:spLocks noRot="1" noChangeAspect="1" noMove="1" noResize="1" noEditPoints="1" noAdjustHandles="1" noChangeArrowheads="1" noChangeShapeType="1" noTextEdit="1"/>
              </p:cNvSpPr>
              <p:nvPr/>
            </p:nvSpPr>
            <p:spPr>
              <a:xfrm>
                <a:off x="1624715" y="5537191"/>
                <a:ext cx="3273287" cy="400110"/>
              </a:xfrm>
              <a:prstGeom prst="rect">
                <a:avLst/>
              </a:prstGeom>
              <a:blipFill>
                <a:blip r:embed="rId6"/>
                <a:stretch>
                  <a:fillRect l="-2326" t="-6061" b="-24242"/>
                </a:stretch>
              </a:blipFill>
            </p:spPr>
            <p:txBody>
              <a:bodyPr/>
              <a:lstStyle/>
              <a:p>
                <a:r>
                  <a:rPr lang="en-US">
                    <a:noFill/>
                  </a:rPr>
                  <a:t> </a:t>
                </a:r>
              </a:p>
            </p:txBody>
          </p:sp>
        </mc:Fallback>
      </mc:AlternateContent>
      <p:sp>
        <p:nvSpPr>
          <p:cNvPr id="32" name="Left Brace 31">
            <a:extLst>
              <a:ext uri="{FF2B5EF4-FFF2-40B4-BE49-F238E27FC236}">
                <a16:creationId xmlns:a16="http://schemas.microsoft.com/office/drawing/2014/main" id="{BD9504B4-1E9D-854C-9FD9-0B8FCCF8CF0F}"/>
              </a:ext>
            </a:extLst>
          </p:cNvPr>
          <p:cNvSpPr/>
          <p:nvPr/>
        </p:nvSpPr>
        <p:spPr>
          <a:xfrm rot="16200000">
            <a:off x="3984084" y="4969703"/>
            <a:ext cx="168665" cy="891510"/>
          </a:xfrm>
          <a:prstGeom prst="leftBrace">
            <a:avLst>
              <a:gd name="adj1" fmla="val 20833"/>
              <a:gd name="adj2" fmla="val 50000"/>
            </a:avLst>
          </a:prstGeom>
          <a:ln w="22225">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3" name="Group 32">
            <a:extLst>
              <a:ext uri="{FF2B5EF4-FFF2-40B4-BE49-F238E27FC236}">
                <a16:creationId xmlns:a16="http://schemas.microsoft.com/office/drawing/2014/main" id="{E5F6C5C6-6139-C74E-9758-56ED3F968A86}"/>
              </a:ext>
            </a:extLst>
          </p:cNvPr>
          <p:cNvGrpSpPr/>
          <p:nvPr/>
        </p:nvGrpSpPr>
        <p:grpSpPr>
          <a:xfrm>
            <a:off x="7719356" y="3579570"/>
            <a:ext cx="3275694" cy="3390416"/>
            <a:chOff x="1401004" y="2226700"/>
            <a:chExt cx="2707185" cy="2801997"/>
          </a:xfrm>
        </p:grpSpPr>
        <p:grpSp>
          <p:nvGrpSpPr>
            <p:cNvPr id="34" name="Group 33">
              <a:extLst>
                <a:ext uri="{FF2B5EF4-FFF2-40B4-BE49-F238E27FC236}">
                  <a16:creationId xmlns:a16="http://schemas.microsoft.com/office/drawing/2014/main" id="{B52A3D04-A79E-CB4D-AEA0-28C0D7FA2978}"/>
                </a:ext>
              </a:extLst>
            </p:cNvPr>
            <p:cNvGrpSpPr/>
            <p:nvPr/>
          </p:nvGrpSpPr>
          <p:grpSpPr>
            <a:xfrm>
              <a:off x="1401004" y="2226700"/>
              <a:ext cx="2707185" cy="2801997"/>
              <a:chOff x="289384" y="2006119"/>
              <a:chExt cx="2707185" cy="2801997"/>
            </a:xfrm>
          </p:grpSpPr>
          <p:sp>
            <p:nvSpPr>
              <p:cNvPr id="53" name="Right Triangle 52">
                <a:extLst>
                  <a:ext uri="{FF2B5EF4-FFF2-40B4-BE49-F238E27FC236}">
                    <a16:creationId xmlns:a16="http://schemas.microsoft.com/office/drawing/2014/main" id="{66340978-0B5E-AD43-AE7C-8BB16885C748}"/>
                  </a:ext>
                </a:extLst>
              </p:cNvPr>
              <p:cNvSpPr/>
              <p:nvPr/>
            </p:nvSpPr>
            <p:spPr bwMode="auto">
              <a:xfrm>
                <a:off x="623347" y="2294481"/>
                <a:ext cx="2191537" cy="2191537"/>
              </a:xfrm>
              <a:prstGeom prst="rtTriangle">
                <a:avLst/>
              </a:prstGeom>
              <a:solidFill>
                <a:schemeClr val="bg2">
                  <a:lumMod val="20000"/>
                  <a:lumOff val="8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4" name="TextBox 53">
                <a:extLst>
                  <a:ext uri="{FF2B5EF4-FFF2-40B4-BE49-F238E27FC236}">
                    <a16:creationId xmlns:a16="http://schemas.microsoft.com/office/drawing/2014/main" id="{6630FF1A-445F-3A40-A7C7-CECD6BF0B925}"/>
                  </a:ext>
                </a:extLst>
              </p:cNvPr>
              <p:cNvSpPr txBox="1"/>
              <p:nvPr/>
            </p:nvSpPr>
            <p:spPr>
              <a:xfrm>
                <a:off x="614966" y="4484951"/>
                <a:ext cx="2362122" cy="323165"/>
              </a:xfrm>
              <a:prstGeom prst="rect">
                <a:avLst/>
              </a:prstGeom>
              <a:noFill/>
            </p:spPr>
            <p:txBody>
              <a:bodyPr wrap="none" rtlCol="0">
                <a:spAutoFit/>
              </a:bodyPr>
              <a:lstStyle/>
              <a:p>
                <a:r>
                  <a:rPr lang="en-US" sz="1500" dirty="0">
                    <a:latin typeface="Cambria Math" charset="0"/>
                    <a:ea typeface="Cambria Math" charset="0"/>
                    <a:cs typeface="Cambria Math" charset="0"/>
                  </a:rPr>
                  <a:t>Strategy 2: Protect </a:t>
                </a:r>
                <a:r>
                  <a:rPr lang="en-US" sz="1500" b="0" dirty="0">
                    <a:latin typeface="Cambria Math" charset="0"/>
                    <a:ea typeface="Cambria Math" charset="0"/>
                    <a:cs typeface="Cambria Math" charset="0"/>
                  </a:rPr>
                  <a:t>gorillas</a:t>
                </a:r>
              </a:p>
            </p:txBody>
          </p:sp>
          <p:cxnSp>
            <p:nvCxnSpPr>
              <p:cNvPr id="55" name="Straight Arrow Connector 54">
                <a:extLst>
                  <a:ext uri="{FF2B5EF4-FFF2-40B4-BE49-F238E27FC236}">
                    <a16:creationId xmlns:a16="http://schemas.microsoft.com/office/drawing/2014/main" id="{976F3ABD-AF08-F14D-9133-09620432ACD8}"/>
                  </a:ext>
                </a:extLst>
              </p:cNvPr>
              <p:cNvCxnSpPr>
                <a:stCxn id="53" idx="2"/>
              </p:cNvCxnSpPr>
              <p:nvPr/>
            </p:nvCxnSpPr>
            <p:spPr bwMode="auto">
              <a:xfrm flipV="1">
                <a:off x="623347" y="2114426"/>
                <a:ext cx="0" cy="23715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56" name="Straight Arrow Connector 55">
                <a:extLst>
                  <a:ext uri="{FF2B5EF4-FFF2-40B4-BE49-F238E27FC236}">
                    <a16:creationId xmlns:a16="http://schemas.microsoft.com/office/drawing/2014/main" id="{16A10FF0-3041-044C-BE9E-F5C61E29D552}"/>
                  </a:ext>
                </a:extLst>
              </p:cNvPr>
              <p:cNvCxnSpPr>
                <a:stCxn id="53" idx="2"/>
              </p:cNvCxnSpPr>
              <p:nvPr/>
            </p:nvCxnSpPr>
            <p:spPr bwMode="auto">
              <a:xfrm>
                <a:off x="623347" y="4486018"/>
                <a:ext cx="2373222"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57" name="TextBox 56">
                <a:extLst>
                  <a:ext uri="{FF2B5EF4-FFF2-40B4-BE49-F238E27FC236}">
                    <a16:creationId xmlns:a16="http://schemas.microsoft.com/office/drawing/2014/main" id="{7633395B-90D5-F64A-AC66-544B9361F35C}"/>
                  </a:ext>
                </a:extLst>
              </p:cNvPr>
              <p:cNvSpPr txBox="1"/>
              <p:nvPr/>
            </p:nvSpPr>
            <p:spPr>
              <a:xfrm rot="16200000">
                <a:off x="-826274" y="3121777"/>
                <a:ext cx="2554482" cy="323165"/>
              </a:xfrm>
              <a:prstGeom prst="rect">
                <a:avLst/>
              </a:prstGeom>
              <a:noFill/>
            </p:spPr>
            <p:txBody>
              <a:bodyPr wrap="none" rtlCol="0">
                <a:spAutoFit/>
              </a:bodyPr>
              <a:lstStyle/>
              <a:p>
                <a:r>
                  <a:rPr lang="en-US" sz="1500" b="0" dirty="0">
                    <a:latin typeface="Cambria Math" charset="0"/>
                    <a:ea typeface="Cambria Math" charset="0"/>
                    <a:cs typeface="Cambria Math" charset="0"/>
                  </a:rPr>
                  <a:t>Strategy 1: Protect elephants</a:t>
                </a:r>
              </a:p>
            </p:txBody>
          </p:sp>
        </p:grpSp>
        <p:grpSp>
          <p:nvGrpSpPr>
            <p:cNvPr id="37" name="Group 36">
              <a:extLst>
                <a:ext uri="{FF2B5EF4-FFF2-40B4-BE49-F238E27FC236}">
                  <a16:creationId xmlns:a16="http://schemas.microsoft.com/office/drawing/2014/main" id="{4F2E66BA-3EA9-D043-844E-D971E9E343DE}"/>
                </a:ext>
              </a:extLst>
            </p:cNvPr>
            <p:cNvGrpSpPr/>
            <p:nvPr/>
          </p:nvGrpSpPr>
          <p:grpSpPr>
            <a:xfrm>
              <a:off x="1734967" y="2540269"/>
              <a:ext cx="2164771" cy="2156059"/>
              <a:chOff x="623347" y="2319688"/>
              <a:chExt cx="2164771" cy="2156059"/>
            </a:xfrm>
          </p:grpSpPr>
          <p:sp>
            <p:nvSpPr>
              <p:cNvPr id="41" name="Triangle 40">
                <a:extLst>
                  <a:ext uri="{FF2B5EF4-FFF2-40B4-BE49-F238E27FC236}">
                    <a16:creationId xmlns:a16="http://schemas.microsoft.com/office/drawing/2014/main" id="{AA3F4731-6FFC-4E43-9369-59BDCE222CB4}"/>
                  </a:ext>
                </a:extLst>
              </p:cNvPr>
              <p:cNvSpPr/>
              <p:nvPr/>
            </p:nvSpPr>
            <p:spPr bwMode="auto">
              <a:xfrm>
                <a:off x="623347" y="3048084"/>
                <a:ext cx="2164771" cy="1427663"/>
              </a:xfrm>
              <a:prstGeom prst="triangle">
                <a:avLst>
                  <a:gd name="adj" fmla="val 33931"/>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2" name="Triangle 41">
                <a:extLst>
                  <a:ext uri="{FF2B5EF4-FFF2-40B4-BE49-F238E27FC236}">
                    <a16:creationId xmlns:a16="http://schemas.microsoft.com/office/drawing/2014/main" id="{D986024B-10E1-6C40-864D-6A885D667F65}"/>
                  </a:ext>
                </a:extLst>
              </p:cNvPr>
              <p:cNvSpPr/>
              <p:nvPr/>
            </p:nvSpPr>
            <p:spPr bwMode="auto">
              <a:xfrm rot="5400000">
                <a:off x="-70587" y="3028749"/>
                <a:ext cx="2136810" cy="718687"/>
              </a:xfrm>
              <a:prstGeom prst="triangle">
                <a:avLst>
                  <a:gd name="adj" fmla="val 33964"/>
                </a:avLst>
              </a:prstGeom>
              <a:pattFill prst="wdUpDiag">
                <a:fgClr>
                  <a:schemeClr val="bg2"/>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43" name="Picture 42">
                <a:extLst>
                  <a:ext uri="{FF2B5EF4-FFF2-40B4-BE49-F238E27FC236}">
                    <a16:creationId xmlns:a16="http://schemas.microsoft.com/office/drawing/2014/main" id="{BA7E5578-AEA2-DA46-9022-89B556B5302A}"/>
                  </a:ext>
                </a:extLst>
              </p:cNvPr>
              <p:cNvPicPr>
                <a:picLocks noChangeAspect="1"/>
              </p:cNvPicPr>
              <p:nvPr/>
            </p:nvPicPr>
            <p:blipFill>
              <a:blip r:embed="rId7" cstate="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1374226" y="3910022"/>
                <a:ext cx="510656" cy="398388"/>
              </a:xfrm>
              <a:prstGeom prst="rect">
                <a:avLst/>
              </a:prstGeom>
              <a:effectLst>
                <a:glow rad="12700">
                  <a:schemeClr val="bg1"/>
                </a:glow>
              </a:effectLst>
            </p:spPr>
          </p:pic>
          <p:pic>
            <p:nvPicPr>
              <p:cNvPr id="44" name="Picture 43">
                <a:extLst>
                  <a:ext uri="{FF2B5EF4-FFF2-40B4-BE49-F238E27FC236}">
                    <a16:creationId xmlns:a16="http://schemas.microsoft.com/office/drawing/2014/main" id="{2D5AAF10-2EDC-AB45-93F9-60D587D9AD62}"/>
                  </a:ext>
                </a:extLst>
              </p:cNvPr>
              <p:cNvPicPr>
                <a:picLocks noChangeAspect="1"/>
              </p:cNvPicPr>
              <p:nvPr/>
            </p:nvPicPr>
            <p:blipFill>
              <a:blip r:embed="rId9" cstate="print">
                <a:extLst>
                  <a:ext uri="{BEBA8EAE-BF5A-486C-A8C5-ECC9F3942E4B}">
                    <a14:imgProps xmlns:a14="http://schemas.microsoft.com/office/drawing/2010/main">
                      <a14:imgLayer r:embed="rId10">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671350" y="2863857"/>
                <a:ext cx="450916" cy="450916"/>
              </a:xfrm>
              <a:prstGeom prst="rect">
                <a:avLst/>
              </a:prstGeom>
              <a:effectLst>
                <a:glow rad="25400">
                  <a:schemeClr val="bg1">
                    <a:alpha val="91000"/>
                  </a:schemeClr>
                </a:glow>
              </a:effectLst>
            </p:spPr>
          </p:pic>
          <p:cxnSp>
            <p:nvCxnSpPr>
              <p:cNvPr id="45" name="Straight Connector 44">
                <a:extLst>
                  <a:ext uri="{FF2B5EF4-FFF2-40B4-BE49-F238E27FC236}">
                    <a16:creationId xmlns:a16="http://schemas.microsoft.com/office/drawing/2014/main" id="{AD697F94-DB11-2646-BAD3-A1AAF99D27AB}"/>
                  </a:ext>
                </a:extLst>
              </p:cNvPr>
              <p:cNvCxnSpPr>
                <a:cxnSpLocks/>
              </p:cNvCxnSpPr>
              <p:nvPr/>
            </p:nvCxnSpPr>
            <p:spPr bwMode="auto">
              <a:xfrm flipV="1">
                <a:off x="639953" y="3035805"/>
                <a:ext cx="747650" cy="1437934"/>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gr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6B9306FA-3C9B-EB4C-B19E-D6A010BBD4A1}"/>
                  </a:ext>
                </a:extLst>
              </p:cNvPr>
              <p:cNvSpPr txBox="1"/>
              <p:nvPr/>
            </p:nvSpPr>
            <p:spPr>
              <a:xfrm>
                <a:off x="9000163" y="4210224"/>
                <a:ext cx="3485322" cy="404983"/>
              </a:xfrm>
              <a:prstGeom prst="rect">
                <a:avLst/>
              </a:prstGeom>
              <a:noFill/>
            </p:spPr>
            <p:txBody>
              <a:bodyPr wrap="square">
                <a:spAutoFit/>
              </a:bodyPr>
              <a:lstStyle/>
              <a:p>
                <a14:m>
                  <m:oMath xmlns:m="http://schemas.openxmlformats.org/officeDocument/2006/math">
                    <m:sSub>
                      <m:sSubPr>
                        <m:ctrlPr>
                          <a:rPr lang="en-US" sz="1800" i="1" smtClean="0">
                            <a:solidFill>
                              <a:schemeClr val="accent2"/>
                            </a:solidFill>
                            <a:latin typeface="Cambria Math" panose="02040503050406030204" pitchFamily="18" charset="0"/>
                          </a:rPr>
                        </m:ctrlPr>
                      </m:sSubPr>
                      <m:e>
                        <m:r>
                          <a:rPr lang="en-US" sz="1800" i="1">
                            <a:solidFill>
                              <a:schemeClr val="accent2"/>
                            </a:solidFill>
                            <a:latin typeface="Cambria Math" panose="02040503050406030204" pitchFamily="18" charset="0"/>
                          </a:rPr>
                          <m:t>𝑈</m:t>
                        </m:r>
                      </m:e>
                      <m:sub>
                        <m:r>
                          <a:rPr lang="en-US" sz="1800" b="0" i="1" smtClean="0">
                            <a:solidFill>
                              <a:schemeClr val="accent2"/>
                            </a:solidFill>
                            <a:latin typeface="Cambria Math" panose="02040503050406030204" pitchFamily="18" charset="0"/>
                          </a:rPr>
                          <m:t>1</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𝑡</m:t>
                            </m:r>
                          </m:sub>
                        </m:sSub>
                        <m:r>
                          <a:rPr lang="en-US" sz="1800" i="1">
                            <a:latin typeface="Cambria Math" panose="02040503050406030204" pitchFamily="18" charset="0"/>
                          </a:rPr>
                          <m:t>, </m:t>
                        </m:r>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𝑄</m:t>
                            </m:r>
                          </m:e>
                          <m:sub>
                            <m:r>
                              <a:rPr lang="en-US" sz="1800" i="1">
                                <a:solidFill>
                                  <a:schemeClr val="accent1"/>
                                </a:solidFill>
                                <a:latin typeface="Cambria Math" panose="02040503050406030204" pitchFamily="18" charset="0"/>
                              </a:rPr>
                              <m:t>𝑡</m:t>
                            </m:r>
                          </m:sub>
                        </m:sSub>
                      </m:e>
                    </m:d>
                    <m:r>
                      <a:rPr lang="en-US" sz="1800" b="0" i="1" smtClean="0">
                        <a:solidFill>
                          <a:schemeClr val="tx1"/>
                        </a:solidFill>
                        <a:latin typeface="Cambria Math" panose="02040503050406030204" pitchFamily="18" charset="0"/>
                      </a:rPr>
                      <m:t>=</m:t>
                    </m:r>
                  </m:oMath>
                </a14:m>
                <a:r>
                  <a:rPr lang="en-US" sz="1800" dirty="0"/>
                  <a:t>  </a:t>
                </a:r>
                <a14:m>
                  <m:oMath xmlns:m="http://schemas.openxmlformats.org/officeDocument/2006/math">
                    <m:sSub>
                      <m:sSubPr>
                        <m:ctrlPr>
                          <a:rPr lang="en-US" sz="1800" b="0" i="1" smtClean="0">
                            <a:solidFill>
                              <a:schemeClr val="accent2"/>
                            </a:solidFill>
                            <a:latin typeface="Cambria Math" panose="02040503050406030204" pitchFamily="18" charset="0"/>
                          </a:rPr>
                        </m:ctrlPr>
                      </m:sSubPr>
                      <m:e>
                        <m:r>
                          <a:rPr lang="en-US" sz="1800" b="0" i="1" smtClean="0">
                            <a:solidFill>
                              <a:schemeClr val="accent2"/>
                            </a:solidFill>
                            <a:latin typeface="Cambria Math" panose="02040503050406030204" pitchFamily="18" charset="0"/>
                          </a:rPr>
                          <m:t>𝑈</m:t>
                        </m:r>
                      </m:e>
                      <m:sub>
                        <m:r>
                          <a:rPr lang="en-US" sz="1800" b="0" i="1" smtClean="0">
                            <a:solidFill>
                              <a:schemeClr val="accent2"/>
                            </a:solidFill>
                            <a:latin typeface="Cambria Math" panose="02040503050406030204" pitchFamily="18" charset="0"/>
                          </a:rPr>
                          <m:t>1</m:t>
                        </m:r>
                      </m:sub>
                    </m:sSub>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𝑃</m:t>
                            </m:r>
                          </m:e>
                          <m:sub>
                            <m:r>
                              <a:rPr lang="en-US" sz="1800" i="1">
                                <a:latin typeface="Cambria Math" panose="02040503050406030204" pitchFamily="18" charset="0"/>
                              </a:rPr>
                              <m:t>𝑡</m:t>
                            </m:r>
                          </m:sub>
                        </m:sSub>
                        <m:r>
                          <a:rPr lang="en-US" sz="1800" i="1">
                            <a:latin typeface="Cambria Math" panose="02040503050406030204" pitchFamily="18" charset="0"/>
                          </a:rPr>
                          <m:t>, </m:t>
                        </m:r>
                        <m:r>
                          <a:rPr lang="en-US" sz="1800" i="1">
                            <a:solidFill>
                              <a:schemeClr val="accent1"/>
                            </a:solidFill>
                            <a:latin typeface="Cambria Math" panose="02040503050406030204" pitchFamily="18" charset="0"/>
                          </a:rPr>
                          <m:t>𝐵𝑅</m:t>
                        </m:r>
                        <m:d>
                          <m:dPr>
                            <m:ctrlPr>
                              <a:rPr lang="en-US" sz="1800" i="1">
                                <a:solidFill>
                                  <a:schemeClr val="accent1"/>
                                </a:solidFill>
                                <a:latin typeface="Cambria Math" panose="02040503050406030204" pitchFamily="18" charset="0"/>
                              </a:rPr>
                            </m:ctrlPr>
                          </m:dPr>
                          <m:e>
                            <m:sSub>
                              <m:sSubPr>
                                <m:ctrlPr>
                                  <a:rPr lang="en-US" sz="1800" i="1">
                                    <a:solidFill>
                                      <a:schemeClr val="accent1"/>
                                    </a:solidFill>
                                    <a:latin typeface="Cambria Math" panose="02040503050406030204" pitchFamily="18" charset="0"/>
                                  </a:rPr>
                                </m:ctrlPr>
                              </m:sSubPr>
                              <m:e>
                                <m:r>
                                  <a:rPr lang="en-US" sz="1800" i="1">
                                    <a:solidFill>
                                      <a:schemeClr val="accent1"/>
                                    </a:solidFill>
                                    <a:latin typeface="Cambria Math" panose="02040503050406030204" pitchFamily="18" charset="0"/>
                                  </a:rPr>
                                  <m:t>𝑃</m:t>
                                </m:r>
                              </m:e>
                              <m:sub>
                                <m:r>
                                  <a:rPr lang="en-US" sz="1800" i="1">
                                    <a:solidFill>
                                      <a:schemeClr val="accent1"/>
                                    </a:solidFill>
                                    <a:latin typeface="Cambria Math" panose="02040503050406030204" pitchFamily="18" charset="0"/>
                                  </a:rPr>
                                  <m:t>𝑡</m:t>
                                </m:r>
                              </m:sub>
                            </m:sSub>
                          </m:e>
                        </m:d>
                      </m:e>
                    </m:d>
                  </m:oMath>
                </a14:m>
                <a:r>
                  <a:rPr lang="en-US" sz="1800" dirty="0"/>
                  <a:t> </a:t>
                </a:r>
                <a:endParaRPr lang="en-US" dirty="0"/>
              </a:p>
            </p:txBody>
          </p:sp>
        </mc:Choice>
        <mc:Fallback xmlns="">
          <p:sp>
            <p:nvSpPr>
              <p:cNvPr id="59" name="TextBox 58">
                <a:extLst>
                  <a:ext uri="{FF2B5EF4-FFF2-40B4-BE49-F238E27FC236}">
                    <a16:creationId xmlns:a16="http://schemas.microsoft.com/office/drawing/2014/main" id="{6B9306FA-3C9B-EB4C-B19E-D6A010BBD4A1}"/>
                  </a:ext>
                </a:extLst>
              </p:cNvPr>
              <p:cNvSpPr txBox="1">
                <a:spLocks noRot="1" noChangeAspect="1" noMove="1" noResize="1" noEditPoints="1" noAdjustHandles="1" noChangeArrowheads="1" noChangeShapeType="1" noTextEdit="1"/>
              </p:cNvSpPr>
              <p:nvPr/>
            </p:nvSpPr>
            <p:spPr>
              <a:xfrm>
                <a:off x="9000163" y="4210224"/>
                <a:ext cx="3485322" cy="404983"/>
              </a:xfrm>
              <a:prstGeom prst="rect">
                <a:avLst/>
              </a:prstGeom>
              <a:blipFill>
                <a:blip r:embed="rId11"/>
                <a:stretch>
                  <a:fillRect b="-3030"/>
                </a:stretch>
              </a:blipFill>
            </p:spPr>
            <p:txBody>
              <a:bodyPr/>
              <a:lstStyle/>
              <a:p>
                <a:r>
                  <a:rPr lang="en-US">
                    <a:noFill/>
                  </a:rPr>
                  <a:t> </a:t>
                </a:r>
              </a:p>
            </p:txBody>
          </p:sp>
        </mc:Fallback>
      </mc:AlternateContent>
      <p:sp>
        <p:nvSpPr>
          <p:cNvPr id="60" name="Freeform 59">
            <a:extLst>
              <a:ext uri="{FF2B5EF4-FFF2-40B4-BE49-F238E27FC236}">
                <a16:creationId xmlns:a16="http://schemas.microsoft.com/office/drawing/2014/main" id="{4FAB9A97-AA72-5143-A4D1-B56751EBB951}"/>
              </a:ext>
            </a:extLst>
          </p:cNvPr>
          <p:cNvSpPr/>
          <p:nvPr/>
        </p:nvSpPr>
        <p:spPr bwMode="auto">
          <a:xfrm rot="16200000" flipV="1">
            <a:off x="9579693" y="4868068"/>
            <a:ext cx="404862" cy="665586"/>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chemeClr val="accent1"/>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1" name="Triangle 60">
            <a:extLst>
              <a:ext uri="{FF2B5EF4-FFF2-40B4-BE49-F238E27FC236}">
                <a16:creationId xmlns:a16="http://schemas.microsoft.com/office/drawing/2014/main" id="{DF6640EC-961B-4A47-9A4B-1FD0D1CD50DE}"/>
              </a:ext>
            </a:extLst>
          </p:cNvPr>
          <p:cNvSpPr/>
          <p:nvPr/>
        </p:nvSpPr>
        <p:spPr bwMode="auto">
          <a:xfrm>
            <a:off x="8453178" y="5094217"/>
            <a:ext cx="1992307" cy="1308013"/>
          </a:xfrm>
          <a:prstGeom prst="triangle">
            <a:avLst>
              <a:gd name="adj" fmla="val 33931"/>
            </a:avLst>
          </a:prstGeom>
          <a:noFill/>
          <a:ln w="38100" cap="flat" cmpd="sng" algn="ctr">
            <a:solidFill>
              <a:schemeClr val="accent1"/>
            </a:solidFill>
            <a:prstDash val="solid"/>
            <a:round/>
            <a:headEnd type="none" w="med" len="med"/>
            <a:tailEnd type="none" w="med" len="med"/>
          </a:ln>
          <a:effectLst>
            <a:glow rad="25400">
              <a:schemeClr val="bg1">
                <a:alpha val="24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spTree>
    <p:extLst>
      <p:ext uri="{BB962C8B-B14F-4D97-AF65-F5344CB8AC3E}">
        <p14:creationId xmlns:p14="http://schemas.microsoft.com/office/powerpoint/2010/main" val="234634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7" grpId="0"/>
      <p:bldP spid="30" grpId="0"/>
      <p:bldP spid="31" grpId="0"/>
      <p:bldP spid="32" grpId="0" animBg="1"/>
      <p:bldP spid="59" grpId="0"/>
      <p:bldP spid="60" grpId="0" animBg="1"/>
      <p:bldP spid="61" grpId="0" animBg="1"/>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191CF9B-1CE2-5E41-9D2E-20B24387F18B}"/>
                  </a:ext>
                </a:extLst>
              </p:cNvPr>
              <p:cNvSpPr txBox="1">
                <a:spLocks noGrp="1"/>
              </p:cNvSpPr>
              <p:nvPr>
                <p:ph idx="1"/>
              </p:nvPr>
            </p:nvSpPr>
            <p:spPr>
              <a:xfrm>
                <a:off x="426720" y="3351987"/>
                <a:ext cx="11369040" cy="2770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AutoNum type="arabicPeriod"/>
                </a:pPr>
                <a:r>
                  <a:rPr lang="en-US" sz="2200" dirty="0"/>
                  <a:t>Optimize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r>
                      <a:rPr lang="en-US" sz="2200" b="0" i="1" smtClean="0">
                        <a:solidFill>
                          <a:schemeClr val="accent3"/>
                        </a:solidFill>
                        <a:latin typeface="Cambria Math" panose="02040503050406030204" pitchFamily="18" charset="0"/>
                        <a:ea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𝑈</m:t>
                        </m:r>
                      </m:e>
                      <m:sub>
                        <m:r>
                          <a:rPr lang="en-US" sz="2200" i="1">
                            <a:solidFill>
                              <a:schemeClr val="accent2"/>
                            </a:solidFill>
                            <a:latin typeface="Cambria Math" panose="02040503050406030204" pitchFamily="18" charset="0"/>
                          </a:rPr>
                          <m:t>1</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𝑡</m:t>
                            </m:r>
                          </m:sub>
                        </m:sSub>
                        <m:r>
                          <a:rPr lang="en-US" sz="2200" i="1">
                            <a:latin typeface="Cambria Math" panose="02040503050406030204" pitchFamily="18" charset="0"/>
                          </a:rPr>
                          <m:t>, </m:t>
                        </m:r>
                        <m:r>
                          <a:rPr lang="en-US" sz="2200" i="1">
                            <a:solidFill>
                              <a:schemeClr val="accent1"/>
                            </a:solidFill>
                            <a:latin typeface="Cambria Math" panose="02040503050406030204" pitchFamily="18" charset="0"/>
                          </a:rPr>
                          <m:t>𝐵𝑅</m:t>
                        </m:r>
                        <m:d>
                          <m:dPr>
                            <m:ctrlPr>
                              <a:rPr lang="en-US" sz="2200" i="1">
                                <a:solidFill>
                                  <a:schemeClr val="accent1"/>
                                </a:solidFill>
                                <a:latin typeface="Cambria Math" panose="02040503050406030204" pitchFamily="18" charset="0"/>
                              </a:rPr>
                            </m:ctrlPr>
                          </m:dPr>
                          <m:e>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panose="02040503050406030204" pitchFamily="18" charset="0"/>
                                  </a:rPr>
                                  <m:t>𝑃</m:t>
                                </m:r>
                              </m:e>
                              <m:sub>
                                <m:r>
                                  <a:rPr lang="en-US" sz="2200" i="1">
                                    <a:solidFill>
                                      <a:schemeClr val="accent1"/>
                                    </a:solidFill>
                                    <a:latin typeface="Cambria Math" panose="02040503050406030204" pitchFamily="18" charset="0"/>
                                  </a:rPr>
                                  <m:t>𝑡</m:t>
                                </m:r>
                              </m:sub>
                            </m:sSub>
                          </m:e>
                        </m:d>
                      </m:e>
                    </m:d>
                  </m:oMath>
                </a14:m>
                <a:r>
                  <a:rPr lang="en-US" sz="2200" dirty="0"/>
                  <a:t> from bandit observations.</a:t>
                </a:r>
              </a:p>
              <a:p>
                <a:pPr marL="457200" indent="-457200">
                  <a:lnSpc>
                    <a:spcPct val="150000"/>
                  </a:lnSpc>
                  <a:buAutoNum type="arabicPeriod"/>
                </a:pPr>
                <a:r>
                  <a:rPr lang="en-US" sz="2200" dirty="0"/>
                  <a:t>Be robust to some misspecification of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oMath>
                </a14:m>
                <a:r>
                  <a:rPr lang="en-US" sz="2200" dirty="0">
                    <a:solidFill>
                      <a:schemeClr val="accent3"/>
                    </a:solidFill>
                    <a:ea typeface="Cambria Math" panose="02040503050406030204" pitchFamily="18" charset="0"/>
                  </a:rPr>
                  <a:t>, </a:t>
                </a:r>
                <a:r>
                  <a:rPr lang="en-US" sz="2200" dirty="0">
                    <a:ea typeface="Cambria Math" panose="02040503050406030204" pitchFamily="18" charset="0"/>
                  </a:rPr>
                  <a:t>say </a:t>
                </a:r>
                <a14:m>
                  <m:oMath xmlns:m="http://schemas.openxmlformats.org/officeDocument/2006/math">
                    <m:sSub>
                      <m:sSubPr>
                        <m:ctrlPr>
                          <a:rPr lang="en-US" sz="2200" i="1" dirty="0" smtClean="0">
                            <a:solidFill>
                              <a:schemeClr val="accent3"/>
                            </a:solidFill>
                            <a:latin typeface="Cambria Math" panose="02040503050406030204" pitchFamily="18" charset="0"/>
                            <a:ea typeface="Cambria Math" panose="02040503050406030204" pitchFamily="18" charset="0"/>
                          </a:rPr>
                        </m:ctrlPr>
                      </m:sSubPr>
                      <m:e>
                        <m:acc>
                          <m:accPr>
                            <m:chr m:val="̂"/>
                            <m:ctrlPr>
                              <a:rPr lang="en-US" sz="2200" i="1" dirty="0">
                                <a:solidFill>
                                  <a:schemeClr val="accent3"/>
                                </a:solidFill>
                                <a:latin typeface="Cambria Math" panose="02040503050406030204" pitchFamily="18" charset="0"/>
                                <a:ea typeface="Cambria Math" panose="02040503050406030204" pitchFamily="18" charset="0"/>
                              </a:rPr>
                            </m:ctrlPr>
                          </m:accPr>
                          <m:e>
                            <m:r>
                              <a:rPr lang="en-US" sz="2200" i="1" dirty="0">
                                <a:solidFill>
                                  <a:schemeClr val="accent3"/>
                                </a:solidFill>
                                <a:latin typeface="Cambria Math" panose="02040503050406030204" pitchFamily="18" charset="0"/>
                                <a:ea typeface="Cambria Math" panose="02040503050406030204" pitchFamily="18" charset="0"/>
                              </a:rPr>
                              <m:t>𝑓</m:t>
                            </m:r>
                          </m:e>
                        </m:acc>
                      </m:e>
                      <m:sub>
                        <m:r>
                          <a:rPr lang="en-US" sz="2200" i="1" dirty="0">
                            <a:solidFill>
                              <a:schemeClr val="accent3"/>
                            </a:solidFill>
                            <a:latin typeface="Cambria Math" panose="02040503050406030204" pitchFamily="18" charset="0"/>
                          </a:rPr>
                          <m:t>𝑡</m:t>
                        </m:r>
                      </m:sub>
                    </m:sSub>
                    <m:d>
                      <m:dPr>
                        <m:ctrlPr>
                          <a:rPr lang="en-US" sz="2200" i="1" dirty="0">
                            <a:solidFill>
                              <a:schemeClr val="accent3"/>
                            </a:solidFill>
                            <a:latin typeface="Cambria Math" panose="02040503050406030204" pitchFamily="18" charset="0"/>
                          </a:rPr>
                        </m:ctrlPr>
                      </m:dPr>
                      <m:e>
                        <m:sSub>
                          <m:sSubPr>
                            <m:ctrlPr>
                              <a:rPr lang="en-US" sz="2200" i="1" dirty="0">
                                <a:solidFill>
                                  <a:schemeClr val="accent3"/>
                                </a:solidFill>
                                <a:latin typeface="Cambria Math" panose="02040503050406030204" pitchFamily="18" charset="0"/>
                              </a:rPr>
                            </m:ctrlPr>
                          </m:sSubPr>
                          <m:e>
                            <m:r>
                              <a:rPr lang="en-US" sz="2200" i="1" dirty="0">
                                <a:solidFill>
                                  <a:schemeClr val="accent3"/>
                                </a:solidFill>
                                <a:latin typeface="Cambria Math" panose="02040503050406030204" pitchFamily="18" charset="0"/>
                              </a:rPr>
                              <m:t>𝑃</m:t>
                            </m:r>
                          </m:e>
                          <m:sub>
                            <m:r>
                              <a:rPr lang="en-US" sz="2200" i="1" dirty="0">
                                <a:solidFill>
                                  <a:schemeClr val="accent3"/>
                                </a:solidFill>
                                <a:latin typeface="Cambria Math" panose="02040503050406030204" pitchFamily="18" charset="0"/>
                              </a:rPr>
                              <m:t>𝑡</m:t>
                            </m:r>
                          </m:sub>
                        </m:sSub>
                      </m:e>
                    </m:d>
                  </m:oMath>
                </a14:m>
                <a:r>
                  <a:rPr lang="en-US" sz="2200" dirty="0">
                    <a:solidFill>
                      <a:schemeClr val="accent3"/>
                    </a:solidFill>
                    <a:ea typeface="Cambria Math" panose="02040503050406030204" pitchFamily="18" charset="0"/>
                  </a:rPr>
                  <a:t>.</a:t>
                </a:r>
              </a:p>
              <a:p>
                <a:pPr lvl="1">
                  <a:lnSpc>
                    <a:spcPct val="100000"/>
                  </a:lnSpc>
                  <a:buFont typeface="Wingdings" pitchFamily="2" charset="2"/>
                  <a:buChar char="à"/>
                </a:pPr>
                <a:r>
                  <a:rPr lang="en-US" sz="2200" dirty="0">
                    <a:latin typeface="Cambria Math" panose="02040503050406030204" pitchFamily="18" charset="0"/>
                    <a:ea typeface="Cambria Math" panose="02040503050406030204" pitchFamily="18" charset="0"/>
                  </a:rPr>
                  <a:t>Different only in some small or </a:t>
                </a:r>
                <a:r>
                  <a:rPr lang="en-US" sz="2200" dirty="0">
                    <a:solidFill>
                      <a:schemeClr val="tx1"/>
                    </a:solidFill>
                    <a:latin typeface="Cambria Math" panose="02040503050406030204" pitchFamily="18" charset="0"/>
                    <a:ea typeface="Cambria Math" panose="02040503050406030204" pitchFamily="18" charset="0"/>
                  </a:rPr>
                  <a:t>structured sets.</a:t>
                </a:r>
              </a:p>
              <a:p>
                <a:pPr lvl="1">
                  <a:lnSpc>
                    <a:spcPct val="100000"/>
                  </a:lnSpc>
                  <a:buFont typeface="Wingdings" pitchFamily="2" charset="2"/>
                  <a:buChar char="à"/>
                </a:pPr>
                <a:r>
                  <a:rPr lang="en-US" sz="2200" dirty="0">
                    <a:ea typeface="Cambria Math" panose="02040503050406030204" pitchFamily="18" charset="0"/>
                  </a:rPr>
                  <a:t>P</a:t>
                </a:r>
                <a:r>
                  <a:rPr lang="en-US" sz="2200" dirty="0">
                    <a:solidFill>
                      <a:schemeClr val="tx1"/>
                    </a:solidFill>
                    <a:ea typeface="Cambria Math" panose="02040503050406030204" pitchFamily="18" charset="0"/>
                  </a:rPr>
                  <a:t>ointwise</a:t>
                </a:r>
                <a:r>
                  <a:rPr lang="en-US" sz="2200" dirty="0">
                    <a:solidFill>
                      <a:schemeClr val="tx1"/>
                    </a:solidFill>
                    <a:ea typeface="Cambria Math" panose="02040503050406030204" pitchFamily="18" charset="0"/>
                    <a:sym typeface="Wingdings" pitchFamily="2" charset="2"/>
                  </a:rPr>
                  <a:t> close everywhere</a:t>
                </a:r>
                <a:r>
                  <a:rPr lang="en-US" sz="2200" dirty="0">
                    <a:solidFill>
                      <a:schemeClr val="tx1"/>
                    </a:solidFill>
                    <a:ea typeface="Cambria Math" panose="02040503050406030204" pitchFamily="18" charset="0"/>
                  </a:rPr>
                  <a:t>.</a:t>
                </a:r>
                <a:endParaRPr lang="en-US" sz="2200" dirty="0">
                  <a:solidFill>
                    <a:schemeClr val="accent3"/>
                  </a:solidFill>
                  <a:ea typeface="Cambria Math" panose="02040503050406030204" pitchFamily="18" charset="0"/>
                </a:endParaRPr>
              </a:p>
              <a:p>
                <a:pPr marL="457200" indent="-457200">
                  <a:lnSpc>
                    <a:spcPct val="150000"/>
                  </a:lnSpc>
                  <a:buFont typeface="+mj-lt"/>
                  <a:buAutoNum type="arabicPeriod"/>
                </a:pPr>
                <a:r>
                  <a:rPr lang="en-US" sz="2200" dirty="0"/>
                  <a:t>Be able to handle delays </a:t>
                </a:r>
              </a:p>
            </p:txBody>
          </p:sp>
        </mc:Choice>
        <mc:Fallback xmlns="">
          <p:sp>
            <p:nvSpPr>
              <p:cNvPr id="4" name="Content Placeholder 2">
                <a:extLst>
                  <a:ext uri="{FF2B5EF4-FFF2-40B4-BE49-F238E27FC236}">
                    <a16:creationId xmlns:a16="http://schemas.microsoft.com/office/drawing/2014/main" id="{B191CF9B-1CE2-5E41-9D2E-20B24387F18B}"/>
                  </a:ext>
                </a:extLst>
              </p:cNvPr>
              <p:cNvSpPr txBox="1">
                <a:spLocks noGrp="1" noRot="1" noChangeAspect="1" noMove="1" noResize="1" noEditPoints="1" noAdjustHandles="1" noChangeArrowheads="1" noChangeShapeType="1" noTextEdit="1"/>
              </p:cNvSpPr>
              <p:nvPr>
                <p:ph idx="1"/>
              </p:nvPr>
            </p:nvSpPr>
            <p:spPr>
              <a:xfrm>
                <a:off x="426720" y="3351987"/>
                <a:ext cx="11369040" cy="2770517"/>
              </a:xfrm>
              <a:prstGeom prst="rect">
                <a:avLst/>
              </a:prstGeom>
              <a:blipFill>
                <a:blip r:embed="rId2"/>
                <a:stretch>
                  <a:fillRect l="-670" b="-137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87663D8-C568-6348-8A3A-8B0BC359AB4B}"/>
              </a:ext>
            </a:extLst>
          </p:cNvPr>
          <p:cNvSpPr/>
          <p:nvPr/>
        </p:nvSpPr>
        <p:spPr>
          <a:xfrm>
            <a:off x="4152104" y="1378631"/>
            <a:ext cx="3746310" cy="12032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62C9443-5DF5-9A49-9566-8006123BE059}"/>
              </a:ext>
            </a:extLst>
          </p:cNvPr>
          <p:cNvGrpSpPr/>
          <p:nvPr/>
        </p:nvGrpSpPr>
        <p:grpSpPr>
          <a:xfrm>
            <a:off x="3925413" y="1454795"/>
            <a:ext cx="644673" cy="855587"/>
            <a:chOff x="2139430" y="2120158"/>
            <a:chExt cx="440320" cy="584377"/>
          </a:xfrm>
        </p:grpSpPr>
        <p:sp>
          <p:nvSpPr>
            <p:cNvPr id="7" name="Oval 6">
              <a:extLst>
                <a:ext uri="{FF2B5EF4-FFF2-40B4-BE49-F238E27FC236}">
                  <a16:creationId xmlns:a16="http://schemas.microsoft.com/office/drawing/2014/main" id="{43051B01-E659-1040-ABFA-D6543E70CFB8}"/>
                </a:ext>
              </a:extLst>
            </p:cNvPr>
            <p:cNvSpPr/>
            <p:nvPr/>
          </p:nvSpPr>
          <p:spPr bwMode="auto">
            <a:xfrm>
              <a:off x="2220378" y="2120158"/>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Freeform 7">
              <a:extLst>
                <a:ext uri="{FF2B5EF4-FFF2-40B4-BE49-F238E27FC236}">
                  <a16:creationId xmlns:a16="http://schemas.microsoft.com/office/drawing/2014/main" id="{FA3A8F21-DD8A-3043-BEE9-FF56B91C5A62}"/>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DD51E3-BB8A-2447-B4C2-9E25434A9B59}"/>
                    </a:ext>
                  </a:extLst>
                </p:cNvPr>
                <p:cNvSpPr txBox="1"/>
                <p:nvPr/>
              </p:nvSpPr>
              <p:spPr>
                <a:xfrm>
                  <a:off x="2179290" y="2431255"/>
                  <a:ext cx="360598" cy="27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2000" b="1" dirty="0">
                    <a:solidFill>
                      <a:schemeClr val="bg1"/>
                    </a:solidFill>
                  </a:endParaRPr>
                </a:p>
              </p:txBody>
            </p:sp>
          </mc:Choice>
          <mc:Fallback xmlns="">
            <p:sp>
              <p:nvSpPr>
                <p:cNvPr id="9" name="TextBox 8">
                  <a:extLst>
                    <a:ext uri="{FF2B5EF4-FFF2-40B4-BE49-F238E27FC236}">
                      <a16:creationId xmlns:a16="http://schemas.microsoft.com/office/drawing/2014/main" id="{AFDD51E3-BB8A-2447-B4C2-9E25434A9B59}"/>
                    </a:ext>
                  </a:extLst>
                </p:cNvPr>
                <p:cNvSpPr txBox="1">
                  <a:spLocks noRot="1" noChangeAspect="1" noMove="1" noResize="1" noEditPoints="1" noAdjustHandles="1" noChangeArrowheads="1" noChangeShapeType="1" noTextEdit="1"/>
                </p:cNvSpPr>
                <p:nvPr/>
              </p:nvSpPr>
              <p:spPr>
                <a:xfrm>
                  <a:off x="2179290" y="2431255"/>
                  <a:ext cx="360598" cy="273280"/>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B04A58C-F9B2-0B4D-8B67-6378E35E2218}"/>
              </a:ext>
            </a:extLst>
          </p:cNvPr>
          <p:cNvGrpSpPr/>
          <p:nvPr/>
        </p:nvGrpSpPr>
        <p:grpSpPr>
          <a:xfrm>
            <a:off x="7558308" y="1492208"/>
            <a:ext cx="586066" cy="782046"/>
            <a:chOff x="3448776" y="1264627"/>
            <a:chExt cx="440320" cy="587563"/>
          </a:xfrm>
        </p:grpSpPr>
        <p:sp>
          <p:nvSpPr>
            <p:cNvPr id="11" name="Oval 10">
              <a:extLst>
                <a:ext uri="{FF2B5EF4-FFF2-40B4-BE49-F238E27FC236}">
                  <a16:creationId xmlns:a16="http://schemas.microsoft.com/office/drawing/2014/main" id="{55858A3A-FED4-A845-9705-CAAEB6571DB4}"/>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Freeform 11">
              <a:extLst>
                <a:ext uri="{FF2B5EF4-FFF2-40B4-BE49-F238E27FC236}">
                  <a16:creationId xmlns:a16="http://schemas.microsoft.com/office/drawing/2014/main" id="{B97A3B96-9B09-F742-95CF-E1BB31CF1B53}"/>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3885F9-8F22-8247-B636-5A3BF40F4F4E}"/>
                    </a:ext>
                  </a:extLst>
                </p:cNvPr>
                <p:cNvSpPr txBox="1"/>
                <p:nvPr/>
              </p:nvSpPr>
              <p:spPr>
                <a:xfrm>
                  <a:off x="3495152" y="1541701"/>
                  <a:ext cx="360598" cy="300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charset="0"/>
                          </a:rPr>
                          <m:t>𝟐</m:t>
                        </m:r>
                      </m:oMath>
                    </m:oMathPara>
                  </a14:m>
                  <a:endParaRPr lang="en-US" sz="2000" b="1" dirty="0">
                    <a:solidFill>
                      <a:schemeClr val="bg1"/>
                    </a:solidFill>
                  </a:endParaRPr>
                </a:p>
              </p:txBody>
            </p:sp>
          </mc:Choice>
          <mc:Fallback xmlns="">
            <p:sp>
              <p:nvSpPr>
                <p:cNvPr id="13" name="TextBox 12">
                  <a:extLst>
                    <a:ext uri="{FF2B5EF4-FFF2-40B4-BE49-F238E27FC236}">
                      <a16:creationId xmlns:a16="http://schemas.microsoft.com/office/drawing/2014/main" id="{2A3885F9-8F22-8247-B636-5A3BF40F4F4E}"/>
                    </a:ext>
                  </a:extLst>
                </p:cNvPr>
                <p:cNvSpPr txBox="1">
                  <a:spLocks noRot="1" noChangeAspect="1" noMove="1" noResize="1" noEditPoints="1" noAdjustHandles="1" noChangeArrowheads="1" noChangeShapeType="1" noTextEdit="1"/>
                </p:cNvSpPr>
                <p:nvPr/>
              </p:nvSpPr>
              <p:spPr>
                <a:xfrm>
                  <a:off x="3495152" y="1541701"/>
                  <a:ext cx="360598" cy="300609"/>
                </a:xfrm>
                <a:prstGeom prst="rect">
                  <a:avLst/>
                </a:prstGeom>
                <a:blipFill>
                  <a:blip r:embed="rId4"/>
                  <a:stretch>
                    <a:fillRect/>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9DC10210-6A75-1147-8CDA-CF0DCB9812EE}"/>
              </a:ext>
            </a:extLst>
          </p:cNvPr>
          <p:cNvSpPr txBox="1"/>
          <p:nvPr/>
        </p:nvSpPr>
        <p:spPr>
          <a:xfrm>
            <a:off x="3809430" y="2516992"/>
            <a:ext cx="927772" cy="369332"/>
          </a:xfrm>
          <a:prstGeom prst="rect">
            <a:avLst/>
          </a:prstGeom>
          <a:noFill/>
        </p:spPr>
        <p:txBody>
          <a:bodyPr wrap="square">
            <a:spAutoFit/>
          </a:bodyPr>
          <a:lstStyle/>
          <a:p>
            <a:r>
              <a:rPr lang="en-US" sz="1800" dirty="0"/>
              <a:t>Leader</a:t>
            </a:r>
            <a:endParaRPr lang="en-US" dirty="0"/>
          </a:p>
        </p:txBody>
      </p:sp>
      <p:sp>
        <p:nvSpPr>
          <p:cNvPr id="15" name="TextBox 14">
            <a:extLst>
              <a:ext uri="{FF2B5EF4-FFF2-40B4-BE49-F238E27FC236}">
                <a16:creationId xmlns:a16="http://schemas.microsoft.com/office/drawing/2014/main" id="{D19A3D9E-4570-C345-A6E0-80DC7BF5826C}"/>
              </a:ext>
            </a:extLst>
          </p:cNvPr>
          <p:cNvSpPr txBox="1"/>
          <p:nvPr/>
        </p:nvSpPr>
        <p:spPr>
          <a:xfrm>
            <a:off x="7347820" y="2494053"/>
            <a:ext cx="1139745" cy="369332"/>
          </a:xfrm>
          <a:prstGeom prst="rect">
            <a:avLst/>
          </a:prstGeom>
          <a:noFill/>
        </p:spPr>
        <p:txBody>
          <a:bodyPr wrap="square">
            <a:spAutoFit/>
          </a:bodyPr>
          <a:lstStyle/>
          <a:p>
            <a:r>
              <a:rPr lang="en-US" sz="1800" dirty="0"/>
              <a:t>Follower</a:t>
            </a:r>
            <a:endParaRPr lang="en-US" dirty="0"/>
          </a:p>
        </p:txBody>
      </p:sp>
      <p:pic>
        <p:nvPicPr>
          <p:cNvPr id="18" name="Picture 2" descr="Brick Wall Clip Art - Brick Wall Clipart - Png Download - Full Size Clipart  (#28647) - PinClipart">
            <a:extLst>
              <a:ext uri="{FF2B5EF4-FFF2-40B4-BE49-F238E27FC236}">
                <a16:creationId xmlns:a16="http://schemas.microsoft.com/office/drawing/2014/main" id="{2EB68CD9-18CC-6E44-9ADD-BE0740686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656" y="1128394"/>
            <a:ext cx="1536687" cy="162270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37BD9C25-8FE2-134E-BD5B-A082A5CE0C98}"/>
              </a:ext>
            </a:extLst>
          </p:cNvPr>
          <p:cNvSpPr txBox="1"/>
          <p:nvPr/>
        </p:nvSpPr>
        <p:spPr>
          <a:xfrm>
            <a:off x="7456298" y="4243872"/>
            <a:ext cx="4665103" cy="400110"/>
          </a:xfrm>
          <a:prstGeom prst="rect">
            <a:avLst/>
          </a:prstGeom>
          <a:noFill/>
        </p:spPr>
        <p:txBody>
          <a:bodyPr wrap="square">
            <a:spAutoFit/>
          </a:bodyPr>
          <a:lstStyle/>
          <a:p>
            <a:pPr lvl="1"/>
            <a:r>
              <a:rPr lang="en-US" sz="2000" b="1" dirty="0">
                <a:solidFill>
                  <a:schemeClr val="accent3"/>
                </a:solidFill>
                <a:ea typeface="Cambria Math" panose="02040503050406030204" pitchFamily="18" charset="0"/>
              </a:rPr>
              <a:t>(Common robustness guarantees)</a:t>
            </a:r>
          </a:p>
        </p:txBody>
      </p:sp>
      <p:sp>
        <p:nvSpPr>
          <p:cNvPr id="22" name="TextBox 21">
            <a:extLst>
              <a:ext uri="{FF2B5EF4-FFF2-40B4-BE49-F238E27FC236}">
                <a16:creationId xmlns:a16="http://schemas.microsoft.com/office/drawing/2014/main" id="{79AFFBE6-6F93-3947-B897-9DECAFA90F2B}"/>
              </a:ext>
            </a:extLst>
          </p:cNvPr>
          <p:cNvSpPr txBox="1"/>
          <p:nvPr/>
        </p:nvSpPr>
        <p:spPr>
          <a:xfrm>
            <a:off x="7898414" y="3522152"/>
            <a:ext cx="4067221" cy="400110"/>
          </a:xfrm>
          <a:prstGeom prst="rect">
            <a:avLst/>
          </a:prstGeom>
          <a:noFill/>
        </p:spPr>
        <p:txBody>
          <a:bodyPr wrap="square">
            <a:spAutoFit/>
          </a:bodyPr>
          <a:lstStyle/>
          <a:p>
            <a:pPr lvl="1"/>
            <a:r>
              <a:rPr lang="en-US" sz="2000" b="1" dirty="0">
                <a:solidFill>
                  <a:schemeClr val="accent3"/>
                </a:solidFill>
                <a:ea typeface="Cambria Math" panose="02040503050406030204" pitchFamily="18" charset="0"/>
              </a:rPr>
              <a:t>(Even for myopic agent)</a:t>
            </a:r>
          </a:p>
        </p:txBody>
      </p:sp>
      <p:sp>
        <p:nvSpPr>
          <p:cNvPr id="23" name="TextBox 22">
            <a:extLst>
              <a:ext uri="{FF2B5EF4-FFF2-40B4-BE49-F238E27FC236}">
                <a16:creationId xmlns:a16="http://schemas.microsoft.com/office/drawing/2014/main" id="{57BA0128-093A-534A-8DF9-1543E0141082}"/>
              </a:ext>
            </a:extLst>
          </p:cNvPr>
          <p:cNvSpPr txBox="1"/>
          <p:nvPr/>
        </p:nvSpPr>
        <p:spPr>
          <a:xfrm>
            <a:off x="8487565" y="5585426"/>
            <a:ext cx="3633836" cy="400110"/>
          </a:xfrm>
          <a:prstGeom prst="rect">
            <a:avLst/>
          </a:prstGeom>
          <a:noFill/>
        </p:spPr>
        <p:txBody>
          <a:bodyPr wrap="square">
            <a:spAutoFit/>
          </a:bodyPr>
          <a:lstStyle/>
          <a:p>
            <a:pPr lvl="1"/>
            <a:r>
              <a:rPr lang="en-US" sz="2000" b="1" dirty="0">
                <a:solidFill>
                  <a:schemeClr val="accent1"/>
                </a:solidFill>
                <a:ea typeface="Cambria Math" panose="02040503050406030204" pitchFamily="18" charset="0"/>
              </a:rPr>
              <a:t>(More on this)</a:t>
            </a:r>
          </a:p>
        </p:txBody>
      </p:sp>
      <p:sp>
        <p:nvSpPr>
          <p:cNvPr id="26" name="Title 25">
            <a:extLst>
              <a:ext uri="{FF2B5EF4-FFF2-40B4-BE49-F238E27FC236}">
                <a16:creationId xmlns:a16="http://schemas.microsoft.com/office/drawing/2014/main" id="{55DC0CE9-D1EB-844F-9D8C-2A22F20CC106}"/>
              </a:ext>
            </a:extLst>
          </p:cNvPr>
          <p:cNvSpPr>
            <a:spLocks noGrp="1"/>
          </p:cNvSpPr>
          <p:nvPr>
            <p:ph type="title"/>
          </p:nvPr>
        </p:nvSpPr>
        <p:spPr>
          <a:xfrm>
            <a:off x="426720" y="273435"/>
            <a:ext cx="11369040" cy="894715"/>
          </a:xfrm>
        </p:spPr>
        <p:txBody>
          <a:bodyPr/>
          <a:lstStyle/>
          <a:p>
            <a:r>
              <a:rPr lang="en-US" dirty="0"/>
              <a:t>Algorithmic Desiderata</a:t>
            </a:r>
          </a:p>
        </p:txBody>
      </p:sp>
    </p:spTree>
    <p:extLst>
      <p:ext uri="{BB962C8B-B14F-4D97-AF65-F5344CB8AC3E}">
        <p14:creationId xmlns:p14="http://schemas.microsoft.com/office/powerpoint/2010/main" val="30873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1" grpId="0"/>
      <p:bldP spid="22" grpId="0"/>
      <p:bldP spid="23" grpId="0"/>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55211-7756-BD44-85FF-5205193DFD87}"/>
              </a:ext>
            </a:extLst>
          </p:cNvPr>
          <p:cNvSpPr>
            <a:spLocks noGrp="1"/>
          </p:cNvSpPr>
          <p:nvPr>
            <p:ph type="title"/>
          </p:nvPr>
        </p:nvSpPr>
        <p:spPr/>
        <p:txBody>
          <a:bodyPr>
            <a:normAutofit/>
          </a:bodyPr>
          <a:lstStyle/>
          <a:p>
            <a:r>
              <a:rPr lang="en-US" dirty="0"/>
              <a:t>Designing algorithms for delayed feedback</a:t>
            </a:r>
          </a:p>
        </p:txBody>
      </p:sp>
      <p:sp>
        <p:nvSpPr>
          <p:cNvPr id="3" name="Content Placeholder 2">
            <a:extLst>
              <a:ext uri="{FF2B5EF4-FFF2-40B4-BE49-F238E27FC236}">
                <a16:creationId xmlns:a16="http://schemas.microsoft.com/office/drawing/2014/main" id="{BBCD4C25-7995-6641-851B-848D87C6A2CA}"/>
              </a:ext>
            </a:extLst>
          </p:cNvPr>
          <p:cNvSpPr>
            <a:spLocks noGrp="1"/>
          </p:cNvSpPr>
          <p:nvPr>
            <p:ph idx="1"/>
          </p:nvPr>
        </p:nvSpPr>
        <p:spPr/>
        <p:txBody>
          <a:bodyPr/>
          <a:lstStyle/>
          <a:p>
            <a:pPr marL="0" indent="0">
              <a:buNone/>
            </a:pPr>
            <a:r>
              <a:rPr lang="en-US" sz="2400" dirty="0"/>
              <a:t>A better studied setting of “Batched Bandits”.</a:t>
            </a:r>
          </a:p>
          <a:p>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C49EB6F-C6C3-8F4D-94F8-9FE211CA32CC}"/>
                  </a:ext>
                </a:extLst>
              </p:cNvPr>
              <p:cNvSpPr txBox="1"/>
              <p:nvPr/>
            </p:nvSpPr>
            <p:spPr>
              <a:xfrm>
                <a:off x="423250" y="1672754"/>
                <a:ext cx="10986867" cy="1107996"/>
              </a:xfrm>
              <a:prstGeom prst="rect">
                <a:avLst/>
              </a:prstGeom>
              <a:noFill/>
            </p:spPr>
            <p:txBody>
              <a:bodyPr wrap="square">
                <a:spAutoFit/>
              </a:bodyPr>
              <a:lstStyle/>
              <a:p>
                <a:pPr marL="0" indent="0">
                  <a:buNone/>
                </a:pPr>
                <a:r>
                  <a:rPr lang="en-US" sz="2200" b="1" dirty="0"/>
                  <a:t>Batched Bandits: </a:t>
                </a:r>
              </a:p>
              <a:p>
                <a:pPr marL="0" indent="0">
                  <a:buNone/>
                </a:pPr>
                <a:r>
                  <a:rPr lang="en-US" sz="2200" dirty="0"/>
                  <a:t>Algorithm submits queries in batches of </a:t>
                </a:r>
                <a14:m>
                  <m:oMath xmlns:m="http://schemas.openxmlformats.org/officeDocument/2006/math">
                    <m:r>
                      <a:rPr lang="en-US" sz="2200" i="1">
                        <a:solidFill>
                          <a:schemeClr val="accent1"/>
                        </a:solidFill>
                        <a:latin typeface="Cambria Math" panose="02040503050406030204" pitchFamily="18" charset="0"/>
                        <a:ea typeface="Cambria Math" panose="02040503050406030204" pitchFamily="18" charset="0"/>
                      </a:rPr>
                      <m:t>𝐷</m:t>
                    </m:r>
                  </m:oMath>
                </a14:m>
                <a:r>
                  <a:rPr lang="en-US" sz="2200" dirty="0"/>
                  <a:t> and receives responses after the batch is done.</a:t>
                </a:r>
              </a:p>
              <a:p>
                <a:pPr marL="342900" indent="-342900">
                  <a:buFont typeface="Arial" panose="020B0604020202020204" pitchFamily="34" charset="0"/>
                  <a:buChar char="•"/>
                </a:pPr>
                <a:r>
                  <a:rPr lang="en-US" sz="2200" dirty="0"/>
                  <a:t>Advantage: More common in optimization.</a:t>
                </a:r>
              </a:p>
            </p:txBody>
          </p:sp>
        </mc:Choice>
        <mc:Fallback xmlns="">
          <p:sp>
            <p:nvSpPr>
              <p:cNvPr id="5" name="TextBox 4">
                <a:extLst>
                  <a:ext uri="{FF2B5EF4-FFF2-40B4-BE49-F238E27FC236}">
                    <a16:creationId xmlns:a16="http://schemas.microsoft.com/office/drawing/2014/main" id="{BC49EB6F-C6C3-8F4D-94F8-9FE211CA32CC}"/>
                  </a:ext>
                </a:extLst>
              </p:cNvPr>
              <p:cNvSpPr txBox="1">
                <a:spLocks noRot="1" noChangeAspect="1" noMove="1" noResize="1" noEditPoints="1" noAdjustHandles="1" noChangeArrowheads="1" noChangeShapeType="1" noTextEdit="1"/>
              </p:cNvSpPr>
              <p:nvPr/>
            </p:nvSpPr>
            <p:spPr>
              <a:xfrm>
                <a:off x="423250" y="1672754"/>
                <a:ext cx="10986867" cy="1107996"/>
              </a:xfrm>
              <a:prstGeom prst="rect">
                <a:avLst/>
              </a:prstGeom>
              <a:blipFill>
                <a:blip r:embed="rId2"/>
                <a:stretch>
                  <a:fillRect l="-693" t="-3409" b="-10227"/>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FFFF0B2D-5997-6941-A766-046503387C65}"/>
              </a:ext>
            </a:extLst>
          </p:cNvPr>
          <p:cNvSpPr/>
          <p:nvPr/>
        </p:nvSpPr>
        <p:spPr>
          <a:xfrm>
            <a:off x="368187" y="5030905"/>
            <a:ext cx="11412302" cy="1608429"/>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7" name="Rectangle 6">
            <a:extLst>
              <a:ext uri="{FF2B5EF4-FFF2-40B4-BE49-F238E27FC236}">
                <a16:creationId xmlns:a16="http://schemas.microsoft.com/office/drawing/2014/main" id="{97ED72C1-2A1F-4441-A0B5-4ACE5B0DF90C}"/>
              </a:ext>
            </a:extLst>
          </p:cNvPr>
          <p:cNvSpPr/>
          <p:nvPr/>
        </p:nvSpPr>
        <p:spPr>
          <a:xfrm>
            <a:off x="4230612" y="4705159"/>
            <a:ext cx="4129196" cy="400111"/>
          </a:xfrm>
          <a:prstGeom prst="rect">
            <a:avLst/>
          </a:prstGeom>
          <a:solidFill>
            <a:schemeClr val="bg1"/>
          </a:solidFill>
        </p:spPr>
        <p:txBody>
          <a:bodyPr wrap="none">
            <a:noAutofit/>
          </a:bodyPr>
          <a:lstStyle/>
          <a:p>
            <a:pPr algn="ctr"/>
            <a:r>
              <a:rPr lang="en-US" sz="2400" b="1" dirty="0">
                <a:solidFill>
                  <a:schemeClr val="accent3"/>
                </a:solidFill>
              </a:rPr>
              <a:t>Delays = Batched Bandits</a:t>
            </a:r>
            <a:endParaRPr lang="en-US" sz="2400" dirty="0">
              <a:solidFill>
                <a:schemeClr val="accent3"/>
              </a:solidFill>
            </a:endParaRPr>
          </a:p>
        </p:txBody>
      </p:sp>
      <p:sp>
        <p:nvSpPr>
          <p:cNvPr id="8" name="TextBox 7">
            <a:extLst>
              <a:ext uri="{FF2B5EF4-FFF2-40B4-BE49-F238E27FC236}">
                <a16:creationId xmlns:a16="http://schemas.microsoft.com/office/drawing/2014/main" id="{70451876-B646-FC49-9CE5-513C39BE53DA}"/>
              </a:ext>
            </a:extLst>
          </p:cNvPr>
          <p:cNvSpPr txBox="1"/>
          <p:nvPr/>
        </p:nvSpPr>
        <p:spPr>
          <a:xfrm>
            <a:off x="10429918" y="6239225"/>
            <a:ext cx="1298020" cy="400110"/>
          </a:xfrm>
          <a:prstGeom prst="rect">
            <a:avLst/>
          </a:prstGeom>
          <a:noFill/>
        </p:spPr>
        <p:txBody>
          <a:bodyPr wrap="square">
            <a:spAutoFit/>
          </a:bodyPr>
          <a:lstStyle/>
          <a:p>
            <a:r>
              <a:rPr lang="en-US" sz="2000" b="1" dirty="0">
                <a:solidFill>
                  <a:schemeClr val="accent6">
                    <a:lumMod val="75000"/>
                  </a:schemeClr>
                </a:solidFill>
              </a:rPr>
              <a:t>H</a:t>
            </a:r>
            <a:r>
              <a:rPr lang="en-US" sz="2000" dirty="0">
                <a:solidFill>
                  <a:schemeClr val="accent6"/>
                </a:solidFill>
              </a:rPr>
              <a:t>LNW’22</a:t>
            </a:r>
            <a:endParaRPr lang="en-US" sz="20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4CE5694-DCAE-814E-BFA1-E72F6E62ACFD}"/>
                  </a:ext>
                </a:extLst>
              </p:cNvPr>
              <p:cNvSpPr txBox="1"/>
              <p:nvPr/>
            </p:nvSpPr>
            <p:spPr>
              <a:xfrm>
                <a:off x="426720" y="5227241"/>
                <a:ext cx="3403240" cy="769441"/>
              </a:xfrm>
              <a:prstGeom prst="rect">
                <a:avLst/>
              </a:prstGeom>
              <a:noFill/>
            </p:spPr>
            <p:txBody>
              <a:bodyPr wrap="square">
                <a:spAutoFit/>
              </a:bodyPr>
              <a:lstStyle/>
              <a:p>
                <a:r>
                  <a:rPr lang="en-US" sz="2200" dirty="0"/>
                  <a:t>Algorithm with </a:t>
                </a:r>
                <a14:m>
                  <m:oMath xmlns:m="http://schemas.openxmlformats.org/officeDocument/2006/math">
                    <m:sSub>
                      <m:sSubPr>
                        <m:ctrlPr>
                          <a:rPr lang="en-US" sz="22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200" b="0" i="0" smtClean="0">
                            <a:solidFill>
                              <a:schemeClr val="accent1"/>
                            </a:solidFill>
                            <a:latin typeface="Cambria Math" panose="02040503050406030204" pitchFamily="18" charset="0"/>
                            <a:ea typeface="Cambria Math" panose="02040503050406030204" pitchFamily="18" charset="0"/>
                          </a:rPr>
                          <m:t>Regret</m:t>
                        </m:r>
                      </m:e>
                      <m:sub>
                        <m:r>
                          <a:rPr lang="en-US" sz="2200" b="0" i="1" smtClean="0">
                            <a:solidFill>
                              <a:schemeClr val="accent1"/>
                            </a:solidFill>
                            <a:latin typeface="Cambria Math" panose="02040503050406030204" pitchFamily="18" charset="0"/>
                            <a:ea typeface="Cambria Math" panose="02040503050406030204" pitchFamily="18" charset="0"/>
                          </a:rPr>
                          <m:t>𝐷</m:t>
                        </m:r>
                      </m:sub>
                    </m:sSub>
                  </m:oMath>
                </a14:m>
                <a:r>
                  <a:rPr lang="en-US" sz="2200" dirty="0"/>
                  <a:t> for delays of </a:t>
                </a:r>
                <a14:m>
                  <m:oMath xmlns:m="http://schemas.openxmlformats.org/officeDocument/2006/math">
                    <m:r>
                      <a:rPr lang="en-US" sz="2200" i="1">
                        <a:solidFill>
                          <a:schemeClr val="accent1"/>
                        </a:solidFill>
                        <a:latin typeface="Cambria Math" panose="02040503050406030204" pitchFamily="18" charset="0"/>
                        <a:ea typeface="Cambria Math" panose="02040503050406030204" pitchFamily="18" charset="0"/>
                      </a:rPr>
                      <m:t>𝐷</m:t>
                    </m:r>
                  </m:oMath>
                </a14:m>
                <a:r>
                  <a:rPr lang="en-US" sz="2200" dirty="0"/>
                  <a:t> steps.</a:t>
                </a:r>
              </a:p>
            </p:txBody>
          </p:sp>
        </mc:Choice>
        <mc:Fallback xmlns="">
          <p:sp>
            <p:nvSpPr>
              <p:cNvPr id="9" name="TextBox 8">
                <a:extLst>
                  <a:ext uri="{FF2B5EF4-FFF2-40B4-BE49-F238E27FC236}">
                    <a16:creationId xmlns:a16="http://schemas.microsoft.com/office/drawing/2014/main" id="{E4CE5694-DCAE-814E-BFA1-E72F6E62ACFD}"/>
                  </a:ext>
                </a:extLst>
              </p:cNvPr>
              <p:cNvSpPr txBox="1">
                <a:spLocks noRot="1" noChangeAspect="1" noMove="1" noResize="1" noEditPoints="1" noAdjustHandles="1" noChangeArrowheads="1" noChangeShapeType="1" noTextEdit="1"/>
              </p:cNvSpPr>
              <p:nvPr/>
            </p:nvSpPr>
            <p:spPr>
              <a:xfrm>
                <a:off x="426720" y="5227241"/>
                <a:ext cx="3403240" cy="769441"/>
              </a:xfrm>
              <a:prstGeom prst="rect">
                <a:avLst/>
              </a:prstGeom>
              <a:blipFill>
                <a:blip r:embed="rId3"/>
                <a:stretch>
                  <a:fillRect l="-2230" t="-4839"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7261FF7-F955-8449-9A93-97ABD59484A3}"/>
                  </a:ext>
                </a:extLst>
              </p:cNvPr>
              <p:cNvSpPr txBox="1"/>
              <p:nvPr/>
            </p:nvSpPr>
            <p:spPr>
              <a:xfrm>
                <a:off x="8739883" y="5075587"/>
                <a:ext cx="2953113" cy="1107996"/>
              </a:xfrm>
              <a:prstGeom prst="rect">
                <a:avLst/>
              </a:prstGeom>
              <a:noFill/>
            </p:spPr>
            <p:txBody>
              <a:bodyPr wrap="square">
                <a:spAutoFit/>
              </a:bodyPr>
              <a:lstStyle/>
              <a:p>
                <a:r>
                  <a:rPr lang="en-US" sz="2200" dirty="0"/>
                  <a:t>Algorithm with </a:t>
                </a:r>
                <a14:m>
                  <m:oMath xmlns:m="http://schemas.openxmlformats.org/officeDocument/2006/math">
                    <m:r>
                      <a:rPr lang="en-US" sz="2200" b="0" i="1" smtClean="0">
                        <a:solidFill>
                          <a:schemeClr val="accent1"/>
                        </a:solidFill>
                        <a:latin typeface="Cambria Math" panose="02040503050406030204" pitchFamily="18" charset="0"/>
                        <a:ea typeface="Cambria Math" panose="02040503050406030204" pitchFamily="18" charset="0"/>
                      </a:rPr>
                      <m:t>𝑅𝑒𝑔𝑟𝑒</m:t>
                    </m:r>
                    <m:sSub>
                      <m:sSubPr>
                        <m:ctrlPr>
                          <a:rPr lang="en-US" sz="2200" b="0" i="1" smtClean="0">
                            <a:solidFill>
                              <a:schemeClr val="accent1"/>
                            </a:solidFill>
                            <a:latin typeface="Cambria Math" panose="02040503050406030204" pitchFamily="18" charset="0"/>
                            <a:ea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𝑡</m:t>
                        </m:r>
                      </m:e>
                      <m:sub>
                        <m:r>
                          <a:rPr lang="en-US" sz="2200" b="0" i="1" smtClean="0">
                            <a:solidFill>
                              <a:schemeClr val="accent1"/>
                            </a:solidFill>
                            <a:latin typeface="Cambria Math" panose="02040503050406030204" pitchFamily="18" charset="0"/>
                            <a:ea typeface="Cambria Math" panose="02040503050406030204" pitchFamily="18" charset="0"/>
                          </a:rPr>
                          <m:t>𝐷</m:t>
                        </m:r>
                      </m:sub>
                    </m:sSub>
                    <m:r>
                      <a:rPr lang="en-US" sz="2200" i="1" smtClean="0">
                        <a:solidFill>
                          <a:schemeClr val="accent1"/>
                        </a:solidFill>
                        <a:latin typeface="Cambria Math" panose="02040503050406030204" pitchFamily="18" charset="0"/>
                        <a:ea typeface="Cambria Math" panose="02040503050406030204" pitchFamily="18" charset="0"/>
                      </a:rPr>
                      <m:t> </m:t>
                    </m:r>
                  </m:oMath>
                </a14:m>
                <a:r>
                  <a:rPr lang="en-US" sz="2200" dirty="0"/>
                  <a:t>and batches of size </a:t>
                </a:r>
                <a14:m>
                  <m:oMath xmlns:m="http://schemas.openxmlformats.org/officeDocument/2006/math">
                    <m:r>
                      <a:rPr lang="en-US" sz="2200" i="1">
                        <a:solidFill>
                          <a:schemeClr val="accent1"/>
                        </a:solidFill>
                        <a:latin typeface="Cambria Math" panose="02040503050406030204" pitchFamily="18" charset="0"/>
                        <a:ea typeface="Cambria Math" panose="02040503050406030204" pitchFamily="18" charset="0"/>
                      </a:rPr>
                      <m:t>𝐷</m:t>
                    </m:r>
                  </m:oMath>
                </a14:m>
                <a:r>
                  <a:rPr lang="en-US" sz="2200" dirty="0"/>
                  <a:t>.</a:t>
                </a:r>
              </a:p>
            </p:txBody>
          </p:sp>
        </mc:Choice>
        <mc:Fallback xmlns="">
          <p:sp>
            <p:nvSpPr>
              <p:cNvPr id="10" name="TextBox 9">
                <a:extLst>
                  <a:ext uri="{FF2B5EF4-FFF2-40B4-BE49-F238E27FC236}">
                    <a16:creationId xmlns:a16="http://schemas.microsoft.com/office/drawing/2014/main" id="{D7261FF7-F955-8449-9A93-97ABD59484A3}"/>
                  </a:ext>
                </a:extLst>
              </p:cNvPr>
              <p:cNvSpPr txBox="1">
                <a:spLocks noRot="1" noChangeAspect="1" noMove="1" noResize="1" noEditPoints="1" noAdjustHandles="1" noChangeArrowheads="1" noChangeShapeType="1" noTextEdit="1"/>
              </p:cNvSpPr>
              <p:nvPr/>
            </p:nvSpPr>
            <p:spPr>
              <a:xfrm>
                <a:off x="8739883" y="5075587"/>
                <a:ext cx="2953113" cy="1107996"/>
              </a:xfrm>
              <a:prstGeom prst="rect">
                <a:avLst/>
              </a:prstGeom>
              <a:blipFill>
                <a:blip r:embed="rId4"/>
                <a:stretch>
                  <a:fillRect l="-2575" t="-3409" b="-10227"/>
                </a:stretch>
              </a:blipFill>
            </p:spPr>
            <p:txBody>
              <a:bodyPr/>
              <a:lstStyle/>
              <a:p>
                <a:r>
                  <a:rPr lang="en-US">
                    <a:noFill/>
                  </a:rPr>
                  <a:t> </a:t>
                </a:r>
              </a:p>
            </p:txBody>
          </p:sp>
        </mc:Fallback>
      </mc:AlternateContent>
      <p:sp>
        <p:nvSpPr>
          <p:cNvPr id="11" name="Left Arrow 10">
            <a:extLst>
              <a:ext uri="{FF2B5EF4-FFF2-40B4-BE49-F238E27FC236}">
                <a16:creationId xmlns:a16="http://schemas.microsoft.com/office/drawing/2014/main" id="{2D5DB2F3-E02E-2E44-BDE1-9BFE2EBB79A1}"/>
              </a:ext>
            </a:extLst>
          </p:cNvPr>
          <p:cNvSpPr/>
          <p:nvPr/>
        </p:nvSpPr>
        <p:spPr>
          <a:xfrm>
            <a:off x="3441976" y="5561636"/>
            <a:ext cx="486234" cy="3269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eft Arrow 11">
            <a:extLst>
              <a:ext uri="{FF2B5EF4-FFF2-40B4-BE49-F238E27FC236}">
                <a16:creationId xmlns:a16="http://schemas.microsoft.com/office/drawing/2014/main" id="{3E983441-9B83-CF44-80F9-D5B1F9C81F28}"/>
              </a:ext>
            </a:extLst>
          </p:cNvPr>
          <p:cNvSpPr/>
          <p:nvPr/>
        </p:nvSpPr>
        <p:spPr>
          <a:xfrm>
            <a:off x="7920113" y="5612270"/>
            <a:ext cx="647177" cy="3269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9F23109-F5DD-F349-A232-1BCFC932E5FD}"/>
                  </a:ext>
                </a:extLst>
              </p:cNvPr>
              <p:cNvSpPr txBox="1"/>
              <p:nvPr/>
            </p:nvSpPr>
            <p:spPr>
              <a:xfrm>
                <a:off x="4146232" y="5156793"/>
                <a:ext cx="3686388" cy="1107996"/>
              </a:xfrm>
              <a:prstGeom prst="rect">
                <a:avLst/>
              </a:prstGeom>
              <a:noFill/>
            </p:spPr>
            <p:txBody>
              <a:bodyPr wrap="square">
                <a:spAutoFit/>
              </a:bodyPr>
              <a:lstStyle/>
              <a:p>
                <a:r>
                  <a:rPr lang="en-US" sz="2200" dirty="0"/>
                  <a:t>Algorithm with </a:t>
                </a:r>
                <a14:m>
                  <m:oMath xmlns:m="http://schemas.openxmlformats.org/officeDocument/2006/math">
                    <m:r>
                      <a:rPr lang="en-US" sz="2200" b="0" i="1" smtClean="0">
                        <a:solidFill>
                          <a:schemeClr val="accent1"/>
                        </a:solidFill>
                        <a:latin typeface="Cambria Math" panose="02040503050406030204" pitchFamily="18" charset="0"/>
                        <a:ea typeface="Cambria Math" panose="02040503050406030204" pitchFamily="18" charset="0"/>
                      </a:rPr>
                      <m:t>𝑅𝑒𝑔𝑟𝑒</m:t>
                    </m:r>
                    <m:sSub>
                      <m:sSubPr>
                        <m:ctrlPr>
                          <a:rPr lang="en-US" sz="2200" b="0" i="1" smtClean="0">
                            <a:solidFill>
                              <a:schemeClr val="accent1"/>
                            </a:solidFill>
                            <a:latin typeface="Cambria Math" panose="02040503050406030204" pitchFamily="18" charset="0"/>
                            <a:ea typeface="Cambria Math" panose="02040503050406030204" pitchFamily="18" charset="0"/>
                          </a:rPr>
                        </m:ctrlPr>
                      </m:sSubPr>
                      <m:e>
                        <m:r>
                          <a:rPr lang="en-US" sz="2200" b="0" i="1" smtClean="0">
                            <a:solidFill>
                              <a:schemeClr val="accent1"/>
                            </a:solidFill>
                            <a:latin typeface="Cambria Math" panose="02040503050406030204" pitchFamily="18" charset="0"/>
                            <a:ea typeface="Cambria Math" panose="02040503050406030204" pitchFamily="18" charset="0"/>
                          </a:rPr>
                          <m:t>𝑡</m:t>
                        </m:r>
                      </m:e>
                      <m:sub>
                        <m:r>
                          <a:rPr lang="en-US" sz="2200" b="0" i="1" smtClean="0">
                            <a:solidFill>
                              <a:schemeClr val="accent1"/>
                            </a:solidFill>
                            <a:latin typeface="Cambria Math" panose="02040503050406030204" pitchFamily="18" charset="0"/>
                            <a:ea typeface="Cambria Math" panose="02040503050406030204" pitchFamily="18" charset="0"/>
                          </a:rPr>
                          <m:t>𝐷</m:t>
                        </m:r>
                      </m:sub>
                    </m:sSub>
                    <m:r>
                      <a:rPr lang="en-US" sz="2200" i="1" smtClean="0">
                        <a:solidFill>
                          <a:schemeClr val="accent1"/>
                        </a:solidFill>
                        <a:latin typeface="Cambria Math" panose="02040503050406030204" pitchFamily="18" charset="0"/>
                        <a:ea typeface="Cambria Math" panose="02040503050406030204" pitchFamily="18" charset="0"/>
                      </a:rPr>
                      <m:t> </m:t>
                    </m:r>
                  </m:oMath>
                </a14:m>
                <a:r>
                  <a:rPr lang="en-US" sz="2200" dirty="0"/>
                  <a:t>and batches of size </a:t>
                </a:r>
                <a14:m>
                  <m:oMath xmlns:m="http://schemas.openxmlformats.org/officeDocument/2006/math">
                    <m:r>
                      <a:rPr lang="en-US" sz="2200" i="1">
                        <a:solidFill>
                          <a:schemeClr val="accent1"/>
                        </a:solidFill>
                        <a:latin typeface="Cambria Math" panose="02040503050406030204" pitchFamily="18" charset="0"/>
                        <a:ea typeface="Cambria Math" panose="02040503050406030204" pitchFamily="18" charset="0"/>
                      </a:rPr>
                      <m:t>𝐷</m:t>
                    </m:r>
                  </m:oMath>
                </a14:m>
                <a:r>
                  <a:rPr lang="en-US" sz="2200" dirty="0"/>
                  <a:t> each batch delayed by </a:t>
                </a:r>
                <a:r>
                  <a:rPr lang="en-US" sz="2200" dirty="0">
                    <a:solidFill>
                      <a:schemeClr val="accent1"/>
                    </a:solidFill>
                  </a:rPr>
                  <a:t>1</a:t>
                </a:r>
                <a:r>
                  <a:rPr lang="en-US" sz="2200" dirty="0"/>
                  <a:t> batch. </a:t>
                </a:r>
              </a:p>
            </p:txBody>
          </p:sp>
        </mc:Choice>
        <mc:Fallback xmlns="">
          <p:sp>
            <p:nvSpPr>
              <p:cNvPr id="13" name="TextBox 12">
                <a:extLst>
                  <a:ext uri="{FF2B5EF4-FFF2-40B4-BE49-F238E27FC236}">
                    <a16:creationId xmlns:a16="http://schemas.microsoft.com/office/drawing/2014/main" id="{69F23109-F5DD-F349-A232-1BCFC932E5FD}"/>
                  </a:ext>
                </a:extLst>
              </p:cNvPr>
              <p:cNvSpPr txBox="1">
                <a:spLocks noRot="1" noChangeAspect="1" noMove="1" noResize="1" noEditPoints="1" noAdjustHandles="1" noChangeArrowheads="1" noChangeShapeType="1" noTextEdit="1"/>
              </p:cNvSpPr>
              <p:nvPr/>
            </p:nvSpPr>
            <p:spPr>
              <a:xfrm>
                <a:off x="4146232" y="5156793"/>
                <a:ext cx="3686388" cy="1107996"/>
              </a:xfrm>
              <a:prstGeom prst="rect">
                <a:avLst/>
              </a:prstGeom>
              <a:blipFill>
                <a:blip r:embed="rId5"/>
                <a:stretch>
                  <a:fillRect l="-2062" t="-4545" r="-1718" b="-10227"/>
                </a:stretch>
              </a:blipFill>
            </p:spPr>
            <p:txBody>
              <a:bodyPr/>
              <a:lstStyle/>
              <a:p>
                <a:r>
                  <a:rPr lang="en-US">
                    <a:noFill/>
                  </a:rPr>
                  <a:t> </a:t>
                </a:r>
              </a:p>
            </p:txBody>
          </p:sp>
        </mc:Fallback>
      </mc:AlternateContent>
      <p:sp>
        <p:nvSpPr>
          <p:cNvPr id="14" name="Left Arrow 13">
            <a:extLst>
              <a:ext uri="{FF2B5EF4-FFF2-40B4-BE49-F238E27FC236}">
                <a16:creationId xmlns:a16="http://schemas.microsoft.com/office/drawing/2014/main" id="{DF640EA1-8CFE-2641-BA3B-B54C43E9EADF}"/>
              </a:ext>
            </a:extLst>
          </p:cNvPr>
          <p:cNvSpPr/>
          <p:nvPr/>
        </p:nvSpPr>
        <p:spPr>
          <a:xfrm flipH="1">
            <a:off x="2928632" y="6207229"/>
            <a:ext cx="6211899" cy="32699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868EECE-339E-364E-8358-283978A30460}"/>
                  </a:ext>
                </a:extLst>
              </p:cNvPr>
              <p:cNvSpPr txBox="1"/>
              <p:nvPr/>
            </p:nvSpPr>
            <p:spPr>
              <a:xfrm>
                <a:off x="7792776" y="5242937"/>
                <a:ext cx="947107"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1800" b="0" i="0" smtClean="0">
                          <a:solidFill>
                            <a:schemeClr val="accent1"/>
                          </a:solidFill>
                          <a:latin typeface="Cambria Math" panose="02040503050406030204" pitchFamily="18" charset="0"/>
                          <a:ea typeface="Cambria Math" panose="02040503050406030204" pitchFamily="18" charset="0"/>
                        </a:rPr>
                        <m:t>O</m:t>
                      </m:r>
                      <m:d>
                        <m:dPr>
                          <m:ctrlPr>
                            <a:rPr lang="en-US" sz="1800" b="0" i="1" smtClean="0">
                              <a:solidFill>
                                <a:schemeClr val="accent1"/>
                              </a:solidFill>
                              <a:latin typeface="Cambria Math" panose="02040503050406030204" pitchFamily="18" charset="0"/>
                              <a:ea typeface="Cambria Math" panose="02040503050406030204" pitchFamily="18" charset="0"/>
                            </a:rPr>
                          </m:ctrlPr>
                        </m:dPr>
                        <m:e>
                          <m:r>
                            <a:rPr lang="en-US" sz="1800" b="0" i="1" smtClean="0">
                              <a:solidFill>
                                <a:schemeClr val="accent1"/>
                              </a:solidFill>
                              <a:latin typeface="Cambria Math" panose="02040503050406030204" pitchFamily="18" charset="0"/>
                              <a:ea typeface="Cambria Math" panose="02040503050406030204" pitchFamily="18" charset="0"/>
                            </a:rPr>
                            <m:t>1</m:t>
                          </m:r>
                        </m:e>
                      </m:d>
                      <m:r>
                        <a:rPr lang="en-US" sz="1800" b="0" i="1" smtClean="0">
                          <a:solidFill>
                            <a:schemeClr val="accent1"/>
                          </a:solidFill>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0868EECE-339E-364E-8358-283978A30460}"/>
                  </a:ext>
                </a:extLst>
              </p:cNvPr>
              <p:cNvSpPr txBox="1">
                <a:spLocks noRot="1" noChangeAspect="1" noMove="1" noResize="1" noEditPoints="1" noAdjustHandles="1" noChangeArrowheads="1" noChangeShapeType="1" noTextEdit="1"/>
              </p:cNvSpPr>
              <p:nvPr/>
            </p:nvSpPr>
            <p:spPr>
              <a:xfrm>
                <a:off x="7792776" y="5242937"/>
                <a:ext cx="947107" cy="369332"/>
              </a:xfrm>
              <a:prstGeom prst="rect">
                <a:avLst/>
              </a:prstGeom>
              <a:blipFill>
                <a:blip r:embed="rId6"/>
                <a:stretch>
                  <a:fillRect/>
                </a:stretch>
              </a:blipFill>
            </p:spPr>
            <p:txBody>
              <a:bodyPr/>
              <a:lstStyle/>
              <a:p>
                <a:r>
                  <a:rPr lang="en-US">
                    <a:noFill/>
                  </a:rPr>
                  <a:t> </a:t>
                </a:r>
              </a:p>
            </p:txBody>
          </p:sp>
        </mc:Fallback>
      </mc:AlternateContent>
      <p:graphicFrame>
        <p:nvGraphicFramePr>
          <p:cNvPr id="16" name="Table 18">
            <a:extLst>
              <a:ext uri="{FF2B5EF4-FFF2-40B4-BE49-F238E27FC236}">
                <a16:creationId xmlns:a16="http://schemas.microsoft.com/office/drawing/2014/main" id="{BD862F33-0433-424D-878D-C449590D9DE1}"/>
              </a:ext>
            </a:extLst>
          </p:cNvPr>
          <p:cNvGraphicFramePr>
            <a:graphicFrameLocks noGrp="1"/>
          </p:cNvGraphicFramePr>
          <p:nvPr>
            <p:extLst>
              <p:ext uri="{D42A27DB-BD31-4B8C-83A1-F6EECF244321}">
                <p14:modId xmlns:p14="http://schemas.microsoft.com/office/powerpoint/2010/main" val="2564041631"/>
              </p:ext>
            </p:extLst>
          </p:nvPr>
        </p:nvGraphicFramePr>
        <p:xfrm>
          <a:off x="2010341" y="3806252"/>
          <a:ext cx="8128008" cy="370840"/>
        </p:xfrm>
        <a:graphic>
          <a:graphicData uri="http://schemas.openxmlformats.org/drawingml/2006/table">
            <a:tbl>
              <a:tblPr firstRow="1" bandRow="1">
                <a:tableStyleId>{5C22544A-7EE6-4342-B048-85BDC9FD1C3A}</a:tableStyleId>
              </a:tblPr>
              <a:tblGrid>
                <a:gridCol w="387048">
                  <a:extLst>
                    <a:ext uri="{9D8B030D-6E8A-4147-A177-3AD203B41FA5}">
                      <a16:colId xmlns:a16="http://schemas.microsoft.com/office/drawing/2014/main" val="373478706"/>
                    </a:ext>
                  </a:extLst>
                </a:gridCol>
                <a:gridCol w="387048">
                  <a:extLst>
                    <a:ext uri="{9D8B030D-6E8A-4147-A177-3AD203B41FA5}">
                      <a16:colId xmlns:a16="http://schemas.microsoft.com/office/drawing/2014/main" val="3959422459"/>
                    </a:ext>
                  </a:extLst>
                </a:gridCol>
                <a:gridCol w="387048">
                  <a:extLst>
                    <a:ext uri="{9D8B030D-6E8A-4147-A177-3AD203B41FA5}">
                      <a16:colId xmlns:a16="http://schemas.microsoft.com/office/drawing/2014/main" val="3593313892"/>
                    </a:ext>
                  </a:extLst>
                </a:gridCol>
                <a:gridCol w="387048">
                  <a:extLst>
                    <a:ext uri="{9D8B030D-6E8A-4147-A177-3AD203B41FA5}">
                      <a16:colId xmlns:a16="http://schemas.microsoft.com/office/drawing/2014/main" val="3981655188"/>
                    </a:ext>
                  </a:extLst>
                </a:gridCol>
                <a:gridCol w="387048">
                  <a:extLst>
                    <a:ext uri="{9D8B030D-6E8A-4147-A177-3AD203B41FA5}">
                      <a16:colId xmlns:a16="http://schemas.microsoft.com/office/drawing/2014/main" val="1970878632"/>
                    </a:ext>
                  </a:extLst>
                </a:gridCol>
                <a:gridCol w="387048">
                  <a:extLst>
                    <a:ext uri="{9D8B030D-6E8A-4147-A177-3AD203B41FA5}">
                      <a16:colId xmlns:a16="http://schemas.microsoft.com/office/drawing/2014/main" val="4259454525"/>
                    </a:ext>
                  </a:extLst>
                </a:gridCol>
                <a:gridCol w="387048">
                  <a:extLst>
                    <a:ext uri="{9D8B030D-6E8A-4147-A177-3AD203B41FA5}">
                      <a16:colId xmlns:a16="http://schemas.microsoft.com/office/drawing/2014/main" val="3590297954"/>
                    </a:ext>
                  </a:extLst>
                </a:gridCol>
                <a:gridCol w="387048">
                  <a:extLst>
                    <a:ext uri="{9D8B030D-6E8A-4147-A177-3AD203B41FA5}">
                      <a16:colId xmlns:a16="http://schemas.microsoft.com/office/drawing/2014/main" val="926125410"/>
                    </a:ext>
                  </a:extLst>
                </a:gridCol>
                <a:gridCol w="387048">
                  <a:extLst>
                    <a:ext uri="{9D8B030D-6E8A-4147-A177-3AD203B41FA5}">
                      <a16:colId xmlns:a16="http://schemas.microsoft.com/office/drawing/2014/main" val="1355387906"/>
                    </a:ext>
                  </a:extLst>
                </a:gridCol>
                <a:gridCol w="387048">
                  <a:extLst>
                    <a:ext uri="{9D8B030D-6E8A-4147-A177-3AD203B41FA5}">
                      <a16:colId xmlns:a16="http://schemas.microsoft.com/office/drawing/2014/main" val="3098456807"/>
                    </a:ext>
                  </a:extLst>
                </a:gridCol>
                <a:gridCol w="387048">
                  <a:extLst>
                    <a:ext uri="{9D8B030D-6E8A-4147-A177-3AD203B41FA5}">
                      <a16:colId xmlns:a16="http://schemas.microsoft.com/office/drawing/2014/main" val="1800815976"/>
                    </a:ext>
                  </a:extLst>
                </a:gridCol>
                <a:gridCol w="387048">
                  <a:extLst>
                    <a:ext uri="{9D8B030D-6E8A-4147-A177-3AD203B41FA5}">
                      <a16:colId xmlns:a16="http://schemas.microsoft.com/office/drawing/2014/main" val="2623142850"/>
                    </a:ext>
                  </a:extLst>
                </a:gridCol>
                <a:gridCol w="387048">
                  <a:extLst>
                    <a:ext uri="{9D8B030D-6E8A-4147-A177-3AD203B41FA5}">
                      <a16:colId xmlns:a16="http://schemas.microsoft.com/office/drawing/2014/main" val="1405113121"/>
                    </a:ext>
                  </a:extLst>
                </a:gridCol>
                <a:gridCol w="387048">
                  <a:extLst>
                    <a:ext uri="{9D8B030D-6E8A-4147-A177-3AD203B41FA5}">
                      <a16:colId xmlns:a16="http://schemas.microsoft.com/office/drawing/2014/main" val="415098684"/>
                    </a:ext>
                  </a:extLst>
                </a:gridCol>
                <a:gridCol w="387048">
                  <a:extLst>
                    <a:ext uri="{9D8B030D-6E8A-4147-A177-3AD203B41FA5}">
                      <a16:colId xmlns:a16="http://schemas.microsoft.com/office/drawing/2014/main" val="62742946"/>
                    </a:ext>
                  </a:extLst>
                </a:gridCol>
                <a:gridCol w="387048">
                  <a:extLst>
                    <a:ext uri="{9D8B030D-6E8A-4147-A177-3AD203B41FA5}">
                      <a16:colId xmlns:a16="http://schemas.microsoft.com/office/drawing/2014/main" val="2522254074"/>
                    </a:ext>
                  </a:extLst>
                </a:gridCol>
                <a:gridCol w="387048">
                  <a:extLst>
                    <a:ext uri="{9D8B030D-6E8A-4147-A177-3AD203B41FA5}">
                      <a16:colId xmlns:a16="http://schemas.microsoft.com/office/drawing/2014/main" val="254503124"/>
                    </a:ext>
                  </a:extLst>
                </a:gridCol>
                <a:gridCol w="387048">
                  <a:extLst>
                    <a:ext uri="{9D8B030D-6E8A-4147-A177-3AD203B41FA5}">
                      <a16:colId xmlns:a16="http://schemas.microsoft.com/office/drawing/2014/main" val="718566249"/>
                    </a:ext>
                  </a:extLst>
                </a:gridCol>
                <a:gridCol w="387048">
                  <a:extLst>
                    <a:ext uri="{9D8B030D-6E8A-4147-A177-3AD203B41FA5}">
                      <a16:colId xmlns:a16="http://schemas.microsoft.com/office/drawing/2014/main" val="1578233047"/>
                    </a:ext>
                  </a:extLst>
                </a:gridCol>
                <a:gridCol w="387048">
                  <a:extLst>
                    <a:ext uri="{9D8B030D-6E8A-4147-A177-3AD203B41FA5}">
                      <a16:colId xmlns:a16="http://schemas.microsoft.com/office/drawing/2014/main" val="1312738271"/>
                    </a:ext>
                  </a:extLst>
                </a:gridCol>
                <a:gridCol w="387048">
                  <a:extLst>
                    <a:ext uri="{9D8B030D-6E8A-4147-A177-3AD203B41FA5}">
                      <a16:colId xmlns:a16="http://schemas.microsoft.com/office/drawing/2014/main" val="420397336"/>
                    </a:ext>
                  </a:extLst>
                </a:gridCol>
              </a:tblGrid>
              <a:tr h="370840">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607992689"/>
                  </a:ext>
                </a:extLst>
              </a:tr>
            </a:tbl>
          </a:graphicData>
        </a:graphic>
      </p:graphicFrame>
      <p:cxnSp>
        <p:nvCxnSpPr>
          <p:cNvPr id="17" name="Straight Arrow Connector 16">
            <a:extLst>
              <a:ext uri="{FF2B5EF4-FFF2-40B4-BE49-F238E27FC236}">
                <a16:creationId xmlns:a16="http://schemas.microsoft.com/office/drawing/2014/main" id="{4C1BCFA8-33C7-DF47-81E5-8CC090BC1DC3}"/>
              </a:ext>
            </a:extLst>
          </p:cNvPr>
          <p:cNvCxnSpPr/>
          <p:nvPr/>
        </p:nvCxnSpPr>
        <p:spPr>
          <a:xfrm>
            <a:off x="3941462" y="3435936"/>
            <a:ext cx="0" cy="32901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26FF5A86-A23D-7B46-91A6-F1F09AC324D3}"/>
              </a:ext>
            </a:extLst>
          </p:cNvPr>
          <p:cNvCxnSpPr/>
          <p:nvPr/>
        </p:nvCxnSpPr>
        <p:spPr>
          <a:xfrm>
            <a:off x="5869653" y="3433100"/>
            <a:ext cx="0" cy="329015"/>
          </a:xfrm>
          <a:prstGeom prst="straightConnector1">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B6183BB-E2EB-464F-A05A-7F8DCFF73C5E}"/>
              </a:ext>
            </a:extLst>
          </p:cNvPr>
          <p:cNvCxnSpPr/>
          <p:nvPr/>
        </p:nvCxnSpPr>
        <p:spPr>
          <a:xfrm>
            <a:off x="7832620" y="3433100"/>
            <a:ext cx="0" cy="329015"/>
          </a:xfrm>
          <a:prstGeom prst="straightConnector1">
            <a:avLst/>
          </a:prstGeom>
          <a:ln w="254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107B07A-01BF-D347-98E2-1C5F22B08AA1}"/>
              </a:ext>
            </a:extLst>
          </p:cNvPr>
          <p:cNvCxnSpPr/>
          <p:nvPr/>
        </p:nvCxnSpPr>
        <p:spPr>
          <a:xfrm>
            <a:off x="9743202" y="3433100"/>
            <a:ext cx="0" cy="329015"/>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24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0" grpId="0"/>
      <p:bldP spid="11" grpId="0" animBg="1"/>
      <p:bldP spid="12" grpId="0" animBg="1"/>
      <p:bldP spid="13" grpId="0"/>
      <p:bldP spid="14" grpId="0" animBg="1"/>
      <p:bldP spid="15"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5C0F-1731-3C47-87A7-E2D1429DC720}"/>
              </a:ext>
            </a:extLst>
          </p:cNvPr>
          <p:cNvSpPr>
            <a:spLocks noGrp="1"/>
          </p:cNvSpPr>
          <p:nvPr>
            <p:ph type="title"/>
          </p:nvPr>
        </p:nvSpPr>
        <p:spPr>
          <a:xfrm>
            <a:off x="426720" y="297326"/>
            <a:ext cx="11369040" cy="894715"/>
          </a:xfrm>
        </p:spPr>
        <p:txBody>
          <a:bodyPr/>
          <a:lstStyle/>
          <a:p>
            <a:r>
              <a:rPr lang="en-US" dirty="0"/>
              <a:t>Algorithmic Desiderata</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191CF9B-1CE2-5E41-9D2E-20B24387F18B}"/>
                  </a:ext>
                </a:extLst>
              </p:cNvPr>
              <p:cNvSpPr txBox="1">
                <a:spLocks noGrp="1"/>
              </p:cNvSpPr>
              <p:nvPr>
                <p:ph idx="1"/>
              </p:nvPr>
            </p:nvSpPr>
            <p:spPr>
              <a:xfrm>
                <a:off x="426720" y="3351987"/>
                <a:ext cx="11369040" cy="2770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AutoNum type="arabicPeriod"/>
                </a:pPr>
                <a:r>
                  <a:rPr lang="en-US" sz="2200" dirty="0"/>
                  <a:t>Optimize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r>
                      <a:rPr lang="en-US" sz="2200" b="0" i="1" smtClean="0">
                        <a:solidFill>
                          <a:schemeClr val="accent3"/>
                        </a:solidFill>
                        <a:latin typeface="Cambria Math" panose="02040503050406030204" pitchFamily="18" charset="0"/>
                        <a:ea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𝑈</m:t>
                        </m:r>
                      </m:e>
                      <m:sub>
                        <m:r>
                          <a:rPr lang="en-US" sz="2200" i="1">
                            <a:solidFill>
                              <a:schemeClr val="accent2"/>
                            </a:solidFill>
                            <a:latin typeface="Cambria Math" panose="02040503050406030204" pitchFamily="18" charset="0"/>
                          </a:rPr>
                          <m:t>1</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𝑡</m:t>
                            </m:r>
                          </m:sub>
                        </m:sSub>
                        <m:r>
                          <a:rPr lang="en-US" sz="2200" i="1">
                            <a:latin typeface="Cambria Math" panose="02040503050406030204" pitchFamily="18" charset="0"/>
                          </a:rPr>
                          <m:t>, </m:t>
                        </m:r>
                        <m:r>
                          <a:rPr lang="en-US" sz="2200" i="1">
                            <a:solidFill>
                              <a:schemeClr val="accent1"/>
                            </a:solidFill>
                            <a:latin typeface="Cambria Math" panose="02040503050406030204" pitchFamily="18" charset="0"/>
                          </a:rPr>
                          <m:t>𝐵𝑅</m:t>
                        </m:r>
                        <m:d>
                          <m:dPr>
                            <m:ctrlPr>
                              <a:rPr lang="en-US" sz="2200" i="1">
                                <a:solidFill>
                                  <a:schemeClr val="accent1"/>
                                </a:solidFill>
                                <a:latin typeface="Cambria Math" panose="02040503050406030204" pitchFamily="18" charset="0"/>
                              </a:rPr>
                            </m:ctrlPr>
                          </m:dPr>
                          <m:e>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panose="02040503050406030204" pitchFamily="18" charset="0"/>
                                  </a:rPr>
                                  <m:t>𝑃</m:t>
                                </m:r>
                              </m:e>
                              <m:sub>
                                <m:r>
                                  <a:rPr lang="en-US" sz="2200" i="1">
                                    <a:solidFill>
                                      <a:schemeClr val="accent1"/>
                                    </a:solidFill>
                                    <a:latin typeface="Cambria Math" panose="02040503050406030204" pitchFamily="18" charset="0"/>
                                  </a:rPr>
                                  <m:t>𝑡</m:t>
                                </m:r>
                              </m:sub>
                            </m:sSub>
                          </m:e>
                        </m:d>
                      </m:e>
                    </m:d>
                  </m:oMath>
                </a14:m>
                <a:r>
                  <a:rPr lang="en-US" sz="2200" dirty="0"/>
                  <a:t> from bandit observations.</a:t>
                </a:r>
              </a:p>
              <a:p>
                <a:pPr marL="457200" indent="-457200">
                  <a:lnSpc>
                    <a:spcPct val="150000"/>
                  </a:lnSpc>
                  <a:buAutoNum type="arabicPeriod"/>
                </a:pPr>
                <a:r>
                  <a:rPr lang="en-US" sz="2200" dirty="0"/>
                  <a:t>Be robust to some misspecification of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oMath>
                </a14:m>
                <a:r>
                  <a:rPr lang="en-US" sz="2200" dirty="0">
                    <a:solidFill>
                      <a:schemeClr val="accent3"/>
                    </a:solidFill>
                    <a:ea typeface="Cambria Math" panose="02040503050406030204" pitchFamily="18" charset="0"/>
                  </a:rPr>
                  <a:t>, </a:t>
                </a:r>
                <a:r>
                  <a:rPr lang="en-US" sz="2200" dirty="0">
                    <a:ea typeface="Cambria Math" panose="02040503050406030204" pitchFamily="18" charset="0"/>
                  </a:rPr>
                  <a:t>say </a:t>
                </a:r>
                <a14:m>
                  <m:oMath xmlns:m="http://schemas.openxmlformats.org/officeDocument/2006/math">
                    <m:sSub>
                      <m:sSubPr>
                        <m:ctrlPr>
                          <a:rPr lang="en-US" sz="2200" i="1" dirty="0" smtClean="0">
                            <a:solidFill>
                              <a:schemeClr val="accent3"/>
                            </a:solidFill>
                            <a:latin typeface="Cambria Math" panose="02040503050406030204" pitchFamily="18" charset="0"/>
                            <a:ea typeface="Cambria Math" panose="02040503050406030204" pitchFamily="18" charset="0"/>
                          </a:rPr>
                        </m:ctrlPr>
                      </m:sSubPr>
                      <m:e>
                        <m:acc>
                          <m:accPr>
                            <m:chr m:val="̂"/>
                            <m:ctrlPr>
                              <a:rPr lang="en-US" sz="2200" i="1" dirty="0">
                                <a:solidFill>
                                  <a:schemeClr val="accent3"/>
                                </a:solidFill>
                                <a:latin typeface="Cambria Math" panose="02040503050406030204" pitchFamily="18" charset="0"/>
                                <a:ea typeface="Cambria Math" panose="02040503050406030204" pitchFamily="18" charset="0"/>
                              </a:rPr>
                            </m:ctrlPr>
                          </m:accPr>
                          <m:e>
                            <m:r>
                              <a:rPr lang="en-US" sz="2200" i="1" dirty="0">
                                <a:solidFill>
                                  <a:schemeClr val="accent3"/>
                                </a:solidFill>
                                <a:latin typeface="Cambria Math" panose="02040503050406030204" pitchFamily="18" charset="0"/>
                                <a:ea typeface="Cambria Math" panose="02040503050406030204" pitchFamily="18" charset="0"/>
                              </a:rPr>
                              <m:t>𝑓</m:t>
                            </m:r>
                          </m:e>
                        </m:acc>
                      </m:e>
                      <m:sub>
                        <m:r>
                          <a:rPr lang="en-US" sz="2200" i="1" dirty="0">
                            <a:solidFill>
                              <a:schemeClr val="accent3"/>
                            </a:solidFill>
                            <a:latin typeface="Cambria Math" panose="02040503050406030204" pitchFamily="18" charset="0"/>
                          </a:rPr>
                          <m:t>𝑡</m:t>
                        </m:r>
                      </m:sub>
                    </m:sSub>
                    <m:d>
                      <m:dPr>
                        <m:ctrlPr>
                          <a:rPr lang="en-US" sz="2200" i="1" dirty="0">
                            <a:solidFill>
                              <a:schemeClr val="accent3"/>
                            </a:solidFill>
                            <a:latin typeface="Cambria Math" panose="02040503050406030204" pitchFamily="18" charset="0"/>
                          </a:rPr>
                        </m:ctrlPr>
                      </m:dPr>
                      <m:e>
                        <m:sSub>
                          <m:sSubPr>
                            <m:ctrlPr>
                              <a:rPr lang="en-US" sz="2200" i="1" dirty="0">
                                <a:solidFill>
                                  <a:schemeClr val="accent3"/>
                                </a:solidFill>
                                <a:latin typeface="Cambria Math" panose="02040503050406030204" pitchFamily="18" charset="0"/>
                              </a:rPr>
                            </m:ctrlPr>
                          </m:sSubPr>
                          <m:e>
                            <m:r>
                              <a:rPr lang="en-US" sz="2200" i="1" dirty="0">
                                <a:solidFill>
                                  <a:schemeClr val="accent3"/>
                                </a:solidFill>
                                <a:latin typeface="Cambria Math" panose="02040503050406030204" pitchFamily="18" charset="0"/>
                              </a:rPr>
                              <m:t>𝑃</m:t>
                            </m:r>
                          </m:e>
                          <m:sub>
                            <m:r>
                              <a:rPr lang="en-US" sz="2200" i="1" dirty="0">
                                <a:solidFill>
                                  <a:schemeClr val="accent3"/>
                                </a:solidFill>
                                <a:latin typeface="Cambria Math" panose="02040503050406030204" pitchFamily="18" charset="0"/>
                              </a:rPr>
                              <m:t>𝑡</m:t>
                            </m:r>
                          </m:sub>
                        </m:sSub>
                      </m:e>
                    </m:d>
                  </m:oMath>
                </a14:m>
                <a:r>
                  <a:rPr lang="en-US" sz="2200" dirty="0">
                    <a:solidFill>
                      <a:schemeClr val="accent3"/>
                    </a:solidFill>
                    <a:ea typeface="Cambria Math" panose="02040503050406030204" pitchFamily="18" charset="0"/>
                  </a:rPr>
                  <a:t>.</a:t>
                </a:r>
              </a:p>
              <a:p>
                <a:pPr lvl="1">
                  <a:lnSpc>
                    <a:spcPct val="100000"/>
                  </a:lnSpc>
                  <a:buFont typeface="Wingdings" pitchFamily="2" charset="2"/>
                  <a:buChar char="à"/>
                </a:pPr>
                <a:r>
                  <a:rPr lang="en-US" sz="2200" dirty="0">
                    <a:latin typeface="Cambria Math" panose="02040503050406030204" pitchFamily="18" charset="0"/>
                    <a:ea typeface="Cambria Math" panose="02040503050406030204" pitchFamily="18" charset="0"/>
                  </a:rPr>
                  <a:t>Different only in some small or </a:t>
                </a:r>
                <a:r>
                  <a:rPr lang="en-US" sz="2200" dirty="0">
                    <a:solidFill>
                      <a:schemeClr val="tx1"/>
                    </a:solidFill>
                    <a:latin typeface="Cambria Math" panose="02040503050406030204" pitchFamily="18" charset="0"/>
                    <a:ea typeface="Cambria Math" panose="02040503050406030204" pitchFamily="18" charset="0"/>
                  </a:rPr>
                  <a:t>structured sets.</a:t>
                </a:r>
              </a:p>
              <a:p>
                <a:pPr lvl="1">
                  <a:lnSpc>
                    <a:spcPct val="100000"/>
                  </a:lnSpc>
                  <a:buFont typeface="Wingdings" pitchFamily="2" charset="2"/>
                  <a:buChar char="à"/>
                </a:pPr>
                <a:r>
                  <a:rPr lang="en-US" sz="2200" dirty="0">
                    <a:ea typeface="Cambria Math" panose="02040503050406030204" pitchFamily="18" charset="0"/>
                  </a:rPr>
                  <a:t>P</a:t>
                </a:r>
                <a:r>
                  <a:rPr lang="en-US" sz="2200" dirty="0">
                    <a:solidFill>
                      <a:schemeClr val="tx1"/>
                    </a:solidFill>
                    <a:ea typeface="Cambria Math" panose="02040503050406030204" pitchFamily="18" charset="0"/>
                  </a:rPr>
                  <a:t>ointwise</a:t>
                </a:r>
                <a:r>
                  <a:rPr lang="en-US" sz="2200" dirty="0">
                    <a:solidFill>
                      <a:schemeClr val="tx1"/>
                    </a:solidFill>
                    <a:ea typeface="Cambria Math" panose="02040503050406030204" pitchFamily="18" charset="0"/>
                    <a:sym typeface="Wingdings" pitchFamily="2" charset="2"/>
                  </a:rPr>
                  <a:t> close everywhere</a:t>
                </a:r>
                <a:r>
                  <a:rPr lang="en-US" sz="2200" dirty="0">
                    <a:solidFill>
                      <a:schemeClr val="tx1"/>
                    </a:solidFill>
                    <a:ea typeface="Cambria Math" panose="02040503050406030204" pitchFamily="18" charset="0"/>
                  </a:rPr>
                  <a:t>.</a:t>
                </a:r>
                <a:endParaRPr lang="en-US" sz="2200" dirty="0">
                  <a:solidFill>
                    <a:schemeClr val="accent3"/>
                  </a:solidFill>
                  <a:ea typeface="Cambria Math" panose="02040503050406030204" pitchFamily="18" charset="0"/>
                </a:endParaRPr>
              </a:p>
              <a:p>
                <a:pPr marL="457200" indent="-457200">
                  <a:lnSpc>
                    <a:spcPct val="150000"/>
                  </a:lnSpc>
                  <a:buFont typeface="+mj-lt"/>
                  <a:buAutoNum type="arabicPeriod"/>
                </a:pPr>
                <a:r>
                  <a:rPr lang="en-US" sz="2200" dirty="0"/>
                  <a:t>Be able to handle delays </a:t>
                </a:r>
              </a:p>
            </p:txBody>
          </p:sp>
        </mc:Choice>
        <mc:Fallback xmlns="">
          <p:sp>
            <p:nvSpPr>
              <p:cNvPr id="4" name="Content Placeholder 2">
                <a:extLst>
                  <a:ext uri="{FF2B5EF4-FFF2-40B4-BE49-F238E27FC236}">
                    <a16:creationId xmlns:a16="http://schemas.microsoft.com/office/drawing/2014/main" id="{B191CF9B-1CE2-5E41-9D2E-20B24387F18B}"/>
                  </a:ext>
                </a:extLst>
              </p:cNvPr>
              <p:cNvSpPr txBox="1">
                <a:spLocks noGrp="1" noRot="1" noChangeAspect="1" noMove="1" noResize="1" noEditPoints="1" noAdjustHandles="1" noChangeArrowheads="1" noChangeShapeType="1" noTextEdit="1"/>
              </p:cNvSpPr>
              <p:nvPr>
                <p:ph idx="1"/>
              </p:nvPr>
            </p:nvSpPr>
            <p:spPr>
              <a:xfrm>
                <a:off x="426720" y="3351987"/>
                <a:ext cx="11369040" cy="2770517"/>
              </a:xfrm>
              <a:prstGeom prst="rect">
                <a:avLst/>
              </a:prstGeom>
              <a:blipFill>
                <a:blip r:embed="rId2"/>
                <a:stretch>
                  <a:fillRect l="-670" b="-1376"/>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A87663D8-C568-6348-8A3A-8B0BC359AB4B}"/>
              </a:ext>
            </a:extLst>
          </p:cNvPr>
          <p:cNvSpPr/>
          <p:nvPr/>
        </p:nvSpPr>
        <p:spPr>
          <a:xfrm>
            <a:off x="4152104" y="1378631"/>
            <a:ext cx="3746310" cy="1203244"/>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D62C9443-5DF5-9A49-9566-8006123BE059}"/>
              </a:ext>
            </a:extLst>
          </p:cNvPr>
          <p:cNvGrpSpPr/>
          <p:nvPr/>
        </p:nvGrpSpPr>
        <p:grpSpPr>
          <a:xfrm>
            <a:off x="3925413" y="1454795"/>
            <a:ext cx="644673" cy="855587"/>
            <a:chOff x="2139430" y="2120158"/>
            <a:chExt cx="440320" cy="584377"/>
          </a:xfrm>
        </p:grpSpPr>
        <p:sp>
          <p:nvSpPr>
            <p:cNvPr id="7" name="Oval 6">
              <a:extLst>
                <a:ext uri="{FF2B5EF4-FFF2-40B4-BE49-F238E27FC236}">
                  <a16:creationId xmlns:a16="http://schemas.microsoft.com/office/drawing/2014/main" id="{43051B01-E659-1040-ABFA-D6543E70CFB8}"/>
                </a:ext>
              </a:extLst>
            </p:cNvPr>
            <p:cNvSpPr/>
            <p:nvPr/>
          </p:nvSpPr>
          <p:spPr bwMode="auto">
            <a:xfrm>
              <a:off x="2220378" y="2120158"/>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 name="Freeform 7">
              <a:extLst>
                <a:ext uri="{FF2B5EF4-FFF2-40B4-BE49-F238E27FC236}">
                  <a16:creationId xmlns:a16="http://schemas.microsoft.com/office/drawing/2014/main" id="{FA3A8F21-DD8A-3043-BEE9-FF56B91C5A62}"/>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DD51E3-BB8A-2447-B4C2-9E25434A9B59}"/>
                    </a:ext>
                  </a:extLst>
                </p:cNvPr>
                <p:cNvSpPr txBox="1"/>
                <p:nvPr/>
              </p:nvSpPr>
              <p:spPr>
                <a:xfrm>
                  <a:off x="2179290" y="2431255"/>
                  <a:ext cx="360598" cy="27328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2000" b="1" dirty="0">
                    <a:solidFill>
                      <a:schemeClr val="bg1"/>
                    </a:solidFill>
                  </a:endParaRPr>
                </a:p>
              </p:txBody>
            </p:sp>
          </mc:Choice>
          <mc:Fallback xmlns="">
            <p:sp>
              <p:nvSpPr>
                <p:cNvPr id="9" name="TextBox 8">
                  <a:extLst>
                    <a:ext uri="{FF2B5EF4-FFF2-40B4-BE49-F238E27FC236}">
                      <a16:creationId xmlns:a16="http://schemas.microsoft.com/office/drawing/2014/main" id="{AFDD51E3-BB8A-2447-B4C2-9E25434A9B59}"/>
                    </a:ext>
                  </a:extLst>
                </p:cNvPr>
                <p:cNvSpPr txBox="1">
                  <a:spLocks noRot="1" noChangeAspect="1" noMove="1" noResize="1" noEditPoints="1" noAdjustHandles="1" noChangeArrowheads="1" noChangeShapeType="1" noTextEdit="1"/>
                </p:cNvSpPr>
                <p:nvPr/>
              </p:nvSpPr>
              <p:spPr>
                <a:xfrm>
                  <a:off x="2179290" y="2431255"/>
                  <a:ext cx="360598" cy="273280"/>
                </a:xfrm>
                <a:prstGeom prst="rect">
                  <a:avLst/>
                </a:prstGeom>
                <a:blipFill>
                  <a:blip r:embed="rId3"/>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9B04A58C-F9B2-0B4D-8B67-6378E35E2218}"/>
              </a:ext>
            </a:extLst>
          </p:cNvPr>
          <p:cNvGrpSpPr/>
          <p:nvPr/>
        </p:nvGrpSpPr>
        <p:grpSpPr>
          <a:xfrm>
            <a:off x="7558308" y="1492208"/>
            <a:ext cx="586066" cy="782046"/>
            <a:chOff x="3448776" y="1264627"/>
            <a:chExt cx="440320" cy="587563"/>
          </a:xfrm>
        </p:grpSpPr>
        <p:sp>
          <p:nvSpPr>
            <p:cNvPr id="11" name="Oval 10">
              <a:extLst>
                <a:ext uri="{FF2B5EF4-FFF2-40B4-BE49-F238E27FC236}">
                  <a16:creationId xmlns:a16="http://schemas.microsoft.com/office/drawing/2014/main" id="{55858A3A-FED4-A845-9705-CAAEB6571DB4}"/>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Freeform 11">
              <a:extLst>
                <a:ext uri="{FF2B5EF4-FFF2-40B4-BE49-F238E27FC236}">
                  <a16:creationId xmlns:a16="http://schemas.microsoft.com/office/drawing/2014/main" id="{B97A3B96-9B09-F742-95CF-E1BB31CF1B53}"/>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3885F9-8F22-8247-B636-5A3BF40F4F4E}"/>
                    </a:ext>
                  </a:extLst>
                </p:cNvPr>
                <p:cNvSpPr txBox="1"/>
                <p:nvPr/>
              </p:nvSpPr>
              <p:spPr>
                <a:xfrm>
                  <a:off x="3495152" y="1541701"/>
                  <a:ext cx="360598" cy="30060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smtClean="0">
                            <a:solidFill>
                              <a:schemeClr val="bg1"/>
                            </a:solidFill>
                            <a:latin typeface="Cambria Math" charset="0"/>
                          </a:rPr>
                          <m:t>𝟐</m:t>
                        </m:r>
                      </m:oMath>
                    </m:oMathPara>
                  </a14:m>
                  <a:endParaRPr lang="en-US" sz="2000" b="1" dirty="0">
                    <a:solidFill>
                      <a:schemeClr val="bg1"/>
                    </a:solidFill>
                  </a:endParaRPr>
                </a:p>
              </p:txBody>
            </p:sp>
          </mc:Choice>
          <mc:Fallback xmlns="">
            <p:sp>
              <p:nvSpPr>
                <p:cNvPr id="13" name="TextBox 12">
                  <a:extLst>
                    <a:ext uri="{FF2B5EF4-FFF2-40B4-BE49-F238E27FC236}">
                      <a16:creationId xmlns:a16="http://schemas.microsoft.com/office/drawing/2014/main" id="{2A3885F9-8F22-8247-B636-5A3BF40F4F4E}"/>
                    </a:ext>
                  </a:extLst>
                </p:cNvPr>
                <p:cNvSpPr txBox="1">
                  <a:spLocks noRot="1" noChangeAspect="1" noMove="1" noResize="1" noEditPoints="1" noAdjustHandles="1" noChangeArrowheads="1" noChangeShapeType="1" noTextEdit="1"/>
                </p:cNvSpPr>
                <p:nvPr/>
              </p:nvSpPr>
              <p:spPr>
                <a:xfrm>
                  <a:off x="3495152" y="1541701"/>
                  <a:ext cx="360598" cy="300609"/>
                </a:xfrm>
                <a:prstGeom prst="rect">
                  <a:avLst/>
                </a:prstGeom>
                <a:blipFill>
                  <a:blip r:embed="rId4"/>
                  <a:stretch>
                    <a:fillRect/>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9DC10210-6A75-1147-8CDA-CF0DCB9812EE}"/>
              </a:ext>
            </a:extLst>
          </p:cNvPr>
          <p:cNvSpPr txBox="1"/>
          <p:nvPr/>
        </p:nvSpPr>
        <p:spPr>
          <a:xfrm>
            <a:off x="3809430" y="2516992"/>
            <a:ext cx="927772" cy="369332"/>
          </a:xfrm>
          <a:prstGeom prst="rect">
            <a:avLst/>
          </a:prstGeom>
          <a:noFill/>
        </p:spPr>
        <p:txBody>
          <a:bodyPr wrap="square">
            <a:spAutoFit/>
          </a:bodyPr>
          <a:lstStyle/>
          <a:p>
            <a:r>
              <a:rPr lang="en-US" sz="1800" dirty="0"/>
              <a:t>Leader</a:t>
            </a:r>
            <a:endParaRPr lang="en-US" dirty="0"/>
          </a:p>
        </p:txBody>
      </p:sp>
      <p:sp>
        <p:nvSpPr>
          <p:cNvPr id="15" name="TextBox 14">
            <a:extLst>
              <a:ext uri="{FF2B5EF4-FFF2-40B4-BE49-F238E27FC236}">
                <a16:creationId xmlns:a16="http://schemas.microsoft.com/office/drawing/2014/main" id="{D19A3D9E-4570-C345-A6E0-80DC7BF5826C}"/>
              </a:ext>
            </a:extLst>
          </p:cNvPr>
          <p:cNvSpPr txBox="1"/>
          <p:nvPr/>
        </p:nvSpPr>
        <p:spPr>
          <a:xfrm>
            <a:off x="7347820" y="2494053"/>
            <a:ext cx="1139745" cy="369332"/>
          </a:xfrm>
          <a:prstGeom prst="rect">
            <a:avLst/>
          </a:prstGeom>
          <a:noFill/>
        </p:spPr>
        <p:txBody>
          <a:bodyPr wrap="square">
            <a:spAutoFit/>
          </a:bodyPr>
          <a:lstStyle/>
          <a:p>
            <a:r>
              <a:rPr lang="en-US" sz="1800" dirty="0"/>
              <a:t>Follower</a:t>
            </a:r>
            <a:endParaRPr lang="en-US" dirty="0"/>
          </a:p>
        </p:txBody>
      </p:sp>
      <p:pic>
        <p:nvPicPr>
          <p:cNvPr id="18" name="Picture 2" descr="Brick Wall Clip Art - Brick Wall Clipart - Png Download - Full Size Clipart  (#28647) - PinClipart">
            <a:extLst>
              <a:ext uri="{FF2B5EF4-FFF2-40B4-BE49-F238E27FC236}">
                <a16:creationId xmlns:a16="http://schemas.microsoft.com/office/drawing/2014/main" id="{2EB68CD9-18CC-6E44-9ADD-BE0740686A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27656" y="1128394"/>
            <a:ext cx="1536687" cy="1622705"/>
          </a:xfrm>
          <a:prstGeom prst="rect">
            <a:avLst/>
          </a:prstGeom>
          <a:noFill/>
          <a:extLst>
            <a:ext uri="{909E8E84-426E-40DD-AFC4-6F175D3DCCD1}">
              <a14:hiddenFill xmlns:a14="http://schemas.microsoft.com/office/drawing/2010/main">
                <a:solidFill>
                  <a:srgbClr val="FFFFFF"/>
                </a:solidFill>
              </a14:hiddenFill>
            </a:ext>
          </a:extLst>
        </p:spPr>
      </p:pic>
      <p:sp>
        <p:nvSpPr>
          <p:cNvPr id="3" name="Right Brace 2">
            <a:extLst>
              <a:ext uri="{FF2B5EF4-FFF2-40B4-BE49-F238E27FC236}">
                <a16:creationId xmlns:a16="http://schemas.microsoft.com/office/drawing/2014/main" id="{CDCC38C3-CB85-2948-AECF-36F0DF9BE94B}"/>
              </a:ext>
            </a:extLst>
          </p:cNvPr>
          <p:cNvSpPr/>
          <p:nvPr/>
        </p:nvSpPr>
        <p:spPr>
          <a:xfrm>
            <a:off x="8099990" y="3429000"/>
            <a:ext cx="513923" cy="2932043"/>
          </a:xfrm>
          <a:prstGeom prst="rightBrace">
            <a:avLst>
              <a:gd name="adj1" fmla="val 4443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4C47371-B231-394C-A0C9-049B98646AD5}"/>
              </a:ext>
            </a:extLst>
          </p:cNvPr>
          <p:cNvSpPr txBox="1"/>
          <p:nvPr/>
        </p:nvSpPr>
        <p:spPr>
          <a:xfrm>
            <a:off x="9025393" y="4510300"/>
            <a:ext cx="2358887" cy="769441"/>
          </a:xfrm>
          <a:prstGeom prst="rect">
            <a:avLst/>
          </a:prstGeom>
          <a:noFill/>
        </p:spPr>
        <p:txBody>
          <a:bodyPr wrap="square">
            <a:spAutoFit/>
          </a:bodyPr>
          <a:lstStyle/>
          <a:p>
            <a:r>
              <a:rPr lang="en-US" sz="2200" dirty="0">
                <a:solidFill>
                  <a:schemeClr val="accent1"/>
                </a:solidFill>
              </a:rPr>
              <a:t>Robust Batched Bandit algorithm</a:t>
            </a:r>
          </a:p>
        </p:txBody>
      </p:sp>
    </p:spTree>
    <p:extLst>
      <p:ext uri="{BB962C8B-B14F-4D97-AF65-F5344CB8AC3E}">
        <p14:creationId xmlns:p14="http://schemas.microsoft.com/office/powerpoint/2010/main" val="15473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4" grpId="0"/>
    </p:bld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5C0F-1731-3C47-87A7-E2D1429DC720}"/>
              </a:ext>
            </a:extLst>
          </p:cNvPr>
          <p:cNvSpPr>
            <a:spLocks noGrp="1"/>
          </p:cNvSpPr>
          <p:nvPr>
            <p:ph type="title"/>
          </p:nvPr>
        </p:nvSpPr>
        <p:spPr>
          <a:xfrm>
            <a:off x="426720" y="297326"/>
            <a:ext cx="11369040" cy="894715"/>
          </a:xfrm>
        </p:spPr>
        <p:txBody>
          <a:bodyPr/>
          <a:lstStyle/>
          <a:p>
            <a:r>
              <a:rPr lang="en-US" dirty="0"/>
              <a:t>Algorithmic Desiderata</a:t>
            </a: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B191CF9B-1CE2-5E41-9D2E-20B24387F18B}"/>
                  </a:ext>
                </a:extLst>
              </p:cNvPr>
              <p:cNvSpPr txBox="1">
                <a:spLocks noGrp="1"/>
              </p:cNvSpPr>
              <p:nvPr>
                <p:ph idx="1"/>
              </p:nvPr>
            </p:nvSpPr>
            <p:spPr>
              <a:xfrm>
                <a:off x="426720" y="3351987"/>
                <a:ext cx="11369040" cy="27705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AutoNum type="arabicPeriod"/>
                </a:pPr>
                <a:r>
                  <a:rPr lang="en-US" sz="2200" dirty="0"/>
                  <a:t>Optimize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r>
                      <a:rPr lang="en-US" sz="2200" b="0" i="1" smtClean="0">
                        <a:solidFill>
                          <a:schemeClr val="accent3"/>
                        </a:solidFill>
                        <a:latin typeface="Cambria Math" panose="02040503050406030204" pitchFamily="18" charset="0"/>
                        <a:ea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𝑈</m:t>
                        </m:r>
                      </m:e>
                      <m:sub>
                        <m:r>
                          <a:rPr lang="en-US" sz="2200" i="1">
                            <a:solidFill>
                              <a:schemeClr val="accent2"/>
                            </a:solidFill>
                            <a:latin typeface="Cambria Math" panose="02040503050406030204" pitchFamily="18" charset="0"/>
                          </a:rPr>
                          <m:t>1</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𝑡</m:t>
                            </m:r>
                          </m:sub>
                        </m:sSub>
                        <m:r>
                          <a:rPr lang="en-US" sz="2200" i="1">
                            <a:latin typeface="Cambria Math" panose="02040503050406030204" pitchFamily="18" charset="0"/>
                          </a:rPr>
                          <m:t>, </m:t>
                        </m:r>
                        <m:r>
                          <a:rPr lang="en-US" sz="2200" i="1">
                            <a:solidFill>
                              <a:schemeClr val="accent1"/>
                            </a:solidFill>
                            <a:latin typeface="Cambria Math" panose="02040503050406030204" pitchFamily="18" charset="0"/>
                          </a:rPr>
                          <m:t>𝐵𝑅</m:t>
                        </m:r>
                        <m:d>
                          <m:dPr>
                            <m:ctrlPr>
                              <a:rPr lang="en-US" sz="2200" i="1">
                                <a:solidFill>
                                  <a:schemeClr val="accent1"/>
                                </a:solidFill>
                                <a:latin typeface="Cambria Math" panose="02040503050406030204" pitchFamily="18" charset="0"/>
                              </a:rPr>
                            </m:ctrlPr>
                          </m:dPr>
                          <m:e>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panose="02040503050406030204" pitchFamily="18" charset="0"/>
                                  </a:rPr>
                                  <m:t>𝑃</m:t>
                                </m:r>
                              </m:e>
                              <m:sub>
                                <m:r>
                                  <a:rPr lang="en-US" sz="2200" i="1">
                                    <a:solidFill>
                                      <a:schemeClr val="accent1"/>
                                    </a:solidFill>
                                    <a:latin typeface="Cambria Math" panose="02040503050406030204" pitchFamily="18" charset="0"/>
                                  </a:rPr>
                                  <m:t>𝑡</m:t>
                                </m:r>
                              </m:sub>
                            </m:sSub>
                          </m:e>
                        </m:d>
                      </m:e>
                    </m:d>
                  </m:oMath>
                </a14:m>
                <a:r>
                  <a:rPr lang="en-US" sz="2200" dirty="0"/>
                  <a:t> from bandit observations.</a:t>
                </a:r>
              </a:p>
              <a:p>
                <a:pPr marL="457200" indent="-457200">
                  <a:lnSpc>
                    <a:spcPct val="150000"/>
                  </a:lnSpc>
                  <a:buAutoNum type="arabicPeriod"/>
                </a:pPr>
                <a:r>
                  <a:rPr lang="en-US" sz="2200" dirty="0"/>
                  <a:t>Be robust to some misspecification of </a:t>
                </a:r>
                <a14:m>
                  <m:oMath xmlns:m="http://schemas.openxmlformats.org/officeDocument/2006/math">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𝑓</m:t>
                        </m:r>
                      </m:e>
                      <m:sub>
                        <m:r>
                          <a:rPr lang="en-US" sz="2200" i="1">
                            <a:solidFill>
                              <a:schemeClr val="accent3"/>
                            </a:solidFill>
                            <a:latin typeface="Cambria Math" panose="02040503050406030204" pitchFamily="18" charset="0"/>
                            <a:ea typeface="Cambria Math" panose="02040503050406030204" pitchFamily="18" charset="0"/>
                          </a:rPr>
                          <m:t>𝑡</m:t>
                        </m:r>
                      </m:sub>
                    </m:sSub>
                    <m:d>
                      <m:dPr>
                        <m:ctrlPr>
                          <a:rPr lang="en-US" sz="2200" i="1">
                            <a:solidFill>
                              <a:schemeClr val="accent3"/>
                            </a:solidFill>
                            <a:latin typeface="Cambria Math" panose="02040503050406030204" pitchFamily="18" charset="0"/>
                            <a:ea typeface="Cambria Math" panose="02040503050406030204" pitchFamily="18" charset="0"/>
                          </a:rPr>
                        </m:ctrlPr>
                      </m:dPr>
                      <m:e>
                        <m:sSub>
                          <m:sSubPr>
                            <m:ctrlPr>
                              <a:rPr lang="en-US" sz="2200" i="1">
                                <a:solidFill>
                                  <a:schemeClr val="accent3"/>
                                </a:solidFill>
                                <a:latin typeface="Cambria Math" panose="02040503050406030204" pitchFamily="18" charset="0"/>
                                <a:ea typeface="Cambria Math" panose="02040503050406030204" pitchFamily="18" charset="0"/>
                              </a:rPr>
                            </m:ctrlPr>
                          </m:sSubPr>
                          <m:e>
                            <m:r>
                              <a:rPr lang="en-US" sz="2200" i="1">
                                <a:solidFill>
                                  <a:schemeClr val="accent3"/>
                                </a:solidFill>
                                <a:latin typeface="Cambria Math" panose="02040503050406030204" pitchFamily="18" charset="0"/>
                                <a:ea typeface="Cambria Math" panose="02040503050406030204" pitchFamily="18" charset="0"/>
                              </a:rPr>
                              <m:t>𝑃</m:t>
                            </m:r>
                          </m:e>
                          <m:sub>
                            <m:r>
                              <a:rPr lang="en-US" sz="2200" i="1">
                                <a:solidFill>
                                  <a:schemeClr val="accent3"/>
                                </a:solidFill>
                                <a:latin typeface="Cambria Math" panose="02040503050406030204" pitchFamily="18" charset="0"/>
                                <a:ea typeface="Cambria Math" panose="02040503050406030204" pitchFamily="18" charset="0"/>
                              </a:rPr>
                              <m:t>𝑡</m:t>
                            </m:r>
                          </m:sub>
                        </m:sSub>
                      </m:e>
                    </m:d>
                  </m:oMath>
                </a14:m>
                <a:r>
                  <a:rPr lang="en-US" sz="2200" dirty="0">
                    <a:solidFill>
                      <a:schemeClr val="accent3"/>
                    </a:solidFill>
                    <a:ea typeface="Cambria Math" panose="02040503050406030204" pitchFamily="18" charset="0"/>
                  </a:rPr>
                  <a:t>, </a:t>
                </a:r>
                <a:r>
                  <a:rPr lang="en-US" sz="2200" dirty="0">
                    <a:ea typeface="Cambria Math" panose="02040503050406030204" pitchFamily="18" charset="0"/>
                  </a:rPr>
                  <a:t>say </a:t>
                </a:r>
                <a14:m>
                  <m:oMath xmlns:m="http://schemas.openxmlformats.org/officeDocument/2006/math">
                    <m:sSub>
                      <m:sSubPr>
                        <m:ctrlPr>
                          <a:rPr lang="en-US" sz="2200" i="1" dirty="0" smtClean="0">
                            <a:solidFill>
                              <a:schemeClr val="accent3"/>
                            </a:solidFill>
                            <a:latin typeface="Cambria Math" panose="02040503050406030204" pitchFamily="18" charset="0"/>
                            <a:ea typeface="Cambria Math" panose="02040503050406030204" pitchFamily="18" charset="0"/>
                          </a:rPr>
                        </m:ctrlPr>
                      </m:sSubPr>
                      <m:e>
                        <m:acc>
                          <m:accPr>
                            <m:chr m:val="̂"/>
                            <m:ctrlPr>
                              <a:rPr lang="en-US" sz="2200" i="1" dirty="0">
                                <a:solidFill>
                                  <a:schemeClr val="accent3"/>
                                </a:solidFill>
                                <a:latin typeface="Cambria Math" panose="02040503050406030204" pitchFamily="18" charset="0"/>
                                <a:ea typeface="Cambria Math" panose="02040503050406030204" pitchFamily="18" charset="0"/>
                              </a:rPr>
                            </m:ctrlPr>
                          </m:accPr>
                          <m:e>
                            <m:r>
                              <a:rPr lang="en-US" sz="2200" i="1" dirty="0">
                                <a:solidFill>
                                  <a:schemeClr val="accent3"/>
                                </a:solidFill>
                                <a:latin typeface="Cambria Math" panose="02040503050406030204" pitchFamily="18" charset="0"/>
                                <a:ea typeface="Cambria Math" panose="02040503050406030204" pitchFamily="18" charset="0"/>
                              </a:rPr>
                              <m:t>𝑓</m:t>
                            </m:r>
                          </m:e>
                        </m:acc>
                      </m:e>
                      <m:sub>
                        <m:r>
                          <a:rPr lang="en-US" sz="2200" i="1" dirty="0">
                            <a:solidFill>
                              <a:schemeClr val="accent3"/>
                            </a:solidFill>
                            <a:latin typeface="Cambria Math" panose="02040503050406030204" pitchFamily="18" charset="0"/>
                          </a:rPr>
                          <m:t>𝑡</m:t>
                        </m:r>
                      </m:sub>
                    </m:sSub>
                    <m:d>
                      <m:dPr>
                        <m:ctrlPr>
                          <a:rPr lang="en-US" sz="2200" i="1" dirty="0">
                            <a:solidFill>
                              <a:schemeClr val="accent3"/>
                            </a:solidFill>
                            <a:latin typeface="Cambria Math" panose="02040503050406030204" pitchFamily="18" charset="0"/>
                          </a:rPr>
                        </m:ctrlPr>
                      </m:dPr>
                      <m:e>
                        <m:sSub>
                          <m:sSubPr>
                            <m:ctrlPr>
                              <a:rPr lang="en-US" sz="2200" i="1" dirty="0">
                                <a:solidFill>
                                  <a:schemeClr val="accent3"/>
                                </a:solidFill>
                                <a:latin typeface="Cambria Math" panose="02040503050406030204" pitchFamily="18" charset="0"/>
                              </a:rPr>
                            </m:ctrlPr>
                          </m:sSubPr>
                          <m:e>
                            <m:r>
                              <a:rPr lang="en-US" sz="2200" i="1" dirty="0">
                                <a:solidFill>
                                  <a:schemeClr val="accent3"/>
                                </a:solidFill>
                                <a:latin typeface="Cambria Math" panose="02040503050406030204" pitchFamily="18" charset="0"/>
                              </a:rPr>
                              <m:t>𝑃</m:t>
                            </m:r>
                          </m:e>
                          <m:sub>
                            <m:r>
                              <a:rPr lang="en-US" sz="2200" i="1" dirty="0">
                                <a:solidFill>
                                  <a:schemeClr val="accent3"/>
                                </a:solidFill>
                                <a:latin typeface="Cambria Math" panose="02040503050406030204" pitchFamily="18" charset="0"/>
                              </a:rPr>
                              <m:t>𝑡</m:t>
                            </m:r>
                          </m:sub>
                        </m:sSub>
                      </m:e>
                    </m:d>
                  </m:oMath>
                </a14:m>
                <a:r>
                  <a:rPr lang="en-US" sz="2200" dirty="0">
                    <a:solidFill>
                      <a:schemeClr val="accent3"/>
                    </a:solidFill>
                    <a:ea typeface="Cambria Math" panose="02040503050406030204" pitchFamily="18" charset="0"/>
                  </a:rPr>
                  <a:t>.</a:t>
                </a:r>
              </a:p>
              <a:p>
                <a:pPr lvl="1">
                  <a:lnSpc>
                    <a:spcPct val="100000"/>
                  </a:lnSpc>
                  <a:buFont typeface="Wingdings" pitchFamily="2" charset="2"/>
                  <a:buChar char="à"/>
                </a:pPr>
                <a:r>
                  <a:rPr lang="en-US" sz="2200" dirty="0">
                    <a:latin typeface="Cambria Math" panose="02040503050406030204" pitchFamily="18" charset="0"/>
                    <a:ea typeface="Cambria Math" panose="02040503050406030204" pitchFamily="18" charset="0"/>
                  </a:rPr>
                  <a:t>Different only in some small or </a:t>
                </a:r>
                <a:r>
                  <a:rPr lang="en-US" sz="2200" dirty="0">
                    <a:solidFill>
                      <a:schemeClr val="tx1"/>
                    </a:solidFill>
                    <a:latin typeface="Cambria Math" panose="02040503050406030204" pitchFamily="18" charset="0"/>
                    <a:ea typeface="Cambria Math" panose="02040503050406030204" pitchFamily="18" charset="0"/>
                  </a:rPr>
                  <a:t>structured sets.</a:t>
                </a:r>
              </a:p>
              <a:p>
                <a:pPr lvl="1">
                  <a:lnSpc>
                    <a:spcPct val="100000"/>
                  </a:lnSpc>
                  <a:buFont typeface="Wingdings" pitchFamily="2" charset="2"/>
                  <a:buChar char="à"/>
                </a:pPr>
                <a:r>
                  <a:rPr lang="en-US" sz="2200" dirty="0">
                    <a:ea typeface="Cambria Math" panose="02040503050406030204" pitchFamily="18" charset="0"/>
                  </a:rPr>
                  <a:t>P</a:t>
                </a:r>
                <a:r>
                  <a:rPr lang="en-US" sz="2200" dirty="0">
                    <a:solidFill>
                      <a:schemeClr val="tx1"/>
                    </a:solidFill>
                    <a:ea typeface="Cambria Math" panose="02040503050406030204" pitchFamily="18" charset="0"/>
                  </a:rPr>
                  <a:t>ointwise</a:t>
                </a:r>
                <a:r>
                  <a:rPr lang="en-US" sz="2200" dirty="0">
                    <a:solidFill>
                      <a:schemeClr val="tx1"/>
                    </a:solidFill>
                    <a:ea typeface="Cambria Math" panose="02040503050406030204" pitchFamily="18" charset="0"/>
                    <a:sym typeface="Wingdings" pitchFamily="2" charset="2"/>
                  </a:rPr>
                  <a:t> close everywhere</a:t>
                </a:r>
                <a:r>
                  <a:rPr lang="en-US" sz="2200" dirty="0">
                    <a:solidFill>
                      <a:schemeClr val="tx1"/>
                    </a:solidFill>
                    <a:ea typeface="Cambria Math" panose="02040503050406030204" pitchFamily="18" charset="0"/>
                  </a:rPr>
                  <a:t>.</a:t>
                </a:r>
                <a:endParaRPr lang="en-US" sz="2200" dirty="0">
                  <a:solidFill>
                    <a:schemeClr val="accent3"/>
                  </a:solidFill>
                  <a:ea typeface="Cambria Math" panose="02040503050406030204" pitchFamily="18" charset="0"/>
                </a:endParaRPr>
              </a:p>
              <a:p>
                <a:pPr marL="457200" indent="-457200">
                  <a:lnSpc>
                    <a:spcPct val="150000"/>
                  </a:lnSpc>
                  <a:buFont typeface="+mj-lt"/>
                  <a:buAutoNum type="arabicPeriod"/>
                </a:pPr>
                <a:r>
                  <a:rPr lang="en-US" sz="2200" dirty="0"/>
                  <a:t>Be able to handle delays </a:t>
                </a:r>
              </a:p>
            </p:txBody>
          </p:sp>
        </mc:Choice>
        <mc:Fallback xmlns="">
          <p:sp>
            <p:nvSpPr>
              <p:cNvPr id="4" name="Content Placeholder 2">
                <a:extLst>
                  <a:ext uri="{FF2B5EF4-FFF2-40B4-BE49-F238E27FC236}">
                    <a16:creationId xmlns:a16="http://schemas.microsoft.com/office/drawing/2014/main" id="{B191CF9B-1CE2-5E41-9D2E-20B24387F18B}"/>
                  </a:ext>
                </a:extLst>
              </p:cNvPr>
              <p:cNvSpPr txBox="1">
                <a:spLocks noGrp="1" noRot="1" noChangeAspect="1" noMove="1" noResize="1" noEditPoints="1" noAdjustHandles="1" noChangeArrowheads="1" noChangeShapeType="1" noTextEdit="1"/>
              </p:cNvSpPr>
              <p:nvPr>
                <p:ph idx="1"/>
              </p:nvPr>
            </p:nvSpPr>
            <p:spPr>
              <a:xfrm>
                <a:off x="426720" y="3351987"/>
                <a:ext cx="11369040" cy="2770517"/>
              </a:xfrm>
              <a:prstGeom prst="rect">
                <a:avLst/>
              </a:prstGeom>
              <a:blipFill>
                <a:blip r:embed="rId2"/>
                <a:stretch>
                  <a:fillRect l="-670" b="-1376"/>
                </a:stretch>
              </a:blipFill>
            </p:spPr>
            <p:txBody>
              <a:bodyPr/>
              <a:lstStyle/>
              <a:p>
                <a:r>
                  <a:rPr lang="en-US">
                    <a:noFill/>
                  </a:rPr>
                  <a:t> </a:t>
                </a:r>
              </a:p>
            </p:txBody>
          </p:sp>
        </mc:Fallback>
      </mc:AlternateContent>
      <p:sp>
        <p:nvSpPr>
          <p:cNvPr id="3" name="Right Brace 2">
            <a:extLst>
              <a:ext uri="{FF2B5EF4-FFF2-40B4-BE49-F238E27FC236}">
                <a16:creationId xmlns:a16="http://schemas.microsoft.com/office/drawing/2014/main" id="{CDCC38C3-CB85-2948-AECF-36F0DF9BE94B}"/>
              </a:ext>
            </a:extLst>
          </p:cNvPr>
          <p:cNvSpPr/>
          <p:nvPr/>
        </p:nvSpPr>
        <p:spPr>
          <a:xfrm>
            <a:off x="8099990" y="3429000"/>
            <a:ext cx="513923" cy="2932043"/>
          </a:xfrm>
          <a:prstGeom prst="rightBrace">
            <a:avLst>
              <a:gd name="adj1" fmla="val 44434"/>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B4C47371-B231-394C-A0C9-049B98646AD5}"/>
              </a:ext>
            </a:extLst>
          </p:cNvPr>
          <p:cNvSpPr txBox="1"/>
          <p:nvPr/>
        </p:nvSpPr>
        <p:spPr>
          <a:xfrm>
            <a:off x="9025393" y="4510300"/>
            <a:ext cx="2358887" cy="769441"/>
          </a:xfrm>
          <a:prstGeom prst="rect">
            <a:avLst/>
          </a:prstGeom>
          <a:noFill/>
        </p:spPr>
        <p:txBody>
          <a:bodyPr wrap="square">
            <a:spAutoFit/>
          </a:bodyPr>
          <a:lstStyle/>
          <a:p>
            <a:r>
              <a:rPr lang="en-US" sz="2200" dirty="0">
                <a:solidFill>
                  <a:schemeClr val="accent1"/>
                </a:solidFill>
              </a:rPr>
              <a:t>Robust Batched Bandit algorithm</a:t>
            </a:r>
          </a:p>
        </p:txBody>
      </p:sp>
      <p:sp>
        <p:nvSpPr>
          <p:cNvPr id="19" name="Rounded Rectangle 18">
            <a:extLst>
              <a:ext uri="{FF2B5EF4-FFF2-40B4-BE49-F238E27FC236}">
                <a16:creationId xmlns:a16="http://schemas.microsoft.com/office/drawing/2014/main" id="{710BD222-F651-544F-9807-4427B169BCF1}"/>
              </a:ext>
            </a:extLst>
          </p:cNvPr>
          <p:cNvSpPr/>
          <p:nvPr/>
        </p:nvSpPr>
        <p:spPr>
          <a:xfrm>
            <a:off x="383458" y="1457739"/>
            <a:ext cx="11412302" cy="1315091"/>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20" name="TextBox 19">
            <a:extLst>
              <a:ext uri="{FF2B5EF4-FFF2-40B4-BE49-F238E27FC236}">
                <a16:creationId xmlns:a16="http://schemas.microsoft.com/office/drawing/2014/main" id="{DFA1DA2E-13C8-AA4A-86D2-0BC95472FA87}"/>
              </a:ext>
            </a:extLst>
          </p:cNvPr>
          <p:cNvSpPr txBox="1"/>
          <p:nvPr/>
        </p:nvSpPr>
        <p:spPr>
          <a:xfrm>
            <a:off x="10445189" y="2187193"/>
            <a:ext cx="1298020" cy="400110"/>
          </a:xfrm>
          <a:prstGeom prst="rect">
            <a:avLst/>
          </a:prstGeom>
          <a:noFill/>
        </p:spPr>
        <p:txBody>
          <a:bodyPr wrap="square">
            <a:spAutoFit/>
          </a:bodyPr>
          <a:lstStyle/>
          <a:p>
            <a:r>
              <a:rPr lang="en-US" sz="2000" b="1" dirty="0">
                <a:solidFill>
                  <a:schemeClr val="accent6">
                    <a:lumMod val="75000"/>
                  </a:schemeClr>
                </a:solidFill>
              </a:rPr>
              <a:t>H</a:t>
            </a:r>
            <a:r>
              <a:rPr lang="en-US" sz="2000" dirty="0">
                <a:solidFill>
                  <a:schemeClr val="accent6"/>
                </a:solidFill>
              </a:rPr>
              <a:t>LNW’22</a:t>
            </a:r>
            <a:endParaRPr lang="en-US" sz="20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95E3B1D-C387-1642-AD96-B60619B93DC2}"/>
                  </a:ext>
                </a:extLst>
              </p:cNvPr>
              <p:cNvSpPr txBox="1"/>
              <p:nvPr/>
            </p:nvSpPr>
            <p:spPr>
              <a:xfrm>
                <a:off x="636104" y="1652594"/>
                <a:ext cx="10748176" cy="813043"/>
              </a:xfrm>
              <a:prstGeom prst="rect">
                <a:avLst/>
              </a:prstGeom>
              <a:noFill/>
            </p:spPr>
            <p:txBody>
              <a:bodyPr wrap="square">
                <a:spAutoFit/>
              </a:bodyPr>
              <a:lstStyle/>
              <a:p>
                <a:r>
                  <a:rPr lang="en-US" sz="2200" dirty="0"/>
                  <a:t>Any robust batched bandit algorithm for </a:t>
                </a: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𝑈</m:t>
                        </m:r>
                      </m:e>
                      <m:sub>
                        <m:r>
                          <a:rPr lang="en-US" sz="2200" i="1">
                            <a:solidFill>
                              <a:schemeClr val="accent2"/>
                            </a:solidFill>
                            <a:latin typeface="Cambria Math" panose="02040503050406030204" pitchFamily="18" charset="0"/>
                          </a:rPr>
                          <m:t>1</m:t>
                        </m:r>
                      </m:sub>
                    </m:sSub>
                    <m:d>
                      <m:dPr>
                        <m:ctrlPr>
                          <a:rPr lang="en-US" sz="2200" i="1">
                            <a:latin typeface="Cambria Math" panose="02040503050406030204" pitchFamily="18" charset="0"/>
                          </a:rPr>
                        </m:ctrlPr>
                      </m:dPr>
                      <m:e>
                        <m:sSub>
                          <m:sSubPr>
                            <m:ctrlPr>
                              <a:rPr lang="en-US" sz="2200" i="1">
                                <a:latin typeface="Cambria Math" panose="02040503050406030204" pitchFamily="18" charset="0"/>
                              </a:rPr>
                            </m:ctrlPr>
                          </m:sSubPr>
                          <m:e>
                            <m:r>
                              <a:rPr lang="en-US" sz="2200" i="1">
                                <a:latin typeface="Cambria Math" panose="02040503050406030204" pitchFamily="18" charset="0"/>
                              </a:rPr>
                              <m:t>𝑃</m:t>
                            </m:r>
                          </m:e>
                          <m:sub>
                            <m:r>
                              <a:rPr lang="en-US" sz="2200" i="1">
                                <a:latin typeface="Cambria Math" panose="02040503050406030204" pitchFamily="18" charset="0"/>
                              </a:rPr>
                              <m:t>𝑡</m:t>
                            </m:r>
                          </m:sub>
                        </m:sSub>
                        <m:r>
                          <a:rPr lang="en-US" sz="2200" i="1">
                            <a:latin typeface="Cambria Math" panose="02040503050406030204" pitchFamily="18" charset="0"/>
                          </a:rPr>
                          <m:t>, </m:t>
                        </m:r>
                        <m:r>
                          <a:rPr lang="en-US" sz="2200" i="1">
                            <a:solidFill>
                              <a:schemeClr val="accent1"/>
                            </a:solidFill>
                            <a:latin typeface="Cambria Math" panose="02040503050406030204" pitchFamily="18" charset="0"/>
                          </a:rPr>
                          <m:t>𝐵𝑅</m:t>
                        </m:r>
                        <m:d>
                          <m:dPr>
                            <m:ctrlPr>
                              <a:rPr lang="en-US" sz="2200" i="1">
                                <a:solidFill>
                                  <a:schemeClr val="accent1"/>
                                </a:solidFill>
                                <a:latin typeface="Cambria Math" panose="02040503050406030204" pitchFamily="18" charset="0"/>
                              </a:rPr>
                            </m:ctrlPr>
                          </m:dPr>
                          <m:e>
                            <m:sSub>
                              <m:sSubPr>
                                <m:ctrlPr>
                                  <a:rPr lang="en-US" sz="2200" i="1">
                                    <a:solidFill>
                                      <a:schemeClr val="accent1"/>
                                    </a:solidFill>
                                    <a:latin typeface="Cambria Math" panose="02040503050406030204" pitchFamily="18" charset="0"/>
                                  </a:rPr>
                                </m:ctrlPr>
                              </m:sSubPr>
                              <m:e>
                                <m:r>
                                  <a:rPr lang="en-US" sz="2200" i="1">
                                    <a:solidFill>
                                      <a:schemeClr val="accent1"/>
                                    </a:solidFill>
                                    <a:latin typeface="Cambria Math" panose="02040503050406030204" pitchFamily="18" charset="0"/>
                                  </a:rPr>
                                  <m:t>𝑃</m:t>
                                </m:r>
                              </m:e>
                              <m:sub>
                                <m:r>
                                  <a:rPr lang="en-US" sz="2200" i="1">
                                    <a:solidFill>
                                      <a:schemeClr val="accent1"/>
                                    </a:solidFill>
                                    <a:latin typeface="Cambria Math" panose="02040503050406030204" pitchFamily="18" charset="0"/>
                                  </a:rPr>
                                  <m:t>𝑡</m:t>
                                </m:r>
                              </m:sub>
                            </m:sSub>
                          </m:e>
                        </m:d>
                      </m:e>
                    </m:d>
                  </m:oMath>
                </a14:m>
                <a:r>
                  <a:rPr lang="en-US" sz="2200" dirty="0"/>
                  <a:t> can turn into an algorithm that in presence of non-myopic agents, achieves vanishing Stackelberg regret  </a:t>
                </a:r>
              </a:p>
            </p:txBody>
          </p:sp>
        </mc:Choice>
        <mc:Fallback xmlns="">
          <p:sp>
            <p:nvSpPr>
              <p:cNvPr id="29" name="TextBox 28">
                <a:extLst>
                  <a:ext uri="{FF2B5EF4-FFF2-40B4-BE49-F238E27FC236}">
                    <a16:creationId xmlns:a16="http://schemas.microsoft.com/office/drawing/2014/main" id="{995E3B1D-C387-1642-AD96-B60619B93DC2}"/>
                  </a:ext>
                </a:extLst>
              </p:cNvPr>
              <p:cNvSpPr txBox="1">
                <a:spLocks noRot="1" noChangeAspect="1" noMove="1" noResize="1" noEditPoints="1" noAdjustHandles="1" noChangeArrowheads="1" noChangeShapeType="1" noTextEdit="1"/>
              </p:cNvSpPr>
              <p:nvPr/>
            </p:nvSpPr>
            <p:spPr>
              <a:xfrm>
                <a:off x="636104" y="1652594"/>
                <a:ext cx="10748176" cy="813043"/>
              </a:xfrm>
              <a:prstGeom prst="rect">
                <a:avLst/>
              </a:prstGeom>
              <a:blipFill>
                <a:blip r:embed="rId3"/>
                <a:stretch>
                  <a:fillRect l="-590" t="-1563" b="-15625"/>
                </a:stretch>
              </a:blipFill>
            </p:spPr>
            <p:txBody>
              <a:bodyPr/>
              <a:lstStyle/>
              <a:p>
                <a:r>
                  <a:rPr lang="en-US">
                    <a:noFill/>
                  </a:rPr>
                  <a:t> </a:t>
                </a:r>
              </a:p>
            </p:txBody>
          </p:sp>
        </mc:Fallback>
      </mc:AlternateContent>
      <p:sp>
        <p:nvSpPr>
          <p:cNvPr id="31" name="Rectangle 30">
            <a:extLst>
              <a:ext uri="{FF2B5EF4-FFF2-40B4-BE49-F238E27FC236}">
                <a16:creationId xmlns:a16="http://schemas.microsoft.com/office/drawing/2014/main" id="{A7D52C4F-D2C7-3240-B724-B5EE3DA6CBB4}"/>
              </a:ext>
            </a:extLst>
          </p:cNvPr>
          <p:cNvSpPr/>
          <p:nvPr/>
        </p:nvSpPr>
        <p:spPr>
          <a:xfrm>
            <a:off x="4227755" y="1192041"/>
            <a:ext cx="4129196" cy="400111"/>
          </a:xfrm>
          <a:prstGeom prst="rect">
            <a:avLst/>
          </a:prstGeom>
          <a:solidFill>
            <a:schemeClr val="bg1"/>
          </a:solidFill>
        </p:spPr>
        <p:txBody>
          <a:bodyPr wrap="none">
            <a:noAutofit/>
          </a:bodyPr>
          <a:lstStyle/>
          <a:p>
            <a:pPr algn="ctr"/>
            <a:r>
              <a:rPr lang="en-US" sz="2000" b="1" dirty="0">
                <a:solidFill>
                  <a:schemeClr val="accent3"/>
                </a:solidFill>
              </a:rPr>
              <a:t>Reduction for Non-Myopic Agents</a:t>
            </a:r>
            <a:endParaRPr lang="en-US" sz="2000" dirty="0">
              <a:solidFill>
                <a:schemeClr val="accent3"/>
              </a:solidFill>
            </a:endParaRPr>
          </a:p>
        </p:txBody>
      </p:sp>
    </p:spTree>
    <p:extLst>
      <p:ext uri="{BB962C8B-B14F-4D97-AF65-F5344CB8AC3E}">
        <p14:creationId xmlns:p14="http://schemas.microsoft.com/office/powerpoint/2010/main" val="2971952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B5259AA-1864-5E47-915E-4250879AB1CE}"/>
              </a:ext>
            </a:extLst>
          </p:cNvPr>
          <p:cNvSpPr>
            <a:spLocks noGrp="1"/>
          </p:cNvSpPr>
          <p:nvPr>
            <p:ph type="title"/>
          </p:nvPr>
        </p:nvSpPr>
        <p:spPr/>
        <p:txBody>
          <a:bodyPr>
            <a:normAutofit/>
          </a:bodyPr>
          <a:lstStyle/>
          <a:p>
            <a:r>
              <a:rPr lang="en-US" dirty="0"/>
              <a:t>VC Dimension Example </a:t>
            </a:r>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453275FE-455A-774A-8238-DDF70CE45FB5}"/>
                  </a:ext>
                </a:extLst>
              </p:cNvPr>
              <p:cNvSpPr/>
              <p:nvPr/>
            </p:nvSpPr>
            <p:spPr>
              <a:xfrm>
                <a:off x="519964" y="1897709"/>
                <a:ext cx="7857194" cy="398807"/>
              </a:xfrm>
              <a:prstGeom prst="rect">
                <a:avLst/>
              </a:prstGeom>
            </p:spPr>
            <p:txBody>
              <a:bodyPr wrap="square">
                <a:noAutofit/>
              </a:bodyPr>
              <a:lstStyle/>
              <a:p>
                <a:r>
                  <a:rPr lang="en-US" sz="2400" dirty="0"/>
                  <a:t>What is</a:t>
                </a:r>
                <a:r>
                  <a:rPr lang="en-US" sz="2400" dirty="0">
                    <a:solidFill>
                      <a:schemeClr val="accent2"/>
                    </a:solidFill>
                  </a:rPr>
                  <a:t> </a:t>
                </a:r>
                <a14:m>
                  <m:oMath xmlns:m="http://schemas.openxmlformats.org/officeDocument/2006/math">
                    <m:r>
                      <m:rPr>
                        <m:sty m:val="p"/>
                      </m:rPr>
                      <a:rPr lang="en-US" sz="2400">
                        <a:solidFill>
                          <a:schemeClr val="accent2"/>
                        </a:solidFill>
                        <a:latin typeface="Cambria Math" panose="02040503050406030204" pitchFamily="18" charset="0"/>
                      </a:rPr>
                      <m:t>VCDim</m:t>
                    </m:r>
                    <m:r>
                      <a:rPr lang="en-US" sz="2400">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𝐻</m:t>
                    </m:r>
                    <m:r>
                      <a:rPr lang="en-US" sz="2400">
                        <a:solidFill>
                          <a:schemeClr val="accent2"/>
                        </a:solidFill>
                        <a:latin typeface="Cambria Math" panose="02040503050406030204" pitchFamily="18" charset="0"/>
                      </a:rPr>
                      <m:t>)</m:t>
                    </m:r>
                  </m:oMath>
                </a14:m>
                <a:r>
                  <a:rPr lang="en-US" sz="2400" dirty="0"/>
                  <a:t> for thresholds on a line? 1</a:t>
                </a:r>
              </a:p>
            </p:txBody>
          </p:sp>
        </mc:Choice>
        <mc:Fallback xmlns="">
          <p:sp>
            <p:nvSpPr>
              <p:cNvPr id="13" name="Rectangle 12">
                <a:extLst>
                  <a:ext uri="{FF2B5EF4-FFF2-40B4-BE49-F238E27FC236}">
                    <a16:creationId xmlns:a16="http://schemas.microsoft.com/office/drawing/2014/main" id="{453275FE-455A-774A-8238-DDF70CE45FB5}"/>
                  </a:ext>
                </a:extLst>
              </p:cNvPr>
              <p:cNvSpPr>
                <a:spLocks noRot="1" noChangeAspect="1" noMove="1" noResize="1" noEditPoints="1" noAdjustHandles="1" noChangeArrowheads="1" noChangeShapeType="1" noTextEdit="1"/>
              </p:cNvSpPr>
              <p:nvPr/>
            </p:nvSpPr>
            <p:spPr>
              <a:xfrm>
                <a:off x="519964" y="1897709"/>
                <a:ext cx="7857194" cy="398807"/>
              </a:xfrm>
              <a:prstGeom prst="rect">
                <a:avLst/>
              </a:prstGeom>
              <a:blipFill>
                <a:blip r:embed="rId3"/>
                <a:stretch>
                  <a:fillRect l="-1129" t="-12500" b="-46875"/>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FB2AA27-A506-C845-87F9-8BAFCF8ADC02}"/>
              </a:ext>
            </a:extLst>
          </p:cNvPr>
          <p:cNvSpPr/>
          <p:nvPr/>
        </p:nvSpPr>
        <p:spPr>
          <a:xfrm>
            <a:off x="8395257" y="2022850"/>
            <a:ext cx="1254266" cy="168040"/>
          </a:xfrm>
          <a:prstGeom prst="rect">
            <a:avLst/>
          </a:prstGeom>
          <a:solidFill>
            <a:srgbClr val="FF860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8F7526A-941F-E64A-9F83-BF055A9E58E3}"/>
              </a:ext>
            </a:extLst>
          </p:cNvPr>
          <p:cNvCxnSpPr>
            <a:cxnSpLocks/>
          </p:cNvCxnSpPr>
          <p:nvPr/>
        </p:nvCxnSpPr>
        <p:spPr>
          <a:xfrm>
            <a:off x="9100724" y="3772146"/>
            <a:ext cx="206126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3023308F-B644-FC46-B2BE-8882A74F53AE}"/>
              </a:ext>
            </a:extLst>
          </p:cNvPr>
          <p:cNvSpPr>
            <a:spLocks noChangeAspect="1"/>
          </p:cNvSpPr>
          <p:nvPr/>
        </p:nvSpPr>
        <p:spPr>
          <a:xfrm>
            <a:off x="9997675" y="3728604"/>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97D255EB-5C7D-3C41-B3A1-3BB43E36EB7E}"/>
                  </a:ext>
                </a:extLst>
              </p:cNvPr>
              <p:cNvSpPr/>
              <p:nvPr/>
            </p:nvSpPr>
            <p:spPr>
              <a:xfrm>
                <a:off x="528257" y="1196925"/>
                <a:ext cx="9203097" cy="461665"/>
              </a:xfrm>
              <a:prstGeom prst="rect">
                <a:avLst/>
              </a:prstGeom>
            </p:spPr>
            <p:txBody>
              <a:bodyPr wrap="none">
                <a:spAutoFit/>
              </a:bodyPr>
              <a:lstStyle/>
              <a:p>
                <a14:m>
                  <m:oMath xmlns:m="http://schemas.openxmlformats.org/officeDocument/2006/math">
                    <m:r>
                      <a:rPr lang="en-US" sz="2400" i="1" smtClean="0">
                        <a:solidFill>
                          <a:schemeClr val="accent2"/>
                        </a:solidFill>
                        <a:latin typeface="Cambria Math" panose="02040503050406030204" pitchFamily="18" charset="0"/>
                      </a:rPr>
                      <m:t>𝐻</m:t>
                    </m:r>
                    <m:r>
                      <a:rPr lang="en-US" sz="2400" i="1" smtClean="0">
                        <a:solidFill>
                          <a:schemeClr val="accent2"/>
                        </a:solidFill>
                        <a:latin typeface="Cambria Math" panose="02040503050406030204" pitchFamily="18" charset="0"/>
                      </a:rPr>
                      <m:t>=</m:t>
                    </m:r>
                    <m:d>
                      <m:dPr>
                        <m:begChr m:val="{"/>
                        <m:endChr m:val="}"/>
                        <m:ctrlPr>
                          <a:rPr lang="en-US" sz="2400" i="1">
                            <a:solidFill>
                              <a:schemeClr val="accent2"/>
                            </a:solidFill>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h</m:t>
                            </m:r>
                          </m:e>
                          <m:sub>
                            <m:r>
                              <a:rPr lang="en-US" sz="2400" b="0" i="1" smtClean="0">
                                <a:solidFill>
                                  <a:schemeClr val="accent2"/>
                                </a:solidFill>
                                <a:latin typeface="Cambria Math" panose="02040503050406030204" pitchFamily="18" charset="0"/>
                              </a:rPr>
                              <m:t>𝑎</m:t>
                            </m:r>
                          </m:sub>
                        </m:sSub>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𝑠𝑖𝑔𝑛</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r>
                              <a:rPr lang="en-US" sz="2400" i="1">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𝑎</m:t>
                            </m:r>
                          </m:e>
                        </m:d>
                        <m:r>
                          <a:rPr lang="en-US" sz="2400" i="1">
                            <a:solidFill>
                              <a:schemeClr val="accent2"/>
                            </a:solidFill>
                            <a:latin typeface="Cambria Math" panose="02040503050406030204" pitchFamily="18" charset="0"/>
                          </a:rPr>
                          <m:t> | </m:t>
                        </m:r>
                        <m:r>
                          <a:rPr lang="en-US" sz="2400" b="0" i="1" smtClean="0">
                            <a:solidFill>
                              <a:schemeClr val="accent2"/>
                            </a:solidFill>
                            <a:latin typeface="Cambria Math" panose="02040503050406030204" pitchFamily="18" charset="0"/>
                          </a:rPr>
                          <m:t>𝑎</m:t>
                        </m:r>
                        <m:r>
                          <a:rPr lang="en-US" sz="2400" i="1">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ea typeface="Cambria Math" panose="02040503050406030204" pitchFamily="18" charset="0"/>
                          </a:rPr>
                          <m:t>ℝ</m:t>
                        </m:r>
                      </m:e>
                    </m:d>
                  </m:oMath>
                </a14:m>
                <a:r>
                  <a:rPr lang="en-US" sz="2400" dirty="0"/>
                  <a:t> is the set of </a:t>
                </a:r>
                <a:r>
                  <a:rPr lang="en-US" sz="2400" b="1" i="1" dirty="0"/>
                  <a:t>thresholds on a line</a:t>
                </a:r>
                <a:r>
                  <a:rPr lang="en-US" sz="2400" b="1" dirty="0"/>
                  <a:t>.</a:t>
                </a:r>
              </a:p>
            </p:txBody>
          </p:sp>
        </mc:Choice>
        <mc:Fallback xmlns="">
          <p:sp>
            <p:nvSpPr>
              <p:cNvPr id="28" name="Rectangle 27">
                <a:extLst>
                  <a:ext uri="{FF2B5EF4-FFF2-40B4-BE49-F238E27FC236}">
                    <a16:creationId xmlns:a16="http://schemas.microsoft.com/office/drawing/2014/main" id="{97D255EB-5C7D-3C41-B3A1-3BB43E36EB7E}"/>
                  </a:ext>
                </a:extLst>
              </p:cNvPr>
              <p:cNvSpPr>
                <a:spLocks noRot="1" noChangeAspect="1" noMove="1" noResize="1" noEditPoints="1" noAdjustHandles="1" noChangeArrowheads="1" noChangeShapeType="1" noTextEdit="1"/>
              </p:cNvSpPr>
              <p:nvPr/>
            </p:nvSpPr>
            <p:spPr>
              <a:xfrm>
                <a:off x="528257" y="1196925"/>
                <a:ext cx="9203097" cy="461665"/>
              </a:xfrm>
              <a:prstGeom prst="rect">
                <a:avLst/>
              </a:prstGeom>
              <a:blipFill>
                <a:blip r:embed="rId4"/>
                <a:stretch>
                  <a:fillRect l="-138" t="-10811" b="-27027"/>
                </a:stretch>
              </a:blipFill>
            </p:spPr>
            <p:txBody>
              <a:bodyPr/>
              <a:lstStyle/>
              <a:p>
                <a:r>
                  <a:rPr lang="en-US">
                    <a:noFill/>
                  </a:rPr>
                  <a:t> </a:t>
                </a:r>
              </a:p>
            </p:txBody>
          </p:sp>
        </mc:Fallback>
      </mc:AlternateContent>
      <p:grpSp>
        <p:nvGrpSpPr>
          <p:cNvPr id="88" name="Group 87">
            <a:extLst>
              <a:ext uri="{FF2B5EF4-FFF2-40B4-BE49-F238E27FC236}">
                <a16:creationId xmlns:a16="http://schemas.microsoft.com/office/drawing/2014/main" id="{D0CBA722-5FA7-824E-A08D-F0AE7DD3B794}"/>
              </a:ext>
            </a:extLst>
          </p:cNvPr>
          <p:cNvGrpSpPr/>
          <p:nvPr/>
        </p:nvGrpSpPr>
        <p:grpSpPr>
          <a:xfrm>
            <a:off x="8262420" y="1516024"/>
            <a:ext cx="2977539" cy="1195978"/>
            <a:chOff x="5879433" y="1516024"/>
            <a:chExt cx="2977539" cy="1195978"/>
          </a:xfrm>
        </p:grpSpPr>
        <p:cxnSp>
          <p:nvCxnSpPr>
            <p:cNvPr id="5" name="Straight Arrow Connector 4">
              <a:extLst>
                <a:ext uri="{FF2B5EF4-FFF2-40B4-BE49-F238E27FC236}">
                  <a16:creationId xmlns:a16="http://schemas.microsoft.com/office/drawing/2014/main" id="{2DF702F3-8EC7-6E4F-B2E8-AD5FCC645CED}"/>
                </a:ext>
              </a:extLst>
            </p:cNvPr>
            <p:cNvCxnSpPr/>
            <p:nvPr/>
          </p:nvCxnSpPr>
          <p:spPr>
            <a:xfrm>
              <a:off x="5879433" y="2093200"/>
              <a:ext cx="29775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4655539-846B-C34B-AF8D-92B731550432}"/>
                </a:ext>
              </a:extLst>
            </p:cNvPr>
            <p:cNvCxnSpPr>
              <a:cxnSpLocks/>
            </p:cNvCxnSpPr>
            <p:nvPr/>
          </p:nvCxnSpPr>
          <p:spPr>
            <a:xfrm flipV="1">
              <a:off x="7284825" y="1793219"/>
              <a:ext cx="0" cy="599961"/>
            </a:xfrm>
            <a:prstGeom prst="straightConnector1">
              <a:avLst/>
            </a:prstGeom>
            <a:ln w="28575">
              <a:solidFill>
                <a:srgbClr val="00B0F0"/>
              </a:solidFill>
              <a:tailEnd type="none" w="med" len="med"/>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A133C521-CD3B-9844-8A1F-1C774165EE92}"/>
                </a:ext>
              </a:extLst>
            </p:cNvPr>
            <p:cNvSpPr/>
            <p:nvPr/>
          </p:nvSpPr>
          <p:spPr>
            <a:xfrm>
              <a:off x="7284825" y="2021821"/>
              <a:ext cx="1254266" cy="168040"/>
            </a:xfrm>
            <a:prstGeom prst="rect">
              <a:avLst/>
            </a:prstGeom>
            <a:solidFill>
              <a:schemeClr val="accent2">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E46F173-9C6B-4242-8FD0-3264C0610202}"/>
                </a:ext>
              </a:extLst>
            </p:cNvPr>
            <p:cNvSpPr/>
            <p:nvPr/>
          </p:nvSpPr>
          <p:spPr>
            <a:xfrm>
              <a:off x="7666378" y="1516024"/>
              <a:ext cx="354584" cy="461665"/>
            </a:xfrm>
            <a:prstGeom prst="rect">
              <a:avLst/>
            </a:prstGeom>
          </p:spPr>
          <p:txBody>
            <a:bodyPr wrap="none">
              <a:spAutoFit/>
            </a:bodyPr>
            <a:lstStyle/>
            <a:p>
              <a:r>
                <a:rPr lang="en-US" sz="2400" dirty="0">
                  <a:solidFill>
                    <a:srgbClr val="0432FF"/>
                  </a:solidFill>
                </a:rPr>
                <a:t>+</a:t>
              </a:r>
              <a:endParaRPr lang="en-US" dirty="0">
                <a:solidFill>
                  <a:srgbClr val="0432FF"/>
                </a:solidFill>
              </a:endParaRPr>
            </a:p>
          </p:txBody>
        </p:sp>
        <p:sp>
          <p:nvSpPr>
            <p:cNvPr id="11" name="Rectangle 10">
              <a:extLst>
                <a:ext uri="{FF2B5EF4-FFF2-40B4-BE49-F238E27FC236}">
                  <a16:creationId xmlns:a16="http://schemas.microsoft.com/office/drawing/2014/main" id="{51427481-6219-6441-BE3E-1159697F3684}"/>
                </a:ext>
              </a:extLst>
            </p:cNvPr>
            <p:cNvSpPr/>
            <p:nvPr/>
          </p:nvSpPr>
          <p:spPr>
            <a:xfrm>
              <a:off x="6487058" y="1516024"/>
              <a:ext cx="315984" cy="461665"/>
            </a:xfrm>
            <a:prstGeom prst="rect">
              <a:avLst/>
            </a:prstGeom>
          </p:spPr>
          <p:txBody>
            <a:bodyPr wrap="none">
              <a:noAutofit/>
            </a:bodyPr>
            <a:lstStyle/>
            <a:p>
              <a:r>
                <a:rPr lang="en-US" sz="2400" dirty="0">
                  <a:solidFill>
                    <a:srgbClr val="FF0000"/>
                  </a:solidFill>
                </a:rPr>
                <a:t>-</a:t>
              </a:r>
              <a:endParaRPr lang="en-US" dirty="0">
                <a:solidFill>
                  <a:srgbClr val="FF0000"/>
                </a:solidFill>
              </a:endParaRPr>
            </a:p>
          </p:txBody>
        </p:sp>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53B3D65-32E8-4A4C-8F0E-D08704AB531A}"/>
                    </a:ext>
                  </a:extLst>
                </p:cNvPr>
                <p:cNvSpPr/>
                <p:nvPr/>
              </p:nvSpPr>
              <p:spPr>
                <a:xfrm>
                  <a:off x="7078518" y="2342670"/>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2"/>
                            </a:solidFill>
                            <a:latin typeface="Cambria Math" panose="02040503050406030204" pitchFamily="18" charset="0"/>
                          </a:rPr>
                          <m:t>𝑎</m:t>
                        </m:r>
                      </m:oMath>
                    </m:oMathPara>
                  </a14:m>
                  <a:endParaRPr lang="en-US" dirty="0"/>
                </a:p>
              </p:txBody>
            </p:sp>
          </mc:Choice>
          <mc:Fallback xmlns="">
            <p:sp>
              <p:nvSpPr>
                <p:cNvPr id="30" name="Rectangle 29">
                  <a:extLst>
                    <a:ext uri="{FF2B5EF4-FFF2-40B4-BE49-F238E27FC236}">
                      <a16:creationId xmlns:a16="http://schemas.microsoft.com/office/drawing/2014/main" id="{053B3D65-32E8-4A4C-8F0E-D08704AB531A}"/>
                    </a:ext>
                  </a:extLst>
                </p:cNvPr>
                <p:cNvSpPr>
                  <a:spLocks noRot="1" noChangeAspect="1" noMove="1" noResize="1" noEditPoints="1" noAdjustHandles="1" noChangeArrowheads="1" noChangeShapeType="1" noTextEdit="1"/>
                </p:cNvSpPr>
                <p:nvPr/>
              </p:nvSpPr>
              <p:spPr>
                <a:xfrm>
                  <a:off x="7078518" y="2342670"/>
                  <a:ext cx="369845" cy="369332"/>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F9FF96FB-B284-3E47-93DF-23865E4845D8}"/>
                  </a:ext>
                </a:extLst>
              </p:cNvPr>
              <p:cNvSpPr/>
              <p:nvPr/>
            </p:nvSpPr>
            <p:spPr>
              <a:xfrm>
                <a:off x="558408" y="2742989"/>
                <a:ext cx="7658269" cy="830997"/>
              </a:xfrm>
              <a:prstGeom prst="rect">
                <a:avLst/>
              </a:prstGeom>
            </p:spPr>
            <p:txBody>
              <a:bodyPr wrap="square">
                <a:spAutoFit/>
              </a:bodyPr>
              <a:lstStyle/>
              <a:p>
                <a:pPr marL="342900" indent="-342900">
                  <a:buFont typeface="+mj-lt"/>
                  <a:buAutoNum type="arabicPeriod"/>
                </a:pPr>
                <a:r>
                  <a:rPr lang="en-US" sz="2400" dirty="0"/>
                  <a:t>Example of a set of size </a:t>
                </a:r>
                <a14:m>
                  <m:oMath xmlns:m="http://schemas.openxmlformats.org/officeDocument/2006/math">
                    <m:r>
                      <a:rPr lang="en-US" sz="2400" b="0" i="1" smtClean="0">
                        <a:solidFill>
                          <a:schemeClr val="accent2"/>
                        </a:solidFill>
                        <a:latin typeface="Cambria Math" panose="02040503050406030204" pitchFamily="18" charset="0"/>
                      </a:rPr>
                      <m:t>1</m:t>
                    </m:r>
                  </m:oMath>
                </a14:m>
                <a:r>
                  <a:rPr lang="en-US" sz="2400" dirty="0"/>
                  <a:t> that can be labeled in all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1</m:t>
                        </m:r>
                      </m:sup>
                    </m:sSup>
                  </m:oMath>
                </a14:m>
                <a:r>
                  <a:rPr lang="en-US" sz="2400" dirty="0"/>
                  <a:t> ways.</a:t>
                </a:r>
              </a:p>
            </p:txBody>
          </p:sp>
        </mc:Choice>
        <mc:Fallback xmlns="">
          <p:sp>
            <p:nvSpPr>
              <p:cNvPr id="56" name="Rectangle 55">
                <a:extLst>
                  <a:ext uri="{FF2B5EF4-FFF2-40B4-BE49-F238E27FC236}">
                    <a16:creationId xmlns:a16="http://schemas.microsoft.com/office/drawing/2014/main" id="{F9FF96FB-B284-3E47-93DF-23865E4845D8}"/>
                  </a:ext>
                </a:extLst>
              </p:cNvPr>
              <p:cNvSpPr>
                <a:spLocks noRot="1" noChangeAspect="1" noMove="1" noResize="1" noEditPoints="1" noAdjustHandles="1" noChangeArrowheads="1" noChangeShapeType="1" noTextEdit="1"/>
              </p:cNvSpPr>
              <p:nvPr/>
            </p:nvSpPr>
            <p:spPr>
              <a:xfrm>
                <a:off x="558408" y="2742989"/>
                <a:ext cx="7658269" cy="830997"/>
              </a:xfrm>
              <a:prstGeom prst="rect">
                <a:avLst/>
              </a:prstGeom>
              <a:blipFill>
                <a:blip r:embed="rId6"/>
                <a:stretch>
                  <a:fillRect l="-1325" t="-6061"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30A1EAC6-97B1-6840-8D76-EC6E804FC761}"/>
                  </a:ext>
                </a:extLst>
              </p:cNvPr>
              <p:cNvSpPr/>
              <p:nvPr/>
            </p:nvSpPr>
            <p:spPr>
              <a:xfrm>
                <a:off x="519166" y="4149462"/>
                <a:ext cx="8641947" cy="830997"/>
              </a:xfrm>
              <a:prstGeom prst="rect">
                <a:avLst/>
              </a:prstGeom>
            </p:spPr>
            <p:txBody>
              <a:bodyPr wrap="square">
                <a:spAutoFit/>
              </a:bodyPr>
              <a:lstStyle/>
              <a:p>
                <a:pPr marL="342900" indent="-342900">
                  <a:buFont typeface="+mj-lt"/>
                  <a:buAutoNum type="arabicPeriod" startAt="2"/>
                </a:pPr>
                <a:r>
                  <a:rPr lang="en-US" sz="2400" dirty="0"/>
                  <a:t>No set of size </a:t>
                </a:r>
                <a14:m>
                  <m:oMath xmlns:m="http://schemas.openxmlformats.org/officeDocument/2006/math">
                    <m:r>
                      <a:rPr lang="en-US" sz="2400" b="0" i="1" smtClean="0">
                        <a:solidFill>
                          <a:schemeClr val="accent2"/>
                        </a:solidFill>
                        <a:latin typeface="Cambria Math" panose="02040503050406030204" pitchFamily="18" charset="0"/>
                      </a:rPr>
                      <m:t>2</m:t>
                    </m:r>
                  </m:oMath>
                </a14:m>
                <a:r>
                  <a:rPr lang="en-US" sz="2400" dirty="0"/>
                  <a:t> can be labeled in all </a:t>
                </a:r>
                <a14:m>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2</m:t>
                        </m:r>
                      </m:sup>
                    </m:sSup>
                  </m:oMath>
                </a14:m>
                <a:r>
                  <a:rPr lang="en-US" sz="2400" dirty="0"/>
                  <a:t> ways.</a:t>
                </a:r>
              </a:p>
              <a:p>
                <a:r>
                  <a:rPr lang="en-US" sz="2400" dirty="0">
                    <a:sym typeface="Wingdings" pitchFamily="2" charset="2"/>
                  </a:rPr>
                  <a:t>Can’t label the smaller one </a:t>
                </a:r>
                <a14:m>
                  <m:oMath xmlns:m="http://schemas.openxmlformats.org/officeDocument/2006/math">
                    <m:r>
                      <a:rPr lang="en-US" sz="2400" b="1" i="1">
                        <a:solidFill>
                          <a:srgbClr val="0432FF"/>
                        </a:solidFill>
                        <a:latin typeface="Cambria Math" panose="02040503050406030204" pitchFamily="18" charset="0"/>
                      </a:rPr>
                      <m:t>+</m:t>
                    </m:r>
                  </m:oMath>
                </a14:m>
                <a:r>
                  <a:rPr lang="en-US" sz="2400" dirty="0">
                    <a:sym typeface="Wingdings" pitchFamily="2" charset="2"/>
                  </a:rPr>
                  <a:t> and the larger one </a:t>
                </a:r>
                <a14:m>
                  <m:oMath xmlns:m="http://schemas.openxmlformats.org/officeDocument/2006/math">
                    <m:r>
                      <a:rPr lang="en-US" sz="2400" b="1" i="1">
                        <a:solidFill>
                          <a:srgbClr val="FF0000"/>
                        </a:solidFill>
                        <a:latin typeface="Cambria Math" panose="02040503050406030204" pitchFamily="18" charset="0"/>
                      </a:rPr>
                      <m:t>−</m:t>
                    </m:r>
                  </m:oMath>
                </a14:m>
                <a:r>
                  <a:rPr lang="en-US" sz="2400" dirty="0">
                    <a:sym typeface="Wingdings" pitchFamily="2" charset="2"/>
                  </a:rPr>
                  <a:t>.  </a:t>
                </a:r>
                <a:endParaRPr lang="en-US" sz="2400" dirty="0"/>
              </a:p>
            </p:txBody>
          </p:sp>
        </mc:Choice>
        <mc:Fallback xmlns="">
          <p:sp>
            <p:nvSpPr>
              <p:cNvPr id="67" name="Rectangle 66">
                <a:extLst>
                  <a:ext uri="{FF2B5EF4-FFF2-40B4-BE49-F238E27FC236}">
                    <a16:creationId xmlns:a16="http://schemas.microsoft.com/office/drawing/2014/main" id="{30A1EAC6-97B1-6840-8D76-EC6E804FC761}"/>
                  </a:ext>
                </a:extLst>
              </p:cNvPr>
              <p:cNvSpPr>
                <a:spLocks noRot="1" noChangeAspect="1" noMove="1" noResize="1" noEditPoints="1" noAdjustHandles="1" noChangeArrowheads="1" noChangeShapeType="1" noTextEdit="1"/>
              </p:cNvSpPr>
              <p:nvPr/>
            </p:nvSpPr>
            <p:spPr>
              <a:xfrm>
                <a:off x="519166" y="4149462"/>
                <a:ext cx="8641947" cy="830997"/>
              </a:xfrm>
              <a:prstGeom prst="rect">
                <a:avLst/>
              </a:prstGeom>
              <a:blipFill>
                <a:blip r:embed="rId7"/>
                <a:stretch>
                  <a:fillRect l="-1026" t="-447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59467743-F744-AC4B-A9D3-DEEBAF89C43C}"/>
                  </a:ext>
                </a:extLst>
              </p:cNvPr>
              <p:cNvSpPr/>
              <p:nvPr/>
            </p:nvSpPr>
            <p:spPr>
              <a:xfrm>
                <a:off x="9881139" y="3855734"/>
                <a:ext cx="3663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chemeClr val="accent2"/>
                          </a:solidFill>
                          <a:latin typeface="Cambria Math" panose="02040503050406030204" pitchFamily="18" charset="0"/>
                        </a:rPr>
                        <m:t>𝑥</m:t>
                      </m:r>
                    </m:oMath>
                  </m:oMathPara>
                </a14:m>
                <a:endParaRPr lang="en-US" dirty="0"/>
              </a:p>
            </p:txBody>
          </p:sp>
        </mc:Choice>
        <mc:Fallback xmlns="">
          <p:sp>
            <p:nvSpPr>
              <p:cNvPr id="60" name="Rectangle 59">
                <a:extLst>
                  <a:ext uri="{FF2B5EF4-FFF2-40B4-BE49-F238E27FC236}">
                    <a16:creationId xmlns:a16="http://schemas.microsoft.com/office/drawing/2014/main" id="{59467743-F744-AC4B-A9D3-DEEBAF89C43C}"/>
                  </a:ext>
                </a:extLst>
              </p:cNvPr>
              <p:cNvSpPr>
                <a:spLocks noRot="1" noChangeAspect="1" noMove="1" noResize="1" noEditPoints="1" noAdjustHandles="1" noChangeArrowheads="1" noChangeShapeType="1" noTextEdit="1"/>
              </p:cNvSpPr>
              <p:nvPr/>
            </p:nvSpPr>
            <p:spPr>
              <a:xfrm>
                <a:off x="9881139" y="3855734"/>
                <a:ext cx="366382" cy="369332"/>
              </a:xfrm>
              <a:prstGeom prst="rect">
                <a:avLst/>
              </a:prstGeom>
              <a:blipFill>
                <a:blip r:embed="rId8"/>
                <a:stretch>
                  <a:fillRect/>
                </a:stretch>
              </a:blipFill>
            </p:spPr>
            <p:txBody>
              <a:bodyPr/>
              <a:lstStyle/>
              <a:p>
                <a:r>
                  <a:rPr lang="en-US">
                    <a:noFill/>
                  </a:rPr>
                  <a:t> </a:t>
                </a:r>
              </a:p>
            </p:txBody>
          </p:sp>
        </mc:Fallback>
      </mc:AlternateContent>
      <p:grpSp>
        <p:nvGrpSpPr>
          <p:cNvPr id="90" name="Group 89">
            <a:extLst>
              <a:ext uri="{FF2B5EF4-FFF2-40B4-BE49-F238E27FC236}">
                <a16:creationId xmlns:a16="http://schemas.microsoft.com/office/drawing/2014/main" id="{D33F6F07-4009-1742-8F98-6998079E29D6}"/>
              </a:ext>
            </a:extLst>
          </p:cNvPr>
          <p:cNvGrpSpPr/>
          <p:nvPr/>
        </p:nvGrpSpPr>
        <p:grpSpPr>
          <a:xfrm>
            <a:off x="9262305" y="2766488"/>
            <a:ext cx="2526820" cy="692084"/>
            <a:chOff x="6394404" y="2766488"/>
            <a:chExt cx="2526820" cy="692084"/>
          </a:xfrm>
        </p:grpSpPr>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20D00520-C89B-0240-8772-E72D48103028}"/>
                    </a:ext>
                  </a:extLst>
                </p:cNvPr>
                <p:cNvSpPr/>
                <p:nvPr/>
              </p:nvSpPr>
              <p:spPr>
                <a:xfrm>
                  <a:off x="6942451" y="2766488"/>
                  <a:ext cx="3159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64" name="Rectangle 63">
                  <a:extLst>
                    <a:ext uri="{FF2B5EF4-FFF2-40B4-BE49-F238E27FC236}">
                      <a16:creationId xmlns:a16="http://schemas.microsoft.com/office/drawing/2014/main" id="{20D00520-C89B-0240-8772-E72D48103028}"/>
                    </a:ext>
                  </a:extLst>
                </p:cNvPr>
                <p:cNvSpPr>
                  <a:spLocks noRot="1" noChangeAspect="1" noMove="1" noResize="1" noEditPoints="1" noAdjustHandles="1" noChangeArrowheads="1" noChangeShapeType="1" noTextEdit="1"/>
                </p:cNvSpPr>
                <p:nvPr/>
              </p:nvSpPr>
              <p:spPr>
                <a:xfrm>
                  <a:off x="6942451" y="2766488"/>
                  <a:ext cx="315984" cy="461665"/>
                </a:xfrm>
                <a:prstGeom prst="rect">
                  <a:avLst/>
                </a:prstGeom>
                <a:blipFill>
                  <a:blip r:embed="rId9"/>
                  <a:stretch>
                    <a:fillRect r="-15385"/>
                  </a:stretch>
                </a:blipFill>
              </p:spPr>
              <p:txBody>
                <a:bodyPr/>
                <a:lstStyle/>
                <a:p>
                  <a:r>
                    <a:rPr lang="en-US">
                      <a:noFill/>
                    </a:rPr>
                    <a:t> </a:t>
                  </a:r>
                </a:p>
              </p:txBody>
            </p:sp>
          </mc:Fallback>
        </mc:AlternateContent>
        <p:cxnSp>
          <p:nvCxnSpPr>
            <p:cNvPr id="74" name="Straight Arrow Connector 73">
              <a:extLst>
                <a:ext uri="{FF2B5EF4-FFF2-40B4-BE49-F238E27FC236}">
                  <a16:creationId xmlns:a16="http://schemas.microsoft.com/office/drawing/2014/main" id="{22BB9272-F528-C94D-B18F-8A22CE2B021F}"/>
                </a:ext>
              </a:extLst>
            </p:cNvPr>
            <p:cNvCxnSpPr>
              <a:cxnSpLocks/>
            </p:cNvCxnSpPr>
            <p:nvPr/>
          </p:nvCxnSpPr>
          <p:spPr>
            <a:xfrm flipV="1">
              <a:off x="7666958" y="2858611"/>
              <a:ext cx="0" cy="599961"/>
            </a:xfrm>
            <a:prstGeom prst="straightConnector1">
              <a:avLst/>
            </a:prstGeom>
            <a:ln w="28575">
              <a:solidFill>
                <a:srgbClr val="00B0F0"/>
              </a:solidFill>
              <a:tailEnd type="none" w="med" len="med"/>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EF38429-56F1-2F4F-B9DA-ED91A8C7F73F}"/>
                </a:ext>
              </a:extLst>
            </p:cNvPr>
            <p:cNvSpPr/>
            <p:nvPr/>
          </p:nvSpPr>
          <p:spPr>
            <a:xfrm>
              <a:off x="7666958" y="3087213"/>
              <a:ext cx="1254266" cy="168040"/>
            </a:xfrm>
            <a:prstGeom prst="rect">
              <a:avLst/>
            </a:prstGeom>
            <a:solidFill>
              <a:schemeClr val="accent2">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A7BBC8F-EBBB-2944-B0FA-4D26F364FCC2}"/>
                </a:ext>
              </a:extLst>
            </p:cNvPr>
            <p:cNvSpPr/>
            <p:nvPr/>
          </p:nvSpPr>
          <p:spPr>
            <a:xfrm>
              <a:off x="6394404" y="3088242"/>
              <a:ext cx="1254266" cy="168040"/>
            </a:xfrm>
            <a:prstGeom prst="rect">
              <a:avLst/>
            </a:prstGeom>
            <a:solidFill>
              <a:srgbClr val="FF860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a:extLst>
              <a:ext uri="{FF2B5EF4-FFF2-40B4-BE49-F238E27FC236}">
                <a16:creationId xmlns:a16="http://schemas.microsoft.com/office/drawing/2014/main" id="{E3482E20-2934-E24D-BE1E-A0F96DA66299}"/>
              </a:ext>
            </a:extLst>
          </p:cNvPr>
          <p:cNvGrpSpPr/>
          <p:nvPr/>
        </p:nvGrpSpPr>
        <p:grpSpPr>
          <a:xfrm>
            <a:off x="8473591" y="3165424"/>
            <a:ext cx="2526820" cy="731085"/>
            <a:chOff x="5605690" y="3165423"/>
            <a:chExt cx="2526820" cy="731085"/>
          </a:xfrm>
        </p:grpSpPr>
        <p:cxnSp>
          <p:nvCxnSpPr>
            <p:cNvPr id="70" name="Straight Arrow Connector 69">
              <a:extLst>
                <a:ext uri="{FF2B5EF4-FFF2-40B4-BE49-F238E27FC236}">
                  <a16:creationId xmlns:a16="http://schemas.microsoft.com/office/drawing/2014/main" id="{7451C074-DBF3-E843-9CD7-5E685D388586}"/>
                </a:ext>
              </a:extLst>
            </p:cNvPr>
            <p:cNvCxnSpPr>
              <a:cxnSpLocks/>
            </p:cNvCxnSpPr>
            <p:nvPr/>
          </p:nvCxnSpPr>
          <p:spPr>
            <a:xfrm flipV="1">
              <a:off x="6878244" y="3296547"/>
              <a:ext cx="0" cy="599961"/>
            </a:xfrm>
            <a:prstGeom prst="straightConnector1">
              <a:avLst/>
            </a:prstGeom>
            <a:ln w="28575">
              <a:solidFill>
                <a:srgbClr val="00B0F0"/>
              </a:solidFill>
              <a:tailEnd type="none" w="med" len="med"/>
            </a:ln>
          </p:spPr>
          <p:style>
            <a:lnRef idx="1">
              <a:schemeClr val="accent1"/>
            </a:lnRef>
            <a:fillRef idx="0">
              <a:schemeClr val="accent1"/>
            </a:fillRef>
            <a:effectRef idx="0">
              <a:schemeClr val="accent1"/>
            </a:effectRef>
            <a:fontRef idx="minor">
              <a:schemeClr val="tx1"/>
            </a:fontRef>
          </p:style>
        </p:cxnSp>
        <p:sp>
          <p:nvSpPr>
            <p:cNvPr id="71" name="Rectangle 70">
              <a:extLst>
                <a:ext uri="{FF2B5EF4-FFF2-40B4-BE49-F238E27FC236}">
                  <a16:creationId xmlns:a16="http://schemas.microsoft.com/office/drawing/2014/main" id="{98558E3C-4166-F54A-9236-4B83A1465B57}"/>
                </a:ext>
              </a:extLst>
            </p:cNvPr>
            <p:cNvSpPr/>
            <p:nvPr/>
          </p:nvSpPr>
          <p:spPr>
            <a:xfrm>
              <a:off x="6878244" y="3525149"/>
              <a:ext cx="1254266" cy="168040"/>
            </a:xfrm>
            <a:prstGeom prst="rect">
              <a:avLst/>
            </a:prstGeom>
            <a:solidFill>
              <a:schemeClr val="accent2">
                <a:lumMod val="60000"/>
                <a:lumOff val="4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CFDD816F-FB8A-8B4C-95C3-FF8328268CC9}"/>
                </a:ext>
              </a:extLst>
            </p:cNvPr>
            <p:cNvSpPr/>
            <p:nvPr/>
          </p:nvSpPr>
          <p:spPr>
            <a:xfrm>
              <a:off x="5605690" y="3526178"/>
              <a:ext cx="1254266" cy="168040"/>
            </a:xfrm>
            <a:prstGeom prst="rect">
              <a:avLst/>
            </a:prstGeom>
            <a:solidFill>
              <a:srgbClr val="FF8603">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8" name="Rectangle 77">
                  <a:extLst>
                    <a:ext uri="{FF2B5EF4-FFF2-40B4-BE49-F238E27FC236}">
                      <a16:creationId xmlns:a16="http://schemas.microsoft.com/office/drawing/2014/main" id="{88915433-E06F-0D40-8A43-39025240958F}"/>
                    </a:ext>
                  </a:extLst>
                </p:cNvPr>
                <p:cNvSpPr/>
                <p:nvPr/>
              </p:nvSpPr>
              <p:spPr>
                <a:xfrm>
                  <a:off x="6951595" y="3165423"/>
                  <a:ext cx="3159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b="1" i="1">
                            <a:solidFill>
                              <a:srgbClr val="0432FF"/>
                            </a:solidFill>
                            <a:latin typeface="Cambria Math" panose="02040503050406030204" pitchFamily="18" charset="0"/>
                          </a:rPr>
                          <m:t>+</m:t>
                        </m:r>
                      </m:oMath>
                    </m:oMathPara>
                  </a14:m>
                  <a:endParaRPr lang="en-US" sz="2400" b="1" dirty="0">
                    <a:solidFill>
                      <a:srgbClr val="0432FF"/>
                    </a:solidFill>
                  </a:endParaRPr>
                </a:p>
              </p:txBody>
            </p:sp>
          </mc:Choice>
          <mc:Fallback xmlns="">
            <p:sp>
              <p:nvSpPr>
                <p:cNvPr id="78" name="Rectangle 77">
                  <a:extLst>
                    <a:ext uri="{FF2B5EF4-FFF2-40B4-BE49-F238E27FC236}">
                      <a16:creationId xmlns:a16="http://schemas.microsoft.com/office/drawing/2014/main" id="{88915433-E06F-0D40-8A43-39025240958F}"/>
                    </a:ext>
                  </a:extLst>
                </p:cNvPr>
                <p:cNvSpPr>
                  <a:spLocks noRot="1" noChangeAspect="1" noMove="1" noResize="1" noEditPoints="1" noAdjustHandles="1" noChangeArrowheads="1" noChangeShapeType="1" noTextEdit="1"/>
                </p:cNvSpPr>
                <p:nvPr/>
              </p:nvSpPr>
              <p:spPr>
                <a:xfrm>
                  <a:off x="6951595" y="3165423"/>
                  <a:ext cx="315984" cy="461665"/>
                </a:xfrm>
                <a:prstGeom prst="rect">
                  <a:avLst/>
                </a:prstGeom>
                <a:blipFill>
                  <a:blip r:embed="rId10"/>
                  <a:stretch>
                    <a:fillRect l="-3846" r="-30769"/>
                  </a:stretch>
                </a:blipFill>
              </p:spPr>
              <p:txBody>
                <a:bodyPr/>
                <a:lstStyle/>
                <a:p>
                  <a:r>
                    <a:rPr lang="en-US">
                      <a:noFill/>
                    </a:rPr>
                    <a:t> </a:t>
                  </a:r>
                </a:p>
              </p:txBody>
            </p:sp>
          </mc:Fallback>
        </mc:AlternateContent>
      </p:grpSp>
      <p:grpSp>
        <p:nvGrpSpPr>
          <p:cNvPr id="96" name="Group 95">
            <a:extLst>
              <a:ext uri="{FF2B5EF4-FFF2-40B4-BE49-F238E27FC236}">
                <a16:creationId xmlns:a16="http://schemas.microsoft.com/office/drawing/2014/main" id="{55F29666-6B94-7142-BD7D-04BF2B3E45E0}"/>
              </a:ext>
            </a:extLst>
          </p:cNvPr>
          <p:cNvGrpSpPr/>
          <p:nvPr/>
        </p:nvGrpSpPr>
        <p:grpSpPr>
          <a:xfrm>
            <a:off x="4848932" y="5689347"/>
            <a:ext cx="2494135" cy="116985"/>
            <a:chOff x="3111555" y="6215839"/>
            <a:chExt cx="2494135" cy="116985"/>
          </a:xfrm>
        </p:grpSpPr>
        <p:cxnSp>
          <p:nvCxnSpPr>
            <p:cNvPr id="79" name="Straight Arrow Connector 78">
              <a:extLst>
                <a:ext uri="{FF2B5EF4-FFF2-40B4-BE49-F238E27FC236}">
                  <a16:creationId xmlns:a16="http://schemas.microsoft.com/office/drawing/2014/main" id="{7C2F4C0D-0C43-9C41-ABB4-4E44AA415384}"/>
                </a:ext>
              </a:extLst>
            </p:cNvPr>
            <p:cNvCxnSpPr>
              <a:cxnSpLocks/>
            </p:cNvCxnSpPr>
            <p:nvPr/>
          </p:nvCxnSpPr>
          <p:spPr>
            <a:xfrm>
              <a:off x="3111555" y="6270703"/>
              <a:ext cx="2494135" cy="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0" name="Oval 79">
              <a:extLst>
                <a:ext uri="{FF2B5EF4-FFF2-40B4-BE49-F238E27FC236}">
                  <a16:creationId xmlns:a16="http://schemas.microsoft.com/office/drawing/2014/main" id="{F0105DC4-9ADE-C641-B636-656636C9F351}"/>
                </a:ext>
              </a:extLst>
            </p:cNvPr>
            <p:cNvSpPr>
              <a:spLocks noChangeAspect="1"/>
            </p:cNvSpPr>
            <p:nvPr/>
          </p:nvSpPr>
          <p:spPr>
            <a:xfrm>
              <a:off x="3970807" y="6223096"/>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FAF72329-8CE5-2146-80D0-6CB6319AEA7C}"/>
                </a:ext>
              </a:extLst>
            </p:cNvPr>
            <p:cNvSpPr>
              <a:spLocks noChangeAspect="1"/>
            </p:cNvSpPr>
            <p:nvPr/>
          </p:nvSpPr>
          <p:spPr>
            <a:xfrm>
              <a:off x="4819892" y="6215839"/>
              <a:ext cx="109728"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mc:AlternateContent xmlns:mc="http://schemas.openxmlformats.org/markup-compatibility/2006" xmlns:a14="http://schemas.microsoft.com/office/drawing/2010/main">
        <mc:Choice Requires="a14">
          <p:sp>
            <p:nvSpPr>
              <p:cNvPr id="95" name="Rectangle 94">
                <a:extLst>
                  <a:ext uri="{FF2B5EF4-FFF2-40B4-BE49-F238E27FC236}">
                    <a16:creationId xmlns:a16="http://schemas.microsoft.com/office/drawing/2014/main" id="{48974B71-9A11-554A-96FE-C5D11E44DA17}"/>
                  </a:ext>
                </a:extLst>
              </p:cNvPr>
              <p:cNvSpPr/>
              <p:nvPr/>
            </p:nvSpPr>
            <p:spPr>
              <a:xfrm>
                <a:off x="5550191" y="5275454"/>
                <a:ext cx="3159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b="1" i="1">
                          <a:solidFill>
                            <a:srgbClr val="0432FF"/>
                          </a:solidFill>
                          <a:latin typeface="Cambria Math" panose="02040503050406030204" pitchFamily="18" charset="0"/>
                        </a:rPr>
                        <m:t>+</m:t>
                      </m:r>
                    </m:oMath>
                  </m:oMathPara>
                </a14:m>
                <a:endParaRPr lang="en-US" sz="2400" b="1" dirty="0">
                  <a:solidFill>
                    <a:srgbClr val="0432FF"/>
                  </a:solidFill>
                </a:endParaRPr>
              </a:p>
            </p:txBody>
          </p:sp>
        </mc:Choice>
        <mc:Fallback xmlns="">
          <p:sp>
            <p:nvSpPr>
              <p:cNvPr id="95" name="Rectangle 94">
                <a:extLst>
                  <a:ext uri="{FF2B5EF4-FFF2-40B4-BE49-F238E27FC236}">
                    <a16:creationId xmlns:a16="http://schemas.microsoft.com/office/drawing/2014/main" id="{48974B71-9A11-554A-96FE-C5D11E44DA17}"/>
                  </a:ext>
                </a:extLst>
              </p:cNvPr>
              <p:cNvSpPr>
                <a:spLocks noRot="1" noChangeAspect="1" noMove="1" noResize="1" noEditPoints="1" noAdjustHandles="1" noChangeArrowheads="1" noChangeShapeType="1" noTextEdit="1"/>
              </p:cNvSpPr>
              <p:nvPr/>
            </p:nvSpPr>
            <p:spPr>
              <a:xfrm>
                <a:off x="5550191" y="5275454"/>
                <a:ext cx="315984" cy="461665"/>
              </a:xfrm>
              <a:prstGeom prst="rect">
                <a:avLst/>
              </a:prstGeom>
              <a:blipFill>
                <a:blip r:embed="rId11"/>
                <a:stretch>
                  <a:fillRect r="-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5929BE26-B52C-1345-936E-4A2F97CF4213}"/>
                  </a:ext>
                </a:extLst>
              </p:cNvPr>
              <p:cNvSpPr/>
              <p:nvPr/>
            </p:nvSpPr>
            <p:spPr>
              <a:xfrm>
                <a:off x="6354382" y="5172819"/>
                <a:ext cx="315984" cy="461665"/>
              </a:xfrm>
              <a:prstGeom prst="rect">
                <a:avLst/>
              </a:prstGeom>
            </p:spPr>
            <p:txBody>
              <a:bodyPr wrap="none">
                <a:noAutofit/>
              </a:bodyPr>
              <a:lstStyle/>
              <a:p>
                <a:pPr/>
                <a14:m>
                  <m:oMathPara xmlns:m="http://schemas.openxmlformats.org/officeDocument/2006/math">
                    <m:oMathParaPr>
                      <m:jc m:val="centerGroup"/>
                    </m:oMathParaPr>
                    <m:oMath xmlns:m="http://schemas.openxmlformats.org/officeDocument/2006/math">
                      <m:r>
                        <a:rPr lang="en-US" sz="2400" b="1" i="1">
                          <a:solidFill>
                            <a:srgbClr val="FF0000"/>
                          </a:solidFill>
                          <a:latin typeface="Cambria Math" panose="02040503050406030204" pitchFamily="18" charset="0"/>
                        </a:rPr>
                        <m:t>−</m:t>
                      </m:r>
                    </m:oMath>
                  </m:oMathPara>
                </a14:m>
                <a:endParaRPr lang="en-US" sz="2400" b="1" dirty="0">
                  <a:solidFill>
                    <a:srgbClr val="FF0000"/>
                  </a:solidFill>
                </a:endParaRPr>
              </a:p>
            </p:txBody>
          </p:sp>
        </mc:Choice>
        <mc:Fallback xmlns="">
          <p:sp>
            <p:nvSpPr>
              <p:cNvPr id="42" name="Rectangle 41">
                <a:extLst>
                  <a:ext uri="{FF2B5EF4-FFF2-40B4-BE49-F238E27FC236}">
                    <a16:creationId xmlns:a16="http://schemas.microsoft.com/office/drawing/2014/main" id="{5929BE26-B52C-1345-936E-4A2F97CF4213}"/>
                  </a:ext>
                </a:extLst>
              </p:cNvPr>
              <p:cNvSpPr>
                <a:spLocks noRot="1" noChangeAspect="1" noMove="1" noResize="1" noEditPoints="1" noAdjustHandles="1" noChangeArrowheads="1" noChangeShapeType="1" noTextEdit="1"/>
              </p:cNvSpPr>
              <p:nvPr/>
            </p:nvSpPr>
            <p:spPr>
              <a:xfrm>
                <a:off x="6354382" y="5172819"/>
                <a:ext cx="315984" cy="461665"/>
              </a:xfrm>
              <a:prstGeom prst="rect">
                <a:avLst/>
              </a:prstGeom>
              <a:blipFill>
                <a:blip r:embed="rId12"/>
                <a:stretch>
                  <a:fillRect r="-15385"/>
                </a:stretch>
              </a:blipFill>
            </p:spPr>
            <p:txBody>
              <a:bodyPr/>
              <a:lstStyle/>
              <a:p>
                <a:r>
                  <a:rPr lang="en-US">
                    <a:noFill/>
                  </a:rPr>
                  <a:t> </a:t>
                </a:r>
              </a:p>
            </p:txBody>
          </p:sp>
        </mc:Fallback>
      </mc:AlternateContent>
    </p:spTree>
    <p:extLst>
      <p:ext uri="{BB962C8B-B14F-4D97-AF65-F5344CB8AC3E}">
        <p14:creationId xmlns:p14="http://schemas.microsoft.com/office/powerpoint/2010/main" val="86241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7">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28" grpId="0"/>
      <p:bldP spid="56" grpId="0"/>
      <p:bldP spid="60" grpId="0"/>
      <p:bldP spid="95" grpId="0"/>
      <p:bldP spid="42" grpId="0"/>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43994-E4D9-FB4A-B4D4-03AD5BC0DB3E}"/>
              </a:ext>
            </a:extLst>
          </p:cNvPr>
          <p:cNvSpPr>
            <a:spLocks noGrp="1"/>
          </p:cNvSpPr>
          <p:nvPr>
            <p:ph type="title"/>
          </p:nvPr>
        </p:nvSpPr>
        <p:spPr/>
        <p:txBody>
          <a:bodyPr/>
          <a:lstStyle/>
          <a:p>
            <a:r>
              <a:rPr lang="en-US" dirty="0"/>
              <a:t>Robust Batched Bandit Algorithm</a:t>
            </a:r>
          </a:p>
        </p:txBody>
      </p:sp>
      <p:sp>
        <p:nvSpPr>
          <p:cNvPr id="3" name="Content Placeholder 2">
            <a:extLst>
              <a:ext uri="{FF2B5EF4-FFF2-40B4-BE49-F238E27FC236}">
                <a16:creationId xmlns:a16="http://schemas.microsoft.com/office/drawing/2014/main" id="{387AA6C4-80FC-A142-B5B2-7FC0D8E9E957}"/>
              </a:ext>
            </a:extLst>
          </p:cNvPr>
          <p:cNvSpPr>
            <a:spLocks noGrp="1"/>
          </p:cNvSpPr>
          <p:nvPr>
            <p:ph idx="1"/>
          </p:nvPr>
        </p:nvSpPr>
        <p:spPr/>
        <p:txBody>
          <a:bodyPr>
            <a:normAutofit/>
          </a:bodyPr>
          <a:lstStyle/>
          <a:p>
            <a:pPr marL="0" indent="0">
              <a:buNone/>
            </a:pPr>
            <a:r>
              <a:rPr lang="en-US" sz="2400" dirty="0"/>
              <a:t>In the most common three frameworks of bandit optimization, we can design robust batched bandit algorithms.</a:t>
            </a:r>
          </a:p>
        </p:txBody>
      </p:sp>
      <p:sp>
        <p:nvSpPr>
          <p:cNvPr id="5" name="TextBox 4">
            <a:extLst>
              <a:ext uri="{FF2B5EF4-FFF2-40B4-BE49-F238E27FC236}">
                <a16:creationId xmlns:a16="http://schemas.microsoft.com/office/drawing/2014/main" id="{7537B42E-9A0D-2749-8B23-710C76BEB6C3}"/>
              </a:ext>
            </a:extLst>
          </p:cNvPr>
          <p:cNvSpPr txBox="1"/>
          <p:nvPr/>
        </p:nvSpPr>
        <p:spPr>
          <a:xfrm>
            <a:off x="396240" y="3601136"/>
            <a:ext cx="11338560" cy="1107996"/>
          </a:xfrm>
          <a:prstGeom prst="rect">
            <a:avLst/>
          </a:prstGeom>
          <a:noFill/>
        </p:spPr>
        <p:txBody>
          <a:bodyPr wrap="square">
            <a:spAutoFit/>
          </a:bodyPr>
          <a:lstStyle/>
          <a:p>
            <a:pPr marL="457200" indent="-457200">
              <a:buFont typeface="Arial" panose="020B0604020202020204" pitchFamily="34" charset="0"/>
              <a:buChar char="•"/>
            </a:pPr>
            <a:r>
              <a:rPr lang="en-US" sz="2200" dirty="0"/>
              <a:t>Multiple LP approach with Membership Queries: </a:t>
            </a:r>
            <a:r>
              <a:rPr lang="en-US" sz="2200" dirty="0">
                <a:solidFill>
                  <a:schemeClr val="accent6"/>
                </a:solidFill>
              </a:rPr>
              <a:t>Lee </a:t>
            </a:r>
            <a:r>
              <a:rPr lang="en-US" sz="2200" dirty="0" err="1">
                <a:solidFill>
                  <a:schemeClr val="accent6"/>
                </a:solidFill>
              </a:rPr>
              <a:t>Sidford</a:t>
            </a:r>
            <a:r>
              <a:rPr lang="en-US" sz="2200" dirty="0">
                <a:solidFill>
                  <a:schemeClr val="accent6"/>
                </a:solidFill>
              </a:rPr>
              <a:t> </a:t>
            </a:r>
            <a:r>
              <a:rPr lang="en-US" sz="2200" dirty="0" err="1">
                <a:solidFill>
                  <a:schemeClr val="accent6"/>
                </a:solidFill>
              </a:rPr>
              <a:t>Vempala</a:t>
            </a:r>
            <a:r>
              <a:rPr lang="en-US" sz="2200" dirty="0">
                <a:solidFill>
                  <a:schemeClr val="accent6"/>
                </a:solidFill>
              </a:rPr>
              <a:t> </a:t>
            </a:r>
            <a:r>
              <a:rPr lang="en-US" sz="2200" dirty="0"/>
              <a:t>comes with robustness built in. Adjust the approach of </a:t>
            </a:r>
            <a:r>
              <a:rPr lang="en-US" sz="2200" dirty="0">
                <a:solidFill>
                  <a:schemeClr val="accent6"/>
                </a:solidFill>
              </a:rPr>
              <a:t>Blum </a:t>
            </a:r>
            <a:r>
              <a:rPr lang="en-US" sz="2200" dirty="0" err="1">
                <a:solidFill>
                  <a:schemeClr val="accent6"/>
                </a:solidFill>
              </a:rPr>
              <a:t>Procaccia</a:t>
            </a:r>
            <a:r>
              <a:rPr lang="en-US" sz="2200" dirty="0">
                <a:solidFill>
                  <a:schemeClr val="accent6"/>
                </a:solidFill>
              </a:rPr>
              <a:t> </a:t>
            </a:r>
            <a:r>
              <a:rPr lang="en-US" sz="2200" b="1" dirty="0">
                <a:solidFill>
                  <a:schemeClr val="accent6"/>
                </a:solidFill>
              </a:rPr>
              <a:t>H.</a:t>
            </a:r>
            <a:r>
              <a:rPr lang="en-US" sz="2200" dirty="0">
                <a:solidFill>
                  <a:schemeClr val="accent6"/>
                </a:solidFill>
              </a:rPr>
              <a:t> to use this robustness.</a:t>
            </a:r>
          </a:p>
          <a:p>
            <a:pPr lvl="1"/>
            <a:r>
              <a:rPr lang="en-US" sz="2200" dirty="0">
                <a:sym typeface="Wingdings" pitchFamily="2" charset="2"/>
              </a:rPr>
              <a:t> Useful for all finite games. Especially nice with security games.</a:t>
            </a:r>
            <a:endParaRPr lang="en-US" sz="2200" dirty="0"/>
          </a:p>
        </p:txBody>
      </p:sp>
      <p:sp>
        <p:nvSpPr>
          <p:cNvPr id="6" name="TextBox 5">
            <a:extLst>
              <a:ext uri="{FF2B5EF4-FFF2-40B4-BE49-F238E27FC236}">
                <a16:creationId xmlns:a16="http://schemas.microsoft.com/office/drawing/2014/main" id="{4FD903FE-B525-C840-8606-AAF76C0F8E44}"/>
              </a:ext>
            </a:extLst>
          </p:cNvPr>
          <p:cNvSpPr txBox="1"/>
          <p:nvPr/>
        </p:nvSpPr>
        <p:spPr>
          <a:xfrm>
            <a:off x="396239" y="4960165"/>
            <a:ext cx="11338559" cy="1107996"/>
          </a:xfrm>
          <a:prstGeom prst="rect">
            <a:avLst/>
          </a:prstGeom>
          <a:noFill/>
        </p:spPr>
        <p:txBody>
          <a:bodyPr wrap="square">
            <a:spAutoFit/>
          </a:bodyPr>
          <a:lstStyle/>
          <a:p>
            <a:pPr marL="342900" indent="-342900">
              <a:buFont typeface="Arial" panose="020B0604020202020204" pitchFamily="34" charset="0"/>
              <a:buChar char="•"/>
            </a:pPr>
            <a:r>
              <a:rPr lang="en-US" sz="2200" dirty="0"/>
              <a:t>Bandit Convex Lipschitz Optimization (without gradients): Some algorithms come with robustness built in.</a:t>
            </a:r>
          </a:p>
          <a:p>
            <a:pPr lvl="1"/>
            <a:r>
              <a:rPr lang="en-US" sz="2200" dirty="0">
                <a:sym typeface="Wingdings" pitchFamily="2" charset="2"/>
              </a:rPr>
              <a:t> Useful for many strategic classification settings. </a:t>
            </a:r>
            <a:endParaRPr lang="en-US" sz="2200" dirty="0"/>
          </a:p>
        </p:txBody>
      </p:sp>
      <p:sp>
        <p:nvSpPr>
          <p:cNvPr id="7" name="TextBox 6">
            <a:extLst>
              <a:ext uri="{FF2B5EF4-FFF2-40B4-BE49-F238E27FC236}">
                <a16:creationId xmlns:a16="http://schemas.microsoft.com/office/drawing/2014/main" id="{B71D3850-5DD8-A643-B72E-7BBBF3B187A0}"/>
              </a:ext>
            </a:extLst>
          </p:cNvPr>
          <p:cNvSpPr txBox="1"/>
          <p:nvPr/>
        </p:nvSpPr>
        <p:spPr>
          <a:xfrm>
            <a:off x="426720" y="2300812"/>
            <a:ext cx="11338560" cy="1107996"/>
          </a:xfrm>
          <a:prstGeom prst="rect">
            <a:avLst/>
          </a:prstGeom>
          <a:noFill/>
        </p:spPr>
        <p:txBody>
          <a:bodyPr wrap="square">
            <a:spAutoFit/>
          </a:bodyPr>
          <a:lstStyle/>
          <a:p>
            <a:pPr marL="342900" indent="-342900">
              <a:buFont typeface="Arial" panose="020B0604020202020204" pitchFamily="34" charset="0"/>
              <a:buChar char="•"/>
            </a:pPr>
            <a:r>
              <a:rPr lang="en-US" sz="2200" dirty="0"/>
              <a:t>Multi-armed bandits: We introduce an algorithm that’s both robust and is especially effective when batched.</a:t>
            </a:r>
          </a:p>
          <a:p>
            <a:pPr lvl="1"/>
            <a:r>
              <a:rPr lang="en-US" sz="2200" dirty="0">
                <a:sym typeface="Wingdings" pitchFamily="2" charset="2"/>
              </a:rPr>
              <a:t> Useful for all discretized algorithms, auctions, demand learning, etc.</a:t>
            </a:r>
            <a:endParaRPr lang="en-US" sz="2200" dirty="0"/>
          </a:p>
        </p:txBody>
      </p:sp>
    </p:spTree>
    <p:extLst>
      <p:ext uri="{BB962C8B-B14F-4D97-AF65-F5344CB8AC3E}">
        <p14:creationId xmlns:p14="http://schemas.microsoft.com/office/powerpoint/2010/main" val="138930067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07765" y="2047021"/>
            <a:ext cx="7223926" cy="2862322"/>
          </a:xfrm>
          <a:prstGeom prst="rect">
            <a:avLst/>
          </a:prstGeom>
        </p:spPr>
        <p:txBody>
          <a:bodyPr wrap="square">
            <a:spAutoFit/>
          </a:bodyPr>
          <a:lstStyle/>
          <a:p>
            <a:pPr algn="ctr"/>
            <a:r>
              <a:rPr lang="en-US" sz="3600" dirty="0">
                <a:latin typeface="Cambria Math" charset="0"/>
                <a:ea typeface="Cambria Math" charset="0"/>
                <a:cs typeface="Cambria Math" charset="0"/>
              </a:rPr>
              <a:t>Handle non-myopic agents, by controlling the flow of information. </a:t>
            </a:r>
          </a:p>
          <a:p>
            <a:pPr algn="ctr"/>
            <a:endParaRPr lang="en-US" sz="3600" dirty="0">
              <a:latin typeface="Cambria Math" charset="0"/>
              <a:ea typeface="Cambria Math" charset="0"/>
              <a:cs typeface="Cambria Math" charset="0"/>
            </a:endParaRPr>
          </a:p>
          <a:p>
            <a:pPr algn="ctr"/>
            <a:r>
              <a:rPr lang="en-US" sz="3600" dirty="0">
                <a:latin typeface="Cambria Math" charset="0"/>
                <a:ea typeface="Cambria Math" charset="0"/>
                <a:cs typeface="Cambria Math" charset="0"/>
              </a:rPr>
              <a:t>Leverage (adversarial robustness) in bandit algorithms.</a:t>
            </a:r>
          </a:p>
        </p:txBody>
      </p:sp>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44240" y="678497"/>
            <a:ext cx="4785360" cy="646331"/>
          </a:xfrm>
          <a:prstGeom prst="rect">
            <a:avLst/>
          </a:prstGeom>
          <a:solidFill>
            <a:schemeClr val="bg1"/>
          </a:solidFill>
        </p:spPr>
        <p:txBody>
          <a:bodyPr wrap="square">
            <a:spAutoFit/>
          </a:bodyPr>
          <a:lstStyle/>
          <a:p>
            <a:pPr algn="ctr"/>
            <a:r>
              <a:rPr lang="en-US" sz="3600" b="1" dirty="0">
                <a:solidFill>
                  <a:schemeClr val="accent1"/>
                </a:solidFill>
                <a:latin typeface="Cambria Math" charset="0"/>
                <a:ea typeface="Cambria Math" charset="0"/>
                <a:cs typeface="Cambria Math" charset="0"/>
              </a:rPr>
              <a:t>Important Message</a:t>
            </a:r>
            <a:endParaRPr lang="en-US" sz="3600" b="1" dirty="0">
              <a:solidFill>
                <a:schemeClr val="accent1"/>
              </a:solidFill>
            </a:endParaRP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9600" y="2691765"/>
            <a:ext cx="2342054" cy="1613415"/>
          </a:xfrm>
          <a:prstGeom prst="rect">
            <a:avLst/>
          </a:prstGeom>
        </p:spPr>
      </p:pic>
    </p:spTree>
    <p:extLst>
      <p:ext uri="{BB962C8B-B14F-4D97-AF65-F5344CB8AC3E}">
        <p14:creationId xmlns:p14="http://schemas.microsoft.com/office/powerpoint/2010/main" val="868522427"/>
      </p:ext>
    </p:extLst>
  </p:cSld>
  <p:clrMapOvr>
    <a:masterClrMapping/>
  </p:clrMapOvr>
  <mc:AlternateContent xmlns:mc="http://schemas.openxmlformats.org/markup-compatibility/2006">
    <mc:Choice xmlns:p14="http://schemas.microsoft.com/office/powerpoint/2010/main" Requires="p14">
      <p:transition spd="med" p14:dur="700" advTm="29820">
        <p:fade/>
      </p:transition>
    </mc:Choice>
    <mc:Fallback>
      <p:transition spd="med" advTm="29820">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D4914-D81A-7749-881A-C10CBE133BD2}"/>
              </a:ext>
            </a:extLst>
          </p:cNvPr>
          <p:cNvSpPr>
            <a:spLocks noGrp="1"/>
          </p:cNvSpPr>
          <p:nvPr>
            <p:ph type="title"/>
          </p:nvPr>
        </p:nvSpPr>
        <p:spPr/>
        <p:txBody>
          <a:bodyPr/>
          <a:lstStyle/>
          <a:p>
            <a:r>
              <a:rPr lang="en-US" dirty="0"/>
              <a:t>Beyond this tutorial</a:t>
            </a:r>
          </a:p>
        </p:txBody>
      </p:sp>
      <p:sp>
        <p:nvSpPr>
          <p:cNvPr id="3" name="Content Placeholder 2">
            <a:extLst>
              <a:ext uri="{FF2B5EF4-FFF2-40B4-BE49-F238E27FC236}">
                <a16:creationId xmlns:a16="http://schemas.microsoft.com/office/drawing/2014/main" id="{20430A90-30F8-7147-AC2B-7C207B195453}"/>
              </a:ext>
            </a:extLst>
          </p:cNvPr>
          <p:cNvSpPr>
            <a:spLocks noGrp="1"/>
          </p:cNvSpPr>
          <p:nvPr>
            <p:ph idx="1"/>
          </p:nvPr>
        </p:nvSpPr>
        <p:spPr/>
        <p:txBody>
          <a:bodyPr>
            <a:normAutofit/>
          </a:bodyPr>
          <a:lstStyle/>
          <a:p>
            <a:pPr marL="0" indent="0">
              <a:buNone/>
            </a:pPr>
            <a:r>
              <a:rPr lang="en-US" sz="2400" dirty="0"/>
              <a:t>Non-myopic agents:</a:t>
            </a:r>
          </a:p>
          <a:p>
            <a:r>
              <a:rPr lang="en-US" sz="2400" dirty="0"/>
              <a:t>Online auctions: </a:t>
            </a:r>
            <a:r>
              <a:rPr lang="en-US" sz="2400" dirty="0">
                <a:solidFill>
                  <a:schemeClr val="accent6"/>
                </a:solidFill>
              </a:rPr>
              <a:t>Amin </a:t>
            </a:r>
            <a:r>
              <a:rPr lang="en-US" sz="2400" dirty="0" err="1">
                <a:solidFill>
                  <a:schemeClr val="accent6"/>
                </a:solidFill>
              </a:rPr>
              <a:t>Rostamizadeh</a:t>
            </a:r>
            <a:r>
              <a:rPr lang="en-US" sz="2400" dirty="0">
                <a:solidFill>
                  <a:schemeClr val="accent6"/>
                </a:solidFill>
              </a:rPr>
              <a:t> Syed’13 and ‘14, </a:t>
            </a:r>
            <a:r>
              <a:rPr lang="en-US" sz="2400" dirty="0" err="1">
                <a:solidFill>
                  <a:schemeClr val="accent6"/>
                </a:solidFill>
              </a:rPr>
              <a:t>Mohri</a:t>
            </a:r>
            <a:r>
              <a:rPr lang="en-US" sz="2400" dirty="0">
                <a:solidFill>
                  <a:schemeClr val="accent6"/>
                </a:solidFill>
              </a:rPr>
              <a:t> Munoz’14, Huang Liu Wang’18, Abernethy Cummings Kumar Morgenstern Taggart’19, </a:t>
            </a:r>
            <a:r>
              <a:rPr lang="en-US" sz="2400" dirty="0" err="1">
                <a:solidFill>
                  <a:schemeClr val="accent6"/>
                </a:solidFill>
              </a:rPr>
              <a:t>Golrezaei</a:t>
            </a:r>
            <a:r>
              <a:rPr lang="en-US" sz="2400" dirty="0">
                <a:solidFill>
                  <a:schemeClr val="accent6"/>
                </a:solidFill>
              </a:rPr>
              <a:t> </a:t>
            </a:r>
            <a:r>
              <a:rPr lang="en-US" sz="2400" dirty="0" err="1">
                <a:solidFill>
                  <a:schemeClr val="accent6"/>
                </a:solidFill>
              </a:rPr>
              <a:t>Javanmard</a:t>
            </a:r>
            <a:r>
              <a:rPr lang="en-US" sz="2400" dirty="0">
                <a:solidFill>
                  <a:schemeClr val="accent6"/>
                </a:solidFill>
              </a:rPr>
              <a:t> Mirrokni’19, </a:t>
            </a:r>
            <a:r>
              <a:rPr lang="en-US" sz="2400" dirty="0" err="1">
                <a:solidFill>
                  <a:schemeClr val="accent6"/>
                </a:solidFill>
              </a:rPr>
              <a:t>Golrezaei</a:t>
            </a:r>
            <a:r>
              <a:rPr lang="en-US" sz="2400" dirty="0">
                <a:solidFill>
                  <a:schemeClr val="accent6"/>
                </a:solidFill>
              </a:rPr>
              <a:t>, </a:t>
            </a:r>
            <a:r>
              <a:rPr lang="en-US" sz="2400" dirty="0" err="1">
                <a:solidFill>
                  <a:schemeClr val="accent6"/>
                </a:solidFill>
              </a:rPr>
              <a:t>Jaillet</a:t>
            </a:r>
            <a:r>
              <a:rPr lang="en-US" sz="2400" dirty="0">
                <a:solidFill>
                  <a:schemeClr val="accent6"/>
                </a:solidFill>
              </a:rPr>
              <a:t>, Liang’19.</a:t>
            </a:r>
          </a:p>
          <a:p>
            <a:r>
              <a:rPr lang="en-US" sz="2400" dirty="0"/>
              <a:t>Strategic classification and commitment through the algorithmic framework: </a:t>
            </a:r>
            <a:r>
              <a:rPr lang="en-US" sz="2400" dirty="0" err="1">
                <a:solidFill>
                  <a:schemeClr val="accent6"/>
                </a:solidFill>
              </a:rPr>
              <a:t>Zrnic</a:t>
            </a:r>
            <a:r>
              <a:rPr lang="en-US" sz="2400" dirty="0">
                <a:solidFill>
                  <a:schemeClr val="accent6"/>
                </a:solidFill>
              </a:rPr>
              <a:t> Mazumdar Sastry Jordan ‘21</a:t>
            </a:r>
            <a:r>
              <a:rPr lang="en-US" sz="2400" dirty="0"/>
              <a:t>.</a:t>
            </a:r>
          </a:p>
          <a:p>
            <a:pPr marL="0" indent="0">
              <a:buNone/>
            </a:pPr>
            <a:endParaRPr lang="en-US" sz="2400" dirty="0"/>
          </a:p>
          <a:p>
            <a:pPr marL="0" indent="0">
              <a:buNone/>
            </a:pPr>
            <a:r>
              <a:rPr lang="en-US" sz="2400" dirty="0"/>
              <a:t>Other tools for learning and incentive-compatibility:</a:t>
            </a:r>
          </a:p>
          <a:p>
            <a:r>
              <a:rPr lang="en-US" sz="2400" dirty="0"/>
              <a:t>Differential privacy as a tool: </a:t>
            </a:r>
            <a:r>
              <a:rPr lang="en-US" sz="2400" dirty="0">
                <a:solidFill>
                  <a:schemeClr val="accent6"/>
                </a:solidFill>
              </a:rPr>
              <a:t>McSherry Talwar’07, Nissim </a:t>
            </a:r>
            <a:r>
              <a:rPr lang="en-US" sz="2400" dirty="0" err="1">
                <a:solidFill>
                  <a:schemeClr val="accent6"/>
                </a:solidFill>
              </a:rPr>
              <a:t>Smorodinsky</a:t>
            </a:r>
            <a:r>
              <a:rPr lang="en-US" sz="2400" dirty="0">
                <a:solidFill>
                  <a:schemeClr val="accent6"/>
                </a:solidFill>
              </a:rPr>
              <a:t>, Tennenholz’12, Kearns Pai Roth Ullman’14, Huang Liu Wang’18, Abernethy Cummings Kumar Morgenstern Taggart’19.</a:t>
            </a:r>
          </a:p>
        </p:txBody>
      </p:sp>
    </p:spTree>
    <p:extLst>
      <p:ext uri="{BB962C8B-B14F-4D97-AF65-F5344CB8AC3E}">
        <p14:creationId xmlns:p14="http://schemas.microsoft.com/office/powerpoint/2010/main" val="10944191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2631440" y="1128394"/>
            <a:ext cx="7559040" cy="5203826"/>
          </a:xfrm>
        </p:spPr>
        <p:txBody>
          <a:bodyPr>
            <a:normAutofit/>
          </a:bodyPr>
          <a:lstStyle/>
          <a:p>
            <a:pPr marL="457200" indent="-457200">
              <a:lnSpc>
                <a:spcPct val="100000"/>
              </a:lnSpc>
              <a:buFont typeface="+mj-lt"/>
              <a:buAutoNum type="arabicPeriod"/>
            </a:pPr>
            <a:r>
              <a:rPr lang="en-US" sz="2400" dirty="0"/>
              <a:t>Adversarial Interaction</a:t>
            </a:r>
          </a:p>
          <a:p>
            <a:pPr lvl="1">
              <a:lnSpc>
                <a:spcPct val="100000"/>
              </a:lnSpc>
            </a:pPr>
            <a:r>
              <a:rPr lang="en-US" sz="2000" dirty="0"/>
              <a:t>Offline, Online adversarial learning, and Zero-sum Games</a:t>
            </a:r>
          </a:p>
          <a:p>
            <a:pPr lvl="1">
              <a:lnSpc>
                <a:spcPct val="100000"/>
              </a:lnSpc>
            </a:pPr>
            <a:r>
              <a:rPr lang="en-US" sz="2000" dirty="0"/>
              <a:t>Beyond the worst-case adversaries</a:t>
            </a:r>
          </a:p>
          <a:p>
            <a:pPr lvl="1">
              <a:lnSpc>
                <a:spcPct val="100000"/>
              </a:lnSpc>
            </a:pPr>
            <a:r>
              <a:rPr lang="en-US" sz="2000" dirty="0"/>
              <a:t>Computational Challenges</a:t>
            </a:r>
            <a:endParaRPr lang="en-US" dirty="0"/>
          </a:p>
          <a:p>
            <a:pPr marL="457200" indent="-457200">
              <a:lnSpc>
                <a:spcPct val="100000"/>
              </a:lnSpc>
              <a:buFont typeface="+mj-lt"/>
              <a:buAutoNum type="arabicPeriod"/>
            </a:pPr>
            <a:r>
              <a:rPr lang="en-US" sz="2400" dirty="0"/>
              <a:t>General Strategic Interactions</a:t>
            </a:r>
          </a:p>
          <a:p>
            <a:pPr lvl="1">
              <a:lnSpc>
                <a:spcPct val="100000"/>
              </a:lnSpc>
            </a:pPr>
            <a:r>
              <a:rPr lang="en-US" sz="2000" dirty="0"/>
              <a:t>General-sum games and Stackelberg concept</a:t>
            </a:r>
          </a:p>
          <a:p>
            <a:pPr lvl="1">
              <a:lnSpc>
                <a:spcPct val="150000"/>
              </a:lnSpc>
            </a:pPr>
            <a:r>
              <a:rPr lang="en-US" sz="2000" dirty="0"/>
              <a:t>Learning and Stackelberg equilibria</a:t>
            </a:r>
          </a:p>
          <a:p>
            <a:pPr lvl="1">
              <a:lnSpc>
                <a:spcPct val="100000"/>
              </a:lnSpc>
            </a:pPr>
            <a:r>
              <a:rPr lang="en-US" sz="2000" dirty="0"/>
              <a:t>Learning in presence of non-myopic agents</a:t>
            </a:r>
            <a:endParaRPr lang="en-US" dirty="0"/>
          </a:p>
          <a:p>
            <a:pPr marL="457200" indent="-457200">
              <a:lnSpc>
                <a:spcPct val="100000"/>
              </a:lnSpc>
              <a:buFont typeface="+mj-lt"/>
              <a:buAutoNum type="arabicPeriod"/>
            </a:pPr>
            <a:r>
              <a:rPr lang="en-US" sz="2400" dirty="0"/>
              <a:t>Collaborative Interactions</a:t>
            </a:r>
          </a:p>
          <a:p>
            <a:pPr lvl="1">
              <a:lnSpc>
                <a:spcPct val="100000"/>
              </a:lnSpc>
            </a:pPr>
            <a:r>
              <a:rPr lang="en-US" sz="2000" dirty="0"/>
              <a:t>Models of data sharing for learning</a:t>
            </a:r>
          </a:p>
          <a:p>
            <a:pPr lvl="1">
              <a:lnSpc>
                <a:spcPct val="100000"/>
              </a:lnSpc>
            </a:pPr>
            <a:r>
              <a:rPr lang="en-US" sz="2000" dirty="0"/>
              <a:t>Average vs. Per-Agent learning guarantees</a:t>
            </a:r>
          </a:p>
          <a:p>
            <a:pPr lvl="1">
              <a:lnSpc>
                <a:spcPct val="100000"/>
              </a:lnSpc>
            </a:pPr>
            <a:r>
              <a:rPr lang="en-US" sz="2000" dirty="0"/>
              <a:t>Individual Rationality and Equilibria</a:t>
            </a:r>
          </a:p>
          <a:p>
            <a:pPr marL="457200" indent="-457200">
              <a:lnSpc>
                <a:spcPct val="100000"/>
              </a:lnSpc>
              <a:buFont typeface="+mj-lt"/>
              <a:buAutoNum type="arabicPeriod"/>
            </a:pPr>
            <a:endParaRPr lang="en-US" sz="2400" dirty="0"/>
          </a:p>
          <a:p>
            <a:pPr marL="457200" indent="-457200">
              <a:lnSpc>
                <a:spcPct val="100000"/>
              </a:lnSpc>
              <a:buFont typeface="+mj-lt"/>
              <a:buAutoNum type="arabicPeriod"/>
            </a:pPr>
            <a:endParaRPr lang="en-US" sz="2400" dirty="0"/>
          </a:p>
        </p:txBody>
      </p:sp>
      <p:sp>
        <p:nvSpPr>
          <p:cNvPr id="4" name="Right Brace 3">
            <a:extLst>
              <a:ext uri="{FF2B5EF4-FFF2-40B4-BE49-F238E27FC236}">
                <a16:creationId xmlns:a16="http://schemas.microsoft.com/office/drawing/2014/main" id="{6AFD5AD5-8A7F-B540-9795-98F19A534C31}"/>
              </a:ext>
            </a:extLst>
          </p:cNvPr>
          <p:cNvSpPr/>
          <p:nvPr/>
        </p:nvSpPr>
        <p:spPr>
          <a:xfrm rot="10800000">
            <a:off x="2174910" y="1202668"/>
            <a:ext cx="335280" cy="1696427"/>
          </a:xfrm>
          <a:prstGeom prst="rightBrace">
            <a:avLst>
              <a:gd name="adj1" fmla="val 4772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893F1B4-9ECC-4C4A-BB92-05C1191BB377}"/>
              </a:ext>
            </a:extLst>
          </p:cNvPr>
          <p:cNvSpPr/>
          <p:nvPr/>
        </p:nvSpPr>
        <p:spPr>
          <a:xfrm rot="10800000">
            <a:off x="2174909" y="2973368"/>
            <a:ext cx="335280" cy="3226463"/>
          </a:xfrm>
          <a:prstGeom prst="rightBrace">
            <a:avLst>
              <a:gd name="adj1" fmla="val 4772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5D7BE5D-D3C4-394D-8E7E-2E2807B71F6B}"/>
              </a:ext>
            </a:extLst>
          </p:cNvPr>
          <p:cNvSpPr txBox="1"/>
          <p:nvPr/>
        </p:nvSpPr>
        <p:spPr>
          <a:xfrm>
            <a:off x="517843" y="2252765"/>
            <a:ext cx="1392554" cy="646331"/>
          </a:xfrm>
          <a:prstGeom prst="rect">
            <a:avLst/>
          </a:prstGeom>
          <a:noFill/>
        </p:spPr>
        <p:txBody>
          <a:bodyPr wrap="square">
            <a:spAutoFit/>
          </a:bodyPr>
          <a:lstStyle/>
          <a:p>
            <a:pPr algn="ctr"/>
            <a:r>
              <a:rPr lang="en-US" b="1" dirty="0"/>
              <a:t>Wednesday </a:t>
            </a:r>
          </a:p>
        </p:txBody>
      </p:sp>
      <p:sp>
        <p:nvSpPr>
          <p:cNvPr id="8" name="TextBox 7">
            <a:extLst>
              <a:ext uri="{FF2B5EF4-FFF2-40B4-BE49-F238E27FC236}">
                <a16:creationId xmlns:a16="http://schemas.microsoft.com/office/drawing/2014/main" id="{112B0A01-D2A2-E747-A0B1-4984847A5A42}"/>
              </a:ext>
            </a:extLst>
          </p:cNvPr>
          <p:cNvSpPr txBox="1"/>
          <p:nvPr/>
        </p:nvSpPr>
        <p:spPr>
          <a:xfrm>
            <a:off x="426720" y="4780403"/>
            <a:ext cx="1574800" cy="369332"/>
          </a:xfrm>
          <a:prstGeom prst="rect">
            <a:avLst/>
          </a:prstGeom>
          <a:noFill/>
        </p:spPr>
        <p:txBody>
          <a:bodyPr wrap="square">
            <a:spAutoFit/>
          </a:bodyPr>
          <a:lstStyle/>
          <a:p>
            <a:pPr algn="ctr"/>
            <a:r>
              <a:rPr lang="en-US" b="1" dirty="0"/>
              <a:t>Thursday </a:t>
            </a:r>
          </a:p>
        </p:txBody>
      </p:sp>
    </p:spTree>
    <p:extLst>
      <p:ext uri="{BB962C8B-B14F-4D97-AF65-F5344CB8AC3E}">
        <p14:creationId xmlns:p14="http://schemas.microsoft.com/office/powerpoint/2010/main" val="29053331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9ADD69-15EC-EC4A-A84F-0FCE949BA87E}"/>
              </a:ext>
            </a:extLst>
          </p:cNvPr>
          <p:cNvSpPr/>
          <p:nvPr/>
        </p:nvSpPr>
        <p:spPr>
          <a:xfrm>
            <a:off x="1575459"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517A0716-422D-1141-9AB1-3FDBD533582F}"/>
              </a:ext>
            </a:extLst>
          </p:cNvPr>
          <p:cNvSpPr/>
          <p:nvPr/>
        </p:nvSpPr>
        <p:spPr bwMode="auto">
          <a:xfrm>
            <a:off x="1588534" y="378764"/>
            <a:ext cx="5542327"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Models for collaborative learning</a:t>
            </a:r>
          </a:p>
        </p:txBody>
      </p:sp>
      <p:sp>
        <p:nvSpPr>
          <p:cNvPr id="7" name="Rectangle 6">
            <a:extLst>
              <a:ext uri="{FF2B5EF4-FFF2-40B4-BE49-F238E27FC236}">
                <a16:creationId xmlns:a16="http://schemas.microsoft.com/office/drawing/2014/main" id="{9A28A0E6-80D0-4947-8948-8181C976BA47}"/>
              </a:ext>
            </a:extLst>
          </p:cNvPr>
          <p:cNvSpPr/>
          <p:nvPr/>
        </p:nvSpPr>
        <p:spPr>
          <a:xfrm>
            <a:off x="1575459"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9" name="Pentagon 8">
            <a:extLst>
              <a:ext uri="{FF2B5EF4-FFF2-40B4-BE49-F238E27FC236}">
                <a16:creationId xmlns:a16="http://schemas.microsoft.com/office/drawing/2014/main" id="{07CFA819-7003-234C-9251-1A6A4F2AEA8A}"/>
              </a:ext>
            </a:extLst>
          </p:cNvPr>
          <p:cNvSpPr/>
          <p:nvPr/>
        </p:nvSpPr>
        <p:spPr bwMode="auto">
          <a:xfrm>
            <a:off x="1588534" y="2617650"/>
            <a:ext cx="5542326"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Average vs Per-agent guarantees</a:t>
            </a:r>
            <a:endParaRPr lang="en-US" sz="2800" b="1" dirty="0">
              <a:solidFill>
                <a:schemeClr val="bg1"/>
              </a:solidFill>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7D0936E4-AF3A-394F-969E-60FF62534161}"/>
              </a:ext>
            </a:extLst>
          </p:cNvPr>
          <p:cNvSpPr/>
          <p:nvPr/>
        </p:nvSpPr>
        <p:spPr>
          <a:xfrm>
            <a:off x="1575459"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1" name="Pentagon 10">
            <a:extLst>
              <a:ext uri="{FF2B5EF4-FFF2-40B4-BE49-F238E27FC236}">
                <a16:creationId xmlns:a16="http://schemas.microsoft.com/office/drawing/2014/main" id="{7D5CD01E-FD63-4046-8642-1A899A4603E6}"/>
              </a:ext>
            </a:extLst>
          </p:cNvPr>
          <p:cNvSpPr/>
          <p:nvPr/>
        </p:nvSpPr>
        <p:spPr bwMode="auto">
          <a:xfrm>
            <a:off x="1575458" y="4872479"/>
            <a:ext cx="5555402"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Rationality and Equilibria</a:t>
            </a:r>
          </a:p>
        </p:txBody>
      </p:sp>
      <p:sp>
        <p:nvSpPr>
          <p:cNvPr id="12" name="Rectangle 11">
            <a:extLst>
              <a:ext uri="{FF2B5EF4-FFF2-40B4-BE49-F238E27FC236}">
                <a16:creationId xmlns:a16="http://schemas.microsoft.com/office/drawing/2014/main" id="{5F2119E1-8299-B54A-827F-B22F9E09EEBD}"/>
              </a:ext>
            </a:extLst>
          </p:cNvPr>
          <p:cNvSpPr/>
          <p:nvPr/>
        </p:nvSpPr>
        <p:spPr bwMode="auto">
          <a:xfrm>
            <a:off x="503559" y="378767"/>
            <a:ext cx="931775" cy="6322513"/>
          </a:xfrm>
          <a:prstGeom prst="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ea typeface="Cambria Math" panose="02040503050406030204" pitchFamily="18" charset="0"/>
              <a:cs typeface="Geneva" pitchFamily="-110" charset="-128"/>
            </a:endParaRPr>
          </a:p>
        </p:txBody>
      </p:sp>
      <p:sp>
        <p:nvSpPr>
          <p:cNvPr id="13" name="TextBox 12">
            <a:extLst>
              <a:ext uri="{FF2B5EF4-FFF2-40B4-BE49-F238E27FC236}">
                <a16:creationId xmlns:a16="http://schemas.microsoft.com/office/drawing/2014/main" id="{C42BA7FD-04E0-E448-9AA8-A21EDE47AA55}"/>
              </a:ext>
            </a:extLst>
          </p:cNvPr>
          <p:cNvSpPr txBox="1"/>
          <p:nvPr/>
        </p:nvSpPr>
        <p:spPr>
          <a:xfrm rot="16200000">
            <a:off x="-3697739" y="3282626"/>
            <a:ext cx="9216990" cy="553998"/>
          </a:xfrm>
          <a:prstGeom prst="rect">
            <a:avLst/>
          </a:prstGeom>
          <a:noFill/>
        </p:spPr>
        <p:txBody>
          <a:bodyPr wrap="square" rtlCol="0">
            <a:spAutoFit/>
          </a:bodyPr>
          <a:lstStyle/>
          <a:p>
            <a:pPr algn="ctr"/>
            <a:r>
              <a:rPr lang="en-US" sz="3000" dirty="0">
                <a:solidFill>
                  <a:schemeClr val="bg1"/>
                </a:solidFill>
                <a:ea typeface="Cambria Math" panose="02040503050406030204" pitchFamily="18" charset="0"/>
                <a:cs typeface="Cambria Math" charset="0"/>
              </a:rPr>
              <a:t>Collaboration in Learning</a:t>
            </a:r>
          </a:p>
        </p:txBody>
      </p:sp>
      <p:sp>
        <p:nvSpPr>
          <p:cNvPr id="14" name="Rectangle 13">
            <a:extLst>
              <a:ext uri="{FF2B5EF4-FFF2-40B4-BE49-F238E27FC236}">
                <a16:creationId xmlns:a16="http://schemas.microsoft.com/office/drawing/2014/main" id="{D62D4992-6BD8-324E-8DA4-AB5DA78CB221}"/>
              </a:ext>
            </a:extLst>
          </p:cNvPr>
          <p:cNvSpPr/>
          <p:nvPr/>
        </p:nvSpPr>
        <p:spPr>
          <a:xfrm>
            <a:off x="1575459"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Tree>
    <p:custDataLst>
      <p:tags r:id="rId1"/>
    </p:custDataLst>
    <p:extLst>
      <p:ext uri="{BB962C8B-B14F-4D97-AF65-F5344CB8AC3E}">
        <p14:creationId xmlns:p14="http://schemas.microsoft.com/office/powerpoint/2010/main" val="3315801279"/>
      </p:ext>
    </p:extLst>
  </p:cSld>
  <p:clrMapOvr>
    <a:masterClrMapping/>
  </p:clrMapOvr>
  <mc:AlternateContent xmlns:mc="http://schemas.openxmlformats.org/markup-compatibility/2006">
    <mc:Choice xmlns:p14="http://schemas.microsoft.com/office/powerpoint/2010/main" Requires="p14">
      <p:transition spd="slow" p14:dur="2000" advTm="54586"/>
    </mc:Choice>
    <mc:Fallback>
      <p:transition spd="slow" advTm="54586"/>
    </mc:Fallback>
  </mc:AlternateContent>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9ADD69-15EC-EC4A-A84F-0FCE949BA87E}"/>
              </a:ext>
            </a:extLst>
          </p:cNvPr>
          <p:cNvSpPr/>
          <p:nvPr/>
        </p:nvSpPr>
        <p:spPr>
          <a:xfrm>
            <a:off x="1575459"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517A0716-422D-1141-9AB1-3FDBD533582F}"/>
              </a:ext>
            </a:extLst>
          </p:cNvPr>
          <p:cNvSpPr/>
          <p:nvPr/>
        </p:nvSpPr>
        <p:spPr bwMode="auto">
          <a:xfrm>
            <a:off x="1588534" y="378764"/>
            <a:ext cx="5542327"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Models for collaborative learning</a:t>
            </a:r>
          </a:p>
        </p:txBody>
      </p:sp>
      <p:sp>
        <p:nvSpPr>
          <p:cNvPr id="7" name="Rectangle 6">
            <a:extLst>
              <a:ext uri="{FF2B5EF4-FFF2-40B4-BE49-F238E27FC236}">
                <a16:creationId xmlns:a16="http://schemas.microsoft.com/office/drawing/2014/main" id="{9A28A0E6-80D0-4947-8948-8181C976BA47}"/>
              </a:ext>
            </a:extLst>
          </p:cNvPr>
          <p:cNvSpPr/>
          <p:nvPr/>
        </p:nvSpPr>
        <p:spPr>
          <a:xfrm>
            <a:off x="1575459"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9" name="Pentagon 8">
            <a:extLst>
              <a:ext uri="{FF2B5EF4-FFF2-40B4-BE49-F238E27FC236}">
                <a16:creationId xmlns:a16="http://schemas.microsoft.com/office/drawing/2014/main" id="{07CFA819-7003-234C-9251-1A6A4F2AEA8A}"/>
              </a:ext>
            </a:extLst>
          </p:cNvPr>
          <p:cNvSpPr/>
          <p:nvPr/>
        </p:nvSpPr>
        <p:spPr bwMode="auto">
          <a:xfrm>
            <a:off x="1588534" y="2617650"/>
            <a:ext cx="5542326"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Average vs Per-agent guarantees</a:t>
            </a:r>
            <a:endParaRPr lang="en-US" sz="2800" b="1" dirty="0">
              <a:solidFill>
                <a:schemeClr val="bg1"/>
              </a:solidFill>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7D0936E4-AF3A-394F-969E-60FF62534161}"/>
              </a:ext>
            </a:extLst>
          </p:cNvPr>
          <p:cNvSpPr/>
          <p:nvPr/>
        </p:nvSpPr>
        <p:spPr>
          <a:xfrm>
            <a:off x="1575459"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1" name="Pentagon 10">
            <a:extLst>
              <a:ext uri="{FF2B5EF4-FFF2-40B4-BE49-F238E27FC236}">
                <a16:creationId xmlns:a16="http://schemas.microsoft.com/office/drawing/2014/main" id="{7D5CD01E-FD63-4046-8642-1A899A4603E6}"/>
              </a:ext>
            </a:extLst>
          </p:cNvPr>
          <p:cNvSpPr/>
          <p:nvPr/>
        </p:nvSpPr>
        <p:spPr bwMode="auto">
          <a:xfrm>
            <a:off x="1575458" y="4872479"/>
            <a:ext cx="5555402"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Rationality and Equilibria</a:t>
            </a:r>
          </a:p>
        </p:txBody>
      </p:sp>
      <p:sp>
        <p:nvSpPr>
          <p:cNvPr id="12" name="Rectangle 11">
            <a:extLst>
              <a:ext uri="{FF2B5EF4-FFF2-40B4-BE49-F238E27FC236}">
                <a16:creationId xmlns:a16="http://schemas.microsoft.com/office/drawing/2014/main" id="{5F2119E1-8299-B54A-827F-B22F9E09EEBD}"/>
              </a:ext>
            </a:extLst>
          </p:cNvPr>
          <p:cNvSpPr/>
          <p:nvPr/>
        </p:nvSpPr>
        <p:spPr bwMode="auto">
          <a:xfrm>
            <a:off x="503559" y="378767"/>
            <a:ext cx="931775" cy="6322513"/>
          </a:xfrm>
          <a:prstGeom prst="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ea typeface="Cambria Math" panose="02040503050406030204" pitchFamily="18" charset="0"/>
              <a:cs typeface="Geneva" pitchFamily="-110" charset="-128"/>
            </a:endParaRPr>
          </a:p>
        </p:txBody>
      </p:sp>
      <p:sp>
        <p:nvSpPr>
          <p:cNvPr id="13" name="TextBox 12">
            <a:extLst>
              <a:ext uri="{FF2B5EF4-FFF2-40B4-BE49-F238E27FC236}">
                <a16:creationId xmlns:a16="http://schemas.microsoft.com/office/drawing/2014/main" id="{C42BA7FD-04E0-E448-9AA8-A21EDE47AA55}"/>
              </a:ext>
            </a:extLst>
          </p:cNvPr>
          <p:cNvSpPr txBox="1"/>
          <p:nvPr/>
        </p:nvSpPr>
        <p:spPr>
          <a:xfrm rot="16200000">
            <a:off x="-3697739" y="3282626"/>
            <a:ext cx="9216990" cy="553998"/>
          </a:xfrm>
          <a:prstGeom prst="rect">
            <a:avLst/>
          </a:prstGeom>
          <a:noFill/>
        </p:spPr>
        <p:txBody>
          <a:bodyPr wrap="square" rtlCol="0">
            <a:spAutoFit/>
          </a:bodyPr>
          <a:lstStyle/>
          <a:p>
            <a:pPr algn="ctr"/>
            <a:r>
              <a:rPr lang="en-US" sz="3000" dirty="0">
                <a:solidFill>
                  <a:schemeClr val="bg1"/>
                </a:solidFill>
                <a:ea typeface="Cambria Math" panose="02040503050406030204" pitchFamily="18" charset="0"/>
                <a:cs typeface="Cambria Math" charset="0"/>
              </a:rPr>
              <a:t>Collaboration in Learning</a:t>
            </a:r>
          </a:p>
        </p:txBody>
      </p:sp>
      <p:sp>
        <p:nvSpPr>
          <p:cNvPr id="14" name="Rectangle 13">
            <a:extLst>
              <a:ext uri="{FF2B5EF4-FFF2-40B4-BE49-F238E27FC236}">
                <a16:creationId xmlns:a16="http://schemas.microsoft.com/office/drawing/2014/main" id="{D62D4992-6BD8-324E-8DA4-AB5DA78CB221}"/>
              </a:ext>
            </a:extLst>
          </p:cNvPr>
          <p:cNvSpPr/>
          <p:nvPr/>
        </p:nvSpPr>
        <p:spPr>
          <a:xfrm>
            <a:off x="1575459"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5" name="Rectangle 14">
            <a:extLst>
              <a:ext uri="{FF2B5EF4-FFF2-40B4-BE49-F238E27FC236}">
                <a16:creationId xmlns:a16="http://schemas.microsoft.com/office/drawing/2014/main" id="{E4F3C28E-A078-8E4A-A6F5-2BAFABCE9156}"/>
              </a:ext>
            </a:extLst>
          </p:cNvPr>
          <p:cNvSpPr/>
          <p:nvPr/>
        </p:nvSpPr>
        <p:spPr>
          <a:xfrm>
            <a:off x="1533147" y="2408662"/>
            <a:ext cx="5640023" cy="4483549"/>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1567326218"/>
      </p:ext>
    </p:extLst>
  </p:cSld>
  <p:clrMapOvr>
    <a:masterClrMapping/>
  </p:clrMapOvr>
  <mc:AlternateContent xmlns:mc="http://schemas.openxmlformats.org/markup-compatibility/2006">
    <mc:Choice xmlns:p14="http://schemas.microsoft.com/office/powerpoint/2010/main" Requires="p14">
      <p:transition spd="slow" p14:dur="2000" advTm="54586"/>
    </mc:Choice>
    <mc:Fallback>
      <p:transition spd="slow" advTm="54586"/>
    </mc:Fallback>
  </mc:AlternateContent>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E5512C61-C5CA-2342-9DB4-69B611CCF4BF}"/>
              </a:ext>
            </a:extLst>
          </p:cNvPr>
          <p:cNvSpPr/>
          <p:nvPr/>
        </p:nvSpPr>
        <p:spPr>
          <a:xfrm>
            <a:off x="3239209" y="885940"/>
            <a:ext cx="5784739" cy="3401036"/>
          </a:xfrm>
          <a:prstGeom prst="roundRect">
            <a:avLst>
              <a:gd name="adj" fmla="val 11866"/>
            </a:avLst>
          </a:prstGeom>
          <a:noFill/>
          <a:ln w="25400">
            <a:solidFill>
              <a:srgbClr val="0118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Image">
            <a:extLst>
              <a:ext uri="{FF2B5EF4-FFF2-40B4-BE49-F238E27FC236}">
                <a16:creationId xmlns:a16="http://schemas.microsoft.com/office/drawing/2014/main" id="{38D77DC6-56F3-8D40-A88C-61D95BB6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35"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F9CBEBB7-0243-0043-9650-44CE24A8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209" y="4707355"/>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1F8B88-1F36-304C-A728-53A24BC7C773}"/>
              </a:ext>
            </a:extLst>
          </p:cNvPr>
          <p:cNvSpPr txBox="1"/>
          <p:nvPr/>
        </p:nvSpPr>
        <p:spPr>
          <a:xfrm>
            <a:off x="8839217" y="6068291"/>
            <a:ext cx="184731" cy="369332"/>
          </a:xfrm>
          <a:prstGeom prst="rect">
            <a:avLst/>
          </a:prstGeom>
          <a:noFill/>
        </p:spPr>
        <p:txBody>
          <a:bodyPr wrap="none" rtlCol="0">
            <a:spAutoFit/>
          </a:bodyPr>
          <a:lstStyle/>
          <a:p>
            <a:endParaRPr lang="en-US" dirty="0"/>
          </a:p>
        </p:txBody>
      </p:sp>
      <p:pic>
        <p:nvPicPr>
          <p:cNvPr id="7" name="Picture 2" descr="Image">
            <a:extLst>
              <a:ext uri="{FF2B5EF4-FFF2-40B4-BE49-F238E27FC236}">
                <a16:creationId xmlns:a16="http://schemas.microsoft.com/office/drawing/2014/main" id="{5061A11C-1DC6-1145-8D20-98A806E4A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39213" y="4707354"/>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D078EF65-E656-CC41-A0A7-ADE52ADEA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57698"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33698FF-CD2D-B645-95F7-AFD9414B671C}"/>
              </a:ext>
            </a:extLst>
          </p:cNvPr>
          <p:cNvSpPr txBox="1"/>
          <p:nvPr/>
        </p:nvSpPr>
        <p:spPr>
          <a:xfrm>
            <a:off x="4780389" y="673667"/>
            <a:ext cx="2702377" cy="523220"/>
          </a:xfrm>
          <a:prstGeom prst="rect">
            <a:avLst/>
          </a:prstGeom>
          <a:solidFill>
            <a:schemeClr val="bg1"/>
          </a:solidFill>
        </p:spPr>
        <p:txBody>
          <a:bodyPr wrap="square">
            <a:spAutoFit/>
          </a:bodyPr>
          <a:lstStyle/>
          <a:p>
            <a:pPr algn="ctr"/>
            <a:r>
              <a:rPr lang="en-US" sz="2800" dirty="0"/>
              <a:t>Collaboration</a:t>
            </a:r>
            <a:endParaRPr lang="en-US" sz="2400" dirty="0"/>
          </a:p>
        </p:txBody>
      </p:sp>
      <p:sp>
        <p:nvSpPr>
          <p:cNvPr id="15" name="TextBox 14">
            <a:extLst>
              <a:ext uri="{FF2B5EF4-FFF2-40B4-BE49-F238E27FC236}">
                <a16:creationId xmlns:a16="http://schemas.microsoft.com/office/drawing/2014/main" id="{3EDC3717-12F2-EE48-BE01-DFDF05833A8A}"/>
              </a:ext>
            </a:extLst>
          </p:cNvPr>
          <p:cNvSpPr txBox="1"/>
          <p:nvPr/>
        </p:nvSpPr>
        <p:spPr>
          <a:xfrm>
            <a:off x="1805445" y="3014547"/>
            <a:ext cx="2867527" cy="523220"/>
          </a:xfrm>
          <a:prstGeom prst="rect">
            <a:avLst/>
          </a:prstGeom>
          <a:solidFill>
            <a:schemeClr val="bg1"/>
          </a:solidFill>
        </p:spPr>
        <p:txBody>
          <a:bodyPr wrap="square">
            <a:spAutoFit/>
          </a:bodyPr>
          <a:lstStyle/>
          <a:p>
            <a:pPr algn="ctr"/>
            <a:r>
              <a:rPr lang="en-US" sz="2800" dirty="0"/>
              <a:t>Decisions to Act</a:t>
            </a:r>
            <a:endParaRPr lang="en-US" sz="2400" dirty="0"/>
          </a:p>
        </p:txBody>
      </p:sp>
      <p:sp>
        <p:nvSpPr>
          <p:cNvPr id="16" name="TextBox 15">
            <a:extLst>
              <a:ext uri="{FF2B5EF4-FFF2-40B4-BE49-F238E27FC236}">
                <a16:creationId xmlns:a16="http://schemas.microsoft.com/office/drawing/2014/main" id="{AEC93184-5AFA-3249-B7ED-077913CDFB53}"/>
              </a:ext>
            </a:extLst>
          </p:cNvPr>
          <p:cNvSpPr txBox="1"/>
          <p:nvPr/>
        </p:nvSpPr>
        <p:spPr>
          <a:xfrm>
            <a:off x="7237305" y="3014548"/>
            <a:ext cx="3573285" cy="954107"/>
          </a:xfrm>
          <a:prstGeom prst="rect">
            <a:avLst/>
          </a:prstGeom>
          <a:solidFill>
            <a:schemeClr val="bg1"/>
          </a:solidFill>
        </p:spPr>
        <p:txBody>
          <a:bodyPr wrap="square">
            <a:spAutoFit/>
          </a:bodyPr>
          <a:lstStyle/>
          <a:p>
            <a:pPr algn="ctr"/>
            <a:r>
              <a:rPr lang="en-US" sz="2800" dirty="0"/>
              <a:t>Information Collection</a:t>
            </a:r>
            <a:endParaRPr lang="en-US" sz="2400" dirty="0"/>
          </a:p>
        </p:txBody>
      </p:sp>
      <p:sp>
        <p:nvSpPr>
          <p:cNvPr id="24" name="Rectangle 23">
            <a:extLst>
              <a:ext uri="{FF2B5EF4-FFF2-40B4-BE49-F238E27FC236}">
                <a16:creationId xmlns:a16="http://schemas.microsoft.com/office/drawing/2014/main" id="{17DF5B47-B889-2B48-9548-5343AA8E8F46}"/>
              </a:ext>
            </a:extLst>
          </p:cNvPr>
          <p:cNvSpPr/>
          <p:nvPr/>
        </p:nvSpPr>
        <p:spPr>
          <a:xfrm>
            <a:off x="2982785" y="3524382"/>
            <a:ext cx="6238214" cy="1014939"/>
          </a:xfrm>
          <a:custGeom>
            <a:avLst/>
            <a:gdLst>
              <a:gd name="connsiteX0" fmla="*/ 0 w 6238214"/>
              <a:gd name="connsiteY0" fmla="*/ 0 h 594927"/>
              <a:gd name="connsiteX1" fmla="*/ 6238214 w 6238214"/>
              <a:gd name="connsiteY1" fmla="*/ 0 h 594927"/>
              <a:gd name="connsiteX2" fmla="*/ 6238214 w 6238214"/>
              <a:gd name="connsiteY2" fmla="*/ 594927 h 594927"/>
              <a:gd name="connsiteX3" fmla="*/ 0 w 6238214"/>
              <a:gd name="connsiteY3" fmla="*/ 594927 h 594927"/>
              <a:gd name="connsiteX4" fmla="*/ 0 w 6238214"/>
              <a:gd name="connsiteY4" fmla="*/ 0 h 594927"/>
              <a:gd name="connsiteX0" fmla="*/ 0 w 6238214"/>
              <a:gd name="connsiteY0" fmla="*/ 0 h 594927"/>
              <a:gd name="connsiteX1" fmla="*/ 484315 w 6238214"/>
              <a:gd name="connsiteY1" fmla="*/ 7120 h 594927"/>
              <a:gd name="connsiteX2" fmla="*/ 6238214 w 6238214"/>
              <a:gd name="connsiteY2" fmla="*/ 0 h 594927"/>
              <a:gd name="connsiteX3" fmla="*/ 6238214 w 6238214"/>
              <a:gd name="connsiteY3" fmla="*/ 594927 h 594927"/>
              <a:gd name="connsiteX4" fmla="*/ 0 w 6238214"/>
              <a:gd name="connsiteY4" fmla="*/ 594927 h 594927"/>
              <a:gd name="connsiteX5" fmla="*/ 0 w 6238214"/>
              <a:gd name="connsiteY5" fmla="*/ 0 h 594927"/>
              <a:gd name="connsiteX0" fmla="*/ 0 w 6238214"/>
              <a:gd name="connsiteY0" fmla="*/ 352108 h 947035"/>
              <a:gd name="connsiteX1" fmla="*/ 288372 w 6238214"/>
              <a:gd name="connsiteY1" fmla="*/ 0 h 947035"/>
              <a:gd name="connsiteX2" fmla="*/ 6238214 w 6238214"/>
              <a:gd name="connsiteY2" fmla="*/ 352108 h 947035"/>
              <a:gd name="connsiteX3" fmla="*/ 6238214 w 6238214"/>
              <a:gd name="connsiteY3" fmla="*/ 947035 h 947035"/>
              <a:gd name="connsiteX4" fmla="*/ 0 w 6238214"/>
              <a:gd name="connsiteY4" fmla="*/ 947035 h 947035"/>
              <a:gd name="connsiteX5" fmla="*/ 0 w 6238214"/>
              <a:gd name="connsiteY5" fmla="*/ 352108 h 947035"/>
              <a:gd name="connsiteX0" fmla="*/ 0 w 6238214"/>
              <a:gd name="connsiteY0" fmla="*/ 352108 h 947035"/>
              <a:gd name="connsiteX1" fmla="*/ 174072 w 6238214"/>
              <a:gd name="connsiteY1" fmla="*/ 0 h 947035"/>
              <a:gd name="connsiteX2" fmla="*/ 6238214 w 6238214"/>
              <a:gd name="connsiteY2" fmla="*/ 352108 h 947035"/>
              <a:gd name="connsiteX3" fmla="*/ 6238214 w 6238214"/>
              <a:gd name="connsiteY3" fmla="*/ 947035 h 947035"/>
              <a:gd name="connsiteX4" fmla="*/ 0 w 6238214"/>
              <a:gd name="connsiteY4" fmla="*/ 947035 h 947035"/>
              <a:gd name="connsiteX5" fmla="*/ 0 w 6238214"/>
              <a:gd name="connsiteY5" fmla="*/ 352108 h 947035"/>
              <a:gd name="connsiteX0" fmla="*/ 0 w 6238214"/>
              <a:gd name="connsiteY0" fmla="*/ 352619 h 947546"/>
              <a:gd name="connsiteX1" fmla="*/ 174072 w 6238214"/>
              <a:gd name="connsiteY1" fmla="*/ 511 h 947546"/>
              <a:gd name="connsiteX2" fmla="*/ 6238214 w 6238214"/>
              <a:gd name="connsiteY2" fmla="*/ 352619 h 947546"/>
              <a:gd name="connsiteX3" fmla="*/ 6238214 w 6238214"/>
              <a:gd name="connsiteY3" fmla="*/ 947546 h 947546"/>
              <a:gd name="connsiteX4" fmla="*/ 0 w 6238214"/>
              <a:gd name="connsiteY4" fmla="*/ 947546 h 947546"/>
              <a:gd name="connsiteX5" fmla="*/ 0 w 6238214"/>
              <a:gd name="connsiteY5" fmla="*/ 352619 h 947546"/>
              <a:gd name="connsiteX0" fmla="*/ 0 w 6238214"/>
              <a:gd name="connsiteY0" fmla="*/ 374957 h 969884"/>
              <a:gd name="connsiteX1" fmla="*/ 174072 w 6238214"/>
              <a:gd name="connsiteY1" fmla="*/ 22849 h 969884"/>
              <a:gd name="connsiteX2" fmla="*/ 876201 w 6238214"/>
              <a:gd name="connsiteY2" fmla="*/ 71834 h 969884"/>
              <a:gd name="connsiteX3" fmla="*/ 6238214 w 6238214"/>
              <a:gd name="connsiteY3" fmla="*/ 374957 h 969884"/>
              <a:gd name="connsiteX4" fmla="*/ 6238214 w 6238214"/>
              <a:gd name="connsiteY4" fmla="*/ 969884 h 969884"/>
              <a:gd name="connsiteX5" fmla="*/ 0 w 6238214"/>
              <a:gd name="connsiteY5" fmla="*/ 969884 h 969884"/>
              <a:gd name="connsiteX6" fmla="*/ 0 w 6238214"/>
              <a:gd name="connsiteY6" fmla="*/ 374957 h 969884"/>
              <a:gd name="connsiteX0" fmla="*/ 0 w 6238214"/>
              <a:gd name="connsiteY0" fmla="*/ 358734 h 953661"/>
              <a:gd name="connsiteX1" fmla="*/ 174072 w 6238214"/>
              <a:gd name="connsiteY1" fmla="*/ 6626 h 953661"/>
              <a:gd name="connsiteX2" fmla="*/ 957844 w 6238214"/>
              <a:gd name="connsiteY2" fmla="*/ 267882 h 953661"/>
              <a:gd name="connsiteX3" fmla="*/ 6238214 w 6238214"/>
              <a:gd name="connsiteY3" fmla="*/ 358734 h 953661"/>
              <a:gd name="connsiteX4" fmla="*/ 6238214 w 6238214"/>
              <a:gd name="connsiteY4" fmla="*/ 953661 h 953661"/>
              <a:gd name="connsiteX5" fmla="*/ 0 w 6238214"/>
              <a:gd name="connsiteY5" fmla="*/ 953661 h 953661"/>
              <a:gd name="connsiteX6" fmla="*/ 0 w 6238214"/>
              <a:gd name="connsiteY6" fmla="*/ 358734 h 953661"/>
              <a:gd name="connsiteX0" fmla="*/ 0 w 6238214"/>
              <a:gd name="connsiteY0" fmla="*/ 361834 h 956761"/>
              <a:gd name="connsiteX1" fmla="*/ 174072 w 6238214"/>
              <a:gd name="connsiteY1" fmla="*/ 9726 h 956761"/>
              <a:gd name="connsiteX2" fmla="*/ 957844 w 6238214"/>
              <a:gd name="connsiteY2" fmla="*/ 270982 h 956761"/>
              <a:gd name="connsiteX3" fmla="*/ 6238214 w 6238214"/>
              <a:gd name="connsiteY3" fmla="*/ 361834 h 956761"/>
              <a:gd name="connsiteX4" fmla="*/ 6238214 w 6238214"/>
              <a:gd name="connsiteY4" fmla="*/ 956761 h 956761"/>
              <a:gd name="connsiteX5" fmla="*/ 0 w 6238214"/>
              <a:gd name="connsiteY5" fmla="*/ 956761 h 956761"/>
              <a:gd name="connsiteX6" fmla="*/ 0 w 6238214"/>
              <a:gd name="connsiteY6" fmla="*/ 361834 h 956761"/>
              <a:gd name="connsiteX0" fmla="*/ 0 w 6238214"/>
              <a:gd name="connsiteY0" fmla="*/ 378427 h 973354"/>
              <a:gd name="connsiteX1" fmla="*/ 174072 w 6238214"/>
              <a:gd name="connsiteY1" fmla="*/ 26319 h 973354"/>
              <a:gd name="connsiteX2" fmla="*/ 957844 w 6238214"/>
              <a:gd name="connsiteY2" fmla="*/ 287575 h 973354"/>
              <a:gd name="connsiteX3" fmla="*/ 6238214 w 6238214"/>
              <a:gd name="connsiteY3" fmla="*/ 378427 h 973354"/>
              <a:gd name="connsiteX4" fmla="*/ 6238214 w 6238214"/>
              <a:gd name="connsiteY4" fmla="*/ 973354 h 973354"/>
              <a:gd name="connsiteX5" fmla="*/ 0 w 6238214"/>
              <a:gd name="connsiteY5" fmla="*/ 973354 h 973354"/>
              <a:gd name="connsiteX6" fmla="*/ 0 w 6238214"/>
              <a:gd name="connsiteY6" fmla="*/ 378427 h 973354"/>
              <a:gd name="connsiteX0" fmla="*/ 0 w 6238214"/>
              <a:gd name="connsiteY0" fmla="*/ 378427 h 973354"/>
              <a:gd name="connsiteX1" fmla="*/ 174072 w 6238214"/>
              <a:gd name="connsiteY1" fmla="*/ 26319 h 973354"/>
              <a:gd name="connsiteX2" fmla="*/ 957844 w 6238214"/>
              <a:gd name="connsiteY2" fmla="*/ 287575 h 973354"/>
              <a:gd name="connsiteX3" fmla="*/ 6238214 w 6238214"/>
              <a:gd name="connsiteY3" fmla="*/ 378427 h 973354"/>
              <a:gd name="connsiteX4" fmla="*/ 6238214 w 6238214"/>
              <a:gd name="connsiteY4" fmla="*/ 973354 h 973354"/>
              <a:gd name="connsiteX5" fmla="*/ 0 w 6238214"/>
              <a:gd name="connsiteY5" fmla="*/ 973354 h 973354"/>
              <a:gd name="connsiteX6" fmla="*/ 0 w 6238214"/>
              <a:gd name="connsiteY6" fmla="*/ 378427 h 973354"/>
              <a:gd name="connsiteX0" fmla="*/ 0 w 6238214"/>
              <a:gd name="connsiteY0" fmla="*/ 404613 h 999540"/>
              <a:gd name="connsiteX1" fmla="*/ 174072 w 6238214"/>
              <a:gd name="connsiteY1" fmla="*/ 52505 h 999540"/>
              <a:gd name="connsiteX2" fmla="*/ 533566 w 6238214"/>
              <a:gd name="connsiteY2" fmla="*/ 28609 h 999540"/>
              <a:gd name="connsiteX3" fmla="*/ 957844 w 6238214"/>
              <a:gd name="connsiteY3" fmla="*/ 313761 h 999540"/>
              <a:gd name="connsiteX4" fmla="*/ 6238214 w 6238214"/>
              <a:gd name="connsiteY4" fmla="*/ 404613 h 999540"/>
              <a:gd name="connsiteX5" fmla="*/ 6238214 w 6238214"/>
              <a:gd name="connsiteY5" fmla="*/ 999540 h 999540"/>
              <a:gd name="connsiteX6" fmla="*/ 0 w 6238214"/>
              <a:gd name="connsiteY6" fmla="*/ 999540 h 999540"/>
              <a:gd name="connsiteX7" fmla="*/ 0 w 6238214"/>
              <a:gd name="connsiteY7" fmla="*/ 404613 h 999540"/>
              <a:gd name="connsiteX0" fmla="*/ 0 w 6238214"/>
              <a:gd name="connsiteY0" fmla="*/ 384151 h 979078"/>
              <a:gd name="connsiteX1" fmla="*/ 174072 w 6238214"/>
              <a:gd name="connsiteY1" fmla="*/ 32043 h 979078"/>
              <a:gd name="connsiteX2" fmla="*/ 533566 w 6238214"/>
              <a:gd name="connsiteY2" fmla="*/ 8147 h 979078"/>
              <a:gd name="connsiteX3" fmla="*/ 957844 w 6238214"/>
              <a:gd name="connsiteY3" fmla="*/ 293299 h 979078"/>
              <a:gd name="connsiteX4" fmla="*/ 6238214 w 6238214"/>
              <a:gd name="connsiteY4" fmla="*/ 384151 h 979078"/>
              <a:gd name="connsiteX5" fmla="*/ 6238214 w 6238214"/>
              <a:gd name="connsiteY5" fmla="*/ 979078 h 979078"/>
              <a:gd name="connsiteX6" fmla="*/ 0 w 6238214"/>
              <a:gd name="connsiteY6" fmla="*/ 979078 h 979078"/>
              <a:gd name="connsiteX7" fmla="*/ 0 w 6238214"/>
              <a:gd name="connsiteY7" fmla="*/ 384151 h 979078"/>
              <a:gd name="connsiteX0" fmla="*/ 0 w 6238214"/>
              <a:gd name="connsiteY0" fmla="*/ 384151 h 979078"/>
              <a:gd name="connsiteX1" fmla="*/ 174072 w 6238214"/>
              <a:gd name="connsiteY1" fmla="*/ 32043 h 979078"/>
              <a:gd name="connsiteX2" fmla="*/ 533566 w 6238214"/>
              <a:gd name="connsiteY2" fmla="*/ 8147 h 979078"/>
              <a:gd name="connsiteX3" fmla="*/ 957844 w 6238214"/>
              <a:gd name="connsiteY3" fmla="*/ 293299 h 979078"/>
              <a:gd name="connsiteX4" fmla="*/ 6238214 w 6238214"/>
              <a:gd name="connsiteY4" fmla="*/ 384151 h 979078"/>
              <a:gd name="connsiteX5" fmla="*/ 6238214 w 6238214"/>
              <a:gd name="connsiteY5" fmla="*/ 979078 h 979078"/>
              <a:gd name="connsiteX6" fmla="*/ 0 w 6238214"/>
              <a:gd name="connsiteY6" fmla="*/ 979078 h 979078"/>
              <a:gd name="connsiteX7" fmla="*/ 0 w 6238214"/>
              <a:gd name="connsiteY7" fmla="*/ 384151 h 979078"/>
              <a:gd name="connsiteX0" fmla="*/ 0 w 6238214"/>
              <a:gd name="connsiteY0" fmla="*/ 384151 h 979078"/>
              <a:gd name="connsiteX1" fmla="*/ 55126 w 6238214"/>
              <a:gd name="connsiteY1" fmla="*/ 32043 h 979078"/>
              <a:gd name="connsiteX2" fmla="*/ 533566 w 6238214"/>
              <a:gd name="connsiteY2" fmla="*/ 8147 h 979078"/>
              <a:gd name="connsiteX3" fmla="*/ 957844 w 6238214"/>
              <a:gd name="connsiteY3" fmla="*/ 293299 h 979078"/>
              <a:gd name="connsiteX4" fmla="*/ 6238214 w 6238214"/>
              <a:gd name="connsiteY4" fmla="*/ 384151 h 979078"/>
              <a:gd name="connsiteX5" fmla="*/ 6238214 w 6238214"/>
              <a:gd name="connsiteY5" fmla="*/ 979078 h 979078"/>
              <a:gd name="connsiteX6" fmla="*/ 0 w 6238214"/>
              <a:gd name="connsiteY6" fmla="*/ 979078 h 979078"/>
              <a:gd name="connsiteX7" fmla="*/ 0 w 6238214"/>
              <a:gd name="connsiteY7" fmla="*/ 384151 h 979078"/>
              <a:gd name="connsiteX0" fmla="*/ 0 w 6238214"/>
              <a:gd name="connsiteY0" fmla="*/ 380961 h 975888"/>
              <a:gd name="connsiteX1" fmla="*/ 55126 w 6238214"/>
              <a:gd name="connsiteY1" fmla="*/ 28853 h 975888"/>
              <a:gd name="connsiteX2" fmla="*/ 533566 w 6238214"/>
              <a:gd name="connsiteY2" fmla="*/ 4957 h 975888"/>
              <a:gd name="connsiteX3" fmla="*/ 957844 w 6238214"/>
              <a:gd name="connsiteY3" fmla="*/ 290109 h 975888"/>
              <a:gd name="connsiteX4" fmla="*/ 6238214 w 6238214"/>
              <a:gd name="connsiteY4" fmla="*/ 380961 h 975888"/>
              <a:gd name="connsiteX5" fmla="*/ 6238214 w 6238214"/>
              <a:gd name="connsiteY5" fmla="*/ 975888 h 975888"/>
              <a:gd name="connsiteX6" fmla="*/ 0 w 6238214"/>
              <a:gd name="connsiteY6" fmla="*/ 975888 h 975888"/>
              <a:gd name="connsiteX7" fmla="*/ 0 w 6238214"/>
              <a:gd name="connsiteY7" fmla="*/ 380961 h 975888"/>
              <a:gd name="connsiteX0" fmla="*/ 0 w 6238214"/>
              <a:gd name="connsiteY0" fmla="*/ 400849 h 995776"/>
              <a:gd name="connsiteX1" fmla="*/ 55126 w 6238214"/>
              <a:gd name="connsiteY1" fmla="*/ 48741 h 995776"/>
              <a:gd name="connsiteX2" fmla="*/ 533566 w 6238214"/>
              <a:gd name="connsiteY2" fmla="*/ 24845 h 995776"/>
              <a:gd name="connsiteX3" fmla="*/ 957844 w 6238214"/>
              <a:gd name="connsiteY3" fmla="*/ 309997 h 995776"/>
              <a:gd name="connsiteX4" fmla="*/ 6238214 w 6238214"/>
              <a:gd name="connsiteY4" fmla="*/ 400849 h 995776"/>
              <a:gd name="connsiteX5" fmla="*/ 6238214 w 6238214"/>
              <a:gd name="connsiteY5" fmla="*/ 995776 h 995776"/>
              <a:gd name="connsiteX6" fmla="*/ 0 w 6238214"/>
              <a:gd name="connsiteY6" fmla="*/ 995776 h 995776"/>
              <a:gd name="connsiteX7" fmla="*/ 0 w 6238214"/>
              <a:gd name="connsiteY7" fmla="*/ 400849 h 995776"/>
              <a:gd name="connsiteX0" fmla="*/ 0 w 6238214"/>
              <a:gd name="connsiteY0" fmla="*/ 420012 h 1014939"/>
              <a:gd name="connsiteX1" fmla="*/ 55126 w 6238214"/>
              <a:gd name="connsiteY1" fmla="*/ 30734 h 1014939"/>
              <a:gd name="connsiteX2" fmla="*/ 533566 w 6238214"/>
              <a:gd name="connsiteY2" fmla="*/ 44008 h 1014939"/>
              <a:gd name="connsiteX3" fmla="*/ 957844 w 6238214"/>
              <a:gd name="connsiteY3" fmla="*/ 329160 h 1014939"/>
              <a:gd name="connsiteX4" fmla="*/ 6238214 w 6238214"/>
              <a:gd name="connsiteY4" fmla="*/ 420012 h 1014939"/>
              <a:gd name="connsiteX5" fmla="*/ 6238214 w 6238214"/>
              <a:gd name="connsiteY5" fmla="*/ 1014939 h 1014939"/>
              <a:gd name="connsiteX6" fmla="*/ 0 w 6238214"/>
              <a:gd name="connsiteY6" fmla="*/ 1014939 h 1014939"/>
              <a:gd name="connsiteX7" fmla="*/ 0 w 6238214"/>
              <a:gd name="connsiteY7" fmla="*/ 420012 h 1014939"/>
              <a:gd name="connsiteX0" fmla="*/ 0 w 6238214"/>
              <a:gd name="connsiteY0" fmla="*/ 420012 h 1014939"/>
              <a:gd name="connsiteX1" fmla="*/ 55126 w 6238214"/>
              <a:gd name="connsiteY1" fmla="*/ 30734 h 1014939"/>
              <a:gd name="connsiteX2" fmla="*/ 533566 w 6238214"/>
              <a:gd name="connsiteY2" fmla="*/ 44008 h 1014939"/>
              <a:gd name="connsiteX3" fmla="*/ 957844 w 6238214"/>
              <a:gd name="connsiteY3" fmla="*/ 329160 h 1014939"/>
              <a:gd name="connsiteX4" fmla="*/ 6238214 w 6238214"/>
              <a:gd name="connsiteY4" fmla="*/ 420012 h 1014939"/>
              <a:gd name="connsiteX5" fmla="*/ 6238214 w 6238214"/>
              <a:gd name="connsiteY5" fmla="*/ 1014939 h 1014939"/>
              <a:gd name="connsiteX6" fmla="*/ 0 w 6238214"/>
              <a:gd name="connsiteY6" fmla="*/ 1014939 h 1014939"/>
              <a:gd name="connsiteX7" fmla="*/ 0 w 6238214"/>
              <a:gd name="connsiteY7" fmla="*/ 420012 h 1014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38214" h="1014939">
                <a:moveTo>
                  <a:pt x="0" y="420012"/>
                </a:moveTo>
                <a:lnTo>
                  <a:pt x="55126" y="30734"/>
                </a:lnTo>
                <a:cubicBezTo>
                  <a:pt x="263000" y="-24499"/>
                  <a:pt x="324082" y="3917"/>
                  <a:pt x="533566" y="44008"/>
                </a:cubicBezTo>
                <a:cubicBezTo>
                  <a:pt x="574985" y="295708"/>
                  <a:pt x="386210" y="333401"/>
                  <a:pt x="957844" y="329160"/>
                </a:cubicBezTo>
                <a:cubicBezTo>
                  <a:pt x="1968534" y="387845"/>
                  <a:pt x="5344545" y="270337"/>
                  <a:pt x="6238214" y="420012"/>
                </a:cubicBezTo>
                <a:lnTo>
                  <a:pt x="6238214" y="1014939"/>
                </a:lnTo>
                <a:lnTo>
                  <a:pt x="0" y="1014939"/>
                </a:lnTo>
                <a:lnTo>
                  <a:pt x="0" y="42001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7841495"/>
      </p:ext>
    </p:extLst>
  </p:cSld>
  <p:clrMapOvr>
    <a:masterClrMapping/>
  </p:clrMapOvr>
  <mc:AlternateContent xmlns:mc="http://schemas.openxmlformats.org/markup-compatibility/2006">
    <mc:Choice xmlns:p14="http://schemas.microsoft.com/office/powerpoint/2010/main" Requires="p14">
      <p:transition spd="slow" p14:dur="2000" advTm="31618"/>
    </mc:Choice>
    <mc:Fallback>
      <p:transition spd="slow" advTm="316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2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5" grpId="0" animBg="1"/>
      <p:bldP spid="16" grpId="0" animBg="1"/>
      <p:bldP spid="24" grpId="0" animBg="1"/>
      <p:bldP spid="24" grpId="1" animBg="1"/>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60235" y="121158"/>
            <a:ext cx="9144000" cy="808327"/>
          </a:xfrm>
        </p:spPr>
        <p:txBody>
          <a:bodyPr/>
          <a:lstStyle/>
          <a:p>
            <a:r>
              <a:rPr lang="en-US" dirty="0"/>
              <a:t>More Data … More Stakeholders</a:t>
            </a:r>
          </a:p>
        </p:txBody>
      </p:sp>
      <p:pic>
        <p:nvPicPr>
          <p:cNvPr id="1026" name="Picture 2" descr="Image">
            <a:extLst>
              <a:ext uri="{FF2B5EF4-FFF2-40B4-BE49-F238E27FC236}">
                <a16:creationId xmlns:a16="http://schemas.microsoft.com/office/drawing/2014/main" id="{38D77DC6-56F3-8D40-A88C-61D95BB675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35"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a:extLst>
              <a:ext uri="{FF2B5EF4-FFF2-40B4-BE49-F238E27FC236}">
                <a16:creationId xmlns:a16="http://schemas.microsoft.com/office/drawing/2014/main" id="{F9CBEBB7-0243-0043-9650-44CE24A8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209" y="4707355"/>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21F8B88-1F36-304C-A728-53A24BC7C773}"/>
              </a:ext>
            </a:extLst>
          </p:cNvPr>
          <p:cNvSpPr txBox="1"/>
          <p:nvPr/>
        </p:nvSpPr>
        <p:spPr>
          <a:xfrm>
            <a:off x="8839217" y="6068291"/>
            <a:ext cx="184731" cy="369332"/>
          </a:xfrm>
          <a:prstGeom prst="rect">
            <a:avLst/>
          </a:prstGeom>
          <a:noFill/>
        </p:spPr>
        <p:txBody>
          <a:bodyPr wrap="none" rtlCol="0">
            <a:spAutoFit/>
          </a:bodyPr>
          <a:lstStyle/>
          <a:p>
            <a:endParaRPr lang="en-US" dirty="0"/>
          </a:p>
        </p:txBody>
      </p:sp>
      <p:pic>
        <p:nvPicPr>
          <p:cNvPr id="7" name="Picture 2" descr="Image">
            <a:extLst>
              <a:ext uri="{FF2B5EF4-FFF2-40B4-BE49-F238E27FC236}">
                <a16:creationId xmlns:a16="http://schemas.microsoft.com/office/drawing/2014/main" id="{5061A11C-1DC6-1145-8D20-98A806E4A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39213" y="4707354"/>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D078EF65-E656-CC41-A0A7-ADE52ADEA9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57698"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6F95E4-8805-814D-8265-CB1BE12688D0}"/>
              </a:ext>
            </a:extLst>
          </p:cNvPr>
          <p:cNvSpPr txBox="1"/>
          <p:nvPr/>
        </p:nvSpPr>
        <p:spPr>
          <a:xfrm>
            <a:off x="629485" y="1413162"/>
            <a:ext cx="10058400" cy="523220"/>
          </a:xfrm>
          <a:prstGeom prst="rect">
            <a:avLst/>
          </a:prstGeom>
          <a:noFill/>
        </p:spPr>
        <p:txBody>
          <a:bodyPr wrap="square" rtlCol="0">
            <a:spAutoFit/>
          </a:bodyPr>
          <a:lstStyle/>
          <a:p>
            <a:r>
              <a:rPr lang="en-US" sz="2800" dirty="0"/>
              <a:t>1. Data is spread across several sources</a:t>
            </a:r>
          </a:p>
        </p:txBody>
      </p:sp>
      <p:sp>
        <p:nvSpPr>
          <p:cNvPr id="10" name="TextBox 9">
            <a:extLst>
              <a:ext uri="{FF2B5EF4-FFF2-40B4-BE49-F238E27FC236}">
                <a16:creationId xmlns:a16="http://schemas.microsoft.com/office/drawing/2014/main" id="{913C8BCC-80A7-834F-B666-8079A76BC0C6}"/>
              </a:ext>
            </a:extLst>
          </p:cNvPr>
          <p:cNvSpPr txBox="1"/>
          <p:nvPr/>
        </p:nvSpPr>
        <p:spPr>
          <a:xfrm>
            <a:off x="605935" y="2285714"/>
            <a:ext cx="10539319" cy="523220"/>
          </a:xfrm>
          <a:prstGeom prst="rect">
            <a:avLst/>
          </a:prstGeom>
          <a:noFill/>
        </p:spPr>
        <p:txBody>
          <a:bodyPr wrap="square" rtlCol="0">
            <a:spAutoFit/>
          </a:bodyPr>
          <a:lstStyle/>
          <a:p>
            <a:r>
              <a:rPr lang="en-US" sz="2800" dirty="0"/>
              <a:t>2. Individualized and heterogenous learning objectives</a:t>
            </a:r>
          </a:p>
        </p:txBody>
      </p:sp>
      <p:sp>
        <p:nvSpPr>
          <p:cNvPr id="11" name="TextBox 10">
            <a:extLst>
              <a:ext uri="{FF2B5EF4-FFF2-40B4-BE49-F238E27FC236}">
                <a16:creationId xmlns:a16="http://schemas.microsoft.com/office/drawing/2014/main" id="{24C876DF-4D65-EA41-AEFF-B81E1A267F10}"/>
              </a:ext>
            </a:extLst>
          </p:cNvPr>
          <p:cNvSpPr txBox="1"/>
          <p:nvPr/>
        </p:nvSpPr>
        <p:spPr>
          <a:xfrm>
            <a:off x="628532" y="3158266"/>
            <a:ext cx="10079353" cy="954107"/>
          </a:xfrm>
          <a:prstGeom prst="rect">
            <a:avLst/>
          </a:prstGeom>
          <a:noFill/>
        </p:spPr>
        <p:txBody>
          <a:bodyPr wrap="square" rtlCol="0">
            <a:spAutoFit/>
          </a:bodyPr>
          <a:lstStyle/>
          <a:p>
            <a:r>
              <a:rPr lang="en-US" sz="2800" dirty="0"/>
              <a:t>3. Individual data sources have external objectives as a whole</a:t>
            </a:r>
          </a:p>
        </p:txBody>
      </p:sp>
    </p:spTree>
    <p:extLst>
      <p:ext uri="{BB962C8B-B14F-4D97-AF65-F5344CB8AC3E}">
        <p14:creationId xmlns:p14="http://schemas.microsoft.com/office/powerpoint/2010/main" val="3310845502"/>
      </p:ext>
    </p:extLst>
  </p:cSld>
  <p:clrMapOvr>
    <a:masterClrMapping/>
  </p:clrMapOvr>
  <mc:AlternateContent xmlns:mc="http://schemas.openxmlformats.org/markup-compatibility/2006">
    <mc:Choice xmlns:p14="http://schemas.microsoft.com/office/powerpoint/2010/main" Requires="p14">
      <p:transition spd="slow" p14:dur="2000" advTm="31618"/>
    </mc:Choice>
    <mc:Fallback>
      <p:transition spd="slow" advTm="31618"/>
    </mc:Fallback>
  </mc:AlternateContent>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98" name="Rectangle 2097">
            <a:extLst>
              <a:ext uri="{FF2B5EF4-FFF2-40B4-BE49-F238E27FC236}">
                <a16:creationId xmlns:a16="http://schemas.microsoft.com/office/drawing/2014/main" id="{3A38F3DB-3BDF-1949-93C9-230A6FF04AAC}"/>
              </a:ext>
            </a:extLst>
          </p:cNvPr>
          <p:cNvSpPr/>
          <p:nvPr/>
        </p:nvSpPr>
        <p:spPr>
          <a:xfrm rot="10800000">
            <a:off x="10063484" y="-1"/>
            <a:ext cx="2098099" cy="7025543"/>
          </a:xfrm>
          <a:prstGeom prst="rect">
            <a:avLst/>
          </a:prstGeom>
          <a:gradFill>
            <a:gsLst>
              <a:gs pos="0">
                <a:schemeClr val="accent2">
                  <a:lumMod val="20000"/>
                  <a:lumOff val="80000"/>
                  <a:alpha val="99000"/>
                </a:schemeClr>
              </a:gs>
              <a:gs pos="24000">
                <a:srgbClr val="CAFCFF">
                  <a:alpha val="85000"/>
                </a:srgbClr>
              </a:gs>
              <a:gs pos="75000">
                <a:srgbClr val="CAFCFF">
                  <a:alpha val="78000"/>
                </a:srgbClr>
              </a:gs>
              <a:gs pos="100000">
                <a:schemeClr val="accent2">
                  <a:lumMod val="20000"/>
                  <a:lumOff val="80000"/>
                  <a:alpha val="62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76" name="Group 2075">
            <a:extLst>
              <a:ext uri="{FF2B5EF4-FFF2-40B4-BE49-F238E27FC236}">
                <a16:creationId xmlns:a16="http://schemas.microsoft.com/office/drawing/2014/main" id="{831042EE-2A78-7F4D-B408-FBD3D9042C1B}"/>
              </a:ext>
            </a:extLst>
          </p:cNvPr>
          <p:cNvGrpSpPr/>
          <p:nvPr/>
        </p:nvGrpSpPr>
        <p:grpSpPr>
          <a:xfrm>
            <a:off x="10093886" y="3182269"/>
            <a:ext cx="4024358" cy="3930620"/>
            <a:chOff x="6176621" y="3791277"/>
            <a:chExt cx="4024358" cy="3930620"/>
          </a:xfrm>
        </p:grpSpPr>
        <p:sp>
          <p:nvSpPr>
            <p:cNvPr id="7" name="Freeform 6">
              <a:extLst>
                <a:ext uri="{FF2B5EF4-FFF2-40B4-BE49-F238E27FC236}">
                  <a16:creationId xmlns:a16="http://schemas.microsoft.com/office/drawing/2014/main" id="{88C241F9-8EA0-8944-9D36-74741AAAA273}"/>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9" name="Straight Connector 8">
              <a:extLst>
                <a:ext uri="{FF2B5EF4-FFF2-40B4-BE49-F238E27FC236}">
                  <a16:creationId xmlns:a16="http://schemas.microsoft.com/office/drawing/2014/main" id="{A3E0AD17-68DE-6642-94B9-E0D2230D7312}"/>
                </a:ext>
              </a:extLst>
            </p:cNvPr>
            <p:cNvCxnSpPr>
              <a:cxnSpLocks/>
              <a:stCxn id="18" idx="6"/>
              <a:endCxn id="20"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A8BC59C-58A3-DC44-BC79-3941E38BE79F}"/>
                </a:ext>
              </a:extLst>
            </p:cNvPr>
            <p:cNvCxnSpPr>
              <a:cxnSpLocks/>
              <a:stCxn id="17" idx="5"/>
              <a:endCxn id="20"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8A8699CE-063E-4449-AB76-BAB67F043FC2}"/>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EF748E48-108A-EE49-B705-BFA9B5ACD282}"/>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17090820-0056-7041-A7AB-60C55AFBE83B}"/>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94802B18-3EE7-8C4B-A030-F5F6CA164027}"/>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B8494415-FF91-D44A-831B-70DA67DCFA29}"/>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3C9E8330-6F4D-9440-BA1F-2CB92C432A39}"/>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12EE88A-6A98-664B-89CE-F3D77AA3D79C}"/>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8" name="Straight Connector 27">
              <a:extLst>
                <a:ext uri="{FF2B5EF4-FFF2-40B4-BE49-F238E27FC236}">
                  <a16:creationId xmlns:a16="http://schemas.microsoft.com/office/drawing/2014/main" id="{B1FA869D-30F0-AD40-B689-A940C970177A}"/>
                </a:ext>
              </a:extLst>
            </p:cNvPr>
            <p:cNvCxnSpPr>
              <a:cxnSpLocks/>
              <a:stCxn id="19" idx="6"/>
            </p:cNvCxnSpPr>
            <p:nvPr/>
          </p:nvCxnSpPr>
          <p:spPr>
            <a:xfrm>
              <a:off x="6359501" y="6648319"/>
              <a:ext cx="1262809" cy="36211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E12AD20-E786-BE4F-9AA4-A71FA7C08E64}"/>
                </a:ext>
              </a:extLst>
            </p:cNvPr>
            <p:cNvCxnSpPr>
              <a:cxnSpLocks/>
              <a:stCxn id="20" idx="5"/>
              <a:endCxn id="22"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D72091A-C986-4D48-827F-3391AF63D23B}"/>
                </a:ext>
              </a:extLst>
            </p:cNvPr>
            <p:cNvCxnSpPr>
              <a:cxnSpLocks/>
              <a:stCxn id="20" idx="6"/>
              <a:endCxn id="21"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1310D8E-D59F-EF42-B626-8B282C1F56C6}"/>
                </a:ext>
              </a:extLst>
            </p:cNvPr>
            <p:cNvCxnSpPr>
              <a:cxnSpLocks/>
              <a:stCxn id="22" idx="7"/>
              <a:endCxn id="21"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9DBF1B2-1012-3042-B8AE-8141A670DF38}"/>
                </a:ext>
              </a:extLst>
            </p:cNvPr>
            <p:cNvCxnSpPr>
              <a:cxnSpLocks/>
              <a:stCxn id="20" idx="7"/>
              <a:endCxn id="14"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B15F1F7F-9A93-084E-9092-77EEAF814F2D}"/>
                </a:ext>
              </a:extLst>
            </p:cNvPr>
            <p:cNvCxnSpPr>
              <a:cxnSpLocks/>
              <a:stCxn id="21" idx="0"/>
              <a:endCxn id="14"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DAED408-FCFB-9548-88A6-02A8C97BBC34}"/>
                </a:ext>
              </a:extLst>
            </p:cNvPr>
            <p:cNvCxnSpPr>
              <a:cxnSpLocks/>
              <a:endCxn id="22" idx="3"/>
            </p:cNvCxnSpPr>
            <p:nvPr/>
          </p:nvCxnSpPr>
          <p:spPr>
            <a:xfrm flipV="1">
              <a:off x="8035756" y="7048451"/>
              <a:ext cx="818625" cy="6734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568E9BD-37BD-904A-B402-653009959814}"/>
                </a:ext>
              </a:extLst>
            </p:cNvPr>
            <p:cNvCxnSpPr>
              <a:cxnSpLocks/>
              <a:endCxn id="22"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E5A45907-1022-0A48-BE93-160AD8799B6E}"/>
                </a:ext>
              </a:extLst>
            </p:cNvPr>
            <p:cNvCxnSpPr>
              <a:cxnSpLocks/>
              <a:endCxn id="21"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89A4045D-CA68-A44E-84AA-9453F4AEE632}"/>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0" name="Straight Connector 69">
              <a:extLst>
                <a:ext uri="{FF2B5EF4-FFF2-40B4-BE49-F238E27FC236}">
                  <a16:creationId xmlns:a16="http://schemas.microsoft.com/office/drawing/2014/main" id="{77EC91B6-C7B6-0947-A155-60F6B7A4E3C7}"/>
                </a:ext>
              </a:extLst>
            </p:cNvPr>
            <p:cNvCxnSpPr>
              <a:cxnSpLocks/>
              <a:stCxn id="69" idx="7"/>
              <a:endCxn id="20"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7D04547-3E6A-374F-8682-2482F0F99006}"/>
                </a:ext>
              </a:extLst>
            </p:cNvPr>
            <p:cNvCxnSpPr>
              <a:cxnSpLocks/>
              <a:stCxn id="19" idx="7"/>
              <a:endCxn id="69"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BF9BE30-1DB3-C64F-8DC0-0F18B6FC16F0}"/>
                </a:ext>
              </a:extLst>
            </p:cNvPr>
            <p:cNvCxnSpPr>
              <a:cxnSpLocks/>
              <a:stCxn id="18" idx="5"/>
              <a:endCxn id="69"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1A8C4C9-E06B-944E-B530-4F074F61C445}"/>
                </a:ext>
              </a:extLst>
            </p:cNvPr>
            <p:cNvCxnSpPr>
              <a:cxnSpLocks/>
              <a:stCxn id="69" idx="5"/>
              <a:endCxn id="22"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8" name="TextBox 107">
            <a:extLst>
              <a:ext uri="{FF2B5EF4-FFF2-40B4-BE49-F238E27FC236}">
                <a16:creationId xmlns:a16="http://schemas.microsoft.com/office/drawing/2014/main" id="{DC944C09-3CD0-5448-BEA8-A664F9C2AFA3}"/>
              </a:ext>
            </a:extLst>
          </p:cNvPr>
          <p:cNvSpPr txBox="1"/>
          <p:nvPr/>
        </p:nvSpPr>
        <p:spPr>
          <a:xfrm>
            <a:off x="1646243" y="1257633"/>
            <a:ext cx="6544087" cy="1818575"/>
          </a:xfrm>
          <a:prstGeom prst="rect">
            <a:avLst/>
          </a:prstGeom>
          <a:noFill/>
        </p:spPr>
        <p:txBody>
          <a:bodyPr wrap="square" rtlCol="0">
            <a:spAutoFit/>
          </a:bodyPr>
          <a:lstStyle/>
          <a:p>
            <a:pPr algn="ctr">
              <a:lnSpc>
                <a:spcPct val="150000"/>
              </a:lnSpc>
            </a:pPr>
            <a:r>
              <a:rPr lang="en-US" sz="2600" dirty="0"/>
              <a:t>Enabling large numbers of learning agents</a:t>
            </a:r>
          </a:p>
          <a:p>
            <a:pPr algn="ctr">
              <a:lnSpc>
                <a:spcPct val="150000"/>
              </a:lnSpc>
            </a:pPr>
            <a:r>
              <a:rPr lang="en-US" sz="2600" dirty="0"/>
              <a:t>to </a:t>
            </a:r>
            <a:r>
              <a:rPr lang="en-US" sz="2600" b="1" dirty="0">
                <a:solidFill>
                  <a:srgbClr val="0070C0"/>
                </a:solidFill>
              </a:rPr>
              <a:t>collaboratively accomplish </a:t>
            </a:r>
            <a:r>
              <a:rPr lang="en-US" sz="2600" dirty="0"/>
              <a:t>their goals</a:t>
            </a:r>
          </a:p>
          <a:p>
            <a:pPr algn="ctr">
              <a:lnSpc>
                <a:spcPct val="150000"/>
              </a:lnSpc>
            </a:pPr>
            <a:r>
              <a:rPr lang="en-US" sz="2600" dirty="0"/>
              <a:t>using </a:t>
            </a:r>
            <a:r>
              <a:rPr lang="en-US" sz="2600" b="1" dirty="0">
                <a:solidFill>
                  <a:srgbClr val="0070C0"/>
                </a:solidFill>
              </a:rPr>
              <a:t>collectively fewer resources</a:t>
            </a:r>
            <a:r>
              <a:rPr lang="en-US" sz="2600" dirty="0"/>
              <a:t>.</a:t>
            </a:r>
          </a:p>
        </p:txBody>
      </p:sp>
      <p:sp>
        <p:nvSpPr>
          <p:cNvPr id="112" name="TextBox 111">
            <a:extLst>
              <a:ext uri="{FF2B5EF4-FFF2-40B4-BE49-F238E27FC236}">
                <a16:creationId xmlns:a16="http://schemas.microsoft.com/office/drawing/2014/main" id="{C1ED5587-8968-D948-B4B7-1535A637A86D}"/>
              </a:ext>
            </a:extLst>
          </p:cNvPr>
          <p:cNvSpPr txBox="1"/>
          <p:nvPr/>
        </p:nvSpPr>
        <p:spPr>
          <a:xfrm>
            <a:off x="768278" y="3926164"/>
            <a:ext cx="8379422" cy="430887"/>
          </a:xfrm>
          <a:prstGeom prst="rect">
            <a:avLst/>
          </a:prstGeom>
          <a:noFill/>
        </p:spPr>
        <p:txBody>
          <a:bodyPr wrap="square" rtlCol="0">
            <a:spAutoFit/>
          </a:bodyPr>
          <a:lstStyle/>
          <a:p>
            <a:r>
              <a:rPr lang="en-US" sz="2200" dirty="0"/>
              <a:t>Starting to be used across network of devices, hospitals, etc.</a:t>
            </a:r>
          </a:p>
        </p:txBody>
      </p:sp>
      <p:sp>
        <p:nvSpPr>
          <p:cNvPr id="113" name="TextBox 112">
            <a:extLst>
              <a:ext uri="{FF2B5EF4-FFF2-40B4-BE49-F238E27FC236}">
                <a16:creationId xmlns:a16="http://schemas.microsoft.com/office/drawing/2014/main" id="{AE9EFE86-2CEA-6540-9050-10A4830F7475}"/>
              </a:ext>
            </a:extLst>
          </p:cNvPr>
          <p:cNvSpPr txBox="1"/>
          <p:nvPr/>
        </p:nvSpPr>
        <p:spPr>
          <a:xfrm>
            <a:off x="768278" y="5119805"/>
            <a:ext cx="8941611" cy="1785104"/>
          </a:xfrm>
          <a:prstGeom prst="rect">
            <a:avLst/>
          </a:prstGeom>
          <a:noFill/>
        </p:spPr>
        <p:txBody>
          <a:bodyPr wrap="square" rtlCol="0">
            <a:spAutoFit/>
          </a:bodyPr>
          <a:lstStyle/>
          <a:p>
            <a:r>
              <a:rPr lang="en-US" sz="2200" dirty="0"/>
              <a:t>Behind major scientific breakthroughs: Mapping the biological mechanisms underlying schizophrenia in a large scale collaboration of data from than 100 institutions.</a:t>
            </a:r>
          </a:p>
          <a:p>
            <a:endParaRPr lang="en-US" sz="2200" dirty="0"/>
          </a:p>
          <a:p>
            <a:endParaRPr lang="en-US" sz="2200" dirty="0"/>
          </a:p>
        </p:txBody>
      </p:sp>
      <p:sp>
        <p:nvSpPr>
          <p:cNvPr id="107" name="Title 2">
            <a:extLst>
              <a:ext uri="{FF2B5EF4-FFF2-40B4-BE49-F238E27FC236}">
                <a16:creationId xmlns:a16="http://schemas.microsoft.com/office/drawing/2014/main" id="{A48A7B4E-A91E-704D-AED0-9A7C8BDE878A}"/>
              </a:ext>
            </a:extLst>
          </p:cNvPr>
          <p:cNvSpPr>
            <a:spLocks noGrp="1"/>
          </p:cNvSpPr>
          <p:nvPr>
            <p:ph type="title"/>
          </p:nvPr>
        </p:nvSpPr>
        <p:spPr>
          <a:xfrm>
            <a:off x="459820" y="162397"/>
            <a:ext cx="9622461" cy="1215909"/>
          </a:xfrm>
        </p:spPr>
        <p:txBody>
          <a:bodyPr/>
          <a:lstStyle/>
          <a:p>
            <a:r>
              <a:rPr lang="en-US" dirty="0"/>
              <a:t>Data Sharing and Federated Learning</a:t>
            </a:r>
          </a:p>
        </p:txBody>
      </p:sp>
      <p:cxnSp>
        <p:nvCxnSpPr>
          <p:cNvPr id="193" name="Straight Connector 192">
            <a:extLst>
              <a:ext uri="{FF2B5EF4-FFF2-40B4-BE49-F238E27FC236}">
                <a16:creationId xmlns:a16="http://schemas.microsoft.com/office/drawing/2014/main" id="{1EB93E6F-4930-B64E-A115-6195110CF3F3}"/>
              </a:ext>
            </a:extLst>
          </p:cNvPr>
          <p:cNvCxnSpPr>
            <a:cxnSpLocks/>
          </p:cNvCxnSpPr>
          <p:nvPr/>
        </p:nvCxnSpPr>
        <p:spPr>
          <a:xfrm>
            <a:off x="10069169" y="1"/>
            <a:ext cx="0" cy="6842663"/>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03" name="Group 202">
            <a:extLst>
              <a:ext uri="{FF2B5EF4-FFF2-40B4-BE49-F238E27FC236}">
                <a16:creationId xmlns:a16="http://schemas.microsoft.com/office/drawing/2014/main" id="{06BB3A12-FBCC-A047-9D8F-F22C8F831ECD}"/>
              </a:ext>
            </a:extLst>
          </p:cNvPr>
          <p:cNvGrpSpPr/>
          <p:nvPr/>
        </p:nvGrpSpPr>
        <p:grpSpPr>
          <a:xfrm rot="11911410">
            <a:off x="17230398" y="334601"/>
            <a:ext cx="4024358" cy="3930620"/>
            <a:chOff x="6176621" y="3791277"/>
            <a:chExt cx="4024358" cy="3930620"/>
          </a:xfrm>
        </p:grpSpPr>
        <p:sp>
          <p:nvSpPr>
            <p:cNvPr id="204" name="Freeform 203">
              <a:extLst>
                <a:ext uri="{FF2B5EF4-FFF2-40B4-BE49-F238E27FC236}">
                  <a16:creationId xmlns:a16="http://schemas.microsoft.com/office/drawing/2014/main" id="{CE0284C3-BD9D-134E-8DE3-278552597E26}"/>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05" name="Straight Connector 204">
              <a:extLst>
                <a:ext uri="{FF2B5EF4-FFF2-40B4-BE49-F238E27FC236}">
                  <a16:creationId xmlns:a16="http://schemas.microsoft.com/office/drawing/2014/main" id="{837A70CC-1548-F740-8C53-FDB2C6C9527B}"/>
                </a:ext>
              </a:extLst>
            </p:cNvPr>
            <p:cNvCxnSpPr>
              <a:cxnSpLocks/>
              <a:stCxn id="209" idx="6"/>
              <a:endCxn id="211" idx="2"/>
            </p:cNvCxnSpPr>
            <p:nvPr/>
          </p:nvCxnSpPr>
          <p:spPr>
            <a:xfrm>
              <a:off x="6556723" y="5393265"/>
              <a:ext cx="1676914" cy="10195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2EC5E772-9EDF-704F-8C98-82AC4FEEC71A}"/>
                </a:ext>
              </a:extLst>
            </p:cNvPr>
            <p:cNvCxnSpPr>
              <a:cxnSpLocks/>
              <a:stCxn id="208" idx="5"/>
              <a:endCxn id="211" idx="5"/>
            </p:cNvCxnSpPr>
            <p:nvPr/>
          </p:nvCxnSpPr>
          <p:spPr>
            <a:xfrm>
              <a:off x="7406089" y="4439840"/>
              <a:ext cx="983646" cy="112003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BB4DDC69-0D72-B94D-96D1-4D6A9A6ED09E}"/>
                </a:ext>
              </a:extLst>
            </p:cNvPr>
            <p:cNvSpPr/>
            <p:nvPr/>
          </p:nvSpPr>
          <p:spPr>
            <a:xfrm>
              <a:off x="8402465" y="3791277"/>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8" name="Oval 207">
              <a:extLst>
                <a:ext uri="{FF2B5EF4-FFF2-40B4-BE49-F238E27FC236}">
                  <a16:creationId xmlns:a16="http://schemas.microsoft.com/office/drawing/2014/main" id="{69A63820-7ACF-9F43-B4B6-552A95AA89DE}"/>
                </a:ext>
              </a:extLst>
            </p:cNvPr>
            <p:cNvSpPr/>
            <p:nvPr/>
          </p:nvSpPr>
          <p:spPr>
            <a:xfrm>
              <a:off x="7249991" y="4283742"/>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Oval 208">
              <a:extLst>
                <a:ext uri="{FF2B5EF4-FFF2-40B4-BE49-F238E27FC236}">
                  <a16:creationId xmlns:a16="http://schemas.microsoft.com/office/drawing/2014/main" id="{004D8DC6-A87A-8B41-9CFF-50A0C9FF8447}"/>
                </a:ext>
              </a:extLst>
            </p:cNvPr>
            <p:cNvSpPr/>
            <p:nvPr/>
          </p:nvSpPr>
          <p:spPr>
            <a:xfrm>
              <a:off x="6373843" y="5301825"/>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0" name="Oval 209">
              <a:extLst>
                <a:ext uri="{FF2B5EF4-FFF2-40B4-BE49-F238E27FC236}">
                  <a16:creationId xmlns:a16="http://schemas.microsoft.com/office/drawing/2014/main" id="{7B707CC0-383E-A145-BDCB-ACD81C0EF0C4}"/>
                </a:ext>
              </a:extLst>
            </p:cNvPr>
            <p:cNvSpPr/>
            <p:nvPr/>
          </p:nvSpPr>
          <p:spPr>
            <a:xfrm>
              <a:off x="6176621" y="6556879"/>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1" name="Oval 210">
              <a:extLst>
                <a:ext uri="{FF2B5EF4-FFF2-40B4-BE49-F238E27FC236}">
                  <a16:creationId xmlns:a16="http://schemas.microsoft.com/office/drawing/2014/main" id="{F61795E7-6A71-CC40-B5B0-31AFC80EB51E}"/>
                </a:ext>
              </a:extLst>
            </p:cNvPr>
            <p:cNvSpPr/>
            <p:nvPr/>
          </p:nvSpPr>
          <p:spPr>
            <a:xfrm>
              <a:off x="8233637" y="5403779"/>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a:extLst>
                <a:ext uri="{FF2B5EF4-FFF2-40B4-BE49-F238E27FC236}">
                  <a16:creationId xmlns:a16="http://schemas.microsoft.com/office/drawing/2014/main" id="{AAC75E26-5C7C-984D-BC38-46C9DDB450F1}"/>
                </a:ext>
              </a:extLst>
            </p:cNvPr>
            <p:cNvSpPr/>
            <p:nvPr/>
          </p:nvSpPr>
          <p:spPr>
            <a:xfrm>
              <a:off x="9176071" y="5181413"/>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3" name="Oval 212">
              <a:extLst>
                <a:ext uri="{FF2B5EF4-FFF2-40B4-BE49-F238E27FC236}">
                  <a16:creationId xmlns:a16="http://schemas.microsoft.com/office/drawing/2014/main" id="{F7CF1FAB-1715-BB42-9AB6-78FE230997D7}"/>
                </a:ext>
              </a:extLst>
            </p:cNvPr>
            <p:cNvSpPr/>
            <p:nvPr/>
          </p:nvSpPr>
          <p:spPr>
            <a:xfrm>
              <a:off x="8827599" y="6892353"/>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4" name="Straight Connector 213">
              <a:extLst>
                <a:ext uri="{FF2B5EF4-FFF2-40B4-BE49-F238E27FC236}">
                  <a16:creationId xmlns:a16="http://schemas.microsoft.com/office/drawing/2014/main" id="{A031135E-CE85-AB4C-9813-1E192F59DE28}"/>
                </a:ext>
              </a:extLst>
            </p:cNvPr>
            <p:cNvCxnSpPr>
              <a:cxnSpLocks/>
              <a:stCxn id="210" idx="6"/>
            </p:cNvCxnSpPr>
            <p:nvPr/>
          </p:nvCxnSpPr>
          <p:spPr>
            <a:xfrm>
              <a:off x="6359501" y="6648319"/>
              <a:ext cx="1262809" cy="36211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A816A5BD-5CAA-6C45-9DAD-7C307AF27AFE}"/>
                </a:ext>
              </a:extLst>
            </p:cNvPr>
            <p:cNvCxnSpPr>
              <a:cxnSpLocks/>
              <a:stCxn id="211" idx="5"/>
              <a:endCxn id="213" idx="1"/>
            </p:cNvCxnSpPr>
            <p:nvPr/>
          </p:nvCxnSpPr>
          <p:spPr>
            <a:xfrm>
              <a:off x="8389735" y="5559877"/>
              <a:ext cx="464646" cy="135925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AB6D670F-8600-2144-882B-60DED239F127}"/>
                </a:ext>
              </a:extLst>
            </p:cNvPr>
            <p:cNvCxnSpPr>
              <a:cxnSpLocks/>
              <a:stCxn id="211" idx="6"/>
              <a:endCxn id="212" idx="2"/>
            </p:cNvCxnSpPr>
            <p:nvPr/>
          </p:nvCxnSpPr>
          <p:spPr>
            <a:xfrm flipV="1">
              <a:off x="8416517" y="5272853"/>
              <a:ext cx="759554" cy="22236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2DA2B1FE-E215-1446-9642-FABFD129B3E6}"/>
                </a:ext>
              </a:extLst>
            </p:cNvPr>
            <p:cNvCxnSpPr>
              <a:cxnSpLocks/>
              <a:stCxn id="213" idx="7"/>
              <a:endCxn id="212" idx="4"/>
            </p:cNvCxnSpPr>
            <p:nvPr/>
          </p:nvCxnSpPr>
          <p:spPr>
            <a:xfrm flipV="1">
              <a:off x="8983697" y="5364293"/>
              <a:ext cx="283814" cy="155484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5DE151CE-582A-9147-B2EB-08FB160357A7}"/>
                </a:ext>
              </a:extLst>
            </p:cNvPr>
            <p:cNvCxnSpPr>
              <a:cxnSpLocks/>
              <a:stCxn id="211" idx="7"/>
              <a:endCxn id="207" idx="4"/>
            </p:cNvCxnSpPr>
            <p:nvPr/>
          </p:nvCxnSpPr>
          <p:spPr>
            <a:xfrm flipV="1">
              <a:off x="8389735" y="3974157"/>
              <a:ext cx="104170" cy="14564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C0524817-53D0-C341-A72B-5ADF89C980D3}"/>
                </a:ext>
              </a:extLst>
            </p:cNvPr>
            <p:cNvCxnSpPr>
              <a:cxnSpLocks/>
              <a:stCxn id="212" idx="0"/>
              <a:endCxn id="207" idx="4"/>
            </p:cNvCxnSpPr>
            <p:nvPr/>
          </p:nvCxnSpPr>
          <p:spPr>
            <a:xfrm flipH="1" flipV="1">
              <a:off x="8493905" y="3974157"/>
              <a:ext cx="773606" cy="120725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75EBE057-F9EC-AE44-9FAC-9F0D66E063DB}"/>
                </a:ext>
              </a:extLst>
            </p:cNvPr>
            <p:cNvCxnSpPr>
              <a:cxnSpLocks/>
              <a:endCxn id="213" idx="3"/>
            </p:cNvCxnSpPr>
            <p:nvPr/>
          </p:nvCxnSpPr>
          <p:spPr>
            <a:xfrm flipV="1">
              <a:off x="8035756" y="7048451"/>
              <a:ext cx="818625" cy="67344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096B965-14E9-EA44-895B-EEDC8D8A1DA0}"/>
                </a:ext>
              </a:extLst>
            </p:cNvPr>
            <p:cNvCxnSpPr>
              <a:cxnSpLocks/>
              <a:endCxn id="213" idx="5"/>
            </p:cNvCxnSpPr>
            <p:nvPr/>
          </p:nvCxnSpPr>
          <p:spPr>
            <a:xfrm flipH="1" flipV="1">
              <a:off x="8983697" y="7048451"/>
              <a:ext cx="479965" cy="407019"/>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1D740748-9269-3042-9488-EE0F04802601}"/>
                </a:ext>
              </a:extLst>
            </p:cNvPr>
            <p:cNvCxnSpPr>
              <a:cxnSpLocks/>
              <a:endCxn id="212" idx="6"/>
            </p:cNvCxnSpPr>
            <p:nvPr/>
          </p:nvCxnSpPr>
          <p:spPr>
            <a:xfrm flipH="1">
              <a:off x="9358951" y="5272853"/>
              <a:ext cx="49928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23" name="Oval 222">
              <a:extLst>
                <a:ext uri="{FF2B5EF4-FFF2-40B4-BE49-F238E27FC236}">
                  <a16:creationId xmlns:a16="http://schemas.microsoft.com/office/drawing/2014/main" id="{094B9A75-77A9-9341-9E24-655655D9E3C6}"/>
                </a:ext>
              </a:extLst>
            </p:cNvPr>
            <p:cNvSpPr/>
            <p:nvPr/>
          </p:nvSpPr>
          <p:spPr>
            <a:xfrm>
              <a:off x="7401208" y="6292487"/>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24" name="Straight Connector 223">
              <a:extLst>
                <a:ext uri="{FF2B5EF4-FFF2-40B4-BE49-F238E27FC236}">
                  <a16:creationId xmlns:a16="http://schemas.microsoft.com/office/drawing/2014/main" id="{1EF56830-AD3C-774B-9B2A-5612077C26BF}"/>
                </a:ext>
              </a:extLst>
            </p:cNvPr>
            <p:cNvCxnSpPr>
              <a:cxnSpLocks/>
              <a:stCxn id="223" idx="7"/>
              <a:endCxn id="211" idx="4"/>
            </p:cNvCxnSpPr>
            <p:nvPr/>
          </p:nvCxnSpPr>
          <p:spPr>
            <a:xfrm flipV="1">
              <a:off x="7557306" y="5586659"/>
              <a:ext cx="767771" cy="73261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11B3F443-BFD8-054B-8045-B1105DC06089}"/>
                </a:ext>
              </a:extLst>
            </p:cNvPr>
            <p:cNvCxnSpPr>
              <a:cxnSpLocks/>
              <a:stCxn id="210" idx="7"/>
              <a:endCxn id="223" idx="3"/>
            </p:cNvCxnSpPr>
            <p:nvPr/>
          </p:nvCxnSpPr>
          <p:spPr>
            <a:xfrm flipV="1">
              <a:off x="6332719" y="6448585"/>
              <a:ext cx="1095271" cy="13507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BF3A524-0B82-4A4C-A78F-CDC8EA4578E5}"/>
                </a:ext>
              </a:extLst>
            </p:cNvPr>
            <p:cNvCxnSpPr>
              <a:cxnSpLocks/>
              <a:stCxn id="209" idx="5"/>
              <a:endCxn id="223" idx="1"/>
            </p:cNvCxnSpPr>
            <p:nvPr/>
          </p:nvCxnSpPr>
          <p:spPr>
            <a:xfrm>
              <a:off x="6529941" y="5457923"/>
              <a:ext cx="898049" cy="86134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A1E3ECE6-32C4-1644-B4C9-FC7C9F422B38}"/>
                </a:ext>
              </a:extLst>
            </p:cNvPr>
            <p:cNvCxnSpPr>
              <a:cxnSpLocks/>
              <a:stCxn id="223" idx="5"/>
              <a:endCxn id="213" idx="2"/>
            </p:cNvCxnSpPr>
            <p:nvPr/>
          </p:nvCxnSpPr>
          <p:spPr>
            <a:xfrm>
              <a:off x="7557306" y="6448585"/>
              <a:ext cx="1270293" cy="53520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28" name="Group 227">
            <a:extLst>
              <a:ext uri="{FF2B5EF4-FFF2-40B4-BE49-F238E27FC236}">
                <a16:creationId xmlns:a16="http://schemas.microsoft.com/office/drawing/2014/main" id="{130128AB-4938-9142-AFA5-D42E31A80677}"/>
              </a:ext>
            </a:extLst>
          </p:cNvPr>
          <p:cNvGrpSpPr/>
          <p:nvPr/>
        </p:nvGrpSpPr>
        <p:grpSpPr>
          <a:xfrm rot="16967746">
            <a:off x="9595095" y="-458006"/>
            <a:ext cx="4599401" cy="3892370"/>
            <a:chOff x="5601578" y="3791277"/>
            <a:chExt cx="4599401" cy="3892370"/>
          </a:xfrm>
        </p:grpSpPr>
        <p:sp>
          <p:nvSpPr>
            <p:cNvPr id="229" name="Freeform 228">
              <a:extLst>
                <a:ext uri="{FF2B5EF4-FFF2-40B4-BE49-F238E27FC236}">
                  <a16:creationId xmlns:a16="http://schemas.microsoft.com/office/drawing/2014/main" id="{C7D3A5FB-097C-9140-AA53-8BA4289C2CA7}"/>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0" name="Straight Connector 229">
              <a:extLst>
                <a:ext uri="{FF2B5EF4-FFF2-40B4-BE49-F238E27FC236}">
                  <a16:creationId xmlns:a16="http://schemas.microsoft.com/office/drawing/2014/main" id="{6CF5219A-07C9-B84B-ABF6-342F09BE4D6D}"/>
                </a:ext>
              </a:extLst>
            </p:cNvPr>
            <p:cNvCxnSpPr>
              <a:cxnSpLocks/>
              <a:stCxn id="234" idx="6"/>
              <a:endCxn id="236"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42042DE6-752B-3E43-8029-DE047CCF7572}"/>
                </a:ext>
              </a:extLst>
            </p:cNvPr>
            <p:cNvCxnSpPr>
              <a:cxnSpLocks/>
              <a:stCxn id="233" idx="5"/>
              <a:endCxn id="236"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32" name="Oval 231">
              <a:extLst>
                <a:ext uri="{FF2B5EF4-FFF2-40B4-BE49-F238E27FC236}">
                  <a16:creationId xmlns:a16="http://schemas.microsoft.com/office/drawing/2014/main" id="{D5D69DCD-FDED-5245-9FDF-E3DACA9DF36F}"/>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3" name="Oval 232">
              <a:extLst>
                <a:ext uri="{FF2B5EF4-FFF2-40B4-BE49-F238E27FC236}">
                  <a16:creationId xmlns:a16="http://schemas.microsoft.com/office/drawing/2014/main" id="{A40DC9EA-CFFB-3845-B42B-99AAB238669A}"/>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4" name="Oval 233">
              <a:extLst>
                <a:ext uri="{FF2B5EF4-FFF2-40B4-BE49-F238E27FC236}">
                  <a16:creationId xmlns:a16="http://schemas.microsoft.com/office/drawing/2014/main" id="{18A36566-BC48-EF41-9587-92B3C3E02534}"/>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5" name="Oval 234">
              <a:extLst>
                <a:ext uri="{FF2B5EF4-FFF2-40B4-BE49-F238E27FC236}">
                  <a16:creationId xmlns:a16="http://schemas.microsoft.com/office/drawing/2014/main" id="{0B70EA72-5560-0846-8EEC-61005646F38B}"/>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6" name="Oval 235">
              <a:extLst>
                <a:ext uri="{FF2B5EF4-FFF2-40B4-BE49-F238E27FC236}">
                  <a16:creationId xmlns:a16="http://schemas.microsoft.com/office/drawing/2014/main" id="{EE95FDF0-6568-6843-96DA-7D81D9DEAA7C}"/>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Oval 236">
              <a:extLst>
                <a:ext uri="{FF2B5EF4-FFF2-40B4-BE49-F238E27FC236}">
                  <a16:creationId xmlns:a16="http://schemas.microsoft.com/office/drawing/2014/main" id="{EB9C1DF0-2A62-4345-8C3C-CF85BCAB8ECB}"/>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8" name="Oval 237">
              <a:extLst>
                <a:ext uri="{FF2B5EF4-FFF2-40B4-BE49-F238E27FC236}">
                  <a16:creationId xmlns:a16="http://schemas.microsoft.com/office/drawing/2014/main" id="{C77AFAC4-A959-5F44-A4FB-6D31B8C63091}"/>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9" name="Straight Connector 238">
              <a:extLst>
                <a:ext uri="{FF2B5EF4-FFF2-40B4-BE49-F238E27FC236}">
                  <a16:creationId xmlns:a16="http://schemas.microsoft.com/office/drawing/2014/main" id="{B1FD5A51-FBDA-4547-99FD-B27211574D52}"/>
                </a:ext>
              </a:extLst>
            </p:cNvPr>
            <p:cNvCxnSpPr>
              <a:cxnSpLocks/>
              <a:endCxn id="234" idx="1"/>
            </p:cNvCxnSpPr>
            <p:nvPr/>
          </p:nvCxnSpPr>
          <p:spPr>
            <a:xfrm rot="4632254" flipH="1" flipV="1">
              <a:off x="5999315" y="5020469"/>
              <a:ext cx="15340" cy="81081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04A81AFE-D491-5F4C-9367-B7CC557BC184}"/>
                </a:ext>
              </a:extLst>
            </p:cNvPr>
            <p:cNvCxnSpPr>
              <a:cxnSpLocks/>
              <a:stCxn id="236" idx="5"/>
              <a:endCxn id="238"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916F8B3E-5DA7-934C-BD12-B362F858D143}"/>
                </a:ext>
              </a:extLst>
            </p:cNvPr>
            <p:cNvCxnSpPr>
              <a:cxnSpLocks/>
              <a:stCxn id="236" idx="6"/>
              <a:endCxn id="237"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CF946EE3-E733-DC4B-95FD-2475ECA22E2C}"/>
                </a:ext>
              </a:extLst>
            </p:cNvPr>
            <p:cNvCxnSpPr>
              <a:cxnSpLocks/>
              <a:stCxn id="238" idx="7"/>
              <a:endCxn id="237"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9C2E2777-2C08-904A-A577-6B7F797393E2}"/>
                </a:ext>
              </a:extLst>
            </p:cNvPr>
            <p:cNvCxnSpPr>
              <a:cxnSpLocks/>
              <a:stCxn id="236" idx="7"/>
              <a:endCxn id="232"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58FE4C-2CA9-5047-A31F-F4A8D1A7D001}"/>
                </a:ext>
              </a:extLst>
            </p:cNvPr>
            <p:cNvCxnSpPr>
              <a:cxnSpLocks/>
              <a:stCxn id="237" idx="0"/>
              <a:endCxn id="232"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A0FDCFAA-B607-844F-85E4-05B62D99665A}"/>
                </a:ext>
              </a:extLst>
            </p:cNvPr>
            <p:cNvCxnSpPr>
              <a:cxnSpLocks/>
            </p:cNvCxnSpPr>
            <p:nvPr/>
          </p:nvCxnSpPr>
          <p:spPr>
            <a:xfrm rot="4632254" flipH="1" flipV="1">
              <a:off x="6646661" y="3977877"/>
              <a:ext cx="186794" cy="110063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0F9DF8DA-3A57-B84E-A9FA-B0FB85E2CE9E}"/>
                </a:ext>
              </a:extLst>
            </p:cNvPr>
            <p:cNvCxnSpPr>
              <a:cxnSpLocks/>
              <a:endCxn id="238"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DC51B4F-45BF-7C42-AC08-77C1DFD28674}"/>
                </a:ext>
              </a:extLst>
            </p:cNvPr>
            <p:cNvCxnSpPr>
              <a:cxnSpLocks/>
              <a:endCxn id="237"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48" name="Oval 247">
              <a:extLst>
                <a:ext uri="{FF2B5EF4-FFF2-40B4-BE49-F238E27FC236}">
                  <a16:creationId xmlns:a16="http://schemas.microsoft.com/office/drawing/2014/main" id="{60FEA13E-D4A9-0D4A-B813-9AD229BEA5A3}"/>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9" name="Straight Connector 248">
              <a:extLst>
                <a:ext uri="{FF2B5EF4-FFF2-40B4-BE49-F238E27FC236}">
                  <a16:creationId xmlns:a16="http://schemas.microsoft.com/office/drawing/2014/main" id="{48291E2E-3B0A-AB45-B9D7-2353807BECF8}"/>
                </a:ext>
              </a:extLst>
            </p:cNvPr>
            <p:cNvCxnSpPr>
              <a:cxnSpLocks/>
              <a:stCxn id="248" idx="7"/>
              <a:endCxn id="236"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0377903A-8B17-4444-A43D-F8EB397FFF5C}"/>
                </a:ext>
              </a:extLst>
            </p:cNvPr>
            <p:cNvCxnSpPr>
              <a:cxnSpLocks/>
              <a:stCxn id="235" idx="7"/>
              <a:endCxn id="248"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B0F5EF0F-63CC-A64D-9772-87E5E6801922}"/>
                </a:ext>
              </a:extLst>
            </p:cNvPr>
            <p:cNvCxnSpPr>
              <a:cxnSpLocks/>
              <a:stCxn id="234" idx="5"/>
              <a:endCxn id="248"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D5A275B2-B05F-2443-9BFE-759D81323FCE}"/>
                </a:ext>
              </a:extLst>
            </p:cNvPr>
            <p:cNvCxnSpPr>
              <a:cxnSpLocks/>
              <a:stCxn id="248" idx="5"/>
              <a:endCxn id="238"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58" name="Straight Connector 257">
            <a:extLst>
              <a:ext uri="{FF2B5EF4-FFF2-40B4-BE49-F238E27FC236}">
                <a16:creationId xmlns:a16="http://schemas.microsoft.com/office/drawing/2014/main" id="{B83D8876-FA63-5343-8D1B-78B394728243}"/>
              </a:ext>
            </a:extLst>
          </p:cNvPr>
          <p:cNvCxnSpPr>
            <a:cxnSpLocks/>
          </p:cNvCxnSpPr>
          <p:nvPr/>
        </p:nvCxnSpPr>
        <p:spPr>
          <a:xfrm>
            <a:off x="10301192" y="3512772"/>
            <a:ext cx="106378" cy="123080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14E57AF4-5556-C84D-B712-68B997718A34}"/>
              </a:ext>
            </a:extLst>
          </p:cNvPr>
          <p:cNvCxnSpPr>
            <a:cxnSpLocks/>
          </p:cNvCxnSpPr>
          <p:nvPr/>
        </p:nvCxnSpPr>
        <p:spPr>
          <a:xfrm>
            <a:off x="10088424" y="2650871"/>
            <a:ext cx="294125" cy="50210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2097" name="Picture 2096" descr="A picture containing furniture, seat, chair, projector&#10;&#10;Description automatically generated">
            <a:extLst>
              <a:ext uri="{FF2B5EF4-FFF2-40B4-BE49-F238E27FC236}">
                <a16:creationId xmlns:a16="http://schemas.microsoft.com/office/drawing/2014/main" id="{AD494EB2-5F54-C345-B3DB-B9CE0EA3ADC5}"/>
              </a:ext>
            </a:extLst>
          </p:cNvPr>
          <p:cNvPicPr>
            <a:picLocks noChangeAspect="1"/>
          </p:cNvPicPr>
          <p:nvPr/>
        </p:nvPicPr>
        <p:blipFill>
          <a:blip r:embed="rId3"/>
          <a:stretch>
            <a:fillRect/>
          </a:stretch>
        </p:blipFill>
        <p:spPr>
          <a:xfrm rot="3372275">
            <a:off x="7708464" y="1288787"/>
            <a:ext cx="6502400" cy="4876800"/>
          </a:xfrm>
          <a:prstGeom prst="rect">
            <a:avLst/>
          </a:prstGeom>
          <a:effectLst>
            <a:glow>
              <a:srgbClr val="CAFCFF">
                <a:alpha val="76000"/>
              </a:srgbClr>
            </a:glow>
          </a:effectLst>
        </p:spPr>
      </p:pic>
      <p:cxnSp>
        <p:nvCxnSpPr>
          <p:cNvPr id="264" name="Straight Connector 263">
            <a:extLst>
              <a:ext uri="{FF2B5EF4-FFF2-40B4-BE49-F238E27FC236}">
                <a16:creationId xmlns:a16="http://schemas.microsoft.com/office/drawing/2014/main" id="{610B2175-A46C-FF49-B417-C94DBB37E532}"/>
              </a:ext>
            </a:extLst>
          </p:cNvPr>
          <p:cNvCxnSpPr>
            <a:cxnSpLocks/>
          </p:cNvCxnSpPr>
          <p:nvPr/>
        </p:nvCxnSpPr>
        <p:spPr>
          <a:xfrm flipH="1" flipV="1">
            <a:off x="10092466" y="1682141"/>
            <a:ext cx="245796"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DBBEDBA-BA36-8044-A8D8-A998CD001A3E}"/>
              </a:ext>
            </a:extLst>
          </p:cNvPr>
          <p:cNvCxnSpPr>
            <a:cxnSpLocks/>
          </p:cNvCxnSpPr>
          <p:nvPr/>
        </p:nvCxnSpPr>
        <p:spPr>
          <a:xfrm flipH="1" flipV="1">
            <a:off x="10092266" y="4727873"/>
            <a:ext cx="223451"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433208"/>
      </p:ext>
    </p:extLst>
  </p:cSld>
  <p:clrMapOvr>
    <a:masterClrMapping/>
  </p:clrMapOvr>
  <mc:AlternateContent xmlns:mc="http://schemas.openxmlformats.org/markup-compatibility/2006">
    <mc:Choice xmlns:p14="http://schemas.microsoft.com/office/powerpoint/2010/main" Requires="p14">
      <p:transition spd="slow" p14:dur="2000" advTm="36067"/>
    </mc:Choice>
    <mc:Fallback>
      <p:transition spd="slow" advTm="3606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13"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545E32-521E-ED49-9AEF-DA6AA3A50C8C}"/>
              </a:ext>
            </a:extLst>
          </p:cNvPr>
          <p:cNvSpPr/>
          <p:nvPr/>
        </p:nvSpPr>
        <p:spPr>
          <a:xfrm>
            <a:off x="-4479234" y="8384595"/>
            <a:ext cx="9144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363ACA26-63BF-314C-B217-B6FAB6E92E1F}"/>
              </a:ext>
            </a:extLst>
          </p:cNvPr>
          <p:cNvSpPr>
            <a:spLocks noGrp="1"/>
          </p:cNvSpPr>
          <p:nvPr>
            <p:ph type="title"/>
          </p:nvPr>
        </p:nvSpPr>
        <p:spPr>
          <a:xfrm>
            <a:off x="1467212" y="1074678"/>
            <a:ext cx="9144000" cy="808327"/>
          </a:xfrm>
        </p:spPr>
        <p:txBody>
          <a:bodyPr>
            <a:normAutofit fontScale="90000"/>
          </a:bodyPr>
          <a:lstStyle/>
          <a:p>
            <a:pPr algn="ctr"/>
            <a:r>
              <a:rPr lang="en-US" dirty="0"/>
              <a:t>Large Scale Impact from</a:t>
            </a:r>
            <a:br>
              <a:rPr lang="en-US" dirty="0"/>
            </a:br>
            <a:r>
              <a:rPr lang="en-US" b="1" dirty="0"/>
              <a:t>Mass Participation</a:t>
            </a:r>
          </a:p>
        </p:txBody>
      </p:sp>
      <p:pic>
        <p:nvPicPr>
          <p:cNvPr id="7" name="Picture 2" descr="Image">
            <a:extLst>
              <a:ext uri="{FF2B5EF4-FFF2-40B4-BE49-F238E27FC236}">
                <a16:creationId xmlns:a16="http://schemas.microsoft.com/office/drawing/2014/main" id="{C6C896CF-BD2C-4E4E-B082-7608B5F806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235"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a:extLst>
              <a:ext uri="{FF2B5EF4-FFF2-40B4-BE49-F238E27FC236}">
                <a16:creationId xmlns:a16="http://schemas.microsoft.com/office/drawing/2014/main" id="{9F27D200-64DE-9941-A5D5-1DE7CF6E51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9209" y="4707355"/>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E5DAFED-C67C-744A-B0FE-490B7D1A2148}"/>
              </a:ext>
            </a:extLst>
          </p:cNvPr>
          <p:cNvSpPr txBox="1"/>
          <p:nvPr/>
        </p:nvSpPr>
        <p:spPr>
          <a:xfrm>
            <a:off x="8839217" y="6068291"/>
            <a:ext cx="184731" cy="369332"/>
          </a:xfrm>
          <a:prstGeom prst="rect">
            <a:avLst/>
          </a:prstGeom>
          <a:noFill/>
        </p:spPr>
        <p:txBody>
          <a:bodyPr wrap="none" rtlCol="0">
            <a:spAutoFit/>
          </a:bodyPr>
          <a:lstStyle/>
          <a:p>
            <a:endParaRPr lang="en-US" dirty="0"/>
          </a:p>
        </p:txBody>
      </p:sp>
      <p:pic>
        <p:nvPicPr>
          <p:cNvPr id="10" name="Picture 2" descr="Image">
            <a:extLst>
              <a:ext uri="{FF2B5EF4-FFF2-40B4-BE49-F238E27FC236}">
                <a16:creationId xmlns:a16="http://schemas.microsoft.com/office/drawing/2014/main" id="{7E475BC4-26B2-6C41-85D2-09A312705B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39213" y="4707354"/>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a:extLst>
              <a:ext uri="{FF2B5EF4-FFF2-40B4-BE49-F238E27FC236}">
                <a16:creationId xmlns:a16="http://schemas.microsoft.com/office/drawing/2014/main" id="{33349BF6-92C8-9D47-B969-595F8C07D0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8857698"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1579544-D46B-D843-B8FB-AD65887D41A8}"/>
              </a:ext>
            </a:extLst>
          </p:cNvPr>
          <p:cNvSpPr txBox="1">
            <a:spLocks/>
          </p:cNvSpPr>
          <p:nvPr/>
        </p:nvSpPr>
        <p:spPr>
          <a:xfrm>
            <a:off x="1534735" y="3024837"/>
            <a:ext cx="9144000" cy="808327"/>
          </a:xfrm>
          <a:prstGeom prst="rect">
            <a:avLst/>
          </a:prstGeom>
        </p:spPr>
        <p:txBody>
          <a:bodyPr vert="horz" lIns="91440" tIns="45720" rIns="91440" bIns="45720" rtlCol="0" anchor="ctr" anchorCtr="1">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Recruit and Retain</a:t>
            </a:r>
            <a:endParaRPr lang="en-US" b="1" dirty="0"/>
          </a:p>
        </p:txBody>
      </p:sp>
    </p:spTree>
    <p:extLst>
      <p:ext uri="{BB962C8B-B14F-4D97-AF65-F5344CB8AC3E}">
        <p14:creationId xmlns:p14="http://schemas.microsoft.com/office/powerpoint/2010/main" val="2719832449"/>
      </p:ext>
    </p:extLst>
  </p:cSld>
  <p:clrMapOvr>
    <a:masterClrMapping/>
  </p:clrMapOvr>
  <mc:AlternateContent xmlns:mc="http://schemas.openxmlformats.org/markup-compatibility/2006">
    <mc:Choice xmlns:p14="http://schemas.microsoft.com/office/powerpoint/2010/main" Requires="p14">
      <p:transition spd="slow" p14:dur="2000" advTm="42656"/>
    </mc:Choice>
    <mc:Fallback>
      <p:transition spd="slow" advTm="4265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07878" y="678497"/>
            <a:ext cx="3310334" cy="646331"/>
          </a:xfrm>
          <a:prstGeom prst="rect">
            <a:avLst/>
          </a:prstGeom>
          <a:solidFill>
            <a:schemeClr val="bg1"/>
          </a:solidFill>
        </p:spPr>
        <p:txBody>
          <a:bodyPr wrap="square">
            <a:spAutoFit/>
          </a:bodyPr>
          <a:lstStyle/>
          <a:p>
            <a:pPr algn="ctr"/>
            <a:r>
              <a:rPr lang="en-US" sz="3600" b="1" dirty="0">
                <a:solidFill>
                  <a:schemeClr val="accent2"/>
                </a:solidFill>
                <a:latin typeface="Cambria Math" charset="0"/>
                <a:ea typeface="Cambria Math" charset="0"/>
                <a:cs typeface="Cambria Math" charset="0"/>
              </a:rPr>
              <a:t>Takeaway</a:t>
            </a:r>
            <a:endParaRPr lang="en-US" sz="3600" b="1" dirty="0">
              <a:solidFill>
                <a:schemeClr val="accent2"/>
              </a:solidFill>
            </a:endParaRPr>
          </a:p>
        </p:txBody>
      </p:sp>
      <p:sp>
        <p:nvSpPr>
          <p:cNvPr id="6" name="Rectangle 5"/>
          <p:cNvSpPr/>
          <p:nvPr/>
        </p:nvSpPr>
        <p:spPr>
          <a:xfrm>
            <a:off x="607765" y="5771944"/>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4392" y="2856394"/>
            <a:ext cx="2342054" cy="1613415"/>
          </a:xfrm>
          <a:prstGeom prst="rect">
            <a:avLst/>
          </a:prstGeom>
        </p:spPr>
      </p:pic>
      <p:sp>
        <p:nvSpPr>
          <p:cNvPr id="8" name="TextBox 7">
            <a:extLst>
              <a:ext uri="{FF2B5EF4-FFF2-40B4-BE49-F238E27FC236}">
                <a16:creationId xmlns:a16="http://schemas.microsoft.com/office/drawing/2014/main" id="{DEB4B80A-7F2D-DC4C-B799-1E3E0EF22D10}"/>
              </a:ext>
            </a:extLst>
          </p:cNvPr>
          <p:cNvSpPr txBox="1"/>
          <p:nvPr/>
        </p:nvSpPr>
        <p:spPr>
          <a:xfrm>
            <a:off x="692882" y="1324436"/>
            <a:ext cx="6725266" cy="954107"/>
          </a:xfrm>
          <a:prstGeom prst="rect">
            <a:avLst/>
          </a:prstGeom>
          <a:noFill/>
        </p:spPr>
        <p:txBody>
          <a:bodyPr wrap="square" rtlCol="0">
            <a:spAutoFit/>
          </a:bodyPr>
          <a:lstStyle/>
          <a:p>
            <a:pPr algn="ctr"/>
            <a:r>
              <a:rPr lang="en-US" sz="2800" dirty="0"/>
              <a:t>In vanilla (stochastic) setting</a:t>
            </a:r>
          </a:p>
          <a:p>
            <a:pPr algn="ctr"/>
            <a:r>
              <a:rPr lang="en-US" sz="2800" dirty="0"/>
              <a:t>learning is exceedingly easy and possible.</a:t>
            </a:r>
          </a:p>
        </p:txBody>
      </p:sp>
      <p:sp>
        <p:nvSpPr>
          <p:cNvPr id="2" name="TextBox 1">
            <a:extLst>
              <a:ext uri="{FF2B5EF4-FFF2-40B4-BE49-F238E27FC236}">
                <a16:creationId xmlns:a16="http://schemas.microsoft.com/office/drawing/2014/main" id="{AF2C5DA8-6843-3F58-32CF-C7F722B3FF7C}"/>
              </a:ext>
            </a:extLst>
          </p:cNvPr>
          <p:cNvSpPr txBox="1"/>
          <p:nvPr/>
        </p:nvSpPr>
        <p:spPr>
          <a:xfrm>
            <a:off x="830292" y="3580678"/>
            <a:ext cx="6725266" cy="1384995"/>
          </a:xfrm>
          <a:prstGeom prst="rect">
            <a:avLst/>
          </a:prstGeom>
          <a:noFill/>
        </p:spPr>
        <p:txBody>
          <a:bodyPr wrap="square" rtlCol="0">
            <a:spAutoFit/>
          </a:bodyPr>
          <a:lstStyle/>
          <a:p>
            <a:pPr algn="ctr"/>
            <a:r>
              <a:rPr lang="en-US" sz="2800" dirty="0"/>
              <a:t>We will use the vanilla results as a point of comparison for more practical but demanding learning setting.</a:t>
            </a:r>
          </a:p>
        </p:txBody>
      </p:sp>
    </p:spTree>
    <p:extLst>
      <p:ext uri="{BB962C8B-B14F-4D97-AF65-F5344CB8AC3E}">
        <p14:creationId xmlns:p14="http://schemas.microsoft.com/office/powerpoint/2010/main" val="170703581"/>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81777" y="190001"/>
            <a:ext cx="9144000" cy="808327"/>
          </a:xfrm>
        </p:spPr>
        <p:txBody>
          <a:bodyPr>
            <a:normAutofit fontScale="90000"/>
          </a:bodyPr>
          <a:lstStyle/>
          <a:p>
            <a:r>
              <a:rPr lang="en-US" dirty="0"/>
              <a:t>Meeting Individual Learning Guarantees</a:t>
            </a:r>
          </a:p>
        </p:txBody>
      </p:sp>
      <p:sp>
        <p:nvSpPr>
          <p:cNvPr id="6" name="TextBox 5">
            <a:extLst>
              <a:ext uri="{FF2B5EF4-FFF2-40B4-BE49-F238E27FC236}">
                <a16:creationId xmlns:a16="http://schemas.microsoft.com/office/drawing/2014/main" id="{236F95E4-8805-814D-8265-CB1BE12688D0}"/>
              </a:ext>
            </a:extLst>
          </p:cNvPr>
          <p:cNvSpPr txBox="1"/>
          <p:nvPr/>
        </p:nvSpPr>
        <p:spPr>
          <a:xfrm>
            <a:off x="381778" y="980845"/>
            <a:ext cx="9870588" cy="1200329"/>
          </a:xfrm>
          <a:prstGeom prst="rect">
            <a:avLst/>
          </a:prstGeom>
          <a:noFill/>
        </p:spPr>
        <p:txBody>
          <a:bodyPr wrap="square" rtlCol="0">
            <a:spAutoFit/>
          </a:bodyPr>
          <a:lstStyle/>
          <a:p>
            <a:r>
              <a:rPr lang="en-US" sz="2400" dirty="0"/>
              <a:t>Federated algorithms work well </a:t>
            </a:r>
            <a:r>
              <a:rPr lang="en-US" sz="2400" b="1" dirty="0">
                <a:solidFill>
                  <a:srgbClr val="0070C0"/>
                </a:solidFill>
              </a:rPr>
              <a:t>on average </a:t>
            </a:r>
            <a:r>
              <a:rPr lang="en-US" sz="2400" dirty="0"/>
              <a:t>over the data sources</a:t>
            </a:r>
          </a:p>
          <a:p>
            <a:pPr marL="342900" indent="-342900">
              <a:buFont typeface="Arial" panose="020B0604020202020204" pitchFamily="34" charset="0"/>
              <a:buChar char="•"/>
            </a:pPr>
            <a:r>
              <a:rPr lang="en-US" sz="2400" dirty="0"/>
              <a:t>Good for learning across data centers.</a:t>
            </a:r>
          </a:p>
          <a:p>
            <a:pPr marL="342900" indent="-342900">
              <a:buFont typeface="Arial" panose="020B0604020202020204" pitchFamily="34" charset="0"/>
              <a:buChar char="•"/>
            </a:pPr>
            <a:r>
              <a:rPr lang="en-US" sz="2400" dirty="0"/>
              <a:t>Good for when the data is homogenous across sources.</a:t>
            </a:r>
          </a:p>
        </p:txBody>
      </p:sp>
      <p:grpSp>
        <p:nvGrpSpPr>
          <p:cNvPr id="12" name="Group 11">
            <a:extLst>
              <a:ext uri="{FF2B5EF4-FFF2-40B4-BE49-F238E27FC236}">
                <a16:creationId xmlns:a16="http://schemas.microsoft.com/office/drawing/2014/main" id="{BBDA86C7-84D9-7742-A828-6308EB917867}"/>
              </a:ext>
            </a:extLst>
          </p:cNvPr>
          <p:cNvGrpSpPr/>
          <p:nvPr/>
        </p:nvGrpSpPr>
        <p:grpSpPr>
          <a:xfrm rot="21394194">
            <a:off x="8886894" y="3708625"/>
            <a:ext cx="4024358" cy="3930620"/>
            <a:chOff x="6176621" y="3791277"/>
            <a:chExt cx="4024358" cy="3930620"/>
          </a:xfrm>
        </p:grpSpPr>
        <p:sp>
          <p:nvSpPr>
            <p:cNvPr id="13" name="Freeform 12">
              <a:extLst>
                <a:ext uri="{FF2B5EF4-FFF2-40B4-BE49-F238E27FC236}">
                  <a16:creationId xmlns:a16="http://schemas.microsoft.com/office/drawing/2014/main" id="{C6CED154-F1A0-EE45-8EB5-5E7994AD407A}"/>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Connector 13">
              <a:extLst>
                <a:ext uri="{FF2B5EF4-FFF2-40B4-BE49-F238E27FC236}">
                  <a16:creationId xmlns:a16="http://schemas.microsoft.com/office/drawing/2014/main" id="{EE5E1907-3CDF-4946-9E14-B313A5F4C58B}"/>
                </a:ext>
              </a:extLst>
            </p:cNvPr>
            <p:cNvCxnSpPr>
              <a:cxnSpLocks/>
              <a:stCxn id="18" idx="6"/>
              <a:endCxn id="20" idx="2"/>
            </p:cNvCxnSpPr>
            <p:nvPr/>
          </p:nvCxnSpPr>
          <p:spPr>
            <a:xfrm>
              <a:off x="6556723" y="5393265"/>
              <a:ext cx="1676914" cy="10195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83D49D2-6089-D04F-82E6-BE695971224A}"/>
                </a:ext>
              </a:extLst>
            </p:cNvPr>
            <p:cNvCxnSpPr>
              <a:cxnSpLocks/>
              <a:stCxn id="17" idx="5"/>
              <a:endCxn id="20" idx="5"/>
            </p:cNvCxnSpPr>
            <p:nvPr/>
          </p:nvCxnSpPr>
          <p:spPr>
            <a:xfrm>
              <a:off x="7406089" y="4439840"/>
              <a:ext cx="983646" cy="112003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A397A499-F851-9845-9669-4E501E0D2B1E}"/>
                </a:ext>
              </a:extLst>
            </p:cNvPr>
            <p:cNvSpPr/>
            <p:nvPr/>
          </p:nvSpPr>
          <p:spPr>
            <a:xfrm>
              <a:off x="8402465" y="3791277"/>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4CF40929-5764-E847-B66F-86A16772598E}"/>
                </a:ext>
              </a:extLst>
            </p:cNvPr>
            <p:cNvSpPr/>
            <p:nvPr/>
          </p:nvSpPr>
          <p:spPr>
            <a:xfrm>
              <a:off x="7249991" y="4283742"/>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7033C05B-EA0D-574E-B121-DC507EF23449}"/>
                </a:ext>
              </a:extLst>
            </p:cNvPr>
            <p:cNvSpPr/>
            <p:nvPr/>
          </p:nvSpPr>
          <p:spPr>
            <a:xfrm>
              <a:off x="6373843" y="5301825"/>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BF108BC-9A16-5349-94BE-D20326376E00}"/>
                </a:ext>
              </a:extLst>
            </p:cNvPr>
            <p:cNvSpPr/>
            <p:nvPr/>
          </p:nvSpPr>
          <p:spPr>
            <a:xfrm>
              <a:off x="6176621" y="6556879"/>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F81FF36D-3DC9-CD45-A37B-CC5CCA21BB4C}"/>
                </a:ext>
              </a:extLst>
            </p:cNvPr>
            <p:cNvSpPr/>
            <p:nvPr/>
          </p:nvSpPr>
          <p:spPr>
            <a:xfrm>
              <a:off x="8233637" y="5403779"/>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AC0C72EC-7537-1F43-ACBA-8D0812269B91}"/>
                </a:ext>
              </a:extLst>
            </p:cNvPr>
            <p:cNvSpPr/>
            <p:nvPr/>
          </p:nvSpPr>
          <p:spPr>
            <a:xfrm>
              <a:off x="9176071" y="5181413"/>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BA7DDE01-F943-A048-900C-9DE2A418B2AA}"/>
                </a:ext>
              </a:extLst>
            </p:cNvPr>
            <p:cNvSpPr/>
            <p:nvPr/>
          </p:nvSpPr>
          <p:spPr>
            <a:xfrm>
              <a:off x="8827599" y="6892353"/>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Connector 22">
              <a:extLst>
                <a:ext uri="{FF2B5EF4-FFF2-40B4-BE49-F238E27FC236}">
                  <a16:creationId xmlns:a16="http://schemas.microsoft.com/office/drawing/2014/main" id="{A7A80B00-7F43-024C-96DB-CC7544B19F81}"/>
                </a:ext>
              </a:extLst>
            </p:cNvPr>
            <p:cNvCxnSpPr>
              <a:cxnSpLocks/>
              <a:stCxn id="19" idx="6"/>
            </p:cNvCxnSpPr>
            <p:nvPr/>
          </p:nvCxnSpPr>
          <p:spPr>
            <a:xfrm>
              <a:off x="6359501" y="6648319"/>
              <a:ext cx="1262809" cy="36211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B5CA4BA-0DFD-BD4F-82F0-113CA997AD4F}"/>
                </a:ext>
              </a:extLst>
            </p:cNvPr>
            <p:cNvCxnSpPr>
              <a:cxnSpLocks/>
              <a:stCxn id="20" idx="5"/>
              <a:endCxn id="22" idx="1"/>
            </p:cNvCxnSpPr>
            <p:nvPr/>
          </p:nvCxnSpPr>
          <p:spPr>
            <a:xfrm>
              <a:off x="8389735" y="5559877"/>
              <a:ext cx="464646" cy="135925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6A430C3-8065-9243-97D9-78E98AD6E5DE}"/>
                </a:ext>
              </a:extLst>
            </p:cNvPr>
            <p:cNvCxnSpPr>
              <a:cxnSpLocks/>
              <a:stCxn id="20" idx="6"/>
              <a:endCxn id="21" idx="2"/>
            </p:cNvCxnSpPr>
            <p:nvPr/>
          </p:nvCxnSpPr>
          <p:spPr>
            <a:xfrm flipV="1">
              <a:off x="8416517" y="5272853"/>
              <a:ext cx="759554" cy="22236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65255E4-1C58-D946-9AD5-EE6962030160}"/>
                </a:ext>
              </a:extLst>
            </p:cNvPr>
            <p:cNvCxnSpPr>
              <a:cxnSpLocks/>
              <a:stCxn id="22" idx="7"/>
              <a:endCxn id="21" idx="4"/>
            </p:cNvCxnSpPr>
            <p:nvPr/>
          </p:nvCxnSpPr>
          <p:spPr>
            <a:xfrm flipV="1">
              <a:off x="8983697" y="5364293"/>
              <a:ext cx="283814" cy="1554842"/>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9AD37FD-1E02-684A-A533-9DC372D37FD7}"/>
                </a:ext>
              </a:extLst>
            </p:cNvPr>
            <p:cNvCxnSpPr>
              <a:cxnSpLocks/>
              <a:stCxn id="20" idx="7"/>
              <a:endCxn id="16" idx="4"/>
            </p:cNvCxnSpPr>
            <p:nvPr/>
          </p:nvCxnSpPr>
          <p:spPr>
            <a:xfrm flipV="1">
              <a:off x="8389735" y="3974157"/>
              <a:ext cx="104170" cy="14564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9E8C5D-55B5-7D4D-BD71-EEDB358D5479}"/>
                </a:ext>
              </a:extLst>
            </p:cNvPr>
            <p:cNvCxnSpPr>
              <a:cxnSpLocks/>
              <a:stCxn id="21" idx="0"/>
              <a:endCxn id="16" idx="4"/>
            </p:cNvCxnSpPr>
            <p:nvPr/>
          </p:nvCxnSpPr>
          <p:spPr>
            <a:xfrm flipH="1" flipV="1">
              <a:off x="8493905" y="3974157"/>
              <a:ext cx="773606" cy="120725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A1076B-D69C-BD42-8370-BDE1B4359CF9}"/>
                </a:ext>
              </a:extLst>
            </p:cNvPr>
            <p:cNvCxnSpPr>
              <a:cxnSpLocks/>
              <a:endCxn id="22" idx="3"/>
            </p:cNvCxnSpPr>
            <p:nvPr/>
          </p:nvCxnSpPr>
          <p:spPr>
            <a:xfrm flipV="1">
              <a:off x="8035756" y="7048451"/>
              <a:ext cx="818625" cy="67344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75E1292-E88E-9C47-B096-3ECF6908467D}"/>
                </a:ext>
              </a:extLst>
            </p:cNvPr>
            <p:cNvCxnSpPr>
              <a:cxnSpLocks/>
              <a:endCxn id="22" idx="5"/>
            </p:cNvCxnSpPr>
            <p:nvPr/>
          </p:nvCxnSpPr>
          <p:spPr>
            <a:xfrm flipH="1" flipV="1">
              <a:off x="8983697" y="7048451"/>
              <a:ext cx="479965" cy="407019"/>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6D667A1-9C98-2949-BFF2-6E8AA0DD1F26}"/>
                </a:ext>
              </a:extLst>
            </p:cNvPr>
            <p:cNvCxnSpPr>
              <a:cxnSpLocks/>
              <a:endCxn id="21" idx="6"/>
            </p:cNvCxnSpPr>
            <p:nvPr/>
          </p:nvCxnSpPr>
          <p:spPr>
            <a:xfrm flipH="1">
              <a:off x="9358951" y="5272853"/>
              <a:ext cx="499286" cy="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D64CE1D3-2DB5-1544-A904-EBEAAD43476E}"/>
                </a:ext>
              </a:extLst>
            </p:cNvPr>
            <p:cNvSpPr/>
            <p:nvPr/>
          </p:nvSpPr>
          <p:spPr>
            <a:xfrm>
              <a:off x="7401208" y="6292487"/>
              <a:ext cx="182880" cy="182880"/>
            </a:xfrm>
            <a:prstGeom prst="ellipse">
              <a:avLst/>
            </a:prstGeom>
            <a:solidFill>
              <a:schemeClr val="bg1">
                <a:lumMod val="95000"/>
              </a:schemeClr>
            </a:solid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Connector 32">
              <a:extLst>
                <a:ext uri="{FF2B5EF4-FFF2-40B4-BE49-F238E27FC236}">
                  <a16:creationId xmlns:a16="http://schemas.microsoft.com/office/drawing/2014/main" id="{CB3ACFAE-EDCF-784B-8DC7-FD38ADCE4DA7}"/>
                </a:ext>
              </a:extLst>
            </p:cNvPr>
            <p:cNvCxnSpPr>
              <a:cxnSpLocks/>
              <a:stCxn id="32" idx="7"/>
              <a:endCxn id="20" idx="4"/>
            </p:cNvCxnSpPr>
            <p:nvPr/>
          </p:nvCxnSpPr>
          <p:spPr>
            <a:xfrm flipV="1">
              <a:off x="7557306" y="5586659"/>
              <a:ext cx="767771" cy="732610"/>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3DB4F7B5-F103-FF4C-BCC1-32ACD2EE85ED}"/>
                </a:ext>
              </a:extLst>
            </p:cNvPr>
            <p:cNvCxnSpPr>
              <a:cxnSpLocks/>
              <a:stCxn id="19" idx="7"/>
              <a:endCxn id="32" idx="3"/>
            </p:cNvCxnSpPr>
            <p:nvPr/>
          </p:nvCxnSpPr>
          <p:spPr>
            <a:xfrm flipV="1">
              <a:off x="6332719" y="6448585"/>
              <a:ext cx="1095271" cy="13507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42C6517-55CE-E345-8DFB-4996DDF078D9}"/>
                </a:ext>
              </a:extLst>
            </p:cNvPr>
            <p:cNvCxnSpPr>
              <a:cxnSpLocks/>
              <a:stCxn id="18" idx="5"/>
              <a:endCxn id="32" idx="1"/>
            </p:cNvCxnSpPr>
            <p:nvPr/>
          </p:nvCxnSpPr>
          <p:spPr>
            <a:xfrm>
              <a:off x="6529941" y="5457923"/>
              <a:ext cx="898049" cy="86134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997EC8E-81D8-7B4D-A97E-A0D6BB8B7B43}"/>
                </a:ext>
              </a:extLst>
            </p:cNvPr>
            <p:cNvCxnSpPr>
              <a:cxnSpLocks/>
              <a:stCxn id="32" idx="5"/>
              <a:endCxn id="22" idx="2"/>
            </p:cNvCxnSpPr>
            <p:nvPr/>
          </p:nvCxnSpPr>
          <p:spPr>
            <a:xfrm>
              <a:off x="7557306" y="6448585"/>
              <a:ext cx="1270293" cy="535208"/>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BF518EAA-9915-5B4A-9BB3-DF36476A8128}"/>
              </a:ext>
            </a:extLst>
          </p:cNvPr>
          <p:cNvGrpSpPr/>
          <p:nvPr/>
        </p:nvGrpSpPr>
        <p:grpSpPr>
          <a:xfrm>
            <a:off x="8479430" y="3209580"/>
            <a:ext cx="2986456" cy="3962289"/>
            <a:chOff x="6327873" y="3210649"/>
            <a:chExt cx="2986456" cy="3962289"/>
          </a:xfrm>
        </p:grpSpPr>
        <p:pic>
          <p:nvPicPr>
            <p:cNvPr id="38" name="Picture 37" descr="Icon&#10;&#10;Description automatically generated">
              <a:extLst>
                <a:ext uri="{FF2B5EF4-FFF2-40B4-BE49-F238E27FC236}">
                  <a16:creationId xmlns:a16="http://schemas.microsoft.com/office/drawing/2014/main" id="{E29907B1-A288-714B-9A4B-117BFD44F4F4}"/>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Effect>
                        <a14:brightnessContrast bright="40000"/>
                      </a14:imgEffect>
                    </a14:imgLayer>
                  </a14:imgProps>
                </a:ext>
              </a:extLst>
            </a:blip>
            <a:srcRect l="5620" t="4585" r="5328" b="9351"/>
            <a:stretch/>
          </p:blipFill>
          <p:spPr>
            <a:xfrm>
              <a:off x="7304052" y="3872085"/>
              <a:ext cx="895024" cy="904318"/>
            </a:xfrm>
            <a:prstGeom prst="ellipse">
              <a:avLst/>
            </a:prstGeom>
          </p:spPr>
        </p:pic>
        <p:pic>
          <p:nvPicPr>
            <p:cNvPr id="40" name="Picture 39" descr="Icon&#10;&#10;Description automatically generated">
              <a:extLst>
                <a:ext uri="{FF2B5EF4-FFF2-40B4-BE49-F238E27FC236}">
                  <a16:creationId xmlns:a16="http://schemas.microsoft.com/office/drawing/2014/main" id="{3822EFF1-715C-6A48-BC52-0432210FCD7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bright="43000"/>
                      </a14:imgEffect>
                    </a14:imgLayer>
                  </a14:imgProps>
                </a:ext>
              </a:extLst>
            </a:blip>
            <a:srcRect l="5620" t="4585" r="5328" b="9351"/>
            <a:stretch/>
          </p:blipFill>
          <p:spPr>
            <a:xfrm>
              <a:off x="6508469" y="4880094"/>
              <a:ext cx="895024" cy="904318"/>
            </a:xfrm>
            <a:prstGeom prst="ellipse">
              <a:avLst/>
            </a:prstGeom>
          </p:spPr>
        </p:pic>
        <p:pic>
          <p:nvPicPr>
            <p:cNvPr id="41" name="Picture 40" descr="Icon&#10;&#10;Description automatically generated">
              <a:extLst>
                <a:ext uri="{FF2B5EF4-FFF2-40B4-BE49-F238E27FC236}">
                  <a16:creationId xmlns:a16="http://schemas.microsoft.com/office/drawing/2014/main" id="{970CB714-37EF-7F4D-8E8C-B022B654CFBE}"/>
                </a:ext>
              </a:extLst>
            </p:cNvPr>
            <p:cNvPicPr>
              <a:picLocks noChangeAspect="1"/>
            </p:cNvPicPr>
            <p:nvPr/>
          </p:nvPicPr>
          <p:blipFill rotWithShape="1">
            <a:blip r:embed="rId7">
              <a:extLst>
                <a:ext uri="{BEBA8EAE-BF5A-486C-A8C5-ECC9F3942E4B}">
                  <a14:imgProps xmlns:a14="http://schemas.microsoft.com/office/drawing/2010/main">
                    <a14:imgLayer r:embed="rId8">
                      <a14:imgEffect>
                        <a14:colorTemperature colorTemp="7055"/>
                      </a14:imgEffect>
                      <a14:imgEffect>
                        <a14:saturation sat="300000"/>
                      </a14:imgEffect>
                      <a14:imgEffect>
                        <a14:brightnessContrast bright="28000"/>
                      </a14:imgEffect>
                    </a14:imgLayer>
                  </a14:imgProps>
                </a:ext>
              </a:extLst>
            </a:blip>
            <a:srcRect l="5620" t="4585" r="5328" b="9351"/>
            <a:stretch/>
          </p:blipFill>
          <p:spPr>
            <a:xfrm>
              <a:off x="8419305" y="3210649"/>
              <a:ext cx="895024" cy="904318"/>
            </a:xfrm>
            <a:prstGeom prst="ellipse">
              <a:avLst/>
            </a:prstGeom>
          </p:spPr>
        </p:pic>
        <p:pic>
          <p:nvPicPr>
            <p:cNvPr id="42" name="Picture 41" descr="Icon&#10;&#10;Description automatically generated">
              <a:extLst>
                <a:ext uri="{FF2B5EF4-FFF2-40B4-BE49-F238E27FC236}">
                  <a16:creationId xmlns:a16="http://schemas.microsoft.com/office/drawing/2014/main" id="{CDACE6D3-A16E-DF41-8562-8D0816E21062}"/>
                </a:ext>
              </a:extLst>
            </p:cNvPr>
            <p:cNvPicPr>
              <a:picLocks noChangeAspect="1"/>
            </p:cNvPicPr>
            <p:nvPr/>
          </p:nvPicPr>
          <p:blipFill rotWithShape="1">
            <a:blip r:embed="rId9">
              <a:extLst>
                <a:ext uri="{BEBA8EAE-BF5A-486C-A8C5-ECC9F3942E4B}">
                  <a14:imgProps xmlns:a14="http://schemas.microsoft.com/office/drawing/2010/main">
                    <a14:imgLayer r:embed="rId6">
                      <a14:imgEffect>
                        <a14:saturation sat="66000"/>
                      </a14:imgEffect>
                      <a14:imgEffect>
                        <a14:brightnessContrast bright="46000"/>
                      </a14:imgEffect>
                    </a14:imgLayer>
                  </a14:imgProps>
                </a:ext>
              </a:extLst>
            </a:blip>
            <a:srcRect l="5620" t="4585" r="5328" b="9351"/>
            <a:stretch/>
          </p:blipFill>
          <p:spPr>
            <a:xfrm>
              <a:off x="8391323" y="4970796"/>
              <a:ext cx="895024" cy="904318"/>
            </a:xfrm>
            <a:prstGeom prst="ellipse">
              <a:avLst/>
            </a:prstGeom>
          </p:spPr>
        </p:pic>
        <p:pic>
          <p:nvPicPr>
            <p:cNvPr id="43" name="Picture 42" descr="Icon&#10;&#10;Description automatically generated">
              <a:extLst>
                <a:ext uri="{FF2B5EF4-FFF2-40B4-BE49-F238E27FC236}">
                  <a16:creationId xmlns:a16="http://schemas.microsoft.com/office/drawing/2014/main" id="{94040176-2A95-C243-B5C6-C659D5F81CA3}"/>
                </a:ext>
              </a:extLst>
            </p:cNvPr>
            <p:cNvPicPr>
              <a:picLocks noChangeAspect="1"/>
            </p:cNvPicPr>
            <p:nvPr/>
          </p:nvPicPr>
          <p:blipFill rotWithShape="1">
            <a:blip r:embed="rId10">
              <a:extLst>
                <a:ext uri="{BEBA8EAE-BF5A-486C-A8C5-ECC9F3942E4B}">
                  <a14:imgProps xmlns:a14="http://schemas.microsoft.com/office/drawing/2010/main">
                    <a14:imgLayer r:embed="rId11">
                      <a14:imgEffect>
                        <a14:saturation sat="200000"/>
                      </a14:imgEffect>
                    </a14:imgLayer>
                  </a14:imgProps>
                </a:ext>
              </a:extLst>
            </a:blip>
            <a:srcRect l="5620" t="4585" r="5328" b="9351"/>
            <a:stretch/>
          </p:blipFill>
          <p:spPr>
            <a:xfrm>
              <a:off x="7615983" y="5912157"/>
              <a:ext cx="895024" cy="904318"/>
            </a:xfrm>
            <a:prstGeom prst="ellipse">
              <a:avLst/>
            </a:prstGeom>
          </p:spPr>
        </p:pic>
        <p:pic>
          <p:nvPicPr>
            <p:cNvPr id="44" name="Picture 43" descr="Icon&#10;&#10;Description automatically generated">
              <a:extLst>
                <a:ext uri="{FF2B5EF4-FFF2-40B4-BE49-F238E27FC236}">
                  <a16:creationId xmlns:a16="http://schemas.microsoft.com/office/drawing/2014/main" id="{97D4AC1C-3576-4F4C-B000-A1C85C7A6A52}"/>
                </a:ext>
              </a:extLst>
            </p:cNvPr>
            <p:cNvPicPr>
              <a:picLocks noChangeAspect="1"/>
            </p:cNvPicPr>
            <p:nvPr/>
          </p:nvPicPr>
          <p:blipFill rotWithShape="1">
            <a:blip r:embed="rId12">
              <a:extLst>
                <a:ext uri="{BEBA8EAE-BF5A-486C-A8C5-ECC9F3942E4B}">
                  <a14:imgProps xmlns:a14="http://schemas.microsoft.com/office/drawing/2010/main">
                    <a14:imgLayer r:embed="rId13">
                      <a14:imgEffect>
                        <a14:brightnessContrast bright="-21000" contrast="18000"/>
                      </a14:imgEffect>
                    </a14:imgLayer>
                  </a14:imgProps>
                </a:ext>
              </a:extLst>
            </a:blip>
            <a:srcRect l="5620" t="4585" r="5328" b="9351"/>
            <a:stretch/>
          </p:blipFill>
          <p:spPr>
            <a:xfrm>
              <a:off x="6327873" y="6268620"/>
              <a:ext cx="895024" cy="904318"/>
            </a:xfrm>
            <a:prstGeom prst="ellipse">
              <a:avLst/>
            </a:prstGeom>
          </p:spPr>
        </p:pic>
      </p:gr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E31F0E2-752B-0D40-A3E5-71222C45DCAF}"/>
                  </a:ext>
                </a:extLst>
              </p:cNvPr>
              <p:cNvSpPr/>
              <p:nvPr/>
            </p:nvSpPr>
            <p:spPr>
              <a:xfrm>
                <a:off x="389297" y="2463647"/>
                <a:ext cx="9732838" cy="1200842"/>
              </a:xfrm>
              <a:prstGeom prst="rect">
                <a:avLst/>
              </a:prstGeom>
            </p:spPr>
            <p:txBody>
              <a:bodyPr wrap="square">
                <a:spAutoFit/>
              </a:bodyPr>
              <a:lstStyle/>
              <a:p>
                <a:r>
                  <a:rPr lang="en-US" sz="2400" dirty="0"/>
                  <a:t>Human and organization data:</a:t>
                </a:r>
              </a:p>
              <a:p>
                <a:pPr marL="342900" indent="-342900">
                  <a:buFont typeface="Arial" panose="020B0604020202020204" pitchFamily="34" charset="0"/>
                  <a:buChar char="•"/>
                </a:pPr>
                <a:r>
                  <a:rPr lang="en-US" sz="2400" dirty="0"/>
                  <a:t>For non-homogenous tasks, a model that has </a:t>
                </a:r>
                <a:r>
                  <a:rPr lang="en-US" sz="2400" b="1" dirty="0">
                    <a:solidFill>
                      <a:srgbClr val="00B050"/>
                    </a:solidFill>
                  </a:rPr>
                  <a:t>5% error on average</a:t>
                </a:r>
                <a:r>
                  <a:rPr lang="en-US" sz="2400" dirty="0"/>
                  <a:t> can have </a:t>
                </a:r>
                <a:r>
                  <a:rPr lang="en-US" sz="2400" b="1" dirty="0">
                    <a:solidFill>
                      <a:srgbClr val="FF0000"/>
                    </a:solidFill>
                  </a:rPr>
                  <a:t>50% error for </a:t>
                </a:r>
                <a14:m>
                  <m:oMath xmlns:m="http://schemas.openxmlformats.org/officeDocument/2006/math">
                    <m:f>
                      <m:fPr>
                        <m:type m:val="skw"/>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𝟏𝟎</m:t>
                        </m:r>
                      </m:den>
                    </m:f>
                  </m:oMath>
                </a14:m>
                <a:r>
                  <a:rPr lang="en-US" sz="2400" b="1" dirty="0">
                    <a:solidFill>
                      <a:srgbClr val="FF0000"/>
                    </a:solidFill>
                  </a:rPr>
                  <a:t> of the agents</a:t>
                </a:r>
                <a:r>
                  <a:rPr lang="en-US" sz="2400" dirty="0"/>
                  <a:t>.</a:t>
                </a:r>
              </a:p>
            </p:txBody>
          </p:sp>
        </mc:Choice>
        <mc:Fallback xmlns="">
          <p:sp>
            <p:nvSpPr>
              <p:cNvPr id="67" name="Rectangle 66">
                <a:extLst>
                  <a:ext uri="{FF2B5EF4-FFF2-40B4-BE49-F238E27FC236}">
                    <a16:creationId xmlns:a16="http://schemas.microsoft.com/office/drawing/2014/main" id="{0E31F0E2-752B-0D40-A3E5-71222C45DCAF}"/>
                  </a:ext>
                </a:extLst>
              </p:cNvPr>
              <p:cNvSpPr>
                <a:spLocks noRot="1" noChangeAspect="1" noMove="1" noResize="1" noEditPoints="1" noAdjustHandles="1" noChangeArrowheads="1" noChangeShapeType="1" noTextEdit="1"/>
              </p:cNvSpPr>
              <p:nvPr/>
            </p:nvSpPr>
            <p:spPr>
              <a:xfrm>
                <a:off x="389297" y="2463647"/>
                <a:ext cx="9732838" cy="1200842"/>
              </a:xfrm>
              <a:prstGeom prst="rect">
                <a:avLst/>
              </a:prstGeom>
              <a:blipFill>
                <a:blip r:embed="rId14"/>
                <a:stretch>
                  <a:fillRect l="-913" t="-3125" b="-73958"/>
                </a:stretch>
              </a:blipFill>
            </p:spPr>
            <p:txBody>
              <a:bodyPr/>
              <a:lstStyle/>
              <a:p>
                <a:r>
                  <a:rPr lang="en-US">
                    <a:noFill/>
                  </a:rPr>
                  <a:t> </a:t>
                </a:r>
              </a:p>
            </p:txBody>
          </p:sp>
        </mc:Fallback>
      </mc:AlternateContent>
      <p:grpSp>
        <p:nvGrpSpPr>
          <p:cNvPr id="123" name="Group 122">
            <a:extLst>
              <a:ext uri="{FF2B5EF4-FFF2-40B4-BE49-F238E27FC236}">
                <a16:creationId xmlns:a16="http://schemas.microsoft.com/office/drawing/2014/main" id="{922EFE4E-2CEC-8345-8293-A5F6FF2A2559}"/>
              </a:ext>
            </a:extLst>
          </p:cNvPr>
          <p:cNvGrpSpPr/>
          <p:nvPr/>
        </p:nvGrpSpPr>
        <p:grpSpPr>
          <a:xfrm>
            <a:off x="8532524" y="3306800"/>
            <a:ext cx="2879908" cy="3822006"/>
            <a:chOff x="6386900" y="3293949"/>
            <a:chExt cx="2879908" cy="3822006"/>
          </a:xfrm>
        </p:grpSpPr>
        <p:grpSp>
          <p:nvGrpSpPr>
            <p:cNvPr id="118" name="Group 117">
              <a:extLst>
                <a:ext uri="{FF2B5EF4-FFF2-40B4-BE49-F238E27FC236}">
                  <a16:creationId xmlns:a16="http://schemas.microsoft.com/office/drawing/2014/main" id="{01ECD74D-FFF7-F64B-A4F5-30A547508E8B}"/>
                </a:ext>
              </a:extLst>
            </p:cNvPr>
            <p:cNvGrpSpPr/>
            <p:nvPr/>
          </p:nvGrpSpPr>
          <p:grpSpPr>
            <a:xfrm>
              <a:off x="7373586" y="3937731"/>
              <a:ext cx="783752" cy="777240"/>
              <a:chOff x="9606687" y="-1286038"/>
              <a:chExt cx="783752" cy="777240"/>
            </a:xfrm>
          </p:grpSpPr>
          <p:sp>
            <p:nvSpPr>
              <p:cNvPr id="99" name="Oval 98">
                <a:extLst>
                  <a:ext uri="{FF2B5EF4-FFF2-40B4-BE49-F238E27FC236}">
                    <a16:creationId xmlns:a16="http://schemas.microsoft.com/office/drawing/2014/main" id="{9C7D9BEE-37C6-AB43-B3C6-53891149FD1D}"/>
                  </a:ext>
                </a:extLst>
              </p:cNvPr>
              <p:cNvSpPr/>
              <p:nvPr/>
            </p:nvSpPr>
            <p:spPr>
              <a:xfrm>
                <a:off x="9613199" y="-1286038"/>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8" name="Picture 97" descr="Image result for face recognition clipart">
                <a:extLst>
                  <a:ext uri="{FF2B5EF4-FFF2-40B4-BE49-F238E27FC236}">
                    <a16:creationId xmlns:a16="http://schemas.microsoft.com/office/drawing/2014/main" id="{10E4D26C-C239-FE4F-9CE1-399939C81140}"/>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9606687" y="-1286038"/>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100" name="Picture 4" descr="Image result for glasses clipart">
                <a:extLst>
                  <a:ext uri="{FF2B5EF4-FFF2-40B4-BE49-F238E27FC236}">
                    <a16:creationId xmlns:a16="http://schemas.microsoft.com/office/drawing/2014/main" id="{B8E75F00-A673-B449-9B9B-8C661931761C}"/>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9746876" y="-1027252"/>
                <a:ext cx="483984" cy="2946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7" name="Group 116">
              <a:extLst>
                <a:ext uri="{FF2B5EF4-FFF2-40B4-BE49-F238E27FC236}">
                  <a16:creationId xmlns:a16="http://schemas.microsoft.com/office/drawing/2014/main" id="{B94FC24A-0CCE-FD48-AE96-770FD2E8608B}"/>
                </a:ext>
              </a:extLst>
            </p:cNvPr>
            <p:cNvGrpSpPr/>
            <p:nvPr/>
          </p:nvGrpSpPr>
          <p:grpSpPr>
            <a:xfrm>
              <a:off x="8480810" y="3293949"/>
              <a:ext cx="785998" cy="777240"/>
              <a:chOff x="8573631" y="-1276539"/>
              <a:chExt cx="785998" cy="777240"/>
            </a:xfrm>
          </p:grpSpPr>
          <p:sp>
            <p:nvSpPr>
              <p:cNvPr id="101" name="Oval 100">
                <a:extLst>
                  <a:ext uri="{FF2B5EF4-FFF2-40B4-BE49-F238E27FC236}">
                    <a16:creationId xmlns:a16="http://schemas.microsoft.com/office/drawing/2014/main" id="{C439BA12-14EA-094C-8731-EA97E4DF397D}"/>
                  </a:ext>
                </a:extLst>
              </p:cNvPr>
              <p:cNvSpPr/>
              <p:nvPr/>
            </p:nvSpPr>
            <p:spPr>
              <a:xfrm>
                <a:off x="8582389" y="-1276539"/>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68">
                <a:extLst>
                  <a:ext uri="{FF2B5EF4-FFF2-40B4-BE49-F238E27FC236}">
                    <a16:creationId xmlns:a16="http://schemas.microsoft.com/office/drawing/2014/main" id="{2746CD64-92EC-D14D-BF0C-7DF366DA50E8}"/>
                  </a:ext>
                </a:extLst>
              </p:cNvPr>
              <p:cNvSpPr/>
              <p:nvPr/>
            </p:nvSpPr>
            <p:spPr bwMode="auto">
              <a:xfrm>
                <a:off x="8765175" y="-1174252"/>
                <a:ext cx="389873" cy="596196"/>
              </a:xfrm>
              <a:prstGeom prst="ellipse">
                <a:avLst/>
              </a:prstGeom>
              <a:solidFill>
                <a:srgbClr val="9C6E3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102" name="Picture 101" descr="Image result for face recognition clipart">
                <a:extLst>
                  <a:ext uri="{FF2B5EF4-FFF2-40B4-BE49-F238E27FC236}">
                    <a16:creationId xmlns:a16="http://schemas.microsoft.com/office/drawing/2014/main" id="{D53FB419-FDA3-374B-84D1-E68FBB87514E}"/>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8573631" y="-1276539"/>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19" name="Group 118">
              <a:extLst>
                <a:ext uri="{FF2B5EF4-FFF2-40B4-BE49-F238E27FC236}">
                  <a16:creationId xmlns:a16="http://schemas.microsoft.com/office/drawing/2014/main" id="{0D50DE14-5B37-864D-88BA-9C99A013EAEC}"/>
                </a:ext>
              </a:extLst>
            </p:cNvPr>
            <p:cNvGrpSpPr/>
            <p:nvPr/>
          </p:nvGrpSpPr>
          <p:grpSpPr>
            <a:xfrm>
              <a:off x="7691939" y="5969183"/>
              <a:ext cx="783752" cy="777240"/>
              <a:chOff x="10870295" y="-1174252"/>
              <a:chExt cx="783752" cy="777240"/>
            </a:xfrm>
          </p:grpSpPr>
          <p:sp>
            <p:nvSpPr>
              <p:cNvPr id="104" name="Oval 103">
                <a:extLst>
                  <a:ext uri="{FF2B5EF4-FFF2-40B4-BE49-F238E27FC236}">
                    <a16:creationId xmlns:a16="http://schemas.microsoft.com/office/drawing/2014/main" id="{4805F852-4EC0-FD4E-A486-D30B454F5EEE}"/>
                  </a:ext>
                </a:extLst>
              </p:cNvPr>
              <p:cNvSpPr/>
              <p:nvPr/>
            </p:nvSpPr>
            <p:spPr>
              <a:xfrm>
                <a:off x="10876807" y="-1174252"/>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5" name="Picture 104" descr="Image result for face recognition clipart">
                <a:extLst>
                  <a:ext uri="{FF2B5EF4-FFF2-40B4-BE49-F238E27FC236}">
                    <a16:creationId xmlns:a16="http://schemas.microsoft.com/office/drawing/2014/main" id="{47DEC0EC-7064-2346-841A-4C6FCD8D01ED}"/>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70295" y="-1174252"/>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91" name="Picture 6" descr="Image result for women hair clipart">
                <a:extLst>
                  <a:ext uri="{FF2B5EF4-FFF2-40B4-BE49-F238E27FC236}">
                    <a16:creationId xmlns:a16="http://schemas.microsoft.com/office/drawing/2014/main" id="{59883063-D18D-A64A-9B58-D1679D9AAB60}"/>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0958503" y="-1132301"/>
                <a:ext cx="600824" cy="69626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1" name="Group 120">
              <a:extLst>
                <a:ext uri="{FF2B5EF4-FFF2-40B4-BE49-F238E27FC236}">
                  <a16:creationId xmlns:a16="http://schemas.microsoft.com/office/drawing/2014/main" id="{EE191ABF-B4E6-994E-A4AE-6B7B166AB434}"/>
                </a:ext>
              </a:extLst>
            </p:cNvPr>
            <p:cNvGrpSpPr/>
            <p:nvPr/>
          </p:nvGrpSpPr>
          <p:grpSpPr>
            <a:xfrm>
              <a:off x="6386900" y="6338715"/>
              <a:ext cx="783752" cy="777240"/>
              <a:chOff x="9611807" y="-123415"/>
              <a:chExt cx="783752" cy="777240"/>
            </a:xfrm>
          </p:grpSpPr>
          <p:sp>
            <p:nvSpPr>
              <p:cNvPr id="110" name="Oval 109">
                <a:extLst>
                  <a:ext uri="{FF2B5EF4-FFF2-40B4-BE49-F238E27FC236}">
                    <a16:creationId xmlns:a16="http://schemas.microsoft.com/office/drawing/2014/main" id="{8CB45AEF-0D6F-234F-81FE-279A37D6E7FB}"/>
                  </a:ext>
                </a:extLst>
              </p:cNvPr>
              <p:cNvSpPr/>
              <p:nvPr/>
            </p:nvSpPr>
            <p:spPr>
              <a:xfrm>
                <a:off x="9618319" y="-12341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1" name="Picture 110" descr="Image result for face recognition clipart">
                <a:extLst>
                  <a:ext uri="{FF2B5EF4-FFF2-40B4-BE49-F238E27FC236}">
                    <a16:creationId xmlns:a16="http://schemas.microsoft.com/office/drawing/2014/main" id="{E8DE8A49-F0A5-8149-86AC-8A881EADCA36}"/>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9611807" y="-12341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20" name="Group 119">
              <a:extLst>
                <a:ext uri="{FF2B5EF4-FFF2-40B4-BE49-F238E27FC236}">
                  <a16:creationId xmlns:a16="http://schemas.microsoft.com/office/drawing/2014/main" id="{777BE9F7-1E77-F34A-BE5A-FB0F3AA7A5D2}"/>
                </a:ext>
              </a:extLst>
            </p:cNvPr>
            <p:cNvGrpSpPr/>
            <p:nvPr/>
          </p:nvGrpSpPr>
          <p:grpSpPr>
            <a:xfrm>
              <a:off x="6573895" y="4935815"/>
              <a:ext cx="783752" cy="777240"/>
              <a:chOff x="11904298" y="-1216203"/>
              <a:chExt cx="783752" cy="777240"/>
            </a:xfrm>
          </p:grpSpPr>
          <p:sp>
            <p:nvSpPr>
              <p:cNvPr id="107" name="Oval 106">
                <a:extLst>
                  <a:ext uri="{FF2B5EF4-FFF2-40B4-BE49-F238E27FC236}">
                    <a16:creationId xmlns:a16="http://schemas.microsoft.com/office/drawing/2014/main" id="{4CADE62E-2FAA-934E-BCDF-663F808B662D}"/>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Oval 95">
                <a:extLst>
                  <a:ext uri="{FF2B5EF4-FFF2-40B4-BE49-F238E27FC236}">
                    <a16:creationId xmlns:a16="http://schemas.microsoft.com/office/drawing/2014/main" id="{FDE93438-DF92-C041-85D9-8E1615188AD1}"/>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108" name="Picture 107" descr="Image result for face recognition clipart">
                <a:extLst>
                  <a:ext uri="{FF2B5EF4-FFF2-40B4-BE49-F238E27FC236}">
                    <a16:creationId xmlns:a16="http://schemas.microsoft.com/office/drawing/2014/main" id="{0755B7A4-292A-A642-98E3-465A17D67831}"/>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109" name="Picture 6" descr="Image result for women hair clipart">
                <a:extLst>
                  <a:ext uri="{FF2B5EF4-FFF2-40B4-BE49-F238E27FC236}">
                    <a16:creationId xmlns:a16="http://schemas.microsoft.com/office/drawing/2014/main" id="{6D6A8B35-BE4C-6D4D-A59E-B719CFFBF09A}"/>
                  </a:ext>
                </a:extLst>
              </p:cNvPr>
              <p:cNvPicPr>
                <a:picLocks noChangeAspect="1" noChangeArrowheads="1"/>
              </p:cNvPicPr>
              <p:nvPr/>
            </p:nvPicPr>
            <p:blipFill>
              <a:blip r:embed="rId19">
                <a:extLst>
                  <a:ext uri="{BEBA8EAE-BF5A-486C-A8C5-ECC9F3942E4B}">
                    <a14:imgProps xmlns:a14="http://schemas.microsoft.com/office/drawing/2010/main">
                      <a14:imgLayer r:embed="rId20">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4" descr="Image result for glasses clipart">
                <a:extLst>
                  <a:ext uri="{FF2B5EF4-FFF2-40B4-BE49-F238E27FC236}">
                    <a16:creationId xmlns:a16="http://schemas.microsoft.com/office/drawing/2014/main" id="{B8743F86-4F99-B645-A96B-9F49C3BF55BF}"/>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2" name="Group 121">
              <a:extLst>
                <a:ext uri="{FF2B5EF4-FFF2-40B4-BE49-F238E27FC236}">
                  <a16:creationId xmlns:a16="http://schemas.microsoft.com/office/drawing/2014/main" id="{54CE9A69-1276-DC41-BA5F-8529771DBD1B}"/>
                </a:ext>
              </a:extLst>
            </p:cNvPr>
            <p:cNvGrpSpPr/>
            <p:nvPr/>
          </p:nvGrpSpPr>
          <p:grpSpPr>
            <a:xfrm>
              <a:off x="8448860" y="5043397"/>
              <a:ext cx="783752" cy="807768"/>
              <a:chOff x="10850920" y="-193945"/>
              <a:chExt cx="783752" cy="807768"/>
            </a:xfrm>
          </p:grpSpPr>
          <p:sp>
            <p:nvSpPr>
              <p:cNvPr id="114" name="Oval 113">
                <a:extLst>
                  <a:ext uri="{FF2B5EF4-FFF2-40B4-BE49-F238E27FC236}">
                    <a16:creationId xmlns:a16="http://schemas.microsoft.com/office/drawing/2014/main" id="{928C2E05-5F7F-A84A-9C95-136AAF53EA2F}"/>
                  </a:ext>
                </a:extLst>
              </p:cNvPr>
              <p:cNvSpPr/>
              <p:nvPr/>
            </p:nvSpPr>
            <p:spPr>
              <a:xfrm>
                <a:off x="10857432" y="-19394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5" name="Picture 114" descr="Image result for face recognition clipart">
                <a:extLst>
                  <a:ext uri="{FF2B5EF4-FFF2-40B4-BE49-F238E27FC236}">
                    <a16:creationId xmlns:a16="http://schemas.microsoft.com/office/drawing/2014/main" id="{CB88D3D2-2DD8-B54C-9BDA-6C1E85E6D5A9}"/>
                  </a:ext>
                </a:extLst>
              </p:cNvPr>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50920" y="-19394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116" name="Picture 6" descr="Image result for women hair clipart">
                <a:extLst>
                  <a:ext uri="{FF2B5EF4-FFF2-40B4-BE49-F238E27FC236}">
                    <a16:creationId xmlns:a16="http://schemas.microsoft.com/office/drawing/2014/main" id="{9598538D-CEEB-2749-A77C-47778C60C4FA}"/>
                  </a:ext>
                </a:extLst>
              </p:cNvPr>
              <p:cNvPicPr>
                <a:picLocks noChangeAspect="1" noChangeArrowheads="1"/>
              </p:cNvPicPr>
              <p:nvPr/>
            </p:nvPicPr>
            <p:blipFill>
              <a:blip r:embed="rId21">
                <a:duotone>
                  <a:schemeClr val="bg2">
                    <a:shade val="45000"/>
                    <a:satMod val="135000"/>
                  </a:schemeClr>
                  <a:prstClr val="white"/>
                </a:duotone>
                <a:extLst>
                  <a:ext uri="{BEBA8EAE-BF5A-486C-A8C5-ECC9F3942E4B}">
                    <a14:imgProps xmlns:a14="http://schemas.microsoft.com/office/drawing/2010/main">
                      <a14:imgLayer r:embed="rId20">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Effect>
                          <a14:brightnessContrast contrast="18000"/>
                        </a14:imgEffect>
                      </a14:imgLayer>
                    </a14:imgProps>
                  </a:ext>
                  <a:ext uri="{28A0092B-C50C-407E-A947-70E740481C1C}">
                    <a14:useLocalDpi xmlns:a14="http://schemas.microsoft.com/office/drawing/2010/main" val="0"/>
                  </a:ext>
                </a:extLst>
              </a:blip>
              <a:srcRect/>
              <a:stretch>
                <a:fillRect/>
              </a:stretch>
            </p:blipFill>
            <p:spPr bwMode="auto">
              <a:xfrm>
                <a:off x="10958503" y="-193945"/>
                <a:ext cx="568109" cy="807768"/>
              </a:xfrm>
              <a:prstGeom prst="rect">
                <a:avLst/>
              </a:prstGeom>
              <a:noFill/>
              <a:extLst>
                <a:ext uri="{909E8E84-426E-40DD-AFC4-6F175D3DCCD1}">
                  <a14:hiddenFill xmlns:a14="http://schemas.microsoft.com/office/drawing/2010/main">
                    <a:solidFill>
                      <a:srgbClr val="FFFFFF"/>
                    </a:solidFill>
                  </a14:hiddenFill>
                </a:ext>
              </a:extLst>
            </p:spPr>
          </p:pic>
          <p:sp>
            <p:nvSpPr>
              <p:cNvPr id="89" name="Oval 88">
                <a:extLst>
                  <a:ext uri="{FF2B5EF4-FFF2-40B4-BE49-F238E27FC236}">
                    <a16:creationId xmlns:a16="http://schemas.microsoft.com/office/drawing/2014/main" id="{B347CA94-7215-7745-92F3-E54965EE604A}"/>
                  </a:ext>
                </a:extLst>
              </p:cNvPr>
              <p:cNvSpPr/>
              <p:nvPr/>
            </p:nvSpPr>
            <p:spPr>
              <a:xfrm>
                <a:off x="11220015" y="-1876"/>
                <a:ext cx="224053" cy="123415"/>
              </a:xfrm>
              <a:prstGeom prst="ellipse">
                <a:avLst/>
              </a:prstGeom>
              <a:solidFill>
                <a:srgbClr val="A2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3734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124"/>
                                        </p:tgtEl>
                                        <p:attrNameLst>
                                          <p:attrName>style.visibility</p:attrName>
                                        </p:attrNameLst>
                                      </p:cBhvr>
                                      <p:to>
                                        <p:strVal val="visible"/>
                                      </p:to>
                                    </p:set>
                                    <p:animEffect transition="in" filter="fade">
                                      <p:cBhvr>
                                        <p:cTn id="11" dur="1000"/>
                                        <p:tgtEl>
                                          <p:spTgt spid="124"/>
                                        </p:tgtEl>
                                      </p:cBhvr>
                                    </p:animEffect>
                                  </p:childTnLst>
                                </p:cTn>
                              </p:par>
                              <p:par>
                                <p:cTn id="12" presetID="1" presetClass="entr" presetSubtype="0" fill="hold" nodeType="with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7">
                                            <p:txEl>
                                              <p:pRg st="0" end="0"/>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7">
                                            <p:txEl>
                                              <p:pRg st="1" end="1"/>
                                            </p:txEl>
                                          </p:spTgt>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124"/>
                                        </p:tgtEl>
                                        <p:attrNameLst>
                                          <p:attrName>style.visibility</p:attrName>
                                        </p:attrNameLst>
                                      </p:cBhvr>
                                      <p:to>
                                        <p:strVal val="hidden"/>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123"/>
                                        </p:tgtEl>
                                        <p:attrNameLst>
                                          <p:attrName>style.visibility</p:attrName>
                                        </p:attrNameLst>
                                      </p:cBhvr>
                                      <p:to>
                                        <p:strVal val="visible"/>
                                      </p:to>
                                    </p:set>
                                    <p:animEffect transition="in" filter="fade">
                                      <p:cBhvr>
                                        <p:cTn id="25" dur="500"/>
                                        <p:tgtEl>
                                          <p:spTgt spid="12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23"/>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81777" y="190001"/>
            <a:ext cx="9144000" cy="808327"/>
          </a:xfrm>
        </p:spPr>
        <p:txBody>
          <a:bodyPr>
            <a:normAutofit fontScale="90000"/>
          </a:bodyPr>
          <a:lstStyle/>
          <a:p>
            <a:r>
              <a:rPr lang="en-US" dirty="0"/>
              <a:t>Meeting Individual Learning Guarantees</a:t>
            </a:r>
          </a:p>
        </p:txBody>
      </p:sp>
      <p:sp>
        <p:nvSpPr>
          <p:cNvPr id="6" name="TextBox 5">
            <a:extLst>
              <a:ext uri="{FF2B5EF4-FFF2-40B4-BE49-F238E27FC236}">
                <a16:creationId xmlns:a16="http://schemas.microsoft.com/office/drawing/2014/main" id="{236F95E4-8805-814D-8265-CB1BE12688D0}"/>
              </a:ext>
            </a:extLst>
          </p:cNvPr>
          <p:cNvSpPr txBox="1"/>
          <p:nvPr/>
        </p:nvSpPr>
        <p:spPr>
          <a:xfrm>
            <a:off x="381778" y="980845"/>
            <a:ext cx="9870588" cy="1200329"/>
          </a:xfrm>
          <a:prstGeom prst="rect">
            <a:avLst/>
          </a:prstGeom>
          <a:noFill/>
        </p:spPr>
        <p:txBody>
          <a:bodyPr wrap="square" rtlCol="0">
            <a:spAutoFit/>
          </a:bodyPr>
          <a:lstStyle/>
          <a:p>
            <a:r>
              <a:rPr lang="en-US" sz="2400" dirty="0"/>
              <a:t>Federated algorithms work well </a:t>
            </a:r>
            <a:r>
              <a:rPr lang="en-US" sz="2400" b="1" dirty="0">
                <a:solidFill>
                  <a:srgbClr val="0070C0"/>
                </a:solidFill>
              </a:rPr>
              <a:t>on average </a:t>
            </a:r>
            <a:r>
              <a:rPr lang="en-US" sz="2400" dirty="0"/>
              <a:t>over the data sources</a:t>
            </a:r>
          </a:p>
          <a:p>
            <a:pPr marL="342900" indent="-342900">
              <a:buFont typeface="Arial" panose="020B0604020202020204" pitchFamily="34" charset="0"/>
              <a:buChar char="•"/>
            </a:pPr>
            <a:r>
              <a:rPr lang="en-US" sz="2400" dirty="0"/>
              <a:t>Good for learning across data centers.</a:t>
            </a:r>
          </a:p>
          <a:p>
            <a:pPr marL="342900" indent="-342900">
              <a:buFont typeface="Arial" panose="020B0604020202020204" pitchFamily="34" charset="0"/>
              <a:buChar char="•"/>
            </a:pPr>
            <a:r>
              <a:rPr lang="en-US" sz="2400" dirty="0"/>
              <a:t>Good for when the data is homogenous across sources.</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0E31F0E2-752B-0D40-A3E5-71222C45DCAF}"/>
                  </a:ext>
                </a:extLst>
              </p:cNvPr>
              <p:cNvSpPr/>
              <p:nvPr/>
            </p:nvSpPr>
            <p:spPr>
              <a:xfrm>
                <a:off x="389297" y="2463647"/>
                <a:ext cx="9732838" cy="1200842"/>
              </a:xfrm>
              <a:prstGeom prst="rect">
                <a:avLst/>
              </a:prstGeom>
            </p:spPr>
            <p:txBody>
              <a:bodyPr wrap="square">
                <a:spAutoFit/>
              </a:bodyPr>
              <a:lstStyle/>
              <a:p>
                <a:r>
                  <a:rPr lang="en-US" sz="2400" dirty="0"/>
                  <a:t>Human and organization data:</a:t>
                </a:r>
              </a:p>
              <a:p>
                <a:pPr marL="342900" indent="-342900">
                  <a:buFont typeface="Arial" panose="020B0604020202020204" pitchFamily="34" charset="0"/>
                  <a:buChar char="•"/>
                </a:pPr>
                <a:r>
                  <a:rPr lang="en-US" sz="2400" dirty="0"/>
                  <a:t>For non-homogenous tasks, a model that has </a:t>
                </a:r>
                <a:r>
                  <a:rPr lang="en-US" sz="2400" b="1" dirty="0">
                    <a:solidFill>
                      <a:srgbClr val="00B050"/>
                    </a:solidFill>
                  </a:rPr>
                  <a:t>5% error on average</a:t>
                </a:r>
                <a:r>
                  <a:rPr lang="en-US" sz="2400" dirty="0"/>
                  <a:t> can have </a:t>
                </a:r>
                <a:r>
                  <a:rPr lang="en-US" sz="2400" b="1" dirty="0">
                    <a:solidFill>
                      <a:srgbClr val="FF0000"/>
                    </a:solidFill>
                  </a:rPr>
                  <a:t>50% error for </a:t>
                </a:r>
                <a14:m>
                  <m:oMath xmlns:m="http://schemas.openxmlformats.org/officeDocument/2006/math">
                    <m:f>
                      <m:fPr>
                        <m:type m:val="skw"/>
                        <m:ctrlPr>
                          <a:rPr lang="en-US" sz="2400" b="1" i="1">
                            <a:solidFill>
                              <a:srgbClr val="FF0000"/>
                            </a:solidFill>
                            <a:latin typeface="Cambria Math" panose="02040503050406030204" pitchFamily="18" charset="0"/>
                          </a:rPr>
                        </m:ctrlPr>
                      </m:fPr>
                      <m:num>
                        <m:r>
                          <a:rPr lang="en-US" sz="2400" b="1" i="1">
                            <a:solidFill>
                              <a:srgbClr val="FF0000"/>
                            </a:solidFill>
                            <a:latin typeface="Cambria Math" panose="02040503050406030204" pitchFamily="18" charset="0"/>
                          </a:rPr>
                          <m:t>𝟏</m:t>
                        </m:r>
                      </m:num>
                      <m:den>
                        <m:r>
                          <a:rPr lang="en-US" sz="2400" b="1" i="1">
                            <a:solidFill>
                              <a:srgbClr val="FF0000"/>
                            </a:solidFill>
                            <a:latin typeface="Cambria Math" panose="02040503050406030204" pitchFamily="18" charset="0"/>
                          </a:rPr>
                          <m:t>𝟏𝟎</m:t>
                        </m:r>
                      </m:den>
                    </m:f>
                  </m:oMath>
                </a14:m>
                <a:r>
                  <a:rPr lang="en-US" sz="2400" b="1" dirty="0">
                    <a:solidFill>
                      <a:srgbClr val="FF0000"/>
                    </a:solidFill>
                  </a:rPr>
                  <a:t> of the agents</a:t>
                </a:r>
                <a:r>
                  <a:rPr lang="en-US" sz="2400" dirty="0"/>
                  <a:t>.</a:t>
                </a:r>
              </a:p>
            </p:txBody>
          </p:sp>
        </mc:Choice>
        <mc:Fallback xmlns="">
          <p:sp>
            <p:nvSpPr>
              <p:cNvPr id="67" name="Rectangle 66">
                <a:extLst>
                  <a:ext uri="{FF2B5EF4-FFF2-40B4-BE49-F238E27FC236}">
                    <a16:creationId xmlns:a16="http://schemas.microsoft.com/office/drawing/2014/main" id="{0E31F0E2-752B-0D40-A3E5-71222C45DCAF}"/>
                  </a:ext>
                </a:extLst>
              </p:cNvPr>
              <p:cNvSpPr>
                <a:spLocks noRot="1" noChangeAspect="1" noMove="1" noResize="1" noEditPoints="1" noAdjustHandles="1" noChangeArrowheads="1" noChangeShapeType="1" noTextEdit="1"/>
              </p:cNvSpPr>
              <p:nvPr/>
            </p:nvSpPr>
            <p:spPr>
              <a:xfrm>
                <a:off x="389297" y="2463647"/>
                <a:ext cx="9732838" cy="1200842"/>
              </a:xfrm>
              <a:prstGeom prst="rect">
                <a:avLst/>
              </a:prstGeom>
              <a:blipFill>
                <a:blip r:embed="rId3"/>
                <a:stretch>
                  <a:fillRect l="-913" t="-3125" b="-73958"/>
                </a:stretch>
              </a:blipFill>
            </p:spPr>
            <p:txBody>
              <a:bodyPr/>
              <a:lstStyle/>
              <a:p>
                <a:r>
                  <a:rPr lang="en-US">
                    <a:noFill/>
                  </a:rPr>
                  <a:t> </a:t>
                </a:r>
              </a:p>
            </p:txBody>
          </p:sp>
        </mc:Fallback>
      </mc:AlternateContent>
      <p:sp>
        <p:nvSpPr>
          <p:cNvPr id="64" name="Rectangle 63">
            <a:extLst>
              <a:ext uri="{FF2B5EF4-FFF2-40B4-BE49-F238E27FC236}">
                <a16:creationId xmlns:a16="http://schemas.microsoft.com/office/drawing/2014/main" id="{016198C8-3BCD-C64F-B7A9-D364A0013085}"/>
              </a:ext>
            </a:extLst>
          </p:cNvPr>
          <p:cNvSpPr/>
          <p:nvPr/>
        </p:nvSpPr>
        <p:spPr>
          <a:xfrm>
            <a:off x="1809658" y="4755890"/>
            <a:ext cx="2169811" cy="646331"/>
          </a:xfrm>
          <a:prstGeom prst="rect">
            <a:avLst/>
          </a:prstGeom>
        </p:spPr>
        <p:txBody>
          <a:bodyPr wrap="square">
            <a:spAutoFit/>
          </a:bodyPr>
          <a:lstStyle/>
          <a:p>
            <a:r>
              <a:rPr lang="en-US" dirty="0">
                <a:solidFill>
                  <a:schemeClr val="accent2"/>
                </a:solidFill>
              </a:rPr>
              <a:t>Every agent uses 40 iterations.</a:t>
            </a:r>
            <a:endParaRPr lang="en-US" b="1" dirty="0">
              <a:solidFill>
                <a:schemeClr val="accent2"/>
              </a:solidFill>
            </a:endParaRPr>
          </a:p>
        </p:txBody>
      </p:sp>
      <p:sp>
        <p:nvSpPr>
          <p:cNvPr id="65" name="Rectangle 64">
            <a:extLst>
              <a:ext uri="{FF2B5EF4-FFF2-40B4-BE49-F238E27FC236}">
                <a16:creationId xmlns:a16="http://schemas.microsoft.com/office/drawing/2014/main" id="{CFF20E2C-543A-FE40-B587-027E810A1932}"/>
              </a:ext>
            </a:extLst>
          </p:cNvPr>
          <p:cNvSpPr/>
          <p:nvPr/>
        </p:nvSpPr>
        <p:spPr>
          <a:xfrm>
            <a:off x="8229122" y="4755889"/>
            <a:ext cx="2169811" cy="646331"/>
          </a:xfrm>
          <a:prstGeom prst="rect">
            <a:avLst/>
          </a:prstGeom>
        </p:spPr>
        <p:txBody>
          <a:bodyPr wrap="square">
            <a:spAutoFit/>
          </a:bodyPr>
          <a:lstStyle/>
          <a:p>
            <a:r>
              <a:rPr lang="en-US" dirty="0">
                <a:solidFill>
                  <a:srgbClr val="FF9300"/>
                </a:solidFill>
              </a:rPr>
              <a:t>Every agent has to use 75 iterations.</a:t>
            </a:r>
            <a:endParaRPr lang="en-US" b="1" dirty="0">
              <a:solidFill>
                <a:srgbClr val="FF9300"/>
              </a:solidFill>
            </a:endParaRPr>
          </a:p>
        </p:txBody>
      </p:sp>
      <p:grpSp>
        <p:nvGrpSpPr>
          <p:cNvPr id="66" name="Group 65">
            <a:extLst>
              <a:ext uri="{FF2B5EF4-FFF2-40B4-BE49-F238E27FC236}">
                <a16:creationId xmlns:a16="http://schemas.microsoft.com/office/drawing/2014/main" id="{4A480DCA-1556-D24A-9545-57A4628A407D}"/>
              </a:ext>
            </a:extLst>
          </p:cNvPr>
          <p:cNvGrpSpPr/>
          <p:nvPr/>
        </p:nvGrpSpPr>
        <p:grpSpPr>
          <a:xfrm>
            <a:off x="3997066" y="3977884"/>
            <a:ext cx="3870753" cy="2895382"/>
            <a:chOff x="2473065" y="3977884"/>
            <a:chExt cx="3870753" cy="2895382"/>
          </a:xfrm>
        </p:grpSpPr>
        <p:grpSp>
          <p:nvGrpSpPr>
            <p:cNvPr id="68" name="Group 67">
              <a:extLst>
                <a:ext uri="{FF2B5EF4-FFF2-40B4-BE49-F238E27FC236}">
                  <a16:creationId xmlns:a16="http://schemas.microsoft.com/office/drawing/2014/main" id="{81F968BF-4E5D-154A-8560-BD7A4EB899A1}"/>
                </a:ext>
              </a:extLst>
            </p:cNvPr>
            <p:cNvGrpSpPr/>
            <p:nvPr/>
          </p:nvGrpSpPr>
          <p:grpSpPr>
            <a:xfrm>
              <a:off x="2473065" y="3977884"/>
              <a:ext cx="3870753" cy="2895382"/>
              <a:chOff x="2473065" y="3977884"/>
              <a:chExt cx="3870753" cy="2895382"/>
            </a:xfrm>
          </p:grpSpPr>
          <p:pic>
            <p:nvPicPr>
              <p:cNvPr id="71" name="Picture 70">
                <a:extLst>
                  <a:ext uri="{FF2B5EF4-FFF2-40B4-BE49-F238E27FC236}">
                    <a16:creationId xmlns:a16="http://schemas.microsoft.com/office/drawing/2014/main" id="{08746D35-7CBB-DB4A-B3E3-58627454DD8B}"/>
                  </a:ext>
                </a:extLst>
              </p:cNvPr>
              <p:cNvPicPr>
                <a:picLocks noChangeAspect="1"/>
              </p:cNvPicPr>
              <p:nvPr/>
            </p:nvPicPr>
            <p:blipFill>
              <a:blip r:embed="rId4"/>
              <a:stretch>
                <a:fillRect/>
              </a:stretch>
            </p:blipFill>
            <p:spPr>
              <a:xfrm>
                <a:off x="2483311" y="3977884"/>
                <a:ext cx="3860507" cy="2895382"/>
              </a:xfrm>
              <a:prstGeom prst="rect">
                <a:avLst/>
              </a:prstGeom>
            </p:spPr>
          </p:pic>
          <p:sp>
            <p:nvSpPr>
              <p:cNvPr id="72" name="Rectangle 71">
                <a:extLst>
                  <a:ext uri="{FF2B5EF4-FFF2-40B4-BE49-F238E27FC236}">
                    <a16:creationId xmlns:a16="http://schemas.microsoft.com/office/drawing/2014/main" id="{2C9DE23C-E9F2-4542-8274-60A21D1EBAAF}"/>
                  </a:ext>
                </a:extLst>
              </p:cNvPr>
              <p:cNvSpPr/>
              <p:nvPr/>
            </p:nvSpPr>
            <p:spPr>
              <a:xfrm>
                <a:off x="3630313" y="6551935"/>
                <a:ext cx="1788503" cy="276999"/>
              </a:xfrm>
              <a:prstGeom prst="rect">
                <a:avLst/>
              </a:prstGeom>
              <a:solidFill>
                <a:schemeClr val="bg1"/>
              </a:solidFill>
            </p:spPr>
            <p:txBody>
              <a:bodyPr wrap="none">
                <a:spAutoFit/>
              </a:bodyPr>
              <a:lstStyle/>
              <a:p>
                <a:r>
                  <a:rPr lang="en-US" sz="1200" dirty="0"/>
                  <a:t>Iteration = #samples/64</a:t>
                </a:r>
              </a:p>
            </p:txBody>
          </p:sp>
          <p:sp>
            <p:nvSpPr>
              <p:cNvPr id="73" name="Rectangle 72">
                <a:extLst>
                  <a:ext uri="{FF2B5EF4-FFF2-40B4-BE49-F238E27FC236}">
                    <a16:creationId xmlns:a16="http://schemas.microsoft.com/office/drawing/2014/main" id="{34E06434-EB32-E449-86E7-66AB88645A73}"/>
                  </a:ext>
                </a:extLst>
              </p:cNvPr>
              <p:cNvSpPr/>
              <p:nvPr/>
            </p:nvSpPr>
            <p:spPr>
              <a:xfrm rot="16200000">
                <a:off x="1880660" y="5080856"/>
                <a:ext cx="1461810" cy="276999"/>
              </a:xfrm>
              <a:prstGeom prst="rect">
                <a:avLst/>
              </a:prstGeom>
              <a:solidFill>
                <a:schemeClr val="bg1"/>
              </a:solidFill>
            </p:spPr>
            <p:txBody>
              <a:bodyPr wrap="none">
                <a:spAutoFit/>
              </a:bodyPr>
              <a:lstStyle/>
              <a:p>
                <a:r>
                  <a:rPr lang="en-US" sz="1200" dirty="0"/>
                  <a:t>Validation accuracy</a:t>
                </a:r>
              </a:p>
            </p:txBody>
          </p:sp>
        </p:grpSp>
        <p:sp>
          <p:nvSpPr>
            <p:cNvPr id="70" name="Rectangle 69">
              <a:extLst>
                <a:ext uri="{FF2B5EF4-FFF2-40B4-BE49-F238E27FC236}">
                  <a16:creationId xmlns:a16="http://schemas.microsoft.com/office/drawing/2014/main" id="{7A94D00C-2D31-A249-96EA-C0013B6187BF}"/>
                </a:ext>
              </a:extLst>
            </p:cNvPr>
            <p:cNvSpPr/>
            <p:nvPr/>
          </p:nvSpPr>
          <p:spPr>
            <a:xfrm>
              <a:off x="4282204" y="5166554"/>
              <a:ext cx="1864519" cy="10934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Rectangle 73">
            <a:extLst>
              <a:ext uri="{FF2B5EF4-FFF2-40B4-BE49-F238E27FC236}">
                <a16:creationId xmlns:a16="http://schemas.microsoft.com/office/drawing/2014/main" id="{1A4344FF-CDF4-0B45-A0D7-457B6F76ED2C}"/>
              </a:ext>
            </a:extLst>
          </p:cNvPr>
          <p:cNvSpPr/>
          <p:nvPr/>
        </p:nvSpPr>
        <p:spPr>
          <a:xfrm>
            <a:off x="4284228" y="3758890"/>
            <a:ext cx="2061142" cy="369332"/>
          </a:xfrm>
          <a:prstGeom prst="rect">
            <a:avLst/>
          </a:prstGeom>
        </p:spPr>
        <p:txBody>
          <a:bodyPr wrap="none">
            <a:spAutoFit/>
          </a:bodyPr>
          <a:lstStyle/>
          <a:p>
            <a:r>
              <a:rPr lang="en-US" b="1" dirty="0">
                <a:solidFill>
                  <a:schemeClr val="accent2"/>
                </a:solidFill>
              </a:rPr>
              <a:t>Avg accuracy &gt;0.7</a:t>
            </a:r>
          </a:p>
        </p:txBody>
      </p:sp>
      <p:sp>
        <p:nvSpPr>
          <p:cNvPr id="75" name="Rectangle 74">
            <a:extLst>
              <a:ext uri="{FF2B5EF4-FFF2-40B4-BE49-F238E27FC236}">
                <a16:creationId xmlns:a16="http://schemas.microsoft.com/office/drawing/2014/main" id="{1ECCFF00-CCAA-2F42-96B1-EF75923FCE8B}"/>
              </a:ext>
            </a:extLst>
          </p:cNvPr>
          <p:cNvSpPr/>
          <p:nvPr/>
        </p:nvSpPr>
        <p:spPr>
          <a:xfrm>
            <a:off x="6589780" y="3729763"/>
            <a:ext cx="2099614" cy="369332"/>
          </a:xfrm>
          <a:prstGeom prst="rect">
            <a:avLst/>
          </a:prstGeom>
        </p:spPr>
        <p:txBody>
          <a:bodyPr wrap="none">
            <a:spAutoFit/>
          </a:bodyPr>
          <a:lstStyle/>
          <a:p>
            <a:r>
              <a:rPr lang="en-US" b="1" dirty="0">
                <a:solidFill>
                  <a:srgbClr val="FF9300"/>
                </a:solidFill>
              </a:rPr>
              <a:t>min accuracy &gt;0.7</a:t>
            </a:r>
          </a:p>
        </p:txBody>
      </p:sp>
      <p:cxnSp>
        <p:nvCxnSpPr>
          <p:cNvPr id="76" name="Straight Connector 75">
            <a:extLst>
              <a:ext uri="{FF2B5EF4-FFF2-40B4-BE49-F238E27FC236}">
                <a16:creationId xmlns:a16="http://schemas.microsoft.com/office/drawing/2014/main" id="{3884EB71-4946-4D48-8072-622C5E3088E9}"/>
              </a:ext>
            </a:extLst>
          </p:cNvPr>
          <p:cNvCxnSpPr>
            <a:cxnSpLocks/>
          </p:cNvCxnSpPr>
          <p:nvPr/>
        </p:nvCxnSpPr>
        <p:spPr>
          <a:xfrm flipV="1">
            <a:off x="6284410" y="4585600"/>
            <a:ext cx="0" cy="1717824"/>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E173B9-E685-3140-8B8B-C9002E7BFB78}"/>
              </a:ext>
            </a:extLst>
          </p:cNvPr>
          <p:cNvCxnSpPr>
            <a:cxnSpLocks/>
          </p:cNvCxnSpPr>
          <p:nvPr/>
        </p:nvCxnSpPr>
        <p:spPr>
          <a:xfrm flipV="1">
            <a:off x="7661547" y="4588372"/>
            <a:ext cx="0" cy="1717824"/>
          </a:xfrm>
          <a:prstGeom prst="line">
            <a:avLst/>
          </a:prstGeom>
          <a:ln w="31750">
            <a:solidFill>
              <a:srgbClr val="FF9300"/>
            </a:solidFill>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684AAAC9-8233-2A43-A140-3FC8F760C762}"/>
              </a:ext>
            </a:extLst>
          </p:cNvPr>
          <p:cNvSpPr/>
          <p:nvPr/>
        </p:nvSpPr>
        <p:spPr>
          <a:xfrm>
            <a:off x="9014820" y="6493620"/>
            <a:ext cx="3523543" cy="369332"/>
          </a:xfrm>
          <a:prstGeom prst="rect">
            <a:avLst/>
          </a:prstGeom>
        </p:spPr>
        <p:txBody>
          <a:bodyPr wrap="square">
            <a:spAutoFit/>
          </a:bodyPr>
          <a:lstStyle/>
          <a:p>
            <a:r>
              <a:rPr lang="en-US" dirty="0">
                <a:solidFill>
                  <a:schemeClr val="accent6"/>
                </a:solidFill>
                <a:latin typeface="Cambria Math" charset="0"/>
                <a:ea typeface="Cambria Math" charset="0"/>
                <a:cs typeface="Cambria Math" charset="0"/>
              </a:rPr>
              <a:t>Blum, </a:t>
            </a:r>
            <a:r>
              <a:rPr lang="en-US" b="1" dirty="0">
                <a:solidFill>
                  <a:schemeClr val="accent6">
                    <a:lumMod val="75000"/>
                  </a:schemeClr>
                </a:solidFill>
                <a:latin typeface="Cambria Math" charset="0"/>
                <a:ea typeface="Cambria Math" charset="0"/>
                <a:cs typeface="Cambria Math" charset="0"/>
              </a:rPr>
              <a:t>H</a:t>
            </a:r>
            <a:r>
              <a:rPr lang="en-US" dirty="0">
                <a:solidFill>
                  <a:schemeClr val="accent6"/>
                </a:solidFill>
                <a:latin typeface="Cambria Math" charset="0"/>
                <a:ea typeface="Cambria Math" charset="0"/>
                <a:cs typeface="Cambria Math" charset="0"/>
              </a:rPr>
              <a:t>, Phillips, Shao ‘21</a:t>
            </a:r>
            <a:endParaRPr lang="en-US" b="1" dirty="0">
              <a:solidFill>
                <a:schemeClr val="accent6"/>
              </a:solidFill>
              <a:latin typeface="Cambria Math" charset="0"/>
              <a:ea typeface="Cambria Math" charset="0"/>
              <a:cs typeface="Cambria Math" charset="0"/>
            </a:endParaRPr>
          </a:p>
        </p:txBody>
      </p:sp>
    </p:spTree>
    <p:extLst>
      <p:ext uri="{BB962C8B-B14F-4D97-AF65-F5344CB8AC3E}">
        <p14:creationId xmlns:p14="http://schemas.microsoft.com/office/powerpoint/2010/main" val="347757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74" grpId="0"/>
      <p:bldP spid="75" grpId="0"/>
      <p:bldP spid="78" grpId="0"/>
    </p:bld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862641" y="2151727"/>
            <a:ext cx="7504982" cy="2062103"/>
          </a:xfrm>
          <a:prstGeom prst="rect">
            <a:avLst/>
          </a:prstGeom>
        </p:spPr>
        <p:txBody>
          <a:bodyPr wrap="square">
            <a:spAutoFit/>
          </a:bodyPr>
          <a:lstStyle/>
          <a:p>
            <a:r>
              <a:rPr lang="en-US" sz="3200" dirty="0">
                <a:latin typeface="Cambria Math" charset="0"/>
                <a:ea typeface="Cambria Math" charset="0"/>
                <a:cs typeface="Cambria Math" charset="0"/>
              </a:rPr>
              <a:t>Can we ensure that every learning agent has high accuracy …</a:t>
            </a:r>
          </a:p>
          <a:p>
            <a:endParaRPr lang="en-US" sz="3200" dirty="0">
              <a:latin typeface="Cambria Math" charset="0"/>
              <a:ea typeface="Cambria Math" charset="0"/>
              <a:cs typeface="Cambria Math" charset="0"/>
            </a:endParaRPr>
          </a:p>
          <a:p>
            <a:r>
              <a:rPr lang="en-US" sz="3200" dirty="0">
                <a:latin typeface="Cambria Math" charset="0"/>
                <a:ea typeface="Cambria Math" charset="0"/>
                <a:cs typeface="Cambria Math" charset="0"/>
              </a:rPr>
              <a:t>… from reasonably small amount of data?</a:t>
            </a:r>
          </a:p>
        </p:txBody>
      </p:sp>
      <p:sp>
        <p:nvSpPr>
          <p:cNvPr id="30" name="Rectangle 29"/>
          <p:cNvSpPr/>
          <p:nvPr/>
        </p:nvSpPr>
        <p:spPr>
          <a:xfrm>
            <a:off x="607765" y="581501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7766" y="96545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12" descr="https://www.colourbox.com/preview/11420515-brain-as-processing-machine.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4125" b="94750" l="10000" r="90000"/>
                    </a14:imgEffect>
                    <a14:imgEffect>
                      <a14:brightnessContrast bright="20000"/>
                    </a14:imgEffect>
                  </a14:imgLayer>
                </a14:imgProps>
              </a:ext>
              <a:ext uri="{28A0092B-C50C-407E-A947-70E740481C1C}">
                <a14:useLocalDpi xmlns:a14="http://schemas.microsoft.com/office/drawing/2010/main"/>
              </a:ext>
            </a:extLst>
          </a:blip>
          <a:srcRect l="12709" r="13167"/>
          <a:stretch/>
        </p:blipFill>
        <p:spPr bwMode="auto">
          <a:xfrm>
            <a:off x="8720005" y="1698806"/>
            <a:ext cx="2609354" cy="35202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4033232"/>
      </p:ext>
    </p:extLst>
  </p:cSld>
  <p:clrMapOvr>
    <a:masterClrMapping/>
  </p:clrMapOvr>
  <mc:AlternateContent xmlns:mc="http://schemas.openxmlformats.org/markup-compatibility/2006">
    <mc:Choice xmlns:p14="http://schemas.microsoft.com/office/powerpoint/2010/main" Requires="p14">
      <p:transition spd="med" p14:dur="700" advTm="13067">
        <p:fade/>
      </p:transition>
    </mc:Choice>
    <mc:Fallback>
      <p:transition spd="med" advTm="13067">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9ADD69-15EC-EC4A-A84F-0FCE949BA87E}"/>
              </a:ext>
            </a:extLst>
          </p:cNvPr>
          <p:cNvSpPr/>
          <p:nvPr/>
        </p:nvSpPr>
        <p:spPr>
          <a:xfrm>
            <a:off x="1575459"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517A0716-422D-1141-9AB1-3FDBD533582F}"/>
              </a:ext>
            </a:extLst>
          </p:cNvPr>
          <p:cNvSpPr/>
          <p:nvPr/>
        </p:nvSpPr>
        <p:spPr bwMode="auto">
          <a:xfrm>
            <a:off x="1588534" y="378764"/>
            <a:ext cx="5542327"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Models for collaborative learning</a:t>
            </a:r>
          </a:p>
        </p:txBody>
      </p:sp>
      <p:sp>
        <p:nvSpPr>
          <p:cNvPr id="7" name="Rectangle 6">
            <a:extLst>
              <a:ext uri="{FF2B5EF4-FFF2-40B4-BE49-F238E27FC236}">
                <a16:creationId xmlns:a16="http://schemas.microsoft.com/office/drawing/2014/main" id="{9A28A0E6-80D0-4947-8948-8181C976BA47}"/>
              </a:ext>
            </a:extLst>
          </p:cNvPr>
          <p:cNvSpPr/>
          <p:nvPr/>
        </p:nvSpPr>
        <p:spPr>
          <a:xfrm>
            <a:off x="1575459"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9" name="Pentagon 8">
            <a:extLst>
              <a:ext uri="{FF2B5EF4-FFF2-40B4-BE49-F238E27FC236}">
                <a16:creationId xmlns:a16="http://schemas.microsoft.com/office/drawing/2014/main" id="{07CFA819-7003-234C-9251-1A6A4F2AEA8A}"/>
              </a:ext>
            </a:extLst>
          </p:cNvPr>
          <p:cNvSpPr/>
          <p:nvPr/>
        </p:nvSpPr>
        <p:spPr bwMode="auto">
          <a:xfrm>
            <a:off x="1588534" y="2617650"/>
            <a:ext cx="5542326"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Average vs Per-agent guarantees</a:t>
            </a:r>
            <a:endParaRPr lang="en-US" sz="2800" b="1" dirty="0">
              <a:solidFill>
                <a:schemeClr val="bg1"/>
              </a:solidFill>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7D0936E4-AF3A-394F-969E-60FF62534161}"/>
              </a:ext>
            </a:extLst>
          </p:cNvPr>
          <p:cNvSpPr/>
          <p:nvPr/>
        </p:nvSpPr>
        <p:spPr>
          <a:xfrm>
            <a:off x="1575459"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1" name="Pentagon 10">
            <a:extLst>
              <a:ext uri="{FF2B5EF4-FFF2-40B4-BE49-F238E27FC236}">
                <a16:creationId xmlns:a16="http://schemas.microsoft.com/office/drawing/2014/main" id="{7D5CD01E-FD63-4046-8642-1A899A4603E6}"/>
              </a:ext>
            </a:extLst>
          </p:cNvPr>
          <p:cNvSpPr/>
          <p:nvPr/>
        </p:nvSpPr>
        <p:spPr bwMode="auto">
          <a:xfrm>
            <a:off x="1575458" y="4872479"/>
            <a:ext cx="5555402"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Rationality and Equilibria</a:t>
            </a:r>
          </a:p>
        </p:txBody>
      </p:sp>
      <p:sp>
        <p:nvSpPr>
          <p:cNvPr id="12" name="Rectangle 11">
            <a:extLst>
              <a:ext uri="{FF2B5EF4-FFF2-40B4-BE49-F238E27FC236}">
                <a16:creationId xmlns:a16="http://schemas.microsoft.com/office/drawing/2014/main" id="{5F2119E1-8299-B54A-827F-B22F9E09EEBD}"/>
              </a:ext>
            </a:extLst>
          </p:cNvPr>
          <p:cNvSpPr/>
          <p:nvPr/>
        </p:nvSpPr>
        <p:spPr bwMode="auto">
          <a:xfrm>
            <a:off x="503559" y="378767"/>
            <a:ext cx="931775" cy="6322513"/>
          </a:xfrm>
          <a:prstGeom prst="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ea typeface="Cambria Math" panose="02040503050406030204" pitchFamily="18" charset="0"/>
              <a:cs typeface="Geneva" pitchFamily="-110" charset="-128"/>
            </a:endParaRPr>
          </a:p>
        </p:txBody>
      </p:sp>
      <p:sp>
        <p:nvSpPr>
          <p:cNvPr id="13" name="TextBox 12">
            <a:extLst>
              <a:ext uri="{FF2B5EF4-FFF2-40B4-BE49-F238E27FC236}">
                <a16:creationId xmlns:a16="http://schemas.microsoft.com/office/drawing/2014/main" id="{C42BA7FD-04E0-E448-9AA8-A21EDE47AA55}"/>
              </a:ext>
            </a:extLst>
          </p:cNvPr>
          <p:cNvSpPr txBox="1"/>
          <p:nvPr/>
        </p:nvSpPr>
        <p:spPr>
          <a:xfrm rot="16200000">
            <a:off x="-3697739" y="3282626"/>
            <a:ext cx="9216990" cy="553998"/>
          </a:xfrm>
          <a:prstGeom prst="rect">
            <a:avLst/>
          </a:prstGeom>
          <a:noFill/>
        </p:spPr>
        <p:txBody>
          <a:bodyPr wrap="square" rtlCol="0">
            <a:spAutoFit/>
          </a:bodyPr>
          <a:lstStyle/>
          <a:p>
            <a:pPr algn="ctr"/>
            <a:r>
              <a:rPr lang="en-US" sz="3000" dirty="0">
                <a:solidFill>
                  <a:schemeClr val="bg1"/>
                </a:solidFill>
                <a:ea typeface="Cambria Math" panose="02040503050406030204" pitchFamily="18" charset="0"/>
                <a:cs typeface="Cambria Math" charset="0"/>
              </a:rPr>
              <a:t>Collaboration in Learning</a:t>
            </a:r>
          </a:p>
        </p:txBody>
      </p:sp>
      <p:sp>
        <p:nvSpPr>
          <p:cNvPr id="14" name="Rectangle 13">
            <a:extLst>
              <a:ext uri="{FF2B5EF4-FFF2-40B4-BE49-F238E27FC236}">
                <a16:creationId xmlns:a16="http://schemas.microsoft.com/office/drawing/2014/main" id="{D62D4992-6BD8-324E-8DA4-AB5DA78CB221}"/>
              </a:ext>
            </a:extLst>
          </p:cNvPr>
          <p:cNvSpPr/>
          <p:nvPr/>
        </p:nvSpPr>
        <p:spPr>
          <a:xfrm>
            <a:off x="1575459"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5" name="Rectangle 14">
            <a:extLst>
              <a:ext uri="{FF2B5EF4-FFF2-40B4-BE49-F238E27FC236}">
                <a16:creationId xmlns:a16="http://schemas.microsoft.com/office/drawing/2014/main" id="{E4F3C28E-A078-8E4A-A6F5-2BAFABCE9156}"/>
              </a:ext>
            </a:extLst>
          </p:cNvPr>
          <p:cNvSpPr/>
          <p:nvPr/>
        </p:nvSpPr>
        <p:spPr>
          <a:xfrm>
            <a:off x="1516468" y="4713621"/>
            <a:ext cx="5640023" cy="2146515"/>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F08EC85A-748B-B84E-BD6E-969E0CCEF667}"/>
              </a:ext>
            </a:extLst>
          </p:cNvPr>
          <p:cNvSpPr/>
          <p:nvPr/>
        </p:nvSpPr>
        <p:spPr>
          <a:xfrm>
            <a:off x="1503658" y="156721"/>
            <a:ext cx="6679200" cy="2146515"/>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2281163837"/>
      </p:ext>
    </p:extLst>
  </p:cSld>
  <p:clrMapOvr>
    <a:masterClrMapping/>
  </p:clrMapOvr>
  <mc:AlternateContent xmlns:mc="http://schemas.openxmlformats.org/markup-compatibility/2006">
    <mc:Choice xmlns:p14="http://schemas.microsoft.com/office/powerpoint/2010/main" Requires="p14">
      <p:transition spd="slow" p14:dur="2000" advTm="54586"/>
    </mc:Choice>
    <mc:Fallback>
      <p:transition spd="slow" advTm="54586"/>
    </mc:Fallback>
  </mc:AlternateContent>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07556" y="178398"/>
            <a:ext cx="9144000" cy="808327"/>
          </a:xfrm>
        </p:spPr>
        <p:txBody>
          <a:bodyPr/>
          <a:lstStyle/>
          <a:p>
            <a:r>
              <a:rPr lang="en-US" dirty="0"/>
              <a:t>Collaborative Learning</a:t>
            </a:r>
          </a:p>
        </p:txBody>
      </p:sp>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6A82B78-1800-F547-8460-715A09E34016}"/>
                  </a:ext>
                </a:extLst>
              </p:cNvPr>
              <p:cNvSpPr/>
              <p:nvPr/>
            </p:nvSpPr>
            <p:spPr>
              <a:xfrm>
                <a:off x="447405" y="1019959"/>
                <a:ext cx="8477820" cy="513282"/>
              </a:xfrm>
              <a:prstGeom prst="rect">
                <a:avLst/>
              </a:prstGeom>
            </p:spPr>
            <p:txBody>
              <a:bodyPr wrap="square">
                <a:spAutoFit/>
              </a:bodyPr>
              <a:lstStyle/>
              <a:p>
                <a:r>
                  <a:rPr lang="en-US" sz="2400" dirty="0">
                    <a:latin typeface="Cambria Math" charset="0"/>
                    <a:ea typeface="Cambria Math" charset="0"/>
                    <a:cs typeface="Cambria Math" charset="0"/>
                  </a:rPr>
                  <a:t>There are </a:t>
                </a:r>
                <a14:m>
                  <m:oMath xmlns:m="http://schemas.openxmlformats.org/officeDocument/2006/math">
                    <m:r>
                      <a:rPr lang="en-US" sz="2400" i="1">
                        <a:solidFill>
                          <a:srgbClr val="033AFF"/>
                        </a:solidFill>
                        <a:latin typeface="Cambria Math" panose="02040503050406030204" pitchFamily="18" charset="0"/>
                        <a:ea typeface="Cambria Math" charset="0"/>
                        <a:cs typeface="Cambria Math" charset="0"/>
                      </a:rPr>
                      <m:t>𝑘</m:t>
                    </m:r>
                  </m:oMath>
                </a14:m>
                <a:r>
                  <a:rPr lang="en-US" sz="2400" dirty="0">
                    <a:latin typeface="Cambria Math" charset="0"/>
                    <a:ea typeface="Cambria Math" charset="0"/>
                    <a:cs typeface="Cambria Math" charset="0"/>
                  </a:rPr>
                  <a:t> populations/distributions </a:t>
                </a:r>
                <a14:m>
                  <m:oMath xmlns:m="http://schemas.openxmlformats.org/officeDocument/2006/math">
                    <m:sSub>
                      <m:sSubPr>
                        <m:ctrlPr>
                          <a:rPr lang="en-US" sz="2800" i="1">
                            <a:solidFill>
                              <a:srgbClr val="379801"/>
                            </a:solidFill>
                            <a:latin typeface="Cambria Math" panose="02040503050406030204" pitchFamily="18" charset="0"/>
                            <a:ea typeface="Cambria Math" charset="0"/>
                            <a:cs typeface="Cambria Math" charset="0"/>
                          </a:rPr>
                        </m:ctrlPr>
                      </m:sSubPr>
                      <m:e>
                        <m:r>
                          <a:rPr lang="en-US" sz="2800" i="1">
                            <a:solidFill>
                              <a:srgbClr val="379801"/>
                            </a:solidFill>
                            <a:latin typeface="Cambria Math" charset="0"/>
                            <a:ea typeface="Cambria Math" charset="0"/>
                            <a:cs typeface="Cambria Math" charset="0"/>
                          </a:rPr>
                          <m:t>𝒟</m:t>
                        </m:r>
                      </m:e>
                      <m:sub>
                        <m:r>
                          <a:rPr lang="en-US" sz="2800" i="1">
                            <a:solidFill>
                              <a:srgbClr val="379801"/>
                            </a:solidFill>
                            <a:latin typeface="Cambria Math" panose="02040503050406030204" pitchFamily="18" charset="0"/>
                            <a:ea typeface="Cambria Math" charset="0"/>
                            <a:cs typeface="Cambria Math" charset="0"/>
                          </a:rPr>
                          <m:t>1</m:t>
                        </m:r>
                      </m:sub>
                    </m:sSub>
                    <m:r>
                      <a:rPr lang="en-US" sz="2800" i="1">
                        <a:solidFill>
                          <a:srgbClr val="379801"/>
                        </a:solidFill>
                        <a:latin typeface="Cambria Math" panose="02040503050406030204" pitchFamily="18" charset="0"/>
                        <a:ea typeface="Cambria Math" charset="0"/>
                        <a:cs typeface="Cambria Math" charset="0"/>
                      </a:rPr>
                      <m:t>,</m:t>
                    </m:r>
                    <m:sSub>
                      <m:sSubPr>
                        <m:ctrlPr>
                          <a:rPr lang="en-US" sz="2800" i="1">
                            <a:solidFill>
                              <a:srgbClr val="379801"/>
                            </a:solidFill>
                            <a:latin typeface="Cambria Math" panose="02040503050406030204" pitchFamily="18" charset="0"/>
                            <a:ea typeface="Cambria Math" charset="0"/>
                            <a:cs typeface="Cambria Math" charset="0"/>
                          </a:rPr>
                        </m:ctrlPr>
                      </m:sSubPr>
                      <m:e>
                        <m:r>
                          <a:rPr lang="en-US" sz="2800" i="1">
                            <a:solidFill>
                              <a:srgbClr val="379801"/>
                            </a:solidFill>
                            <a:latin typeface="Cambria Math" charset="0"/>
                            <a:ea typeface="Cambria Math" charset="0"/>
                            <a:cs typeface="Cambria Math" charset="0"/>
                          </a:rPr>
                          <m:t>𝒟</m:t>
                        </m:r>
                      </m:e>
                      <m:sub>
                        <m:r>
                          <a:rPr lang="en-US" sz="2800" i="1">
                            <a:solidFill>
                              <a:srgbClr val="379801"/>
                            </a:solidFill>
                            <a:latin typeface="Cambria Math" panose="02040503050406030204" pitchFamily="18" charset="0"/>
                            <a:ea typeface="Cambria Math" charset="0"/>
                            <a:cs typeface="Cambria Math" charset="0"/>
                          </a:rPr>
                          <m:t>2</m:t>
                        </m:r>
                      </m:sub>
                    </m:sSub>
                    <m:r>
                      <a:rPr lang="en-US" sz="2800" i="1">
                        <a:solidFill>
                          <a:srgbClr val="379801"/>
                        </a:solidFill>
                        <a:latin typeface="Cambria Math" panose="02040503050406030204" pitchFamily="18" charset="0"/>
                        <a:ea typeface="Cambria Math" charset="0"/>
                        <a:cs typeface="Cambria Math" charset="0"/>
                      </a:rPr>
                      <m:t>, …,</m:t>
                    </m:r>
                    <m:sSub>
                      <m:sSubPr>
                        <m:ctrlPr>
                          <a:rPr lang="en-US" sz="2800" i="1">
                            <a:solidFill>
                              <a:srgbClr val="379801"/>
                            </a:solidFill>
                            <a:latin typeface="Cambria Math" panose="02040503050406030204" pitchFamily="18" charset="0"/>
                            <a:ea typeface="Cambria Math" charset="0"/>
                            <a:cs typeface="Cambria Math" charset="0"/>
                          </a:rPr>
                        </m:ctrlPr>
                      </m:sSubPr>
                      <m:e>
                        <m:r>
                          <a:rPr lang="en-US" sz="2800" i="1">
                            <a:solidFill>
                              <a:srgbClr val="379801"/>
                            </a:solidFill>
                            <a:latin typeface="Cambria Math" charset="0"/>
                            <a:ea typeface="Cambria Math" charset="0"/>
                            <a:cs typeface="Cambria Math" charset="0"/>
                          </a:rPr>
                          <m:t>𝒟</m:t>
                        </m:r>
                      </m:e>
                      <m:sub>
                        <m:r>
                          <a:rPr lang="en-US" sz="2800" i="1">
                            <a:solidFill>
                              <a:srgbClr val="379801"/>
                            </a:solidFill>
                            <a:latin typeface="Cambria Math" panose="02040503050406030204" pitchFamily="18" charset="0"/>
                            <a:ea typeface="Cambria Math" charset="0"/>
                            <a:cs typeface="Cambria Math" charset="0"/>
                          </a:rPr>
                          <m:t>𝑘</m:t>
                        </m:r>
                      </m:sub>
                    </m:sSub>
                  </m:oMath>
                </a14:m>
                <a:r>
                  <a:rPr lang="en-US" sz="2400" dirty="0">
                    <a:latin typeface="Cambria Math" charset="0"/>
                    <a:ea typeface="Cambria Math" charset="0"/>
                    <a:cs typeface="Cambria Math" charset="0"/>
                  </a:rPr>
                  <a:t>. </a:t>
                </a:r>
              </a:p>
            </p:txBody>
          </p:sp>
        </mc:Choice>
        <mc:Fallback xmlns="">
          <p:sp>
            <p:nvSpPr>
              <p:cNvPr id="12" name="Rectangle 11">
                <a:extLst>
                  <a:ext uri="{FF2B5EF4-FFF2-40B4-BE49-F238E27FC236}">
                    <a16:creationId xmlns:a16="http://schemas.microsoft.com/office/drawing/2014/main" id="{E6A82B78-1800-F547-8460-715A09E34016}"/>
                  </a:ext>
                </a:extLst>
              </p:cNvPr>
              <p:cNvSpPr>
                <a:spLocks noRot="1" noChangeAspect="1" noMove="1" noResize="1" noEditPoints="1" noAdjustHandles="1" noChangeArrowheads="1" noChangeShapeType="1" noTextEdit="1"/>
              </p:cNvSpPr>
              <p:nvPr/>
            </p:nvSpPr>
            <p:spPr>
              <a:xfrm>
                <a:off x="447405" y="1019959"/>
                <a:ext cx="8477820" cy="513282"/>
              </a:xfrm>
              <a:prstGeom prst="rect">
                <a:avLst/>
              </a:prstGeom>
              <a:blipFill>
                <a:blip r:embed="rId4"/>
                <a:stretch>
                  <a:fillRect l="-1198" b="-243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A5163BC2-952B-714F-8AAD-7181058C7FF5}"/>
                  </a:ext>
                </a:extLst>
              </p:cNvPr>
              <p:cNvSpPr/>
              <p:nvPr/>
            </p:nvSpPr>
            <p:spPr>
              <a:xfrm>
                <a:off x="4232765" y="4070311"/>
                <a:ext cx="3304577" cy="71237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ea typeface="Cambria Math" panose="02040503050406030204" pitchFamily="18" charset="0"/>
                              <a:cs typeface="Cambria Math" charset="0"/>
                            </a:rPr>
                          </m:ctrlPr>
                        </m:funcPr>
                        <m:fName>
                          <m:limLow>
                            <m:limLowPr>
                              <m:ctrlPr>
                                <a:rPr lang="en-US" sz="2800" i="1">
                                  <a:latin typeface="Cambria Math" panose="02040503050406030204" pitchFamily="18" charset="0"/>
                                  <a:ea typeface="Cambria Math" panose="02040503050406030204" pitchFamily="18" charset="0"/>
                                  <a:cs typeface="Cambria Math" charset="0"/>
                                </a:rPr>
                              </m:ctrlPr>
                            </m:limLowPr>
                            <m:e>
                              <m:r>
                                <m:rPr>
                                  <m:sty m:val="p"/>
                                </m:rPr>
                                <a:rPr lang="en-US" sz="2800">
                                  <a:latin typeface="Cambria Math" panose="02040503050406030204" pitchFamily="18" charset="0"/>
                                  <a:ea typeface="Cambria Math" panose="02040503050406030204" pitchFamily="18" charset="0"/>
                                  <a:cs typeface="Cambria Math" charset="0"/>
                                </a:rPr>
                                <m:t>max</m:t>
                              </m:r>
                            </m:e>
                            <m:lim>
                              <m:r>
                                <a:rPr lang="en-US" sz="2800" i="1">
                                  <a:latin typeface="Cambria Math" panose="02040503050406030204" pitchFamily="18" charset="0"/>
                                  <a:ea typeface="Cambria Math" panose="02040503050406030204" pitchFamily="18" charset="0"/>
                                  <a:cs typeface="Cambria Math" charset="0"/>
                                </a:rPr>
                                <m:t>𝑖</m:t>
                              </m:r>
                              <m:r>
                                <a:rPr lang="en-US" sz="2800" i="1">
                                  <a:latin typeface="Cambria Math" panose="02040503050406030204" pitchFamily="18" charset="0"/>
                                  <a:ea typeface="Cambria Math" panose="02040503050406030204" pitchFamily="18" charset="0"/>
                                  <a:cs typeface="Cambria Math" charset="0"/>
                                </a:rPr>
                                <m:t>∈[</m:t>
                              </m:r>
                              <m:r>
                                <a:rPr lang="en-US" sz="2800" i="1">
                                  <a:latin typeface="Cambria Math" panose="02040503050406030204" pitchFamily="18" charset="0"/>
                                  <a:ea typeface="Cambria Math" panose="02040503050406030204" pitchFamily="18" charset="0"/>
                                  <a:cs typeface="Cambria Math" charset="0"/>
                                </a:rPr>
                                <m:t>𝑘</m:t>
                              </m:r>
                              <m:r>
                                <a:rPr lang="en-US" sz="2800" i="1">
                                  <a:latin typeface="Cambria Math" panose="02040503050406030204" pitchFamily="18" charset="0"/>
                                  <a:ea typeface="Cambria Math" panose="02040503050406030204" pitchFamily="18" charset="0"/>
                                  <a:cs typeface="Cambria Math" charset="0"/>
                                </a:rPr>
                                <m:t>]</m:t>
                              </m:r>
                            </m:lim>
                          </m:limLow>
                        </m:fName>
                        <m:e>
                          <m:sSub>
                            <m:sSubPr>
                              <m:ctrlPr>
                                <a:rPr lang="en-US" sz="2800" i="1">
                                  <a:latin typeface="Cambria Math" panose="02040503050406030204" pitchFamily="18" charset="0"/>
                                  <a:ea typeface="Cambria Math" panose="02040503050406030204" pitchFamily="18" charset="0"/>
                                  <a:cs typeface="Cambria Math" charset="0"/>
                                </a:rPr>
                              </m:ctrlPr>
                            </m:sSubPr>
                            <m:e>
                              <m:r>
                                <m:rPr>
                                  <m:sty m:val="p"/>
                                </m:rPr>
                                <a:rPr lang="en-US" sz="2800">
                                  <a:latin typeface="Cambria Math" panose="02040503050406030204" pitchFamily="18" charset="0"/>
                                  <a:ea typeface="Cambria Math" panose="02040503050406030204" pitchFamily="18" charset="0"/>
                                  <a:cs typeface="Cambria Math" charset="0"/>
                                </a:rPr>
                                <m:t>err</m:t>
                              </m:r>
                            </m:e>
                            <m:sub>
                              <m:sSub>
                                <m:sSubPr>
                                  <m:ctrlPr>
                                    <a:rPr lang="en-US" sz="2800" i="1">
                                      <a:solidFill>
                                        <a:srgbClr val="379801"/>
                                      </a:solidFill>
                                      <a:latin typeface="Cambria Math" panose="02040503050406030204" pitchFamily="18" charset="0"/>
                                      <a:ea typeface="Cambria Math" panose="02040503050406030204" pitchFamily="18" charset="0"/>
                                      <a:cs typeface="Cambria Math" charset="0"/>
                                    </a:rPr>
                                  </m:ctrlPr>
                                </m:sSubPr>
                                <m:e>
                                  <m:r>
                                    <a:rPr lang="en-US" sz="2800">
                                      <a:solidFill>
                                        <a:srgbClr val="379801"/>
                                      </a:solidFill>
                                      <a:latin typeface="Cambria Math" panose="02040503050406030204" pitchFamily="18" charset="0"/>
                                      <a:ea typeface="Cambria Math" panose="02040503050406030204" pitchFamily="18" charset="0"/>
                                      <a:cs typeface="Cambria Math" charset="0"/>
                                    </a:rPr>
                                    <m:t>𝒟</m:t>
                                  </m:r>
                                </m:e>
                                <m:sub>
                                  <m:r>
                                    <a:rPr lang="en-US" sz="2800" i="1">
                                      <a:solidFill>
                                        <a:srgbClr val="379801"/>
                                      </a:solidFill>
                                      <a:latin typeface="Cambria Math" panose="02040503050406030204" pitchFamily="18" charset="0"/>
                                      <a:ea typeface="Cambria Math" panose="02040503050406030204" pitchFamily="18" charset="0"/>
                                      <a:cs typeface="Cambria Math" charset="0"/>
                                    </a:rPr>
                                    <m:t>𝑖</m:t>
                                  </m:r>
                                </m:sub>
                              </m:sSub>
                            </m:sub>
                          </m:sSub>
                          <m:d>
                            <m:dPr>
                              <m:ctrlPr>
                                <a:rPr lang="en-US" sz="2800" i="1">
                                  <a:latin typeface="Cambria Math" panose="02040503050406030204" pitchFamily="18" charset="0"/>
                                  <a:ea typeface="Cambria Math" panose="02040503050406030204" pitchFamily="18" charset="0"/>
                                  <a:cs typeface="Cambria Math" charset="0"/>
                                </a:rPr>
                              </m:ctrlPr>
                            </m:dPr>
                            <m:e>
                              <m:r>
                                <a:rPr lang="en-US" sz="2800" i="1">
                                  <a:solidFill>
                                    <a:srgbClr val="0432FF"/>
                                  </a:solidFill>
                                  <a:latin typeface="Cambria Math" panose="02040503050406030204" pitchFamily="18" charset="0"/>
                                  <a:ea typeface="Cambria Math" panose="02040503050406030204" pitchFamily="18" charset="0"/>
                                  <a:cs typeface="Cambria Math" charset="0"/>
                                </a:rPr>
                                <m:t>𝑓</m:t>
                              </m:r>
                            </m:e>
                          </m:d>
                        </m:e>
                      </m:func>
                      <m:r>
                        <a:rPr lang="en-US" sz="2800" b="1" i="1">
                          <a:latin typeface="Cambria Math" panose="02040503050406030204" pitchFamily="18" charset="0"/>
                          <a:ea typeface="Cambria Math" panose="02040503050406030204" pitchFamily="18" charset="0"/>
                          <a:cs typeface="Cambria Math" charset="0"/>
                        </a:rPr>
                        <m:t>≤</m:t>
                      </m:r>
                      <m:r>
                        <a:rPr lang="en-US" sz="2800" i="1">
                          <a:latin typeface="Cambria Math" panose="02040503050406030204" pitchFamily="18" charset="0"/>
                          <a:ea typeface="Cambria Math" panose="02040503050406030204" pitchFamily="18" charset="0"/>
                          <a:cs typeface="Cambria Math" charset="0"/>
                        </a:rPr>
                        <m:t>𝜖</m:t>
                      </m:r>
                    </m:oMath>
                  </m:oMathPara>
                </a14:m>
                <a:endParaRPr lang="en-US" sz="2800" i="1" dirty="0">
                  <a:latin typeface="Cambria Math" panose="02040503050406030204" pitchFamily="18" charset="0"/>
                  <a:ea typeface="Cambria Math" panose="02040503050406030204" pitchFamily="18" charset="0"/>
                </a:endParaRPr>
              </a:p>
            </p:txBody>
          </p:sp>
        </mc:Choice>
        <mc:Fallback xmlns="">
          <p:sp>
            <p:nvSpPr>
              <p:cNvPr id="17" name="Rectangle 16">
                <a:extLst>
                  <a:ext uri="{FF2B5EF4-FFF2-40B4-BE49-F238E27FC236}">
                    <a16:creationId xmlns:a16="http://schemas.microsoft.com/office/drawing/2014/main" id="{A5163BC2-952B-714F-8AAD-7181058C7FF5}"/>
                  </a:ext>
                </a:extLst>
              </p:cNvPr>
              <p:cNvSpPr>
                <a:spLocks noRot="1" noChangeAspect="1" noMove="1" noResize="1" noEditPoints="1" noAdjustHandles="1" noChangeArrowheads="1" noChangeShapeType="1" noTextEdit="1"/>
              </p:cNvSpPr>
              <p:nvPr/>
            </p:nvSpPr>
            <p:spPr>
              <a:xfrm>
                <a:off x="4232765" y="4070311"/>
                <a:ext cx="3304577" cy="712375"/>
              </a:xfrm>
              <a:prstGeom prst="rect">
                <a:avLst/>
              </a:prstGeom>
              <a:blipFill>
                <a:blip r:embed="rId5"/>
                <a:stretch>
                  <a:fillRect b="-10526"/>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4B335440-32E6-5647-A0EC-0355AFAC4001}"/>
              </a:ext>
            </a:extLst>
          </p:cNvPr>
          <p:cNvSpPr/>
          <p:nvPr/>
        </p:nvSpPr>
        <p:spPr>
          <a:xfrm>
            <a:off x="2987060" y="5130679"/>
            <a:ext cx="5795985" cy="892552"/>
          </a:xfrm>
          <a:prstGeom prst="rect">
            <a:avLst/>
          </a:prstGeom>
          <a:solidFill>
            <a:schemeClr val="bg1"/>
          </a:solidFill>
        </p:spPr>
        <p:txBody>
          <a:bodyPr wrap="square">
            <a:spAutoFit/>
          </a:bodyPr>
          <a:lstStyle/>
          <a:p>
            <a:pPr algn="ctr"/>
            <a:r>
              <a:rPr lang="en-US" sz="2600" b="1" dirty="0">
                <a:latin typeface="Cambria Math" charset="0"/>
                <a:ea typeface="Cambria Math" charset="0"/>
                <a:cs typeface="Cambria Math" charset="0"/>
              </a:rPr>
              <a:t>How much data suffices for every learner to have high accuracy?</a:t>
            </a:r>
            <a:endParaRPr lang="en-US" sz="2600" b="1" dirty="0">
              <a:solidFill>
                <a:schemeClr val="tx2">
                  <a:lumMod val="50000"/>
                  <a:lumOff val="50000"/>
                </a:schemeClr>
              </a:solidFill>
              <a:latin typeface="Cambria Math" charset="0"/>
              <a:ea typeface="Cambria Math" charset="0"/>
              <a:cs typeface="Cambria Math" charset="0"/>
            </a:endParaRPr>
          </a:p>
        </p:txBody>
      </p:sp>
      <p:grpSp>
        <p:nvGrpSpPr>
          <p:cNvPr id="28" name="Group 27">
            <a:extLst>
              <a:ext uri="{FF2B5EF4-FFF2-40B4-BE49-F238E27FC236}">
                <a16:creationId xmlns:a16="http://schemas.microsoft.com/office/drawing/2014/main" id="{3D2BCE73-1CB3-7742-BF76-AF6E3CB2CB2E}"/>
              </a:ext>
            </a:extLst>
          </p:cNvPr>
          <p:cNvGrpSpPr/>
          <p:nvPr/>
        </p:nvGrpSpPr>
        <p:grpSpPr>
          <a:xfrm>
            <a:off x="4277299" y="1664475"/>
            <a:ext cx="3499001" cy="1686105"/>
            <a:chOff x="-1589390" y="6884060"/>
            <a:chExt cx="7500421" cy="3285739"/>
          </a:xfrm>
        </p:grpSpPr>
        <p:pic>
          <p:nvPicPr>
            <p:cNvPr id="29" name="Picture 28">
              <a:extLst>
                <a:ext uri="{FF2B5EF4-FFF2-40B4-BE49-F238E27FC236}">
                  <a16:creationId xmlns:a16="http://schemas.microsoft.com/office/drawing/2014/main" id="{5C882F34-DF14-D448-8E5C-6CCED62383D2}"/>
                </a:ext>
              </a:extLst>
            </p:cNvPr>
            <p:cNvPicPr>
              <a:picLocks noChangeAspect="1"/>
            </p:cNvPicPr>
            <p:nvPr/>
          </p:nvPicPr>
          <p:blipFill>
            <a:blip r:embed="rId6"/>
            <a:stretch>
              <a:fillRect/>
            </a:stretch>
          </p:blipFill>
          <p:spPr>
            <a:xfrm>
              <a:off x="228601" y="7648347"/>
              <a:ext cx="2153853" cy="2069205"/>
            </a:xfrm>
            <a:prstGeom prst="rect">
              <a:avLst/>
            </a:prstGeom>
          </p:spPr>
        </p:pic>
        <p:pic>
          <p:nvPicPr>
            <p:cNvPr id="30" name="Picture 29">
              <a:extLst>
                <a:ext uri="{FF2B5EF4-FFF2-40B4-BE49-F238E27FC236}">
                  <a16:creationId xmlns:a16="http://schemas.microsoft.com/office/drawing/2014/main" id="{242F6284-27A0-3243-A99A-278A18FEA05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128751" y="7777909"/>
              <a:ext cx="2782280" cy="2318566"/>
            </a:xfrm>
            <a:prstGeom prst="rect">
              <a:avLst/>
            </a:prstGeom>
          </p:spPr>
        </p:pic>
        <p:pic>
          <p:nvPicPr>
            <p:cNvPr id="31" name="Picture 30">
              <a:extLst>
                <a:ext uri="{FF2B5EF4-FFF2-40B4-BE49-F238E27FC236}">
                  <a16:creationId xmlns:a16="http://schemas.microsoft.com/office/drawing/2014/main" id="{8AE25720-253F-A643-8AEE-E28D21A493DE}"/>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89207" y="8391175"/>
              <a:ext cx="2226070" cy="1667405"/>
            </a:xfrm>
            <a:prstGeom prst="rect">
              <a:avLst/>
            </a:prstGeom>
          </p:spPr>
        </p:pic>
        <p:grpSp>
          <p:nvGrpSpPr>
            <p:cNvPr id="32" name="Group 31">
              <a:extLst>
                <a:ext uri="{FF2B5EF4-FFF2-40B4-BE49-F238E27FC236}">
                  <a16:creationId xmlns:a16="http://schemas.microsoft.com/office/drawing/2014/main" id="{4C314E59-19A7-AE48-BEF6-6DFC562A8F9E}"/>
                </a:ext>
              </a:extLst>
            </p:cNvPr>
            <p:cNvGrpSpPr/>
            <p:nvPr/>
          </p:nvGrpSpPr>
          <p:grpSpPr>
            <a:xfrm>
              <a:off x="-1589390" y="8018146"/>
              <a:ext cx="2581984" cy="2151653"/>
              <a:chOff x="-2233210" y="238225"/>
              <a:chExt cx="3124200" cy="2603500"/>
            </a:xfrm>
          </p:grpSpPr>
          <p:sp>
            <p:nvSpPr>
              <p:cNvPr id="41" name="Oval 40">
                <a:extLst>
                  <a:ext uri="{FF2B5EF4-FFF2-40B4-BE49-F238E27FC236}">
                    <a16:creationId xmlns:a16="http://schemas.microsoft.com/office/drawing/2014/main" id="{B672BC48-FB7F-AD49-9AF2-C4F1BDFA7E4D}"/>
                  </a:ext>
                </a:extLst>
              </p:cNvPr>
              <p:cNvSpPr/>
              <p:nvPr/>
            </p:nvSpPr>
            <p:spPr bwMode="auto">
              <a:xfrm>
                <a:off x="-1402080" y="826250"/>
                <a:ext cx="685800" cy="726159"/>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pic>
            <p:nvPicPr>
              <p:cNvPr id="42" name="Picture 41">
                <a:extLst>
                  <a:ext uri="{FF2B5EF4-FFF2-40B4-BE49-F238E27FC236}">
                    <a16:creationId xmlns:a16="http://schemas.microsoft.com/office/drawing/2014/main" id="{B8707118-3CD6-2E4B-8E22-E5BE6AB32D9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233210" y="238225"/>
                <a:ext cx="3124200" cy="2603500"/>
              </a:xfrm>
              <a:prstGeom prst="rect">
                <a:avLst/>
              </a:prstGeom>
            </p:spPr>
          </p:pic>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4B4487A-3102-3140-B107-530EE0738664}"/>
                    </a:ext>
                  </a:extLst>
                </p:cNvPr>
                <p:cNvSpPr txBox="1"/>
                <p:nvPr/>
              </p:nvSpPr>
              <p:spPr>
                <a:xfrm>
                  <a:off x="-1197555" y="7189979"/>
                  <a:ext cx="829466" cy="7797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379801"/>
                                </a:solidFill>
                                <a:latin typeface="Cambria Math" panose="02040503050406030204" pitchFamily="18" charset="0"/>
                              </a:rPr>
                            </m:ctrlPr>
                          </m:sSubPr>
                          <m:e>
                            <m:r>
                              <a:rPr lang="en-US" sz="2000" i="1">
                                <a:solidFill>
                                  <a:srgbClr val="379801"/>
                                </a:solidFill>
                                <a:latin typeface="Cambria Math" charset="0"/>
                                <a:ea typeface="Cambria Math" charset="0"/>
                                <a:cs typeface="Cambria Math" charset="0"/>
                              </a:rPr>
                              <m:t>𝒟</m:t>
                            </m:r>
                          </m:e>
                          <m:sub>
                            <m:r>
                              <a:rPr lang="en-US" sz="2000" i="1">
                                <a:solidFill>
                                  <a:srgbClr val="379801"/>
                                </a:solidFill>
                                <a:latin typeface="Cambria Math" charset="0"/>
                              </a:rPr>
                              <m:t>1</m:t>
                            </m:r>
                          </m:sub>
                        </m:sSub>
                      </m:oMath>
                    </m:oMathPara>
                  </a14:m>
                  <a:endParaRPr lang="en-US" sz="2000" dirty="0">
                    <a:solidFill>
                      <a:srgbClr val="379801"/>
                    </a:solidFill>
                  </a:endParaRPr>
                </a:p>
              </p:txBody>
            </p:sp>
          </mc:Choice>
          <mc:Fallback xmlns="">
            <p:sp>
              <p:nvSpPr>
                <p:cNvPr id="33" name="TextBox 32">
                  <a:extLst>
                    <a:ext uri="{FF2B5EF4-FFF2-40B4-BE49-F238E27FC236}">
                      <a16:creationId xmlns:a16="http://schemas.microsoft.com/office/drawing/2014/main" id="{24B4487A-3102-3140-B107-530EE0738664}"/>
                    </a:ext>
                  </a:extLst>
                </p:cNvPr>
                <p:cNvSpPr txBox="1">
                  <a:spLocks noRot="1" noChangeAspect="1" noMove="1" noResize="1" noEditPoints="1" noAdjustHandles="1" noChangeArrowheads="1" noChangeShapeType="1" noTextEdit="1"/>
                </p:cNvSpPr>
                <p:nvPr/>
              </p:nvSpPr>
              <p:spPr>
                <a:xfrm>
                  <a:off x="-1197555" y="7189979"/>
                  <a:ext cx="829466" cy="779701"/>
                </a:xfrm>
                <a:prstGeom prst="rect">
                  <a:avLst/>
                </a:prstGeom>
                <a:blipFill>
                  <a:blip r:embed="rId10"/>
                  <a:stretch>
                    <a:fillRect r="-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26210B9-B482-A64E-B46B-8BA0FF3CBAAA}"/>
                    </a:ext>
                  </a:extLst>
                </p:cNvPr>
                <p:cNvSpPr txBox="1"/>
                <p:nvPr/>
              </p:nvSpPr>
              <p:spPr>
                <a:xfrm>
                  <a:off x="437159" y="6884060"/>
                  <a:ext cx="934273" cy="7797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379801"/>
                                </a:solidFill>
                                <a:latin typeface="Cambria Math" panose="02040503050406030204" pitchFamily="18" charset="0"/>
                              </a:rPr>
                            </m:ctrlPr>
                          </m:sSubPr>
                          <m:e>
                            <m:r>
                              <a:rPr lang="en-US" sz="2000" i="1">
                                <a:solidFill>
                                  <a:srgbClr val="379801"/>
                                </a:solidFill>
                                <a:latin typeface="Cambria Math" charset="0"/>
                                <a:ea typeface="Cambria Math" charset="0"/>
                                <a:cs typeface="Cambria Math" charset="0"/>
                              </a:rPr>
                              <m:t>𝒟</m:t>
                            </m:r>
                          </m:e>
                          <m:sub>
                            <m:r>
                              <a:rPr lang="en-US" sz="2000" i="1">
                                <a:solidFill>
                                  <a:srgbClr val="379801"/>
                                </a:solidFill>
                                <a:latin typeface="Cambria Math" charset="0"/>
                              </a:rPr>
                              <m:t>2</m:t>
                            </m:r>
                          </m:sub>
                        </m:sSub>
                      </m:oMath>
                    </m:oMathPara>
                  </a14:m>
                  <a:endParaRPr lang="en-US" sz="2000" dirty="0">
                    <a:solidFill>
                      <a:srgbClr val="379801"/>
                    </a:solidFill>
                  </a:endParaRPr>
                </a:p>
              </p:txBody>
            </p:sp>
          </mc:Choice>
          <mc:Fallback xmlns="">
            <p:sp>
              <p:nvSpPr>
                <p:cNvPr id="34" name="TextBox 33">
                  <a:extLst>
                    <a:ext uri="{FF2B5EF4-FFF2-40B4-BE49-F238E27FC236}">
                      <a16:creationId xmlns:a16="http://schemas.microsoft.com/office/drawing/2014/main" id="{326210B9-B482-A64E-B46B-8BA0FF3CBAAA}"/>
                    </a:ext>
                  </a:extLst>
                </p:cNvPr>
                <p:cNvSpPr txBox="1">
                  <a:spLocks noRot="1" noChangeAspect="1" noMove="1" noResize="1" noEditPoints="1" noAdjustHandles="1" noChangeArrowheads="1" noChangeShapeType="1" noTextEdit="1"/>
                </p:cNvSpPr>
                <p:nvPr/>
              </p:nvSpPr>
              <p:spPr>
                <a:xfrm>
                  <a:off x="437159" y="6884060"/>
                  <a:ext cx="934273" cy="77970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8DF9F0BA-F441-114E-842C-9DC770E3484B}"/>
                    </a:ext>
                  </a:extLst>
                </p:cNvPr>
                <p:cNvSpPr txBox="1"/>
                <p:nvPr/>
              </p:nvSpPr>
              <p:spPr>
                <a:xfrm>
                  <a:off x="2287510" y="7292238"/>
                  <a:ext cx="858392" cy="7797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379801"/>
                                </a:solidFill>
                                <a:latin typeface="Cambria Math" panose="02040503050406030204" pitchFamily="18" charset="0"/>
                              </a:rPr>
                            </m:ctrlPr>
                          </m:sSubPr>
                          <m:e>
                            <m:r>
                              <a:rPr lang="en-US" sz="2000" i="1">
                                <a:solidFill>
                                  <a:srgbClr val="379801"/>
                                </a:solidFill>
                                <a:latin typeface="Cambria Math" charset="0"/>
                                <a:ea typeface="Cambria Math" charset="0"/>
                                <a:cs typeface="Cambria Math" charset="0"/>
                              </a:rPr>
                              <m:t>𝒟</m:t>
                            </m:r>
                          </m:e>
                          <m:sub>
                            <m:r>
                              <a:rPr lang="en-US" sz="2000" i="1">
                                <a:solidFill>
                                  <a:srgbClr val="379801"/>
                                </a:solidFill>
                                <a:latin typeface="Cambria Math" charset="0"/>
                              </a:rPr>
                              <m:t>3</m:t>
                            </m:r>
                          </m:sub>
                        </m:sSub>
                      </m:oMath>
                    </m:oMathPara>
                  </a14:m>
                  <a:endParaRPr lang="en-US" sz="2000" dirty="0">
                    <a:solidFill>
                      <a:srgbClr val="379801"/>
                    </a:solidFill>
                  </a:endParaRPr>
                </a:p>
              </p:txBody>
            </p:sp>
          </mc:Choice>
          <mc:Fallback xmlns="">
            <p:sp>
              <p:nvSpPr>
                <p:cNvPr id="35" name="TextBox 34">
                  <a:extLst>
                    <a:ext uri="{FF2B5EF4-FFF2-40B4-BE49-F238E27FC236}">
                      <a16:creationId xmlns:a16="http://schemas.microsoft.com/office/drawing/2014/main" id="{8DF9F0BA-F441-114E-842C-9DC770E3484B}"/>
                    </a:ext>
                  </a:extLst>
                </p:cNvPr>
                <p:cNvSpPr txBox="1">
                  <a:spLocks noRot="1" noChangeAspect="1" noMove="1" noResize="1" noEditPoints="1" noAdjustHandles="1" noChangeArrowheads="1" noChangeShapeType="1" noTextEdit="1"/>
                </p:cNvSpPr>
                <p:nvPr/>
              </p:nvSpPr>
              <p:spPr>
                <a:xfrm>
                  <a:off x="2287510" y="7292238"/>
                  <a:ext cx="858392" cy="779701"/>
                </a:xfrm>
                <a:prstGeom prst="rect">
                  <a:avLst/>
                </a:prstGeom>
                <a:blipFill>
                  <a:blip r:embed="rId12"/>
                  <a:stretch>
                    <a:fillRect r="-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6BEA8A2B-6CBD-1B47-8BCF-1EDC1592B245}"/>
                    </a:ext>
                  </a:extLst>
                </p:cNvPr>
                <p:cNvSpPr txBox="1"/>
                <p:nvPr/>
              </p:nvSpPr>
              <p:spPr>
                <a:xfrm>
                  <a:off x="3950380" y="6992662"/>
                  <a:ext cx="654785" cy="77970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a:solidFill>
                                  <a:srgbClr val="379801"/>
                                </a:solidFill>
                                <a:latin typeface="Cambria Math" panose="02040503050406030204" pitchFamily="18" charset="0"/>
                              </a:rPr>
                            </m:ctrlPr>
                          </m:sSubPr>
                          <m:e>
                            <m:r>
                              <a:rPr lang="en-US" sz="2000" i="1">
                                <a:solidFill>
                                  <a:srgbClr val="379801"/>
                                </a:solidFill>
                                <a:latin typeface="Cambria Math" charset="0"/>
                                <a:ea typeface="Cambria Math" charset="0"/>
                                <a:cs typeface="Cambria Math" charset="0"/>
                              </a:rPr>
                              <m:t>𝒟</m:t>
                            </m:r>
                          </m:e>
                          <m:sub>
                            <m:r>
                              <a:rPr lang="en-US" sz="2000" i="1">
                                <a:solidFill>
                                  <a:srgbClr val="379801"/>
                                </a:solidFill>
                                <a:latin typeface="Cambria Math" charset="0"/>
                              </a:rPr>
                              <m:t>4</m:t>
                            </m:r>
                          </m:sub>
                        </m:sSub>
                      </m:oMath>
                    </m:oMathPara>
                  </a14:m>
                  <a:endParaRPr lang="en-US" sz="2000" dirty="0">
                    <a:solidFill>
                      <a:srgbClr val="379801"/>
                    </a:solidFill>
                  </a:endParaRPr>
                </a:p>
              </p:txBody>
            </p:sp>
          </mc:Choice>
          <mc:Fallback xmlns="">
            <p:sp>
              <p:nvSpPr>
                <p:cNvPr id="36" name="TextBox 35">
                  <a:extLst>
                    <a:ext uri="{FF2B5EF4-FFF2-40B4-BE49-F238E27FC236}">
                      <a16:creationId xmlns:a16="http://schemas.microsoft.com/office/drawing/2014/main" id="{6BEA8A2B-6CBD-1B47-8BCF-1EDC1592B245}"/>
                    </a:ext>
                  </a:extLst>
                </p:cNvPr>
                <p:cNvSpPr txBox="1">
                  <a:spLocks noRot="1" noChangeAspect="1" noMove="1" noResize="1" noEditPoints="1" noAdjustHandles="1" noChangeArrowheads="1" noChangeShapeType="1" noTextEdit="1"/>
                </p:cNvSpPr>
                <p:nvPr/>
              </p:nvSpPr>
              <p:spPr>
                <a:xfrm>
                  <a:off x="3950380" y="6992662"/>
                  <a:ext cx="654785" cy="779701"/>
                </a:xfrm>
                <a:prstGeom prst="rect">
                  <a:avLst/>
                </a:prstGeom>
                <a:blipFill>
                  <a:blip r:embed="rId13"/>
                  <a:stretch>
                    <a:fillRect r="-44000"/>
                  </a:stretch>
                </a:blipFill>
              </p:spPr>
              <p:txBody>
                <a:bodyPr/>
                <a:lstStyle/>
                <a:p>
                  <a:r>
                    <a:rPr lang="en-US">
                      <a:noFill/>
                    </a:rPr>
                    <a:t> </a:t>
                  </a:r>
                </a:p>
              </p:txBody>
            </p:sp>
          </mc:Fallback>
        </mc:AlternateContent>
        <p:sp>
          <p:nvSpPr>
            <p:cNvPr id="37" name="Rounded Rectangular Callout 36">
              <a:extLst>
                <a:ext uri="{FF2B5EF4-FFF2-40B4-BE49-F238E27FC236}">
                  <a16:creationId xmlns:a16="http://schemas.microsoft.com/office/drawing/2014/main" id="{722143C5-EBAF-4043-B669-7179797629FB}"/>
                </a:ext>
              </a:extLst>
            </p:cNvPr>
            <p:cNvSpPr/>
            <p:nvPr/>
          </p:nvSpPr>
          <p:spPr bwMode="auto">
            <a:xfrm>
              <a:off x="3886420" y="6994856"/>
              <a:ext cx="1071456" cy="744635"/>
            </a:xfrm>
            <a:prstGeom prst="wedgeRoundRectCallout">
              <a:avLst>
                <a:gd name="adj1" fmla="val 3785"/>
                <a:gd name="adj2" fmla="val 69584"/>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38" name="Rounded Rectangular Callout 37">
              <a:extLst>
                <a:ext uri="{FF2B5EF4-FFF2-40B4-BE49-F238E27FC236}">
                  <a16:creationId xmlns:a16="http://schemas.microsoft.com/office/drawing/2014/main" id="{1595DC05-DEC1-9848-804F-C9B282803AC7}"/>
                </a:ext>
              </a:extLst>
            </p:cNvPr>
            <p:cNvSpPr/>
            <p:nvPr/>
          </p:nvSpPr>
          <p:spPr bwMode="auto">
            <a:xfrm>
              <a:off x="2217100" y="7307317"/>
              <a:ext cx="1071456" cy="710829"/>
            </a:xfrm>
            <a:prstGeom prst="wedgeRoundRectCallout">
              <a:avLst>
                <a:gd name="adj1" fmla="val 20197"/>
                <a:gd name="adj2" fmla="val 76669"/>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39" name="Rounded Rectangular Callout 38">
              <a:extLst>
                <a:ext uri="{FF2B5EF4-FFF2-40B4-BE49-F238E27FC236}">
                  <a16:creationId xmlns:a16="http://schemas.microsoft.com/office/drawing/2014/main" id="{5CE955E5-1D46-4F42-9E32-1C89B83C7B30}"/>
                </a:ext>
              </a:extLst>
            </p:cNvPr>
            <p:cNvSpPr/>
            <p:nvPr/>
          </p:nvSpPr>
          <p:spPr bwMode="auto">
            <a:xfrm>
              <a:off x="329143" y="6967589"/>
              <a:ext cx="1111377" cy="598309"/>
            </a:xfrm>
            <a:prstGeom prst="wedgeRoundRectCallout">
              <a:avLst>
                <a:gd name="adj1" fmla="val 22192"/>
                <a:gd name="adj2" fmla="val 77195"/>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40" name="Rounded Rectangular Callout 39">
              <a:extLst>
                <a:ext uri="{FF2B5EF4-FFF2-40B4-BE49-F238E27FC236}">
                  <a16:creationId xmlns:a16="http://schemas.microsoft.com/office/drawing/2014/main" id="{9F1FF867-BC2E-AD44-A2A9-D7A17CC7D1AE}"/>
                </a:ext>
              </a:extLst>
            </p:cNvPr>
            <p:cNvSpPr/>
            <p:nvPr/>
          </p:nvSpPr>
          <p:spPr bwMode="auto">
            <a:xfrm>
              <a:off x="-1268315" y="7307779"/>
              <a:ext cx="1111376" cy="598308"/>
            </a:xfrm>
            <a:prstGeom prst="wedgeRoundRectCallout">
              <a:avLst>
                <a:gd name="adj1" fmla="val -3124"/>
                <a:gd name="adj2" fmla="val 80134"/>
                <a:gd name="adj3" fmla="val 16667"/>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gr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2C7046B-23FC-8346-A382-89B033E4658B}"/>
                  </a:ext>
                </a:extLst>
              </p:cNvPr>
              <p:cNvSpPr txBox="1"/>
              <p:nvPr/>
            </p:nvSpPr>
            <p:spPr>
              <a:xfrm>
                <a:off x="447405" y="3554441"/>
                <a:ext cx="9898240" cy="461665"/>
              </a:xfrm>
              <a:prstGeom prst="rect">
                <a:avLst/>
              </a:prstGeom>
              <a:noFill/>
            </p:spPr>
            <p:txBody>
              <a:bodyPr wrap="square">
                <a:spAutoFit/>
              </a:bodyPr>
              <a:lstStyle/>
              <a:p>
                <a:r>
                  <a:rPr lang="en-US" sz="2400" dirty="0">
                    <a:latin typeface="Cambria Math" charset="0"/>
                    <a:ea typeface="Cambria Math" charset="0"/>
                    <a:cs typeface="Cambria Math" charset="0"/>
                  </a:rPr>
                  <a:t>We want the to learn a model </a:t>
                </a:r>
                <a14:m>
                  <m:oMath xmlns:m="http://schemas.openxmlformats.org/officeDocument/2006/math">
                    <m:r>
                      <a:rPr lang="en-US" sz="2400" i="1">
                        <a:solidFill>
                          <a:srgbClr val="033AFF"/>
                        </a:solidFill>
                        <a:latin typeface="Cambria Math" panose="02040503050406030204" pitchFamily="18" charset="0"/>
                        <a:ea typeface="Cambria Math" charset="0"/>
                        <a:cs typeface="Cambria Math" charset="0"/>
                      </a:rPr>
                      <m:t>𝑓</m:t>
                    </m:r>
                  </m:oMath>
                </a14:m>
                <a:r>
                  <a:rPr lang="en-US" sz="2400" dirty="0">
                    <a:latin typeface="Cambria Math" charset="0"/>
                    <a:ea typeface="Cambria Math" charset="0"/>
                    <a:cs typeface="Cambria Math" charset="0"/>
                  </a:rPr>
                  <a:t> that is good </a:t>
                </a:r>
                <a:r>
                  <a:rPr lang="en-US" sz="2400" b="1" dirty="0">
                    <a:latin typeface="Cambria Math" charset="0"/>
                    <a:ea typeface="Cambria Math" charset="0"/>
                    <a:cs typeface="Cambria Math" charset="0"/>
                  </a:rPr>
                  <a:t>for every population</a:t>
                </a:r>
                <a:r>
                  <a:rPr lang="en-US" sz="2400" dirty="0">
                    <a:latin typeface="Cambria Math" charset="0"/>
                    <a:ea typeface="Cambria Math" charset="0"/>
                    <a:cs typeface="Cambria Math" charset="0"/>
                  </a:rPr>
                  <a:t>.</a:t>
                </a:r>
              </a:p>
            </p:txBody>
          </p:sp>
        </mc:Choice>
        <mc:Fallback xmlns="">
          <p:sp>
            <p:nvSpPr>
              <p:cNvPr id="43" name="TextBox 42">
                <a:extLst>
                  <a:ext uri="{FF2B5EF4-FFF2-40B4-BE49-F238E27FC236}">
                    <a16:creationId xmlns:a16="http://schemas.microsoft.com/office/drawing/2014/main" id="{92C7046B-23FC-8346-A382-89B033E4658B}"/>
                  </a:ext>
                </a:extLst>
              </p:cNvPr>
              <p:cNvSpPr txBox="1">
                <a:spLocks noRot="1" noChangeAspect="1" noMove="1" noResize="1" noEditPoints="1" noAdjustHandles="1" noChangeArrowheads="1" noChangeShapeType="1" noTextEdit="1"/>
              </p:cNvSpPr>
              <p:nvPr/>
            </p:nvSpPr>
            <p:spPr>
              <a:xfrm>
                <a:off x="447405" y="3554441"/>
                <a:ext cx="9898240" cy="461665"/>
              </a:xfrm>
              <a:prstGeom prst="rect">
                <a:avLst/>
              </a:prstGeom>
              <a:blipFill>
                <a:blip r:embed="rId14"/>
                <a:stretch>
                  <a:fillRect l="-1026" t="-7895" b="-26316"/>
                </a:stretch>
              </a:blipFill>
            </p:spPr>
            <p:txBody>
              <a:bodyPr/>
              <a:lstStyle/>
              <a:p>
                <a:r>
                  <a:rPr lang="en-US">
                    <a:noFill/>
                  </a:rPr>
                  <a:t> </a:t>
                </a:r>
              </a:p>
            </p:txBody>
          </p:sp>
        </mc:Fallback>
      </mc:AlternateContent>
      <p:sp>
        <p:nvSpPr>
          <p:cNvPr id="44" name="Rectangle 43">
            <a:extLst>
              <a:ext uri="{FF2B5EF4-FFF2-40B4-BE49-F238E27FC236}">
                <a16:creationId xmlns:a16="http://schemas.microsoft.com/office/drawing/2014/main" id="{E51D28AC-E8A8-9046-A073-628B4D128F3C}"/>
              </a:ext>
            </a:extLst>
          </p:cNvPr>
          <p:cNvSpPr/>
          <p:nvPr/>
        </p:nvSpPr>
        <p:spPr>
          <a:xfrm>
            <a:off x="7666751" y="6418787"/>
            <a:ext cx="2945004" cy="369332"/>
          </a:xfrm>
          <a:prstGeom prst="rect">
            <a:avLst/>
          </a:prstGeom>
        </p:spPr>
        <p:txBody>
          <a:bodyPr wrap="square">
            <a:spAutoFit/>
          </a:bodyPr>
          <a:lstStyle/>
          <a:p>
            <a:r>
              <a:rPr lang="en-US" dirty="0">
                <a:solidFill>
                  <a:srgbClr val="7030A0"/>
                </a:solidFill>
                <a:latin typeface="Cambria Math" charset="0"/>
                <a:ea typeface="Cambria Math" charset="0"/>
                <a:cs typeface="Cambria Math" charset="0"/>
              </a:rPr>
              <a:t>Blum, </a:t>
            </a:r>
            <a:r>
              <a:rPr lang="en-US" b="1" dirty="0">
                <a:solidFill>
                  <a:srgbClr val="7030A0"/>
                </a:solidFill>
                <a:latin typeface="Cambria Math" charset="0"/>
                <a:ea typeface="Cambria Math" charset="0"/>
                <a:cs typeface="Cambria Math" charset="0"/>
              </a:rPr>
              <a:t>H</a:t>
            </a:r>
            <a:r>
              <a:rPr lang="en-US" dirty="0">
                <a:solidFill>
                  <a:srgbClr val="7030A0"/>
                </a:solidFill>
                <a:latin typeface="Cambria Math" charset="0"/>
                <a:ea typeface="Cambria Math" charset="0"/>
                <a:cs typeface="Cambria Math" charset="0"/>
              </a:rPr>
              <a:t>, </a:t>
            </a:r>
            <a:r>
              <a:rPr lang="en-US" dirty="0" err="1">
                <a:solidFill>
                  <a:srgbClr val="7030A0"/>
                </a:solidFill>
                <a:latin typeface="Cambria Math" charset="0"/>
                <a:ea typeface="Cambria Math" charset="0"/>
                <a:cs typeface="Cambria Math" charset="0"/>
              </a:rPr>
              <a:t>Procaccia</a:t>
            </a:r>
            <a:r>
              <a:rPr lang="en-US" dirty="0">
                <a:solidFill>
                  <a:srgbClr val="7030A0"/>
                </a:solidFill>
                <a:latin typeface="Cambria Math" charset="0"/>
                <a:ea typeface="Cambria Math" charset="0"/>
                <a:cs typeface="Cambria Math" charset="0"/>
              </a:rPr>
              <a:t>, </a:t>
            </a:r>
            <a:r>
              <a:rPr lang="en-US" dirty="0" err="1">
                <a:solidFill>
                  <a:srgbClr val="7030A0"/>
                </a:solidFill>
                <a:latin typeface="Cambria Math" charset="0"/>
                <a:ea typeface="Cambria Math" charset="0"/>
                <a:cs typeface="Cambria Math" charset="0"/>
              </a:rPr>
              <a:t>Qiao</a:t>
            </a:r>
            <a:r>
              <a:rPr lang="en-US" dirty="0">
                <a:solidFill>
                  <a:srgbClr val="7030A0"/>
                </a:solidFill>
                <a:latin typeface="Cambria Math" charset="0"/>
                <a:ea typeface="Cambria Math" charset="0"/>
                <a:cs typeface="Cambria Math" charset="0"/>
              </a:rPr>
              <a:t> ’17</a:t>
            </a:r>
            <a:endParaRPr lang="en-US" b="1" dirty="0">
              <a:solidFill>
                <a:srgbClr val="7030A0"/>
              </a:solidFill>
              <a:latin typeface="Cambria Math" charset="0"/>
              <a:ea typeface="Cambria Math" charset="0"/>
              <a:cs typeface="Cambria Math" charset="0"/>
            </a:endParaRPr>
          </a:p>
        </p:txBody>
      </p:sp>
    </p:spTree>
    <p:custDataLst>
      <p:tags r:id="rId1"/>
    </p:custDataLst>
    <p:extLst>
      <p:ext uri="{BB962C8B-B14F-4D97-AF65-F5344CB8AC3E}">
        <p14:creationId xmlns:p14="http://schemas.microsoft.com/office/powerpoint/2010/main" val="1904185585"/>
      </p:ext>
    </p:extLst>
  </p:cSld>
  <p:clrMapOvr>
    <a:masterClrMapping/>
  </p:clrMapOvr>
  <mc:AlternateContent xmlns:mc="http://schemas.openxmlformats.org/markup-compatibility/2006">
    <mc:Choice xmlns:p14="http://schemas.microsoft.com/office/powerpoint/2010/main" Requires="p14">
      <p:transition spd="slow" p14:dur="2000" advTm="55131"/>
    </mc:Choice>
    <mc:Fallback>
      <p:transition spd="slow" advTm="5513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P spid="25" grpId="0" animBg="1"/>
      <p:bldP spid="43" grpId="0"/>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0C200F2-05BE-D942-B40D-C4282002D9AE}"/>
              </a:ext>
            </a:extLst>
          </p:cNvPr>
          <p:cNvSpPr>
            <a:spLocks noGrp="1"/>
          </p:cNvSpPr>
          <p:nvPr>
            <p:ph type="title"/>
          </p:nvPr>
        </p:nvSpPr>
        <p:spPr>
          <a:xfrm>
            <a:off x="437072" y="209190"/>
            <a:ext cx="9144000" cy="808327"/>
          </a:xfrm>
        </p:spPr>
        <p:txBody>
          <a:bodyPr/>
          <a:lstStyle/>
          <a:p>
            <a:r>
              <a:rPr lang="en-US" dirty="0"/>
              <a:t>Collaboration Needs Interactions</a:t>
            </a:r>
          </a:p>
        </p:txBody>
      </p:sp>
      <p:sp>
        <p:nvSpPr>
          <p:cNvPr id="18" name="Rectangle 17">
            <a:extLst>
              <a:ext uri="{FF2B5EF4-FFF2-40B4-BE49-F238E27FC236}">
                <a16:creationId xmlns:a16="http://schemas.microsoft.com/office/drawing/2014/main" id="{0D73829F-0AC0-2B4D-AEC2-6F79C8A2B0BD}"/>
              </a:ext>
            </a:extLst>
          </p:cNvPr>
          <p:cNvSpPr/>
          <p:nvPr/>
        </p:nvSpPr>
        <p:spPr>
          <a:xfrm>
            <a:off x="717105" y="1155631"/>
            <a:ext cx="10406063" cy="2677656"/>
          </a:xfrm>
          <a:prstGeom prst="rect">
            <a:avLst/>
          </a:prstGeom>
        </p:spPr>
        <p:txBody>
          <a:bodyPr wrap="square">
            <a:spAutoFit/>
          </a:bodyPr>
          <a:lstStyle/>
          <a:p>
            <a:r>
              <a:rPr lang="en-US" sz="2400" b="1" dirty="0">
                <a:latin typeface="Cambria Math" charset="0"/>
                <a:ea typeface="Cambria Math" charset="0"/>
              </a:rPr>
              <a:t>The trouble with standard algorithms:</a:t>
            </a:r>
          </a:p>
          <a:p>
            <a:endParaRPr lang="en-US" sz="2400" dirty="0">
              <a:latin typeface="Cambria Math" charset="0"/>
              <a:ea typeface="Cambria Math" charset="0"/>
            </a:endParaRPr>
          </a:p>
          <a:p>
            <a:r>
              <a:rPr lang="en-US" sz="2400" dirty="0">
                <a:latin typeface="Cambria Math" charset="0"/>
                <a:ea typeface="Cambria Math" charset="0"/>
              </a:rPr>
              <a:t>Lack of interactions </a:t>
            </a:r>
            <a:r>
              <a:rPr lang="en-US" sz="2400" dirty="0">
                <a:solidFill>
                  <a:schemeClr val="bg2">
                    <a:lumMod val="50000"/>
                  </a:schemeClr>
                </a:solidFill>
                <a:latin typeface="Cambria Math" charset="0"/>
                <a:ea typeface="Cambria Math" charset="0"/>
              </a:rPr>
              <a:t>(except to perform distributed computation)</a:t>
            </a:r>
          </a:p>
          <a:p>
            <a:pPr lvl="1"/>
            <a:r>
              <a:rPr lang="en-US" sz="2400" dirty="0">
                <a:latin typeface="Cambria Math" charset="0"/>
                <a:ea typeface="Cambria Math" charset="0"/>
                <a:sym typeface="Wingdings" pitchFamily="2" charset="2"/>
              </a:rPr>
              <a:t> </a:t>
            </a:r>
            <a:r>
              <a:rPr lang="en-US" sz="2400" dirty="0">
                <a:latin typeface="Cambria Math" charset="0"/>
                <a:ea typeface="Cambria Math" charset="0"/>
              </a:rPr>
              <a:t># of samples, learning rates, and update frequencies for an agent is decided non-interactively.</a:t>
            </a:r>
          </a:p>
          <a:p>
            <a:pPr marL="342900" indent="-342900">
              <a:buFont typeface="Arial" panose="020B0604020202020204" pitchFamily="34" charset="0"/>
              <a:buChar char="•"/>
            </a:pPr>
            <a:endParaRPr lang="en-US" sz="2400" dirty="0">
              <a:solidFill>
                <a:schemeClr val="bg2">
                  <a:lumMod val="50000"/>
                </a:schemeClr>
              </a:solidFill>
              <a:latin typeface="Cambria Math" charset="0"/>
              <a:ea typeface="Cambria Math" charset="0"/>
            </a:endParaRPr>
          </a:p>
          <a:p>
            <a:pPr marL="342900" indent="-342900">
              <a:buFont typeface="Arial" panose="020B0604020202020204" pitchFamily="34" charset="0"/>
              <a:buChar char="•"/>
            </a:pPr>
            <a:endParaRPr lang="en-US" sz="2400" b="1" dirty="0">
              <a:solidFill>
                <a:schemeClr val="bg2">
                  <a:lumMod val="50000"/>
                </a:schemeClr>
              </a:solidFill>
              <a:latin typeface="Cambria Math" charset="0"/>
              <a:ea typeface="Cambria Math" charset="0"/>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FB5823-5EC3-BB44-AF80-F17672D03CF0}"/>
                  </a:ext>
                </a:extLst>
              </p:cNvPr>
              <p:cNvSpPr/>
              <p:nvPr/>
            </p:nvSpPr>
            <p:spPr>
              <a:xfrm>
                <a:off x="925016" y="3478249"/>
                <a:ext cx="4423361" cy="830997"/>
              </a:xfrm>
              <a:prstGeom prst="rect">
                <a:avLst/>
              </a:prstGeom>
            </p:spPr>
            <p:txBody>
              <a:bodyPr wrap="square">
                <a:spAutoFit/>
              </a:bodyPr>
              <a:lstStyle/>
              <a:p>
                <a:r>
                  <a:rPr lang="en-US" sz="2400" dirty="0">
                    <a:latin typeface="Cambria Math" charset="0"/>
                    <a:ea typeface="Cambria Math" charset="0"/>
                  </a:rPr>
                  <a:t>Sample complexity of  existing algorithms, for </a:t>
                </a:r>
                <a14:m>
                  <m:oMath xmlns:m="http://schemas.openxmlformats.org/officeDocument/2006/math">
                    <m:r>
                      <a:rPr lang="en-US" sz="2400" i="1" dirty="0">
                        <a:solidFill>
                          <a:srgbClr val="C00000"/>
                        </a:solidFill>
                        <a:latin typeface="Cambria Math" panose="02040503050406030204" pitchFamily="18" charset="0"/>
                      </a:rPr>
                      <m:t>𝑘</m:t>
                    </m:r>
                  </m:oMath>
                </a14:m>
                <a:r>
                  <a:rPr lang="en-US" sz="2400" dirty="0"/>
                  <a:t> agents</a:t>
                </a:r>
              </a:p>
            </p:txBody>
          </p:sp>
        </mc:Choice>
        <mc:Fallback xmlns="">
          <p:sp>
            <p:nvSpPr>
              <p:cNvPr id="19" name="Rectangle 18">
                <a:extLst>
                  <a:ext uri="{FF2B5EF4-FFF2-40B4-BE49-F238E27FC236}">
                    <a16:creationId xmlns:a16="http://schemas.microsoft.com/office/drawing/2014/main" id="{96FB5823-5EC3-BB44-AF80-F17672D03CF0}"/>
                  </a:ext>
                </a:extLst>
              </p:cNvPr>
              <p:cNvSpPr>
                <a:spLocks noRot="1" noChangeAspect="1" noMove="1" noResize="1" noEditPoints="1" noAdjustHandles="1" noChangeArrowheads="1" noChangeShapeType="1" noTextEdit="1"/>
              </p:cNvSpPr>
              <p:nvPr/>
            </p:nvSpPr>
            <p:spPr>
              <a:xfrm>
                <a:off x="925016" y="3478249"/>
                <a:ext cx="4423361" cy="830997"/>
              </a:xfrm>
              <a:prstGeom prst="rect">
                <a:avLst/>
              </a:prstGeom>
              <a:blipFill>
                <a:blip r:embed="rId3"/>
                <a:stretch>
                  <a:fillRect l="-2006" t="-7576" b="-1515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295DB64-868E-984D-AF6A-3D1EC92684CA}"/>
              </a:ext>
            </a:extLst>
          </p:cNvPr>
          <p:cNvSpPr txBox="1"/>
          <p:nvPr/>
        </p:nvSpPr>
        <p:spPr>
          <a:xfrm>
            <a:off x="6700663" y="3523436"/>
            <a:ext cx="4268862" cy="830997"/>
          </a:xfrm>
          <a:prstGeom prst="rect">
            <a:avLst/>
          </a:prstGeom>
          <a:noFill/>
        </p:spPr>
        <p:txBody>
          <a:bodyPr wrap="none" rtlCol="0">
            <a:spAutoFit/>
          </a:bodyPr>
          <a:lstStyle/>
          <a:p>
            <a:pPr algn="ctr"/>
            <a:r>
              <a:rPr lang="en-US" sz="2400" dirty="0">
                <a:solidFill>
                  <a:srgbClr val="033AFF"/>
                </a:solidFill>
                <a:latin typeface="Cambria Math" charset="0"/>
                <a:ea typeface="Cambria Math" charset="0"/>
                <a:cs typeface="Cambria Math" charset="0"/>
              </a:rPr>
              <a:t>Learning for 1 agent separately</a:t>
            </a:r>
          </a:p>
          <a:p>
            <a:pPr algn="ctr"/>
            <a:r>
              <a:rPr lang="en-US" sz="2400" dirty="0">
                <a:latin typeface="Cambria Math" charset="0"/>
                <a:ea typeface="Cambria Math" charset="0"/>
                <a:cs typeface="Cambria Math" charset="0"/>
              </a:rPr>
              <a:t>1 agent # samples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70B604-B40F-3C45-98EA-FD49507B0698}"/>
                  </a:ext>
                </a:extLst>
              </p:cNvPr>
              <p:cNvSpPr txBox="1"/>
              <p:nvPr/>
            </p:nvSpPr>
            <p:spPr>
              <a:xfrm>
                <a:off x="5209588" y="3563435"/>
                <a:ext cx="1421095" cy="461665"/>
              </a:xfrm>
              <a:prstGeom prst="rect">
                <a:avLst/>
              </a:prstGeom>
              <a:noFill/>
            </p:spPr>
            <p:txBody>
              <a:bodyPr wrap="none" rtlCol="0">
                <a:spAutoFit/>
              </a:bodyPr>
              <a:lstStyle/>
              <a:p>
                <a:pPr algn="ctr"/>
                <a14:m>
                  <m:oMath xmlns:m="http://schemas.openxmlformats.org/officeDocument/2006/math">
                    <m:r>
                      <a:rPr lang="en-US" sz="2400" i="1" dirty="0">
                        <a:latin typeface="Cambria Math" charset="0"/>
                      </a:rPr>
                      <m:t>=</m:t>
                    </m:r>
                    <m:r>
                      <m:rPr>
                        <m:sty m:val="p"/>
                      </m:rPr>
                      <a:rPr lang="en-US" sz="2400" dirty="0">
                        <a:solidFill>
                          <a:srgbClr val="C00000"/>
                        </a:solidFill>
                        <a:latin typeface="Cambria Math" charset="0"/>
                      </a:rPr>
                      <m:t>Θ</m:t>
                    </m:r>
                    <m:d>
                      <m:dPr>
                        <m:ctrlPr>
                          <a:rPr lang="is-IS" sz="2400" i="1" dirty="0">
                            <a:solidFill>
                              <a:srgbClr val="C00000"/>
                            </a:solidFill>
                            <a:latin typeface="Cambria Math" panose="02040503050406030204" pitchFamily="18" charset="0"/>
                          </a:rPr>
                        </m:ctrlPr>
                      </m:dPr>
                      <m:e>
                        <m:r>
                          <a:rPr lang="en-US" sz="2400" i="1" dirty="0">
                            <a:solidFill>
                              <a:srgbClr val="C00000"/>
                            </a:solidFill>
                            <a:latin typeface="Cambria Math" panose="02040503050406030204" pitchFamily="18" charset="0"/>
                          </a:rPr>
                          <m:t>𝑘</m:t>
                        </m:r>
                      </m:e>
                    </m:d>
                    <m:r>
                      <a:rPr lang="en-US" sz="2400" i="1" dirty="0">
                        <a:solidFill>
                          <a:srgbClr val="C00000"/>
                        </a:solidFill>
                        <a:latin typeface="Cambria Math" charset="0"/>
                      </a:rPr>
                      <m:t>×</m:t>
                    </m:r>
                  </m:oMath>
                </a14:m>
                <a:r>
                  <a:rPr lang="en-US" sz="2400" dirty="0">
                    <a:solidFill>
                      <a:srgbClr val="C00000"/>
                    </a:solidFill>
                  </a:rPr>
                  <a:t> </a:t>
                </a:r>
                <a:endParaRPr lang="en-US" sz="2400" dirty="0"/>
              </a:p>
            </p:txBody>
          </p:sp>
        </mc:Choice>
        <mc:Fallback xmlns="">
          <p:sp>
            <p:nvSpPr>
              <p:cNvPr id="21" name="TextBox 20">
                <a:extLst>
                  <a:ext uri="{FF2B5EF4-FFF2-40B4-BE49-F238E27FC236}">
                    <a16:creationId xmlns:a16="http://schemas.microsoft.com/office/drawing/2014/main" id="{5670B604-B40F-3C45-98EA-FD49507B0698}"/>
                  </a:ext>
                </a:extLst>
              </p:cNvPr>
              <p:cNvSpPr txBox="1">
                <a:spLocks noRot="1" noChangeAspect="1" noMove="1" noResize="1" noEditPoints="1" noAdjustHandles="1" noChangeArrowheads="1" noChangeShapeType="1" noTextEdit="1"/>
              </p:cNvSpPr>
              <p:nvPr/>
            </p:nvSpPr>
            <p:spPr>
              <a:xfrm>
                <a:off x="5209588" y="3563435"/>
                <a:ext cx="1421095" cy="461665"/>
              </a:xfrm>
              <a:prstGeom prst="rect">
                <a:avLst/>
              </a:prstGeom>
              <a:blipFill>
                <a:blip r:embed="rId4"/>
                <a:stretch>
                  <a:fillRect/>
                </a:stretch>
              </a:blipFill>
            </p:spPr>
            <p:txBody>
              <a:bodyPr/>
              <a:lstStyle/>
              <a:p>
                <a:r>
                  <a:rPr lang="en-US">
                    <a:noFill/>
                  </a:rPr>
                  <a:t> </a:t>
                </a:r>
              </a:p>
            </p:txBody>
          </p:sp>
        </mc:Fallback>
      </mc:AlternateContent>
      <p:sp>
        <p:nvSpPr>
          <p:cNvPr id="26" name="Rectangle 25">
            <a:extLst>
              <a:ext uri="{FF2B5EF4-FFF2-40B4-BE49-F238E27FC236}">
                <a16:creationId xmlns:a16="http://schemas.microsoft.com/office/drawing/2014/main" id="{C6DED4B8-3D8D-9D4A-9B16-E3496B75FCC9}"/>
              </a:ext>
            </a:extLst>
          </p:cNvPr>
          <p:cNvSpPr/>
          <p:nvPr/>
        </p:nvSpPr>
        <p:spPr>
          <a:xfrm>
            <a:off x="2584104" y="5014887"/>
            <a:ext cx="7317171" cy="1384995"/>
          </a:xfrm>
          <a:prstGeom prst="rect">
            <a:avLst/>
          </a:prstGeom>
          <a:solidFill>
            <a:schemeClr val="bg1"/>
          </a:solidFill>
        </p:spPr>
        <p:txBody>
          <a:bodyPr wrap="square">
            <a:spAutoFit/>
          </a:bodyPr>
          <a:lstStyle/>
          <a:p>
            <a:pPr algn="ctr"/>
            <a:r>
              <a:rPr lang="en-US" sz="2800" b="1" dirty="0">
                <a:latin typeface="Cambria Math" charset="0"/>
                <a:ea typeface="Cambria Math" charset="0"/>
                <a:cs typeface="Cambria Math" charset="0"/>
              </a:rPr>
              <a:t>Without an “interactive” protocol, </a:t>
            </a:r>
          </a:p>
          <a:p>
            <a:pPr algn="ctr"/>
            <a:r>
              <a:rPr lang="en-US" sz="2800" b="1" dirty="0">
                <a:latin typeface="Cambria Math" charset="0"/>
                <a:ea typeface="Cambria Math" charset="0"/>
                <a:cs typeface="Cambria Math" charset="0"/>
              </a:rPr>
              <a:t>collaboratively learning is (almost) as ineffective as not collaborating at all.</a:t>
            </a:r>
            <a:endParaRPr lang="en-US" sz="2800" b="1" dirty="0">
              <a:solidFill>
                <a:schemeClr val="tx2">
                  <a:lumMod val="50000"/>
                  <a:lumOff val="50000"/>
                </a:schemeClr>
              </a:solidFill>
              <a:latin typeface="Cambria Math" charset="0"/>
              <a:ea typeface="Cambria Math" charset="0"/>
              <a:cs typeface="Cambria Math" charset="0"/>
            </a:endParaRPr>
          </a:p>
        </p:txBody>
      </p:sp>
    </p:spTree>
    <p:extLst>
      <p:ext uri="{BB962C8B-B14F-4D97-AF65-F5344CB8AC3E}">
        <p14:creationId xmlns:p14="http://schemas.microsoft.com/office/powerpoint/2010/main" val="3505934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6" grpId="0" animBg="1"/>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0C200F2-05BE-D942-B40D-C4282002D9AE}"/>
              </a:ext>
            </a:extLst>
          </p:cNvPr>
          <p:cNvSpPr>
            <a:spLocks noGrp="1"/>
          </p:cNvSpPr>
          <p:nvPr>
            <p:ph type="title"/>
          </p:nvPr>
        </p:nvSpPr>
        <p:spPr>
          <a:xfrm>
            <a:off x="437072" y="209190"/>
            <a:ext cx="9144000" cy="808327"/>
          </a:xfrm>
        </p:spPr>
        <p:txBody>
          <a:bodyPr/>
          <a:lstStyle/>
          <a:p>
            <a:r>
              <a:rPr lang="en-US" dirty="0"/>
              <a:t>Collaboration Needs Interactions</a:t>
            </a:r>
          </a:p>
        </p:txBody>
      </p:sp>
      <p:sp>
        <p:nvSpPr>
          <p:cNvPr id="18" name="Rectangle 17">
            <a:extLst>
              <a:ext uri="{FF2B5EF4-FFF2-40B4-BE49-F238E27FC236}">
                <a16:creationId xmlns:a16="http://schemas.microsoft.com/office/drawing/2014/main" id="{0D73829F-0AC0-2B4D-AEC2-6F79C8A2B0BD}"/>
              </a:ext>
            </a:extLst>
          </p:cNvPr>
          <p:cNvSpPr/>
          <p:nvPr/>
        </p:nvSpPr>
        <p:spPr>
          <a:xfrm>
            <a:off x="717105" y="1155631"/>
            <a:ext cx="10406063" cy="2677656"/>
          </a:xfrm>
          <a:prstGeom prst="rect">
            <a:avLst/>
          </a:prstGeom>
        </p:spPr>
        <p:txBody>
          <a:bodyPr wrap="square">
            <a:spAutoFit/>
          </a:bodyPr>
          <a:lstStyle/>
          <a:p>
            <a:r>
              <a:rPr lang="en-US" sz="2400" b="1" dirty="0">
                <a:latin typeface="Cambria Math" charset="0"/>
                <a:ea typeface="Cambria Math" charset="0"/>
              </a:rPr>
              <a:t>The trouble with standard algorithms:</a:t>
            </a:r>
          </a:p>
          <a:p>
            <a:endParaRPr lang="en-US" sz="2400" dirty="0">
              <a:latin typeface="Cambria Math" charset="0"/>
              <a:ea typeface="Cambria Math" charset="0"/>
            </a:endParaRPr>
          </a:p>
          <a:p>
            <a:r>
              <a:rPr lang="en-US" sz="2400" dirty="0">
                <a:latin typeface="Cambria Math" charset="0"/>
                <a:ea typeface="Cambria Math" charset="0"/>
              </a:rPr>
              <a:t>Lack of interactions </a:t>
            </a:r>
            <a:r>
              <a:rPr lang="en-US" sz="2400" dirty="0">
                <a:solidFill>
                  <a:schemeClr val="bg2">
                    <a:lumMod val="50000"/>
                  </a:schemeClr>
                </a:solidFill>
                <a:latin typeface="Cambria Math" charset="0"/>
                <a:ea typeface="Cambria Math" charset="0"/>
              </a:rPr>
              <a:t>(except to perform distributed computation)</a:t>
            </a:r>
          </a:p>
          <a:p>
            <a:pPr lvl="1"/>
            <a:r>
              <a:rPr lang="en-US" sz="2400" dirty="0">
                <a:latin typeface="Cambria Math" charset="0"/>
                <a:ea typeface="Cambria Math" charset="0"/>
                <a:sym typeface="Wingdings" pitchFamily="2" charset="2"/>
              </a:rPr>
              <a:t> </a:t>
            </a:r>
            <a:r>
              <a:rPr lang="en-US" sz="2400" dirty="0">
                <a:latin typeface="Cambria Math" charset="0"/>
                <a:ea typeface="Cambria Math" charset="0"/>
              </a:rPr>
              <a:t># of samples, learning rates, and update frequencies for an agent is decided non-interactively.</a:t>
            </a:r>
          </a:p>
          <a:p>
            <a:pPr marL="342900" indent="-342900">
              <a:buFont typeface="Arial" panose="020B0604020202020204" pitchFamily="34" charset="0"/>
              <a:buChar char="•"/>
            </a:pPr>
            <a:endParaRPr lang="en-US" sz="2400" dirty="0">
              <a:solidFill>
                <a:schemeClr val="bg2">
                  <a:lumMod val="50000"/>
                </a:schemeClr>
              </a:solidFill>
              <a:latin typeface="Cambria Math" charset="0"/>
              <a:ea typeface="Cambria Math" charset="0"/>
            </a:endParaRPr>
          </a:p>
          <a:p>
            <a:pPr marL="342900" indent="-342900">
              <a:buFont typeface="Arial" panose="020B0604020202020204" pitchFamily="34" charset="0"/>
              <a:buChar char="•"/>
            </a:pPr>
            <a:endParaRPr lang="en-US" sz="2400" b="1" dirty="0">
              <a:solidFill>
                <a:schemeClr val="bg2">
                  <a:lumMod val="50000"/>
                </a:schemeClr>
              </a:solidFill>
              <a:latin typeface="Cambria Math" charset="0"/>
              <a:ea typeface="Cambria Math" charset="0"/>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FB5823-5EC3-BB44-AF80-F17672D03CF0}"/>
                  </a:ext>
                </a:extLst>
              </p:cNvPr>
              <p:cNvSpPr/>
              <p:nvPr/>
            </p:nvSpPr>
            <p:spPr>
              <a:xfrm>
                <a:off x="925016" y="3478249"/>
                <a:ext cx="4423361" cy="830997"/>
              </a:xfrm>
              <a:prstGeom prst="rect">
                <a:avLst/>
              </a:prstGeom>
            </p:spPr>
            <p:txBody>
              <a:bodyPr wrap="square">
                <a:spAutoFit/>
              </a:bodyPr>
              <a:lstStyle/>
              <a:p>
                <a:r>
                  <a:rPr lang="en-US" sz="2400" dirty="0">
                    <a:latin typeface="Cambria Math" charset="0"/>
                    <a:ea typeface="Cambria Math" charset="0"/>
                  </a:rPr>
                  <a:t>Sample complexity of  existing algorithms, for </a:t>
                </a:r>
                <a14:m>
                  <m:oMath xmlns:m="http://schemas.openxmlformats.org/officeDocument/2006/math">
                    <m:r>
                      <a:rPr lang="en-US" sz="2400" i="1" dirty="0">
                        <a:solidFill>
                          <a:srgbClr val="C00000"/>
                        </a:solidFill>
                        <a:latin typeface="Cambria Math" panose="02040503050406030204" pitchFamily="18" charset="0"/>
                      </a:rPr>
                      <m:t>𝑘</m:t>
                    </m:r>
                  </m:oMath>
                </a14:m>
                <a:r>
                  <a:rPr lang="en-US" sz="2400" dirty="0"/>
                  <a:t> agents</a:t>
                </a:r>
              </a:p>
            </p:txBody>
          </p:sp>
        </mc:Choice>
        <mc:Fallback xmlns="">
          <p:sp>
            <p:nvSpPr>
              <p:cNvPr id="19" name="Rectangle 18">
                <a:extLst>
                  <a:ext uri="{FF2B5EF4-FFF2-40B4-BE49-F238E27FC236}">
                    <a16:creationId xmlns:a16="http://schemas.microsoft.com/office/drawing/2014/main" id="{96FB5823-5EC3-BB44-AF80-F17672D03CF0}"/>
                  </a:ext>
                </a:extLst>
              </p:cNvPr>
              <p:cNvSpPr>
                <a:spLocks noRot="1" noChangeAspect="1" noMove="1" noResize="1" noEditPoints="1" noAdjustHandles="1" noChangeArrowheads="1" noChangeShapeType="1" noTextEdit="1"/>
              </p:cNvSpPr>
              <p:nvPr/>
            </p:nvSpPr>
            <p:spPr>
              <a:xfrm>
                <a:off x="925016" y="3478249"/>
                <a:ext cx="4423361" cy="830997"/>
              </a:xfrm>
              <a:prstGeom prst="rect">
                <a:avLst/>
              </a:prstGeom>
              <a:blipFill>
                <a:blip r:embed="rId3"/>
                <a:stretch>
                  <a:fillRect l="-2006" t="-7576" b="-15152"/>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295DB64-868E-984D-AF6A-3D1EC92684CA}"/>
              </a:ext>
            </a:extLst>
          </p:cNvPr>
          <p:cNvSpPr txBox="1"/>
          <p:nvPr/>
        </p:nvSpPr>
        <p:spPr>
          <a:xfrm>
            <a:off x="6700663" y="3523436"/>
            <a:ext cx="4268862" cy="830997"/>
          </a:xfrm>
          <a:prstGeom prst="rect">
            <a:avLst/>
          </a:prstGeom>
          <a:noFill/>
        </p:spPr>
        <p:txBody>
          <a:bodyPr wrap="none" rtlCol="0">
            <a:spAutoFit/>
          </a:bodyPr>
          <a:lstStyle/>
          <a:p>
            <a:pPr algn="ctr"/>
            <a:r>
              <a:rPr lang="en-US" sz="2400" dirty="0">
                <a:solidFill>
                  <a:srgbClr val="033AFF"/>
                </a:solidFill>
                <a:latin typeface="Cambria Math" charset="0"/>
                <a:ea typeface="Cambria Math" charset="0"/>
                <a:cs typeface="Cambria Math" charset="0"/>
              </a:rPr>
              <a:t>Learning for 1 agent separately</a:t>
            </a:r>
          </a:p>
          <a:p>
            <a:pPr algn="ctr"/>
            <a:r>
              <a:rPr lang="en-US" sz="2400" dirty="0">
                <a:latin typeface="Cambria Math" charset="0"/>
                <a:ea typeface="Cambria Math" charset="0"/>
                <a:cs typeface="Cambria Math" charset="0"/>
              </a:rPr>
              <a:t>1 agent # samples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70B604-B40F-3C45-98EA-FD49507B0698}"/>
                  </a:ext>
                </a:extLst>
              </p:cNvPr>
              <p:cNvSpPr txBox="1"/>
              <p:nvPr/>
            </p:nvSpPr>
            <p:spPr>
              <a:xfrm>
                <a:off x="5209588" y="3563435"/>
                <a:ext cx="1421095" cy="461665"/>
              </a:xfrm>
              <a:prstGeom prst="rect">
                <a:avLst/>
              </a:prstGeom>
              <a:noFill/>
            </p:spPr>
            <p:txBody>
              <a:bodyPr wrap="none" rtlCol="0">
                <a:spAutoFit/>
              </a:bodyPr>
              <a:lstStyle/>
              <a:p>
                <a:pPr algn="ctr"/>
                <a14:m>
                  <m:oMath xmlns:m="http://schemas.openxmlformats.org/officeDocument/2006/math">
                    <m:r>
                      <a:rPr lang="en-US" sz="2400" i="1" dirty="0">
                        <a:latin typeface="Cambria Math" charset="0"/>
                      </a:rPr>
                      <m:t>=</m:t>
                    </m:r>
                    <m:r>
                      <m:rPr>
                        <m:sty m:val="p"/>
                      </m:rPr>
                      <a:rPr lang="en-US" sz="2400" dirty="0">
                        <a:solidFill>
                          <a:srgbClr val="C00000"/>
                        </a:solidFill>
                        <a:latin typeface="Cambria Math" charset="0"/>
                      </a:rPr>
                      <m:t>Θ</m:t>
                    </m:r>
                    <m:d>
                      <m:dPr>
                        <m:ctrlPr>
                          <a:rPr lang="is-IS" sz="2400" i="1" dirty="0">
                            <a:solidFill>
                              <a:srgbClr val="C00000"/>
                            </a:solidFill>
                            <a:latin typeface="Cambria Math" panose="02040503050406030204" pitchFamily="18" charset="0"/>
                          </a:rPr>
                        </m:ctrlPr>
                      </m:dPr>
                      <m:e>
                        <m:r>
                          <a:rPr lang="en-US" sz="2400" i="1" dirty="0">
                            <a:solidFill>
                              <a:srgbClr val="C00000"/>
                            </a:solidFill>
                            <a:latin typeface="Cambria Math" panose="02040503050406030204" pitchFamily="18" charset="0"/>
                          </a:rPr>
                          <m:t>𝑘</m:t>
                        </m:r>
                      </m:e>
                    </m:d>
                    <m:r>
                      <a:rPr lang="en-US" sz="2400" i="1" dirty="0">
                        <a:solidFill>
                          <a:srgbClr val="C00000"/>
                        </a:solidFill>
                        <a:latin typeface="Cambria Math" charset="0"/>
                      </a:rPr>
                      <m:t>×</m:t>
                    </m:r>
                  </m:oMath>
                </a14:m>
                <a:r>
                  <a:rPr lang="en-US" sz="2400" dirty="0">
                    <a:solidFill>
                      <a:srgbClr val="C00000"/>
                    </a:solidFill>
                  </a:rPr>
                  <a:t> </a:t>
                </a:r>
                <a:endParaRPr lang="en-US" sz="2400" dirty="0"/>
              </a:p>
            </p:txBody>
          </p:sp>
        </mc:Choice>
        <mc:Fallback xmlns="">
          <p:sp>
            <p:nvSpPr>
              <p:cNvPr id="21" name="TextBox 20">
                <a:extLst>
                  <a:ext uri="{FF2B5EF4-FFF2-40B4-BE49-F238E27FC236}">
                    <a16:creationId xmlns:a16="http://schemas.microsoft.com/office/drawing/2014/main" id="{5670B604-B40F-3C45-98EA-FD49507B0698}"/>
                  </a:ext>
                </a:extLst>
              </p:cNvPr>
              <p:cNvSpPr txBox="1">
                <a:spLocks noRot="1" noChangeAspect="1" noMove="1" noResize="1" noEditPoints="1" noAdjustHandles="1" noChangeArrowheads="1" noChangeShapeType="1" noTextEdit="1"/>
              </p:cNvSpPr>
              <p:nvPr/>
            </p:nvSpPr>
            <p:spPr>
              <a:xfrm>
                <a:off x="5209588" y="3563435"/>
                <a:ext cx="1421095" cy="461665"/>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DEB8BC0-A7AD-6A4E-97D4-3450DAB28172}"/>
              </a:ext>
            </a:extLst>
          </p:cNvPr>
          <p:cNvSpPr txBox="1"/>
          <p:nvPr/>
        </p:nvSpPr>
        <p:spPr>
          <a:xfrm>
            <a:off x="1288702" y="5682248"/>
            <a:ext cx="2995052" cy="830997"/>
          </a:xfrm>
          <a:prstGeom prst="rect">
            <a:avLst/>
          </a:prstGeom>
          <a:noFill/>
        </p:spPr>
        <p:txBody>
          <a:bodyPr wrap="none" rtlCol="0">
            <a:spAutoFit/>
          </a:bodyPr>
          <a:lstStyle/>
          <a:p>
            <a:pPr algn="ctr"/>
            <a:r>
              <a:rPr lang="en-US" sz="2400" dirty="0">
                <a:solidFill>
                  <a:srgbClr val="033AFF"/>
                </a:solidFill>
                <a:latin typeface="Cambria Math" charset="0"/>
                <a:ea typeface="Cambria Math" charset="0"/>
                <a:cs typeface="Cambria Math" charset="0"/>
              </a:rPr>
              <a:t>There is an algorithm</a:t>
            </a:r>
          </a:p>
          <a:p>
            <a:pPr algn="ctr"/>
            <a:r>
              <a:rPr lang="en-US" sz="2400" dirty="0">
                <a:latin typeface="Cambria Math" charset="0"/>
                <a:ea typeface="Cambria Math" charset="0"/>
                <a:cs typeface="Cambria Math" charset="0"/>
              </a:rPr>
              <a:t>Overall # samples</a:t>
            </a:r>
          </a:p>
        </p:txBody>
      </p:sp>
      <p:sp>
        <p:nvSpPr>
          <p:cNvPr id="9" name="TextBox 8">
            <a:extLst>
              <a:ext uri="{FF2B5EF4-FFF2-40B4-BE49-F238E27FC236}">
                <a16:creationId xmlns:a16="http://schemas.microsoft.com/office/drawing/2014/main" id="{4610117E-1489-2143-B034-A070FEEF959D}"/>
              </a:ext>
            </a:extLst>
          </p:cNvPr>
          <p:cNvSpPr txBox="1"/>
          <p:nvPr/>
        </p:nvSpPr>
        <p:spPr>
          <a:xfrm>
            <a:off x="6854306" y="5711304"/>
            <a:ext cx="4268862" cy="830997"/>
          </a:xfrm>
          <a:prstGeom prst="rect">
            <a:avLst/>
          </a:prstGeom>
          <a:noFill/>
        </p:spPr>
        <p:txBody>
          <a:bodyPr wrap="none" rtlCol="0">
            <a:spAutoFit/>
          </a:bodyPr>
          <a:lstStyle/>
          <a:p>
            <a:pPr algn="ctr"/>
            <a:r>
              <a:rPr lang="en-US" sz="2400" dirty="0">
                <a:solidFill>
                  <a:srgbClr val="033AFF"/>
                </a:solidFill>
                <a:latin typeface="Cambria Math" charset="0"/>
                <a:ea typeface="Cambria Math" charset="0"/>
                <a:cs typeface="Cambria Math" charset="0"/>
              </a:rPr>
              <a:t>Learning for 1 agent separately</a:t>
            </a:r>
          </a:p>
          <a:p>
            <a:pPr algn="ctr"/>
            <a:r>
              <a:rPr lang="en-US" sz="2400" dirty="0">
                <a:latin typeface="Cambria Math" charset="0"/>
                <a:ea typeface="Cambria Math" charset="0"/>
                <a:cs typeface="Cambria Math" charset="0"/>
              </a:rPr>
              <a:t>1 agent # samples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13D0EB5-79CF-A844-A252-1665AB3A1220}"/>
                  </a:ext>
                </a:extLst>
              </p:cNvPr>
              <p:cNvSpPr txBox="1"/>
              <p:nvPr/>
            </p:nvSpPr>
            <p:spPr>
              <a:xfrm>
                <a:off x="4516550" y="5774419"/>
                <a:ext cx="2154949" cy="523220"/>
              </a:xfrm>
              <a:prstGeom prst="rect">
                <a:avLst/>
              </a:prstGeom>
              <a:noFill/>
            </p:spPr>
            <p:txBody>
              <a:bodyPr wrap="none" rtlCol="0">
                <a:spAutoFit/>
              </a:bodyPr>
              <a:lstStyle/>
              <a:p>
                <a:pPr algn="ctr"/>
                <a14:m>
                  <m:oMath xmlns:m="http://schemas.openxmlformats.org/officeDocument/2006/math">
                    <m:r>
                      <a:rPr lang="en-US" sz="2800" i="1" dirty="0">
                        <a:latin typeface="Cambria Math" charset="0"/>
                      </a:rPr>
                      <m:t>=</m:t>
                    </m:r>
                    <m:r>
                      <m:rPr>
                        <m:sty m:val="p"/>
                      </m:rPr>
                      <a:rPr lang="en-US" sz="2800" dirty="0">
                        <a:solidFill>
                          <a:srgbClr val="00B050"/>
                        </a:solidFill>
                        <a:latin typeface="Cambria Math" charset="0"/>
                      </a:rPr>
                      <m:t>Θ</m:t>
                    </m:r>
                    <m:r>
                      <a:rPr lang="en-US" sz="2800" i="1" dirty="0">
                        <a:solidFill>
                          <a:srgbClr val="00B050"/>
                        </a:solidFill>
                        <a:latin typeface="Cambria Math" panose="02040503050406030204" pitchFamily="18" charset="0"/>
                      </a:rPr>
                      <m:t>(</m:t>
                    </m:r>
                    <m:func>
                      <m:funcPr>
                        <m:ctrlPr>
                          <a:rPr lang="en-US" sz="2800" i="1" dirty="0">
                            <a:solidFill>
                              <a:srgbClr val="00B050"/>
                            </a:solidFill>
                            <a:latin typeface="Cambria Math" panose="02040503050406030204" pitchFamily="18" charset="0"/>
                          </a:rPr>
                        </m:ctrlPr>
                      </m:funcPr>
                      <m:fName>
                        <m:r>
                          <m:rPr>
                            <m:sty m:val="p"/>
                          </m:rPr>
                          <a:rPr lang="en-US" sz="2800" dirty="0">
                            <a:solidFill>
                              <a:srgbClr val="00B050"/>
                            </a:solidFill>
                            <a:latin typeface="Cambria Math" charset="0"/>
                          </a:rPr>
                          <m:t>log</m:t>
                        </m:r>
                      </m:fName>
                      <m:e>
                        <m:r>
                          <a:rPr lang="en-US" sz="2800" i="1" dirty="0">
                            <a:solidFill>
                              <a:srgbClr val="00B050"/>
                            </a:solidFill>
                            <a:latin typeface="Cambria Math" charset="0"/>
                          </a:rPr>
                          <m:t>𝑘</m:t>
                        </m:r>
                      </m:e>
                    </m:func>
                    <m:r>
                      <a:rPr lang="en-US" sz="2800" i="1" dirty="0">
                        <a:solidFill>
                          <a:srgbClr val="00B050"/>
                        </a:solidFill>
                        <a:latin typeface="Cambria Math" panose="02040503050406030204" pitchFamily="18" charset="0"/>
                      </a:rPr>
                      <m:t>)</m:t>
                    </m:r>
                    <m:r>
                      <a:rPr lang="en-US" sz="2800" i="1" dirty="0">
                        <a:solidFill>
                          <a:srgbClr val="00B050"/>
                        </a:solidFill>
                        <a:latin typeface="Cambria Math" charset="0"/>
                      </a:rPr>
                      <m:t>×</m:t>
                    </m:r>
                  </m:oMath>
                </a14:m>
                <a:r>
                  <a:rPr lang="en-US" sz="2800" dirty="0">
                    <a:solidFill>
                      <a:srgbClr val="00B050"/>
                    </a:solidFill>
                  </a:rPr>
                  <a:t> </a:t>
                </a:r>
                <a:endParaRPr lang="en-US" sz="2800" dirty="0"/>
              </a:p>
            </p:txBody>
          </p:sp>
        </mc:Choice>
        <mc:Fallback xmlns="">
          <p:sp>
            <p:nvSpPr>
              <p:cNvPr id="10" name="TextBox 9">
                <a:extLst>
                  <a:ext uri="{FF2B5EF4-FFF2-40B4-BE49-F238E27FC236}">
                    <a16:creationId xmlns:a16="http://schemas.microsoft.com/office/drawing/2014/main" id="{713D0EB5-79CF-A844-A252-1665AB3A1220}"/>
                  </a:ext>
                </a:extLst>
              </p:cNvPr>
              <p:cNvSpPr txBox="1">
                <a:spLocks noRot="1" noChangeAspect="1" noMove="1" noResize="1" noEditPoints="1" noAdjustHandles="1" noChangeArrowheads="1" noChangeShapeType="1" noTextEdit="1"/>
              </p:cNvSpPr>
              <p:nvPr/>
            </p:nvSpPr>
            <p:spPr>
              <a:xfrm>
                <a:off x="4516550" y="5774419"/>
                <a:ext cx="2154949" cy="523220"/>
              </a:xfrm>
              <a:prstGeom prst="rect">
                <a:avLst/>
              </a:prstGeom>
              <a:blipFill>
                <a:blip r:embed="rId5"/>
                <a:stretch>
                  <a:fillRect b="-21429"/>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EE88BDD3-028A-EA4B-B812-07F9C3E2EC4A}"/>
              </a:ext>
            </a:extLst>
          </p:cNvPr>
          <p:cNvCxnSpPr>
            <a:cxnSpLocks/>
          </p:cNvCxnSpPr>
          <p:nvPr/>
        </p:nvCxnSpPr>
        <p:spPr>
          <a:xfrm>
            <a:off x="0" y="4831699"/>
            <a:ext cx="12192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1B68261-766B-4D46-84C1-3A7EEFBE4094}"/>
              </a:ext>
            </a:extLst>
          </p:cNvPr>
          <p:cNvSpPr/>
          <p:nvPr/>
        </p:nvSpPr>
        <p:spPr>
          <a:xfrm>
            <a:off x="2152602" y="5049616"/>
            <a:ext cx="7886796" cy="461665"/>
          </a:xfrm>
          <a:prstGeom prst="rect">
            <a:avLst/>
          </a:prstGeom>
          <a:solidFill>
            <a:schemeClr val="bg1"/>
          </a:solidFill>
        </p:spPr>
        <p:txBody>
          <a:bodyPr wrap="square">
            <a:spAutoFit/>
          </a:bodyPr>
          <a:lstStyle/>
          <a:p>
            <a:pPr algn="ctr"/>
            <a:r>
              <a:rPr lang="en-US" sz="2400" b="1" dirty="0">
                <a:latin typeface="Cambria Math" charset="0"/>
                <a:ea typeface="Cambria Math" charset="0"/>
                <a:cs typeface="Cambria Math" charset="0"/>
              </a:rPr>
              <a:t>Adjusting sample collection based on past performance</a:t>
            </a:r>
            <a:endParaRPr lang="en-US" sz="2400" b="1" dirty="0">
              <a:solidFill>
                <a:schemeClr val="tx2">
                  <a:lumMod val="50000"/>
                  <a:lumOff val="50000"/>
                </a:schemeClr>
              </a:solidFill>
              <a:latin typeface="Cambria Math" charset="0"/>
              <a:ea typeface="Cambria Math" charset="0"/>
              <a:cs typeface="Cambria Math" charset="0"/>
            </a:endParaRPr>
          </a:p>
        </p:txBody>
      </p:sp>
      <p:sp>
        <p:nvSpPr>
          <p:cNvPr id="14" name="TextBox 13">
            <a:extLst>
              <a:ext uri="{FF2B5EF4-FFF2-40B4-BE49-F238E27FC236}">
                <a16:creationId xmlns:a16="http://schemas.microsoft.com/office/drawing/2014/main" id="{F8CDE33F-2CD4-4243-83B8-D4781FAE63F4}"/>
              </a:ext>
            </a:extLst>
          </p:cNvPr>
          <p:cNvSpPr txBox="1"/>
          <p:nvPr/>
        </p:nvSpPr>
        <p:spPr>
          <a:xfrm>
            <a:off x="4283754" y="4592064"/>
            <a:ext cx="3006141" cy="523220"/>
          </a:xfrm>
          <a:prstGeom prst="rect">
            <a:avLst/>
          </a:prstGeom>
          <a:solidFill>
            <a:schemeClr val="bg1"/>
          </a:solidFill>
        </p:spPr>
        <p:txBody>
          <a:bodyPr wrap="square">
            <a:spAutoFit/>
          </a:bodyPr>
          <a:lstStyle/>
          <a:p>
            <a:pPr algn="ctr"/>
            <a:r>
              <a:rPr lang="en-US" sz="2800" b="1" dirty="0">
                <a:latin typeface="Cambria Math" charset="0"/>
                <a:ea typeface="Cambria Math" charset="0"/>
                <a:cs typeface="Cambria Math" charset="0"/>
              </a:rPr>
              <a:t>Interactivity</a:t>
            </a:r>
          </a:p>
        </p:txBody>
      </p:sp>
    </p:spTree>
    <p:extLst>
      <p:ext uri="{BB962C8B-B14F-4D97-AF65-F5344CB8AC3E}">
        <p14:creationId xmlns:p14="http://schemas.microsoft.com/office/powerpoint/2010/main" val="87286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4"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E0C200F2-05BE-D942-B40D-C4282002D9AE}"/>
              </a:ext>
            </a:extLst>
          </p:cNvPr>
          <p:cNvSpPr>
            <a:spLocks noGrp="1"/>
          </p:cNvSpPr>
          <p:nvPr>
            <p:ph type="title"/>
          </p:nvPr>
        </p:nvSpPr>
        <p:spPr>
          <a:xfrm>
            <a:off x="212484" y="330951"/>
            <a:ext cx="9144000" cy="808327"/>
          </a:xfrm>
        </p:spPr>
        <p:txBody>
          <a:bodyPr/>
          <a:lstStyle/>
          <a:p>
            <a:r>
              <a:rPr lang="en-US" dirty="0"/>
              <a:t>Collaboration Needs Interactions</a:t>
            </a:r>
          </a:p>
        </p:txBody>
      </p:sp>
      <p:sp>
        <p:nvSpPr>
          <p:cNvPr id="18" name="Rectangle 17">
            <a:extLst>
              <a:ext uri="{FF2B5EF4-FFF2-40B4-BE49-F238E27FC236}">
                <a16:creationId xmlns:a16="http://schemas.microsoft.com/office/drawing/2014/main" id="{0D73829F-0AC0-2B4D-AEC2-6F79C8A2B0BD}"/>
              </a:ext>
            </a:extLst>
          </p:cNvPr>
          <p:cNvSpPr/>
          <p:nvPr/>
        </p:nvSpPr>
        <p:spPr>
          <a:xfrm>
            <a:off x="1808948" y="1117723"/>
            <a:ext cx="8495283" cy="2462213"/>
          </a:xfrm>
          <a:prstGeom prst="rect">
            <a:avLst/>
          </a:prstGeom>
        </p:spPr>
        <p:txBody>
          <a:bodyPr wrap="square">
            <a:spAutoFit/>
          </a:bodyPr>
          <a:lstStyle/>
          <a:p>
            <a:r>
              <a:rPr lang="en-US" sz="2200" b="1" dirty="0">
                <a:latin typeface="Cambria Math" charset="0"/>
                <a:ea typeface="Cambria Math" charset="0"/>
              </a:rPr>
              <a:t>The trouble with standard algorithms:</a:t>
            </a:r>
          </a:p>
          <a:p>
            <a:endParaRPr lang="en-US" sz="2200" dirty="0">
              <a:latin typeface="Cambria Math" charset="0"/>
              <a:ea typeface="Cambria Math" charset="0"/>
            </a:endParaRPr>
          </a:p>
          <a:p>
            <a:r>
              <a:rPr lang="en-US" sz="2200" dirty="0">
                <a:latin typeface="Cambria Math" charset="0"/>
                <a:ea typeface="Cambria Math" charset="0"/>
              </a:rPr>
              <a:t>Lack of interactions </a:t>
            </a:r>
            <a:r>
              <a:rPr lang="en-US" sz="2200" dirty="0">
                <a:solidFill>
                  <a:schemeClr val="bg2">
                    <a:lumMod val="50000"/>
                  </a:schemeClr>
                </a:solidFill>
                <a:latin typeface="Cambria Math" charset="0"/>
                <a:ea typeface="Cambria Math" charset="0"/>
              </a:rPr>
              <a:t>(except to perform distributed computation)</a:t>
            </a:r>
          </a:p>
          <a:p>
            <a:pPr lvl="1"/>
            <a:r>
              <a:rPr lang="en-US" sz="2200" dirty="0">
                <a:latin typeface="Cambria Math" charset="0"/>
                <a:ea typeface="Cambria Math" charset="0"/>
                <a:sym typeface="Wingdings" pitchFamily="2" charset="2"/>
              </a:rPr>
              <a:t> </a:t>
            </a:r>
            <a:r>
              <a:rPr lang="en-US" sz="2200" dirty="0">
                <a:latin typeface="Cambria Math" charset="0"/>
                <a:ea typeface="Cambria Math" charset="0"/>
              </a:rPr>
              <a:t># of samples, learning rates, and update frequencies for an agent is decided non-interactively.</a:t>
            </a:r>
          </a:p>
          <a:p>
            <a:pPr marL="342900" indent="-342900">
              <a:buFont typeface="Arial" panose="020B0604020202020204" pitchFamily="34" charset="0"/>
              <a:buChar char="•"/>
            </a:pPr>
            <a:endParaRPr lang="en-US" sz="2200" dirty="0">
              <a:solidFill>
                <a:schemeClr val="bg2">
                  <a:lumMod val="50000"/>
                </a:schemeClr>
              </a:solidFill>
              <a:latin typeface="Cambria Math" charset="0"/>
              <a:ea typeface="Cambria Math" charset="0"/>
            </a:endParaRPr>
          </a:p>
          <a:p>
            <a:pPr marL="342900" indent="-342900">
              <a:buFont typeface="Arial" panose="020B0604020202020204" pitchFamily="34" charset="0"/>
              <a:buChar char="•"/>
            </a:pPr>
            <a:endParaRPr lang="en-US" sz="2200" b="1" dirty="0">
              <a:solidFill>
                <a:schemeClr val="bg2">
                  <a:lumMod val="50000"/>
                </a:schemeClr>
              </a:solidFill>
              <a:latin typeface="Cambria Math" charset="0"/>
              <a:ea typeface="Cambria Math" charset="0"/>
            </a:endParaRP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96FB5823-5EC3-BB44-AF80-F17672D03CF0}"/>
                  </a:ext>
                </a:extLst>
              </p:cNvPr>
              <p:cNvSpPr/>
              <p:nvPr/>
            </p:nvSpPr>
            <p:spPr>
              <a:xfrm>
                <a:off x="1632389" y="3236707"/>
                <a:ext cx="4010553" cy="769441"/>
              </a:xfrm>
              <a:prstGeom prst="rect">
                <a:avLst/>
              </a:prstGeom>
            </p:spPr>
            <p:txBody>
              <a:bodyPr wrap="square">
                <a:spAutoFit/>
              </a:bodyPr>
              <a:lstStyle/>
              <a:p>
                <a:r>
                  <a:rPr lang="en-US" sz="2200" dirty="0">
                    <a:latin typeface="Cambria Math" charset="0"/>
                    <a:ea typeface="Cambria Math" charset="0"/>
                  </a:rPr>
                  <a:t>Sample complexity of  existing algorithms, for </a:t>
                </a:r>
                <a14:m>
                  <m:oMath xmlns:m="http://schemas.openxmlformats.org/officeDocument/2006/math">
                    <m:r>
                      <a:rPr lang="en-US" sz="2000" i="1" dirty="0">
                        <a:solidFill>
                          <a:srgbClr val="C00000"/>
                        </a:solidFill>
                        <a:latin typeface="Cambria Math" panose="02040503050406030204" pitchFamily="18" charset="0"/>
                      </a:rPr>
                      <m:t>𝑘</m:t>
                    </m:r>
                  </m:oMath>
                </a14:m>
                <a:r>
                  <a:rPr lang="en-US" sz="2200" dirty="0"/>
                  <a:t> agents</a:t>
                </a:r>
              </a:p>
            </p:txBody>
          </p:sp>
        </mc:Choice>
        <mc:Fallback xmlns="">
          <p:sp>
            <p:nvSpPr>
              <p:cNvPr id="19" name="Rectangle 18">
                <a:extLst>
                  <a:ext uri="{FF2B5EF4-FFF2-40B4-BE49-F238E27FC236}">
                    <a16:creationId xmlns:a16="http://schemas.microsoft.com/office/drawing/2014/main" id="{96FB5823-5EC3-BB44-AF80-F17672D03CF0}"/>
                  </a:ext>
                </a:extLst>
              </p:cNvPr>
              <p:cNvSpPr>
                <a:spLocks noRot="1" noChangeAspect="1" noMove="1" noResize="1" noEditPoints="1" noAdjustHandles="1" noChangeArrowheads="1" noChangeShapeType="1" noTextEdit="1"/>
              </p:cNvSpPr>
              <p:nvPr/>
            </p:nvSpPr>
            <p:spPr>
              <a:xfrm>
                <a:off x="1632389" y="3236707"/>
                <a:ext cx="4010553" cy="769441"/>
              </a:xfrm>
              <a:prstGeom prst="rect">
                <a:avLst/>
              </a:prstGeom>
              <a:blipFill>
                <a:blip r:embed="rId3"/>
                <a:stretch>
                  <a:fillRect l="-1893" t="-4839" b="-145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0295DB64-868E-984D-AF6A-3D1EC92684CA}"/>
              </a:ext>
            </a:extLst>
          </p:cNvPr>
          <p:cNvSpPr txBox="1"/>
          <p:nvPr/>
        </p:nvSpPr>
        <p:spPr>
          <a:xfrm>
            <a:off x="6627510" y="3263901"/>
            <a:ext cx="3932102" cy="769441"/>
          </a:xfrm>
          <a:prstGeom prst="rect">
            <a:avLst/>
          </a:prstGeom>
          <a:noFill/>
        </p:spPr>
        <p:txBody>
          <a:bodyPr wrap="none" rtlCol="0">
            <a:spAutoFit/>
          </a:bodyPr>
          <a:lstStyle/>
          <a:p>
            <a:pPr algn="ctr"/>
            <a:r>
              <a:rPr lang="en-US" sz="2200" dirty="0">
                <a:solidFill>
                  <a:srgbClr val="033AFF"/>
                </a:solidFill>
                <a:latin typeface="Cambria Math" charset="0"/>
                <a:ea typeface="Cambria Math" charset="0"/>
                <a:cs typeface="Cambria Math" charset="0"/>
              </a:rPr>
              <a:t>Learning for 1 agent separately</a:t>
            </a:r>
          </a:p>
          <a:p>
            <a:pPr algn="ctr"/>
            <a:r>
              <a:rPr lang="en-US" sz="2200" dirty="0">
                <a:latin typeface="Cambria Math" charset="0"/>
                <a:ea typeface="Cambria Math" charset="0"/>
                <a:cs typeface="Cambria Math" charset="0"/>
              </a:rPr>
              <a:t>1 agent # samples</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670B604-B40F-3C45-98EA-FD49507B0698}"/>
                  </a:ext>
                </a:extLst>
              </p:cNvPr>
              <p:cNvSpPr txBox="1"/>
              <p:nvPr/>
            </p:nvSpPr>
            <p:spPr>
              <a:xfrm>
                <a:off x="5346043" y="3341375"/>
                <a:ext cx="1421095" cy="461665"/>
              </a:xfrm>
              <a:prstGeom prst="rect">
                <a:avLst/>
              </a:prstGeom>
              <a:noFill/>
            </p:spPr>
            <p:txBody>
              <a:bodyPr wrap="none" rtlCol="0">
                <a:spAutoFit/>
              </a:bodyPr>
              <a:lstStyle/>
              <a:p>
                <a:pPr algn="ctr"/>
                <a14:m>
                  <m:oMath xmlns:m="http://schemas.openxmlformats.org/officeDocument/2006/math">
                    <m:r>
                      <a:rPr lang="en-US" sz="2400" i="1" dirty="0">
                        <a:latin typeface="Cambria Math" charset="0"/>
                      </a:rPr>
                      <m:t>=</m:t>
                    </m:r>
                    <m:r>
                      <m:rPr>
                        <m:sty m:val="p"/>
                      </m:rPr>
                      <a:rPr lang="en-US" sz="2400" dirty="0">
                        <a:solidFill>
                          <a:srgbClr val="C00000"/>
                        </a:solidFill>
                        <a:latin typeface="Cambria Math" charset="0"/>
                      </a:rPr>
                      <m:t>Θ</m:t>
                    </m:r>
                    <m:d>
                      <m:dPr>
                        <m:ctrlPr>
                          <a:rPr lang="is-IS" sz="2400" i="1" dirty="0">
                            <a:solidFill>
                              <a:srgbClr val="C00000"/>
                            </a:solidFill>
                            <a:latin typeface="Cambria Math" panose="02040503050406030204" pitchFamily="18" charset="0"/>
                          </a:rPr>
                        </m:ctrlPr>
                      </m:dPr>
                      <m:e>
                        <m:r>
                          <a:rPr lang="en-US" sz="2400" i="1" dirty="0">
                            <a:solidFill>
                              <a:srgbClr val="C00000"/>
                            </a:solidFill>
                            <a:latin typeface="Cambria Math" panose="02040503050406030204" pitchFamily="18" charset="0"/>
                          </a:rPr>
                          <m:t>𝑘</m:t>
                        </m:r>
                      </m:e>
                    </m:d>
                    <m:r>
                      <a:rPr lang="en-US" sz="2400" i="1" dirty="0">
                        <a:solidFill>
                          <a:srgbClr val="C00000"/>
                        </a:solidFill>
                        <a:latin typeface="Cambria Math" charset="0"/>
                      </a:rPr>
                      <m:t>×</m:t>
                    </m:r>
                  </m:oMath>
                </a14:m>
                <a:r>
                  <a:rPr lang="en-US" sz="2400" dirty="0">
                    <a:solidFill>
                      <a:srgbClr val="C00000"/>
                    </a:solidFill>
                  </a:rPr>
                  <a:t> </a:t>
                </a:r>
                <a:endParaRPr lang="en-US" sz="2400" dirty="0"/>
              </a:p>
            </p:txBody>
          </p:sp>
        </mc:Choice>
        <mc:Fallback xmlns="">
          <p:sp>
            <p:nvSpPr>
              <p:cNvPr id="21" name="TextBox 20">
                <a:extLst>
                  <a:ext uri="{FF2B5EF4-FFF2-40B4-BE49-F238E27FC236}">
                    <a16:creationId xmlns:a16="http://schemas.microsoft.com/office/drawing/2014/main" id="{5670B604-B40F-3C45-98EA-FD49507B0698}"/>
                  </a:ext>
                </a:extLst>
              </p:cNvPr>
              <p:cNvSpPr txBox="1">
                <a:spLocks noRot="1" noChangeAspect="1" noMove="1" noResize="1" noEditPoints="1" noAdjustHandles="1" noChangeArrowheads="1" noChangeShapeType="1" noTextEdit="1"/>
              </p:cNvSpPr>
              <p:nvPr/>
            </p:nvSpPr>
            <p:spPr>
              <a:xfrm>
                <a:off x="5346043" y="3341375"/>
                <a:ext cx="1421095" cy="461665"/>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4D543CBD-0DA7-5E40-A959-8CF54180E314}"/>
              </a:ext>
            </a:extLst>
          </p:cNvPr>
          <p:cNvSpPr txBox="1"/>
          <p:nvPr/>
        </p:nvSpPr>
        <p:spPr>
          <a:xfrm>
            <a:off x="1947745" y="5712222"/>
            <a:ext cx="2836739" cy="769441"/>
          </a:xfrm>
          <a:prstGeom prst="rect">
            <a:avLst/>
          </a:prstGeom>
          <a:noFill/>
        </p:spPr>
        <p:txBody>
          <a:bodyPr wrap="none" rtlCol="0">
            <a:spAutoFit/>
          </a:bodyPr>
          <a:lstStyle/>
          <a:p>
            <a:pPr algn="ctr"/>
            <a:r>
              <a:rPr lang="en-US" sz="2200" dirty="0">
                <a:solidFill>
                  <a:srgbClr val="033AFF"/>
                </a:solidFill>
                <a:latin typeface="Cambria Math" charset="0"/>
                <a:ea typeface="Cambria Math" charset="0"/>
                <a:cs typeface="Cambria Math" charset="0"/>
              </a:rPr>
              <a:t>There is an algorithm</a:t>
            </a:r>
          </a:p>
          <a:p>
            <a:pPr algn="ctr"/>
            <a:r>
              <a:rPr lang="en-US" sz="2200" dirty="0">
                <a:latin typeface="Cambria Math" charset="0"/>
                <a:ea typeface="Cambria Math" charset="0"/>
                <a:cs typeface="Cambria Math" charset="0"/>
              </a:rPr>
              <a:t>Overall # samples</a:t>
            </a:r>
          </a:p>
        </p:txBody>
      </p:sp>
      <p:sp>
        <p:nvSpPr>
          <p:cNvPr id="9" name="TextBox 8">
            <a:extLst>
              <a:ext uri="{FF2B5EF4-FFF2-40B4-BE49-F238E27FC236}">
                <a16:creationId xmlns:a16="http://schemas.microsoft.com/office/drawing/2014/main" id="{C572D36D-DCD7-6249-A8B8-779AB7EF1BF5}"/>
              </a:ext>
            </a:extLst>
          </p:cNvPr>
          <p:cNvSpPr txBox="1"/>
          <p:nvPr/>
        </p:nvSpPr>
        <p:spPr>
          <a:xfrm>
            <a:off x="6571345" y="5696945"/>
            <a:ext cx="3932102" cy="769441"/>
          </a:xfrm>
          <a:prstGeom prst="rect">
            <a:avLst/>
          </a:prstGeom>
          <a:noFill/>
        </p:spPr>
        <p:txBody>
          <a:bodyPr wrap="none" rtlCol="0">
            <a:spAutoFit/>
          </a:bodyPr>
          <a:lstStyle/>
          <a:p>
            <a:pPr algn="ctr"/>
            <a:r>
              <a:rPr lang="en-US" sz="2200" dirty="0">
                <a:solidFill>
                  <a:srgbClr val="033AFF"/>
                </a:solidFill>
                <a:latin typeface="Cambria Math" charset="0"/>
                <a:ea typeface="Cambria Math" charset="0"/>
                <a:cs typeface="Cambria Math" charset="0"/>
              </a:rPr>
              <a:t>Learning for 1 agent separately</a:t>
            </a:r>
          </a:p>
          <a:p>
            <a:pPr algn="ctr"/>
            <a:r>
              <a:rPr lang="en-US" sz="2200" dirty="0">
                <a:latin typeface="Cambria Math" charset="0"/>
                <a:ea typeface="Cambria Math" charset="0"/>
                <a:cs typeface="Cambria Math" charset="0"/>
              </a:rPr>
              <a:t>1 agent # samples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0271631-E33B-164B-875E-BD8BB66BFB6C}"/>
                  </a:ext>
                </a:extLst>
              </p:cNvPr>
              <p:cNvSpPr txBox="1"/>
              <p:nvPr/>
            </p:nvSpPr>
            <p:spPr>
              <a:xfrm>
                <a:off x="4657742" y="5774419"/>
                <a:ext cx="1872564" cy="461665"/>
              </a:xfrm>
              <a:prstGeom prst="rect">
                <a:avLst/>
              </a:prstGeom>
              <a:noFill/>
            </p:spPr>
            <p:txBody>
              <a:bodyPr wrap="none" rtlCol="0">
                <a:spAutoFit/>
              </a:bodyPr>
              <a:lstStyle/>
              <a:p>
                <a:pPr algn="ctr"/>
                <a14:m>
                  <m:oMath xmlns:m="http://schemas.openxmlformats.org/officeDocument/2006/math">
                    <m:r>
                      <a:rPr lang="en-US" sz="2400" i="1" dirty="0">
                        <a:latin typeface="Cambria Math" charset="0"/>
                      </a:rPr>
                      <m:t>=</m:t>
                    </m:r>
                    <m:r>
                      <m:rPr>
                        <m:sty m:val="p"/>
                      </m:rPr>
                      <a:rPr lang="en-US" sz="2400" dirty="0">
                        <a:solidFill>
                          <a:srgbClr val="00B050"/>
                        </a:solidFill>
                        <a:latin typeface="Cambria Math" charset="0"/>
                      </a:rPr>
                      <m:t>Θ</m:t>
                    </m:r>
                    <m:r>
                      <a:rPr lang="en-US" sz="2400" i="1" dirty="0">
                        <a:solidFill>
                          <a:srgbClr val="00B050"/>
                        </a:solidFill>
                        <a:latin typeface="Cambria Math" panose="02040503050406030204" pitchFamily="18" charset="0"/>
                      </a:rPr>
                      <m:t>(</m:t>
                    </m:r>
                    <m:func>
                      <m:funcPr>
                        <m:ctrlPr>
                          <a:rPr lang="en-US" sz="2400" i="1" dirty="0">
                            <a:solidFill>
                              <a:srgbClr val="00B050"/>
                            </a:solidFill>
                            <a:latin typeface="Cambria Math" panose="02040503050406030204" pitchFamily="18" charset="0"/>
                          </a:rPr>
                        </m:ctrlPr>
                      </m:funcPr>
                      <m:fName>
                        <m:r>
                          <m:rPr>
                            <m:sty m:val="p"/>
                          </m:rPr>
                          <a:rPr lang="en-US" sz="2400" dirty="0">
                            <a:solidFill>
                              <a:srgbClr val="00B050"/>
                            </a:solidFill>
                            <a:latin typeface="Cambria Math" charset="0"/>
                          </a:rPr>
                          <m:t>log</m:t>
                        </m:r>
                      </m:fName>
                      <m:e>
                        <m:r>
                          <a:rPr lang="en-US" sz="2400" i="1" dirty="0">
                            <a:solidFill>
                              <a:srgbClr val="00B050"/>
                            </a:solidFill>
                            <a:latin typeface="Cambria Math" charset="0"/>
                          </a:rPr>
                          <m:t>𝑘</m:t>
                        </m:r>
                      </m:e>
                    </m:func>
                    <m:r>
                      <a:rPr lang="en-US" sz="2400" i="1" dirty="0">
                        <a:solidFill>
                          <a:srgbClr val="00B050"/>
                        </a:solidFill>
                        <a:latin typeface="Cambria Math" panose="02040503050406030204" pitchFamily="18" charset="0"/>
                      </a:rPr>
                      <m:t>)</m:t>
                    </m:r>
                    <m:r>
                      <a:rPr lang="en-US" sz="2400" i="1" dirty="0">
                        <a:solidFill>
                          <a:srgbClr val="00B050"/>
                        </a:solidFill>
                        <a:latin typeface="Cambria Math" charset="0"/>
                      </a:rPr>
                      <m:t>×</m:t>
                    </m:r>
                  </m:oMath>
                </a14:m>
                <a:r>
                  <a:rPr lang="en-US" sz="2400" dirty="0">
                    <a:solidFill>
                      <a:srgbClr val="00B050"/>
                    </a:solidFill>
                  </a:rPr>
                  <a:t> </a:t>
                </a:r>
                <a:endParaRPr lang="en-US" sz="2400" dirty="0"/>
              </a:p>
            </p:txBody>
          </p:sp>
        </mc:Choice>
        <mc:Fallback xmlns="">
          <p:sp>
            <p:nvSpPr>
              <p:cNvPr id="10" name="TextBox 9">
                <a:extLst>
                  <a:ext uri="{FF2B5EF4-FFF2-40B4-BE49-F238E27FC236}">
                    <a16:creationId xmlns:a16="http://schemas.microsoft.com/office/drawing/2014/main" id="{80271631-E33B-164B-875E-BD8BB66BFB6C}"/>
                  </a:ext>
                </a:extLst>
              </p:cNvPr>
              <p:cNvSpPr txBox="1">
                <a:spLocks noRot="1" noChangeAspect="1" noMove="1" noResize="1" noEditPoints="1" noAdjustHandles="1" noChangeArrowheads="1" noChangeShapeType="1" noTextEdit="1"/>
              </p:cNvSpPr>
              <p:nvPr/>
            </p:nvSpPr>
            <p:spPr>
              <a:xfrm>
                <a:off x="4657742" y="5774419"/>
                <a:ext cx="1872564" cy="461665"/>
              </a:xfrm>
              <a:prstGeom prst="rect">
                <a:avLst/>
              </a:prstGeom>
              <a:blipFill>
                <a:blip r:embed="rId5"/>
                <a:stretch>
                  <a:fillRect b="-15789"/>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22A02E57-0228-3C4C-B2E1-DF61AE22E1AC}"/>
              </a:ext>
            </a:extLst>
          </p:cNvPr>
          <p:cNvCxnSpPr/>
          <p:nvPr/>
        </p:nvCxnSpPr>
        <p:spPr>
          <a:xfrm>
            <a:off x="1524000" y="4831699"/>
            <a:ext cx="9144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7587B6D-1113-9D4A-A00F-F99F945D8258}"/>
              </a:ext>
            </a:extLst>
          </p:cNvPr>
          <p:cNvSpPr/>
          <p:nvPr/>
        </p:nvSpPr>
        <p:spPr>
          <a:xfrm>
            <a:off x="2152602" y="5049616"/>
            <a:ext cx="7886796" cy="430887"/>
          </a:xfrm>
          <a:prstGeom prst="rect">
            <a:avLst/>
          </a:prstGeom>
          <a:solidFill>
            <a:schemeClr val="bg1"/>
          </a:solidFill>
        </p:spPr>
        <p:txBody>
          <a:bodyPr wrap="square">
            <a:spAutoFit/>
          </a:bodyPr>
          <a:lstStyle/>
          <a:p>
            <a:pPr algn="ctr"/>
            <a:r>
              <a:rPr lang="en-US" sz="2200" b="1" dirty="0">
                <a:latin typeface="Cambria Math" charset="0"/>
                <a:ea typeface="Cambria Math" charset="0"/>
                <a:cs typeface="Cambria Math" charset="0"/>
              </a:rPr>
              <a:t>Adjusting sample collection based on past performance</a:t>
            </a:r>
            <a:endParaRPr lang="en-US" sz="2200" b="1" dirty="0">
              <a:solidFill>
                <a:schemeClr val="tx2">
                  <a:lumMod val="50000"/>
                  <a:lumOff val="50000"/>
                </a:schemeClr>
              </a:solidFill>
              <a:latin typeface="Cambria Math" charset="0"/>
              <a:ea typeface="Cambria Math" charset="0"/>
              <a:cs typeface="Cambria Math" charset="0"/>
            </a:endParaRPr>
          </a:p>
        </p:txBody>
      </p:sp>
      <p:sp>
        <p:nvSpPr>
          <p:cNvPr id="14" name="TextBox 13">
            <a:extLst>
              <a:ext uri="{FF2B5EF4-FFF2-40B4-BE49-F238E27FC236}">
                <a16:creationId xmlns:a16="http://schemas.microsoft.com/office/drawing/2014/main" id="{82231EE4-0723-4C4F-BC10-338F4799A959}"/>
              </a:ext>
            </a:extLst>
          </p:cNvPr>
          <p:cNvSpPr txBox="1"/>
          <p:nvPr/>
        </p:nvSpPr>
        <p:spPr>
          <a:xfrm>
            <a:off x="4283754" y="4592064"/>
            <a:ext cx="3006141" cy="461665"/>
          </a:xfrm>
          <a:prstGeom prst="rect">
            <a:avLst/>
          </a:prstGeom>
          <a:solidFill>
            <a:schemeClr val="bg1"/>
          </a:solidFill>
        </p:spPr>
        <p:txBody>
          <a:bodyPr wrap="square">
            <a:spAutoFit/>
          </a:bodyPr>
          <a:lstStyle/>
          <a:p>
            <a:pPr algn="ctr"/>
            <a:r>
              <a:rPr lang="en-US" sz="2400" b="1" dirty="0">
                <a:latin typeface="Cambria Math" charset="0"/>
                <a:ea typeface="Cambria Math" charset="0"/>
                <a:cs typeface="Cambria Math" charset="0"/>
              </a:rPr>
              <a:t>Interactivity</a:t>
            </a:r>
          </a:p>
        </p:txBody>
      </p:sp>
    </p:spTree>
    <p:extLst>
      <p:ext uri="{BB962C8B-B14F-4D97-AF65-F5344CB8AC3E}">
        <p14:creationId xmlns:p14="http://schemas.microsoft.com/office/powerpoint/2010/main" val="2557644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animBg="1"/>
      <p:bldP spid="14" grpId="0" animBg="1"/>
    </p:bld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0BA9D-CA57-4241-850C-6BFDBFF9C5D7}"/>
              </a:ext>
            </a:extLst>
          </p:cNvPr>
          <p:cNvSpPr>
            <a:spLocks noGrp="1"/>
          </p:cNvSpPr>
          <p:nvPr>
            <p:ph type="title"/>
          </p:nvPr>
        </p:nvSpPr>
        <p:spPr/>
        <p:txBody>
          <a:bodyPr/>
          <a:lstStyle/>
          <a:p>
            <a:r>
              <a:rPr lang="en-US" dirty="0"/>
              <a:t>A </a:t>
            </a:r>
            <a:r>
              <a:rPr lang="en-US" dirty="0" err="1"/>
              <a:t>MinMax</a:t>
            </a:r>
            <a:r>
              <a:rPr lang="en-US" dirty="0"/>
              <a:t> Optimization </a:t>
            </a:r>
          </a:p>
        </p:txBody>
      </p:sp>
      <p:sp>
        <p:nvSpPr>
          <p:cNvPr id="3" name="Content Placeholder 2">
            <a:extLst>
              <a:ext uri="{FF2B5EF4-FFF2-40B4-BE49-F238E27FC236}">
                <a16:creationId xmlns:a16="http://schemas.microsoft.com/office/drawing/2014/main" id="{FF1B0F7C-1408-4541-A714-EBBB8BA4D5DA}"/>
              </a:ext>
            </a:extLst>
          </p:cNvPr>
          <p:cNvSpPr>
            <a:spLocks noGrp="1"/>
          </p:cNvSpPr>
          <p:nvPr>
            <p:ph idx="1"/>
          </p:nvPr>
        </p:nvSpPr>
        <p:spPr>
          <a:xfrm>
            <a:off x="426720" y="1128394"/>
            <a:ext cx="11369040" cy="574900"/>
          </a:xfrm>
        </p:spPr>
        <p:txBody>
          <a:bodyPr/>
          <a:lstStyle/>
          <a:p>
            <a:pPr marL="0" indent="0">
              <a:buNone/>
            </a:pPr>
            <a:r>
              <a:rPr lang="en-US" sz="2400" dirty="0"/>
              <a:t>Between the algorithm and a hypothetical adversary that chooses the worst-off agent</a:t>
            </a:r>
          </a:p>
          <a:p>
            <a:pPr marL="0" indent="0">
              <a:buNone/>
            </a:pPr>
            <a:endParaRPr lang="en-US" dirty="0"/>
          </a:p>
          <a:p>
            <a:pPr marL="0" indent="0">
              <a:buNone/>
            </a:pPr>
            <a:endParaRPr lang="en-US" dirty="0"/>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9849DE3C-F02F-FD4A-906E-A1AFA0DFEB01}"/>
                  </a:ext>
                </a:extLst>
              </p:cNvPr>
              <p:cNvSpPr txBox="1">
                <a:spLocks/>
              </p:cNvSpPr>
              <p:nvPr/>
            </p:nvSpPr>
            <p:spPr>
              <a:xfrm>
                <a:off x="4679576" y="1864659"/>
                <a:ext cx="2832847" cy="76629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func>
                        <m:funcPr>
                          <m:ctrlPr>
                            <a:rPr lang="en-US" sz="4700" b="0" i="1" dirty="0" smtClean="0">
                              <a:latin typeface="Cambria Math" panose="02040503050406030204" pitchFamily="18" charset="0"/>
                            </a:rPr>
                          </m:ctrlPr>
                        </m:funcPr>
                        <m:fName>
                          <m:limLow>
                            <m:limLowPr>
                              <m:ctrlPr>
                                <a:rPr lang="en-US" sz="4700" b="0" i="1" dirty="0" smtClean="0">
                                  <a:latin typeface="Cambria Math" panose="02040503050406030204" pitchFamily="18" charset="0"/>
                                </a:rPr>
                              </m:ctrlPr>
                            </m:limLowPr>
                            <m:e>
                              <m:r>
                                <m:rPr>
                                  <m:sty m:val="p"/>
                                </m:rPr>
                                <a:rPr lang="en-US" sz="4700" b="0" i="0" dirty="0" smtClean="0">
                                  <a:latin typeface="Cambria Math" panose="02040503050406030204" pitchFamily="18" charset="0"/>
                                </a:rPr>
                                <m:t>min</m:t>
                              </m:r>
                            </m:e>
                            <m:lim>
                              <m:r>
                                <a:rPr lang="en-US" sz="4700" b="0" i="1" dirty="0" smtClean="0">
                                  <a:latin typeface="Cambria Math" panose="02040503050406030204" pitchFamily="18" charset="0"/>
                                </a:rPr>
                                <m:t>h</m:t>
                              </m:r>
                              <m:r>
                                <a:rPr lang="en-US" sz="4700" b="0" i="1" dirty="0" smtClean="0">
                                  <a:latin typeface="Cambria Math" panose="02040503050406030204" pitchFamily="18" charset="0"/>
                                </a:rPr>
                                <m:t>∈</m:t>
                              </m:r>
                              <m:r>
                                <a:rPr lang="en-US" sz="4700" b="0" i="1" dirty="0" smtClean="0">
                                  <a:latin typeface="Cambria Math" panose="02040503050406030204" pitchFamily="18" charset="0"/>
                                </a:rPr>
                                <m:t>𝐻</m:t>
                              </m:r>
                            </m:lim>
                          </m:limLow>
                        </m:fName>
                        <m:e>
                          <m:func>
                            <m:funcPr>
                              <m:ctrlPr>
                                <a:rPr lang="en-US" sz="4700" b="0" i="1" dirty="0" smtClean="0">
                                  <a:latin typeface="Cambria Math" panose="02040503050406030204" pitchFamily="18" charset="0"/>
                                </a:rPr>
                              </m:ctrlPr>
                            </m:funcPr>
                            <m:fName>
                              <m:limLow>
                                <m:limLowPr>
                                  <m:ctrlPr>
                                    <a:rPr lang="en-US" sz="4700" b="0" i="1" dirty="0" smtClean="0">
                                      <a:latin typeface="Cambria Math" panose="02040503050406030204" pitchFamily="18" charset="0"/>
                                    </a:rPr>
                                  </m:ctrlPr>
                                </m:limLowPr>
                                <m:e>
                                  <m:r>
                                    <m:rPr>
                                      <m:sty m:val="p"/>
                                    </m:rPr>
                                    <a:rPr lang="en-US" sz="4700" b="0" i="0" dirty="0" smtClean="0">
                                      <a:latin typeface="Cambria Math" panose="02040503050406030204" pitchFamily="18" charset="0"/>
                                    </a:rPr>
                                    <m:t>max</m:t>
                                  </m:r>
                                </m:e>
                                <m:lim>
                                  <m:r>
                                    <a:rPr lang="en-US" sz="4700" b="0" i="1" dirty="0" smtClean="0">
                                      <a:latin typeface="Cambria Math" panose="02040503050406030204" pitchFamily="18" charset="0"/>
                                    </a:rPr>
                                    <m:t>𝑖</m:t>
                                  </m:r>
                                  <m:r>
                                    <a:rPr lang="en-US" sz="4700" b="0" i="1" dirty="0" smtClean="0">
                                      <a:latin typeface="Cambria Math" panose="02040503050406030204" pitchFamily="18" charset="0"/>
                                    </a:rPr>
                                    <m:t>∈[</m:t>
                                  </m:r>
                                  <m:r>
                                    <a:rPr lang="en-US" sz="4700" b="0" i="1" dirty="0" smtClean="0">
                                      <a:latin typeface="Cambria Math" panose="02040503050406030204" pitchFamily="18" charset="0"/>
                                    </a:rPr>
                                    <m:t>𝑘</m:t>
                                  </m:r>
                                  <m:r>
                                    <a:rPr lang="en-US" sz="4700" b="0" i="1" dirty="0" smtClean="0">
                                      <a:latin typeface="Cambria Math" panose="02040503050406030204" pitchFamily="18" charset="0"/>
                                    </a:rPr>
                                    <m:t>]</m:t>
                                  </m:r>
                                </m:lim>
                              </m:limLow>
                            </m:fName>
                            <m:e>
                              <m:r>
                                <a:rPr lang="en-US" sz="4700" b="0" i="1" dirty="0" smtClean="0">
                                  <a:latin typeface="Cambria Math" panose="02040503050406030204" pitchFamily="18" charset="0"/>
                                </a:rPr>
                                <m:t> </m:t>
                              </m:r>
                              <m:r>
                                <a:rPr lang="en-US" sz="4700" b="0" i="1" dirty="0" smtClean="0">
                                  <a:latin typeface="Cambria Math" panose="02040503050406030204" pitchFamily="18" charset="0"/>
                                </a:rPr>
                                <m:t>𝑒𝑟</m:t>
                              </m:r>
                              <m:sSub>
                                <m:sSubPr>
                                  <m:ctrlPr>
                                    <a:rPr lang="en-US" sz="4700" b="0" i="1" dirty="0" smtClean="0">
                                      <a:latin typeface="Cambria Math" panose="02040503050406030204" pitchFamily="18" charset="0"/>
                                    </a:rPr>
                                  </m:ctrlPr>
                                </m:sSubPr>
                                <m:e>
                                  <m:r>
                                    <a:rPr lang="en-US" sz="4700" b="0" i="1" dirty="0" smtClean="0">
                                      <a:latin typeface="Cambria Math" panose="02040503050406030204" pitchFamily="18" charset="0"/>
                                    </a:rPr>
                                    <m:t>𝑟</m:t>
                                  </m:r>
                                </m:e>
                                <m:sub>
                                  <m:sSub>
                                    <m:sSubPr>
                                      <m:ctrlPr>
                                        <a:rPr lang="en-US" sz="4700" b="0" i="1" dirty="0" smtClean="0">
                                          <a:latin typeface="Cambria Math" panose="02040503050406030204" pitchFamily="18" charset="0"/>
                                        </a:rPr>
                                      </m:ctrlPr>
                                    </m:sSubPr>
                                    <m:e>
                                      <m:r>
                                        <a:rPr lang="en-US" sz="4700" b="0" i="1" dirty="0" smtClean="0">
                                          <a:latin typeface="Cambria Math" panose="02040503050406030204" pitchFamily="18" charset="0"/>
                                        </a:rPr>
                                        <m:t>𝐷</m:t>
                                      </m:r>
                                    </m:e>
                                    <m:sub>
                                      <m:r>
                                        <a:rPr lang="en-US" sz="4700" b="0" i="1" dirty="0" smtClean="0">
                                          <a:latin typeface="Cambria Math" panose="02040503050406030204" pitchFamily="18" charset="0"/>
                                        </a:rPr>
                                        <m:t>𝑖</m:t>
                                      </m:r>
                                    </m:sub>
                                  </m:sSub>
                                </m:sub>
                              </m:sSub>
                              <m:r>
                                <a:rPr lang="en-US" sz="4700" b="0" i="1" dirty="0" smtClean="0">
                                  <a:latin typeface="Cambria Math" panose="02040503050406030204" pitchFamily="18" charset="0"/>
                                </a:rPr>
                                <m:t>(</m:t>
                              </m:r>
                              <m:r>
                                <a:rPr lang="en-US" sz="4700" b="0" i="1" dirty="0" smtClean="0">
                                  <a:latin typeface="Cambria Math" panose="02040503050406030204" pitchFamily="18" charset="0"/>
                                </a:rPr>
                                <m:t>𝐻</m:t>
                              </m:r>
                              <m:r>
                                <a:rPr lang="en-US" sz="4700" b="0" i="1" dirty="0" smtClean="0">
                                  <a:latin typeface="Cambria Math" panose="02040503050406030204" pitchFamily="18" charset="0"/>
                                </a:rPr>
                                <m:t>)</m:t>
                              </m:r>
                            </m:e>
                          </m:func>
                        </m:e>
                      </m:func>
                    </m:oMath>
                  </m:oMathPara>
                </a14:m>
                <a:endParaRPr lang="en-US" sz="4700" dirty="0"/>
              </a:p>
              <a:p>
                <a:pPr marL="0" indent="0">
                  <a:buFont typeface="Arial" panose="020B0604020202020204" pitchFamily="34" charset="0"/>
                  <a:buNone/>
                </a:pPr>
                <a:endParaRPr lang="en-US" dirty="0"/>
              </a:p>
            </p:txBody>
          </p:sp>
        </mc:Choice>
        <mc:Fallback xmlns="">
          <p:sp>
            <p:nvSpPr>
              <p:cNvPr id="4" name="Content Placeholder 2">
                <a:extLst>
                  <a:ext uri="{FF2B5EF4-FFF2-40B4-BE49-F238E27FC236}">
                    <a16:creationId xmlns:a16="http://schemas.microsoft.com/office/drawing/2014/main" id="{9849DE3C-F02F-FD4A-906E-A1AFA0DFEB01}"/>
                  </a:ext>
                </a:extLst>
              </p:cNvPr>
              <p:cNvSpPr txBox="1">
                <a:spLocks noRot="1" noChangeAspect="1" noMove="1" noResize="1" noEditPoints="1" noAdjustHandles="1" noChangeArrowheads="1" noChangeShapeType="1" noTextEdit="1"/>
              </p:cNvSpPr>
              <p:nvPr/>
            </p:nvSpPr>
            <p:spPr>
              <a:xfrm>
                <a:off x="4679576" y="1864659"/>
                <a:ext cx="2832847" cy="766294"/>
              </a:xfrm>
              <a:prstGeom prst="rect">
                <a:avLst/>
              </a:prstGeom>
              <a:blipFill>
                <a:blip r:embed="rId2"/>
                <a:stretch>
                  <a:fillRect t="-1613" r="-893"/>
                </a:stretch>
              </a:blipFill>
            </p:spPr>
            <p:txBody>
              <a:bodyPr/>
              <a:lstStyle/>
              <a:p>
                <a:r>
                  <a:rPr lang="en-US">
                    <a:noFill/>
                  </a:rPr>
                  <a:t> </a:t>
                </a:r>
              </a:p>
            </p:txBody>
          </p:sp>
        </mc:Fallback>
      </mc:AlternateContent>
      <p:sp>
        <p:nvSpPr>
          <p:cNvPr id="5" name="Content Placeholder 2">
            <a:extLst>
              <a:ext uri="{FF2B5EF4-FFF2-40B4-BE49-F238E27FC236}">
                <a16:creationId xmlns:a16="http://schemas.microsoft.com/office/drawing/2014/main" id="{D220E8C0-0C69-3B43-9207-0282D391C755}"/>
              </a:ext>
            </a:extLst>
          </p:cNvPr>
          <p:cNvSpPr txBox="1">
            <a:spLocks/>
          </p:cNvSpPr>
          <p:nvPr/>
        </p:nvSpPr>
        <p:spPr>
          <a:xfrm>
            <a:off x="426720" y="2792318"/>
            <a:ext cx="11369040" cy="5749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Solve with a </a:t>
            </a:r>
            <a:r>
              <a:rPr lang="en-US" sz="2400" b="1" dirty="0"/>
              <a:t>no-regret algorithm </a:t>
            </a:r>
            <a:r>
              <a:rPr lang="en-US" sz="2400" dirty="0"/>
              <a:t>against a </a:t>
            </a:r>
            <a:r>
              <a:rPr lang="en-US" sz="2400" b="1" dirty="0"/>
              <a:t>best-responding agent</a:t>
            </a:r>
            <a:r>
              <a:rPr lang="en-US" sz="2400" dirty="0"/>
              <a:t>.</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7" name="TextBox 6">
            <a:extLst>
              <a:ext uri="{FF2B5EF4-FFF2-40B4-BE49-F238E27FC236}">
                <a16:creationId xmlns:a16="http://schemas.microsoft.com/office/drawing/2014/main" id="{1BF2F13C-3761-FE44-8390-BCF5F23A9943}"/>
              </a:ext>
            </a:extLst>
          </p:cNvPr>
          <p:cNvSpPr txBox="1"/>
          <p:nvPr/>
        </p:nvSpPr>
        <p:spPr>
          <a:xfrm>
            <a:off x="5432611" y="2446287"/>
            <a:ext cx="1326776" cy="369332"/>
          </a:xfrm>
          <a:prstGeom prst="rect">
            <a:avLst/>
          </a:prstGeom>
          <a:noFill/>
        </p:spPr>
        <p:txBody>
          <a:bodyPr wrap="square">
            <a:spAutoFit/>
          </a:bodyPr>
          <a:lstStyle/>
          <a:p>
            <a:r>
              <a:rPr lang="en-US" sz="1800" b="1" dirty="0">
                <a:solidFill>
                  <a:schemeClr val="accent1"/>
                </a:solidFill>
              </a:rPr>
              <a:t>Player 2</a:t>
            </a:r>
            <a:endParaRPr lang="en-US" b="1" dirty="0">
              <a:solidFill>
                <a:schemeClr val="accent1"/>
              </a:solidFill>
            </a:endParaRPr>
          </a:p>
        </p:txBody>
      </p:sp>
      <p:sp>
        <p:nvSpPr>
          <p:cNvPr id="8" name="TextBox 7">
            <a:extLst>
              <a:ext uri="{FF2B5EF4-FFF2-40B4-BE49-F238E27FC236}">
                <a16:creationId xmlns:a16="http://schemas.microsoft.com/office/drawing/2014/main" id="{D76C4CF8-33C8-6B46-AB39-1B738ECE4B66}"/>
              </a:ext>
            </a:extLst>
          </p:cNvPr>
          <p:cNvSpPr txBox="1"/>
          <p:nvPr/>
        </p:nvSpPr>
        <p:spPr>
          <a:xfrm>
            <a:off x="4374776" y="1570685"/>
            <a:ext cx="1326776" cy="369332"/>
          </a:xfrm>
          <a:prstGeom prst="rect">
            <a:avLst/>
          </a:prstGeom>
          <a:noFill/>
        </p:spPr>
        <p:txBody>
          <a:bodyPr wrap="square">
            <a:spAutoFit/>
          </a:bodyPr>
          <a:lstStyle/>
          <a:p>
            <a:r>
              <a:rPr lang="en-US" sz="1800" b="1" dirty="0">
                <a:solidFill>
                  <a:schemeClr val="accent2"/>
                </a:solidFill>
              </a:rPr>
              <a:t>Player 1</a:t>
            </a:r>
            <a:endParaRPr lang="en-US" b="1" dirty="0">
              <a:solidFill>
                <a:schemeClr val="accent2"/>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C282517-F59B-5641-8F89-61BD356FB5F9}"/>
                  </a:ext>
                </a:extLst>
              </p:cNvPr>
              <p:cNvSpPr txBox="1"/>
              <p:nvPr/>
            </p:nvSpPr>
            <p:spPr>
              <a:xfrm>
                <a:off x="426720" y="4492626"/>
                <a:ext cx="10653657" cy="1150828"/>
              </a:xfrm>
              <a:prstGeom prst="rect">
                <a:avLst/>
              </a:prstGeom>
              <a:noFill/>
            </p:spPr>
            <p:txBody>
              <a:bodyPr wrap="square">
                <a:spAutoFit/>
              </a:bodyPr>
              <a:lstStyle/>
              <a:p>
                <a:pPr>
                  <a:lnSpc>
                    <a:spcPct val="150000"/>
                  </a:lnSpc>
                </a:pPr>
                <a:r>
                  <a:rPr lang="en-US" sz="2400" b="1" dirty="0">
                    <a:solidFill>
                      <a:schemeClr val="accent1"/>
                    </a:solidFill>
                  </a:rPr>
                  <a:t>Player 2: </a:t>
                </a:r>
                <a:r>
                  <a:rPr lang="en-US" sz="2400" dirty="0">
                    <a:solidFill>
                      <a:schemeClr val="tx1"/>
                    </a:solidFill>
                  </a:rPr>
                  <a:t>The no-regret learning agent. Maintains a distribution over </a:t>
                </a:r>
                <a14:m>
                  <m:oMath xmlns:m="http://schemas.openxmlformats.org/officeDocument/2006/math">
                    <m:r>
                      <a:rPr lang="en-US" sz="2400" b="0" i="1" dirty="0">
                        <a:solidFill>
                          <a:schemeClr val="tx1"/>
                        </a:solidFill>
                        <a:latin typeface="Cambria Math" panose="02040503050406030204" pitchFamily="18" charset="0"/>
                      </a:rPr>
                      <m:t>[</m:t>
                    </m:r>
                    <m:r>
                      <a:rPr lang="en-US" sz="2400" b="0" i="1" dirty="0">
                        <a:solidFill>
                          <a:schemeClr val="tx1"/>
                        </a:solidFill>
                        <a:latin typeface="Cambria Math" panose="02040503050406030204" pitchFamily="18" charset="0"/>
                      </a:rPr>
                      <m:t>𝑘</m:t>
                    </m:r>
                    <m:r>
                      <a:rPr lang="en-US" sz="2400" b="0" i="1" dirty="0">
                        <a:solidFill>
                          <a:schemeClr val="tx1"/>
                        </a:solidFill>
                        <a:latin typeface="Cambria Math" panose="02040503050406030204" pitchFamily="18" charset="0"/>
                      </a:rPr>
                      <m:t>]</m:t>
                    </m:r>
                  </m:oMath>
                </a14:m>
                <a:r>
                  <a:rPr lang="en-US" sz="2400" dirty="0">
                    <a:solidFill>
                      <a:schemeClr val="tx1"/>
                    </a:solidFill>
                  </a:rPr>
                  <a:t>, say weights </a:t>
                </a:r>
                <a14:m>
                  <m:oMath xmlns:m="http://schemas.openxmlformats.org/officeDocument/2006/math">
                    <m:sSubSup>
                      <m:sSubSupPr>
                        <m:ctrlPr>
                          <a:rPr lang="en-US" sz="2400" b="0" i="1" dirty="0" smtClean="0">
                            <a:solidFill>
                              <a:schemeClr val="accent1"/>
                            </a:solidFill>
                            <a:latin typeface="Cambria Math" panose="02040503050406030204" pitchFamily="18" charset="0"/>
                          </a:rPr>
                        </m:ctrlPr>
                      </m:sSubSupPr>
                      <m:e>
                        <m:r>
                          <a:rPr lang="en-US" sz="2400" b="0" i="1" dirty="0" smtClean="0">
                            <a:solidFill>
                              <a:schemeClr val="accent1"/>
                            </a:solidFill>
                            <a:latin typeface="Cambria Math" panose="02040503050406030204" pitchFamily="18" charset="0"/>
                          </a:rPr>
                          <m:t>𝛼</m:t>
                        </m:r>
                      </m:e>
                      <m:sub>
                        <m:r>
                          <a:rPr lang="en-US" sz="2400" b="0" i="1" dirty="0" smtClean="0">
                            <a:solidFill>
                              <a:schemeClr val="accent1"/>
                            </a:solidFill>
                            <a:latin typeface="Cambria Math" panose="02040503050406030204" pitchFamily="18" charset="0"/>
                          </a:rPr>
                          <m:t>1</m:t>
                        </m:r>
                      </m:sub>
                      <m:sup>
                        <m:r>
                          <a:rPr lang="en-US" sz="2400" b="0" i="1" dirty="0" smtClean="0">
                            <a:solidFill>
                              <a:schemeClr val="accent1"/>
                            </a:solidFill>
                            <a:latin typeface="Cambria Math" panose="02040503050406030204" pitchFamily="18" charset="0"/>
                          </a:rPr>
                          <m:t>𝑡</m:t>
                        </m:r>
                      </m:sup>
                    </m:sSubSup>
                    <m:r>
                      <a:rPr lang="en-US" sz="2400" b="0" i="1" dirty="0" smtClean="0">
                        <a:solidFill>
                          <a:schemeClr val="accent1"/>
                        </a:solidFill>
                        <a:latin typeface="Cambria Math" panose="02040503050406030204" pitchFamily="18" charset="0"/>
                      </a:rPr>
                      <m:t>, …, </m:t>
                    </m:r>
                    <m:sSubSup>
                      <m:sSubSupPr>
                        <m:ctrlPr>
                          <a:rPr lang="en-US" sz="2400" b="0" i="1" dirty="0" smtClean="0">
                            <a:solidFill>
                              <a:schemeClr val="accent1"/>
                            </a:solidFill>
                            <a:latin typeface="Cambria Math" panose="02040503050406030204" pitchFamily="18" charset="0"/>
                          </a:rPr>
                        </m:ctrlPr>
                      </m:sSubSupPr>
                      <m:e>
                        <m:r>
                          <a:rPr lang="en-US" sz="2400" b="0" i="1" dirty="0" smtClean="0">
                            <a:solidFill>
                              <a:schemeClr val="accent1"/>
                            </a:solidFill>
                            <a:latin typeface="Cambria Math" panose="02040503050406030204" pitchFamily="18" charset="0"/>
                          </a:rPr>
                          <m:t>𝛼</m:t>
                        </m:r>
                      </m:e>
                      <m:sub>
                        <m:r>
                          <a:rPr lang="en-US" sz="2400" b="0" i="1" dirty="0" smtClean="0">
                            <a:solidFill>
                              <a:schemeClr val="accent1"/>
                            </a:solidFill>
                            <a:latin typeface="Cambria Math" panose="02040503050406030204" pitchFamily="18" charset="0"/>
                          </a:rPr>
                          <m:t>𝑘</m:t>
                        </m:r>
                      </m:sub>
                      <m:sup>
                        <m:r>
                          <a:rPr lang="en-US" sz="2400" b="0" i="1" dirty="0" smtClean="0">
                            <a:solidFill>
                              <a:schemeClr val="accent1"/>
                            </a:solidFill>
                            <a:latin typeface="Cambria Math" panose="02040503050406030204" pitchFamily="18" charset="0"/>
                          </a:rPr>
                          <m:t>𝑡</m:t>
                        </m:r>
                      </m:sup>
                    </m:sSubSup>
                  </m:oMath>
                </a14:m>
                <a:r>
                  <a:rPr lang="en-US" sz="2400" dirty="0">
                    <a:solidFill>
                      <a:schemeClr val="accent1"/>
                    </a:solidFill>
                  </a:rPr>
                  <a:t> </a:t>
                </a:r>
                <a:r>
                  <a:rPr lang="en-US" sz="2400" dirty="0">
                    <a:solidFill>
                      <a:schemeClr val="tx1"/>
                    </a:solidFill>
                  </a:rPr>
                  <a:t>over the agents.  Proxy of how poorly they’ve been doing so far.</a:t>
                </a:r>
                <a:endParaRPr lang="en-US" sz="2400" dirty="0">
                  <a:solidFill>
                    <a:schemeClr val="accent2"/>
                  </a:solidFill>
                </a:endParaRPr>
              </a:p>
            </p:txBody>
          </p:sp>
        </mc:Choice>
        <mc:Fallback xmlns="">
          <p:sp>
            <p:nvSpPr>
              <p:cNvPr id="9" name="TextBox 8">
                <a:extLst>
                  <a:ext uri="{FF2B5EF4-FFF2-40B4-BE49-F238E27FC236}">
                    <a16:creationId xmlns:a16="http://schemas.microsoft.com/office/drawing/2014/main" id="{BC282517-F59B-5641-8F89-61BD356FB5F9}"/>
                  </a:ext>
                </a:extLst>
              </p:cNvPr>
              <p:cNvSpPr txBox="1">
                <a:spLocks noRot="1" noChangeAspect="1" noMove="1" noResize="1" noEditPoints="1" noAdjustHandles="1" noChangeArrowheads="1" noChangeShapeType="1" noTextEdit="1"/>
              </p:cNvSpPr>
              <p:nvPr/>
            </p:nvSpPr>
            <p:spPr>
              <a:xfrm>
                <a:off x="426720" y="4492626"/>
                <a:ext cx="10653657" cy="1150828"/>
              </a:xfrm>
              <a:prstGeom prst="rect">
                <a:avLst/>
              </a:prstGeom>
              <a:blipFill>
                <a:blip r:embed="rId3"/>
                <a:stretch>
                  <a:fillRect l="-952" r="-714" b="-1087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BB88623-B2F6-7B4B-A6CB-AD95DBC5844E}"/>
                  </a:ext>
                </a:extLst>
              </p:cNvPr>
              <p:cNvSpPr txBox="1"/>
              <p:nvPr/>
            </p:nvSpPr>
            <p:spPr>
              <a:xfrm>
                <a:off x="396240" y="3287319"/>
                <a:ext cx="11066034" cy="1177630"/>
              </a:xfrm>
              <a:prstGeom prst="rect">
                <a:avLst/>
              </a:prstGeom>
              <a:noFill/>
            </p:spPr>
            <p:txBody>
              <a:bodyPr wrap="square">
                <a:spAutoFit/>
              </a:bodyPr>
              <a:lstStyle/>
              <a:p>
                <a:pPr>
                  <a:lnSpc>
                    <a:spcPct val="150000"/>
                  </a:lnSpc>
                </a:pPr>
                <a:r>
                  <a:rPr lang="en-US" sz="2400" b="1" dirty="0">
                    <a:solidFill>
                      <a:schemeClr val="accent2"/>
                    </a:solidFill>
                  </a:rPr>
                  <a:t>Player 1</a:t>
                </a:r>
                <a:r>
                  <a:rPr lang="en-US" sz="2400" dirty="0">
                    <a:solidFill>
                      <a:schemeClr val="accent2"/>
                    </a:solidFill>
                  </a:rPr>
                  <a:t>: </a:t>
                </a:r>
                <a:r>
                  <a:rPr lang="en-US" sz="2400" dirty="0">
                    <a:solidFill>
                      <a:schemeClr val="tx1"/>
                    </a:solidFill>
                  </a:rPr>
                  <a:t>The best-responding agent. For any distribution over [k], </a:t>
                </a:r>
                <a14:m>
                  <m:oMath xmlns:m="http://schemas.openxmlformats.org/officeDocument/2006/math">
                    <m:sSubSup>
                      <m:sSubSupPr>
                        <m:ctrlPr>
                          <a:rPr lang="en-US" sz="2400" b="0" i="1" dirty="0" smtClean="0">
                            <a:solidFill>
                              <a:schemeClr val="accent2"/>
                            </a:solidFill>
                            <a:latin typeface="Cambria Math" panose="02040503050406030204" pitchFamily="18" charset="0"/>
                          </a:rPr>
                        </m:ctrlPr>
                      </m:sSubSupPr>
                      <m:e>
                        <m:r>
                          <a:rPr lang="en-US" sz="2400" b="0" i="1" dirty="0">
                            <a:solidFill>
                              <a:schemeClr val="accent2"/>
                            </a:solidFill>
                            <a:latin typeface="Cambria Math" panose="02040503050406030204" pitchFamily="18" charset="0"/>
                          </a:rPr>
                          <m:t>𝛼</m:t>
                        </m:r>
                      </m:e>
                      <m:sub>
                        <m:r>
                          <a:rPr lang="en-US" sz="2400" b="0" i="1" dirty="0">
                            <a:solidFill>
                              <a:schemeClr val="accent2"/>
                            </a:solidFill>
                            <a:latin typeface="Cambria Math" panose="02040503050406030204" pitchFamily="18" charset="0"/>
                          </a:rPr>
                          <m:t>1</m:t>
                        </m:r>
                      </m:sub>
                      <m:sup>
                        <m:r>
                          <a:rPr lang="en-US" sz="2400" b="0" i="1" dirty="0" smtClean="0">
                            <a:solidFill>
                              <a:schemeClr val="accent2"/>
                            </a:solidFill>
                            <a:latin typeface="Cambria Math" panose="02040503050406030204" pitchFamily="18" charset="0"/>
                          </a:rPr>
                          <m:t>𝑡</m:t>
                        </m:r>
                      </m:sup>
                    </m:sSubSup>
                    <m:r>
                      <a:rPr lang="en-US" sz="2400" b="0" i="1" dirty="0">
                        <a:solidFill>
                          <a:schemeClr val="accent2"/>
                        </a:solidFill>
                        <a:latin typeface="Cambria Math" panose="02040503050406030204" pitchFamily="18" charset="0"/>
                      </a:rPr>
                      <m:t>, …, </m:t>
                    </m:r>
                    <m:sSubSup>
                      <m:sSubSupPr>
                        <m:ctrlPr>
                          <a:rPr lang="en-US" sz="2400" b="0" i="1" dirty="0" smtClean="0">
                            <a:solidFill>
                              <a:schemeClr val="accent2"/>
                            </a:solidFill>
                            <a:latin typeface="Cambria Math" panose="02040503050406030204" pitchFamily="18" charset="0"/>
                          </a:rPr>
                        </m:ctrlPr>
                      </m:sSubSupPr>
                      <m:e>
                        <m:r>
                          <a:rPr lang="en-US" sz="2400" b="0" i="1" dirty="0">
                            <a:solidFill>
                              <a:schemeClr val="accent2"/>
                            </a:solidFill>
                            <a:latin typeface="Cambria Math" panose="02040503050406030204" pitchFamily="18" charset="0"/>
                          </a:rPr>
                          <m:t>𝛼</m:t>
                        </m:r>
                      </m:e>
                      <m:sub>
                        <m:r>
                          <a:rPr lang="en-US" sz="2400" b="0" i="1" dirty="0">
                            <a:solidFill>
                              <a:schemeClr val="accent2"/>
                            </a:solidFill>
                            <a:latin typeface="Cambria Math" panose="02040503050406030204" pitchFamily="18" charset="0"/>
                          </a:rPr>
                          <m:t>𝑘</m:t>
                        </m:r>
                      </m:sub>
                      <m:sup>
                        <m:r>
                          <a:rPr lang="en-US" sz="2400" b="0" i="1" dirty="0" smtClean="0">
                            <a:solidFill>
                              <a:schemeClr val="accent2"/>
                            </a:solidFill>
                            <a:latin typeface="Cambria Math" panose="02040503050406030204" pitchFamily="18" charset="0"/>
                          </a:rPr>
                          <m:t>𝑡</m:t>
                        </m:r>
                      </m:sup>
                    </m:sSubSup>
                  </m:oMath>
                </a14:m>
                <a:r>
                  <a:rPr lang="en-US" sz="2400" dirty="0">
                    <a:solidFill>
                      <a:schemeClr val="tx1"/>
                    </a:solidFill>
                  </a:rPr>
                  <a:t>, it uses an Empirical Risk Minimizer to learn </a:t>
                </a:r>
                <a14:m>
                  <m:oMath xmlns:m="http://schemas.openxmlformats.org/officeDocument/2006/math">
                    <m:sSup>
                      <m:sSupPr>
                        <m:ctrlPr>
                          <a:rPr lang="en-US" sz="2400" b="0" i="1" dirty="0" smtClean="0">
                            <a:solidFill>
                              <a:schemeClr val="accent2"/>
                            </a:solidFill>
                            <a:latin typeface="Cambria Math" panose="02040503050406030204" pitchFamily="18" charset="0"/>
                          </a:rPr>
                        </m:ctrlPr>
                      </m:sSupPr>
                      <m:e>
                        <m:r>
                          <a:rPr lang="en-US" sz="2400" i="1" dirty="0" smtClean="0">
                            <a:solidFill>
                              <a:schemeClr val="accent2"/>
                            </a:solidFill>
                            <a:latin typeface="Cambria Math" panose="02040503050406030204" pitchFamily="18" charset="0"/>
                          </a:rPr>
                          <m:t>h</m:t>
                        </m:r>
                      </m:e>
                      <m:sup>
                        <m:r>
                          <a:rPr lang="en-US" sz="2400" b="0" i="1" dirty="0" smtClean="0">
                            <a:solidFill>
                              <a:schemeClr val="accent2"/>
                            </a:solidFill>
                            <a:latin typeface="Cambria Math" panose="02040503050406030204" pitchFamily="18" charset="0"/>
                          </a:rPr>
                          <m:t>𝑡</m:t>
                        </m:r>
                      </m:sup>
                    </m:sSup>
                    <m:r>
                      <a:rPr lang="en-US" sz="2400" i="1" dirty="0" smtClean="0">
                        <a:solidFill>
                          <a:schemeClr val="accent2"/>
                        </a:solidFill>
                        <a:latin typeface="Cambria Math" panose="02040503050406030204" pitchFamily="18" charset="0"/>
                      </a:rPr>
                      <m:t>∈</m:t>
                    </m:r>
                    <m:r>
                      <a:rPr lang="en-US" sz="2400" i="1" dirty="0" smtClean="0">
                        <a:solidFill>
                          <a:schemeClr val="accent2"/>
                        </a:solidFill>
                        <a:latin typeface="Cambria Math" panose="02040503050406030204" pitchFamily="18" charset="0"/>
                      </a:rPr>
                      <m:t>𝐻</m:t>
                    </m:r>
                  </m:oMath>
                </a14:m>
                <a:r>
                  <a:rPr lang="en-US" sz="2400" dirty="0">
                    <a:solidFill>
                      <a:schemeClr val="tx1"/>
                    </a:solidFill>
                  </a:rPr>
                  <a:t> on the distribution </a:t>
                </a:r>
                <a14:m>
                  <m:oMath xmlns:m="http://schemas.openxmlformats.org/officeDocument/2006/math">
                    <m:sSup>
                      <m:sSupPr>
                        <m:ctrlPr>
                          <a:rPr lang="en-US" sz="2400" b="0" i="1" dirty="0" smtClean="0">
                            <a:latin typeface="Cambria Math" panose="02040503050406030204" pitchFamily="18" charset="0"/>
                          </a:rPr>
                        </m:ctrlPr>
                      </m:sSupPr>
                      <m:e>
                        <m:r>
                          <a:rPr lang="en-US" sz="2400" i="1" dirty="0">
                            <a:latin typeface="Cambria Math" panose="02040503050406030204" pitchFamily="18" charset="0"/>
                          </a:rPr>
                          <m:t>𝑃</m:t>
                        </m:r>
                      </m:e>
                      <m:sup>
                        <m:r>
                          <a:rPr lang="en-US" sz="2400" b="0" i="1" dirty="0" smtClean="0">
                            <a:latin typeface="Cambria Math" panose="02040503050406030204" pitchFamily="18" charset="0"/>
                          </a:rPr>
                          <m:t>𝑡</m:t>
                        </m:r>
                      </m:sup>
                    </m:sSup>
                    <m:r>
                      <a:rPr lang="en-US" sz="2400" i="1" dirty="0">
                        <a:latin typeface="Cambria Math" panose="02040503050406030204" pitchFamily="18" charset="0"/>
                      </a:rPr>
                      <m:t>=</m:t>
                    </m:r>
                    <m:nary>
                      <m:naryPr>
                        <m:chr m:val="∑"/>
                        <m:subHide m:val="on"/>
                        <m:supHide m:val="on"/>
                        <m:ctrlPr>
                          <a:rPr lang="en-US" sz="2400" i="1" dirty="0">
                            <a:latin typeface="Cambria Math" panose="02040503050406030204" pitchFamily="18" charset="0"/>
                          </a:rPr>
                        </m:ctrlPr>
                      </m:naryPr>
                      <m:sub/>
                      <m:sup/>
                      <m:e>
                        <m:sSubSup>
                          <m:sSubSupPr>
                            <m:ctrlPr>
                              <a:rPr lang="en-US" sz="2400" b="0" i="1" dirty="0" smtClean="0">
                                <a:latin typeface="Cambria Math" panose="02040503050406030204" pitchFamily="18" charset="0"/>
                              </a:rPr>
                            </m:ctrlPr>
                          </m:sSubSupPr>
                          <m:e>
                            <m:r>
                              <a:rPr lang="en-US" sz="2400" i="1" dirty="0">
                                <a:latin typeface="Cambria Math" panose="02040503050406030204" pitchFamily="18" charset="0"/>
                              </a:rPr>
                              <m:t>𝛼</m:t>
                            </m:r>
                          </m:e>
                          <m:sub>
                            <m:r>
                              <a:rPr lang="en-US" sz="2400" i="1" dirty="0">
                                <a:latin typeface="Cambria Math" panose="02040503050406030204" pitchFamily="18" charset="0"/>
                              </a:rPr>
                              <m:t>𝑖</m:t>
                            </m:r>
                          </m:sub>
                          <m:sup>
                            <m:r>
                              <a:rPr lang="en-US" sz="2400" b="0" i="1" dirty="0" smtClean="0">
                                <a:latin typeface="Cambria Math" panose="02040503050406030204" pitchFamily="18" charset="0"/>
                              </a:rPr>
                              <m:t>𝑡</m:t>
                            </m:r>
                          </m:sup>
                        </m:sSubSup>
                        <m:sSub>
                          <m:sSubPr>
                            <m:ctrlPr>
                              <a:rPr lang="en-US" sz="2400" i="1" dirty="0">
                                <a:latin typeface="Cambria Math" panose="02040503050406030204" pitchFamily="18" charset="0"/>
                              </a:rPr>
                            </m:ctrlPr>
                          </m:sSubPr>
                          <m:e>
                            <m:r>
                              <a:rPr lang="en-US" sz="2400" i="1" dirty="0">
                                <a:latin typeface="Cambria Math" panose="02040503050406030204" pitchFamily="18" charset="0"/>
                              </a:rPr>
                              <m:t>𝐷</m:t>
                            </m:r>
                          </m:e>
                          <m:sub>
                            <m:r>
                              <a:rPr lang="en-US" sz="2400" i="1" dirty="0">
                                <a:latin typeface="Cambria Math" panose="02040503050406030204" pitchFamily="18" charset="0"/>
                              </a:rPr>
                              <m:t>𝑖</m:t>
                            </m:r>
                          </m:sub>
                        </m:sSub>
                      </m:e>
                    </m:nary>
                  </m:oMath>
                </a14:m>
                <a:endParaRPr lang="en-US" sz="2400" dirty="0">
                  <a:solidFill>
                    <a:schemeClr val="tx1"/>
                  </a:solidFill>
                </a:endParaRPr>
              </a:p>
            </p:txBody>
          </p:sp>
        </mc:Choice>
        <mc:Fallback xmlns="">
          <p:sp>
            <p:nvSpPr>
              <p:cNvPr id="10" name="TextBox 9">
                <a:extLst>
                  <a:ext uri="{FF2B5EF4-FFF2-40B4-BE49-F238E27FC236}">
                    <a16:creationId xmlns:a16="http://schemas.microsoft.com/office/drawing/2014/main" id="{BBB88623-B2F6-7B4B-A6CB-AD95DBC5844E}"/>
                  </a:ext>
                </a:extLst>
              </p:cNvPr>
              <p:cNvSpPr txBox="1">
                <a:spLocks noRot="1" noChangeAspect="1" noMove="1" noResize="1" noEditPoints="1" noAdjustHandles="1" noChangeArrowheads="1" noChangeShapeType="1" noTextEdit="1"/>
              </p:cNvSpPr>
              <p:nvPr/>
            </p:nvSpPr>
            <p:spPr>
              <a:xfrm>
                <a:off x="396240" y="3287319"/>
                <a:ext cx="11066034" cy="1177630"/>
              </a:xfrm>
              <a:prstGeom prst="rect">
                <a:avLst/>
              </a:prstGeom>
              <a:blipFill>
                <a:blip r:embed="rId4"/>
                <a:stretch>
                  <a:fillRect l="-917" r="-1032" b="-755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CABF887-9E09-684C-AB6E-64FD9DEB27E5}"/>
                  </a:ext>
                </a:extLst>
              </p:cNvPr>
              <p:cNvSpPr txBox="1"/>
              <p:nvPr/>
            </p:nvSpPr>
            <p:spPr>
              <a:xfrm>
                <a:off x="1642966" y="5859369"/>
                <a:ext cx="8221164" cy="9884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𝜖</m:t>
                          </m:r>
                        </m:e>
                        <m:sup>
                          <m:r>
                            <a:rPr lang="en-US" sz="2400" b="0" i="1" smtClean="0">
                              <a:solidFill>
                                <a:schemeClr val="accent2"/>
                              </a:solidFill>
                              <a:latin typeface="Cambria Math" panose="02040503050406030204" pitchFamily="18" charset="0"/>
                            </a:rPr>
                            <m:t>′</m:t>
                          </m:r>
                        </m:sup>
                      </m:sSup>
                      <m:r>
                        <a:rPr lang="en-US" sz="2400" b="0" i="1" smtClean="0">
                          <a:solidFill>
                            <a:schemeClr val="accent2"/>
                          </a:solidFill>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nary>
                        <m:naryPr>
                          <m:chr m:val="∑"/>
                          <m:supHide m:val="on"/>
                          <m:ctrlPr>
                            <a:rPr lang="en-US" sz="2400" b="0" i="1" smtClean="0">
                              <a:latin typeface="Cambria Math" panose="02040503050406030204" pitchFamily="18" charset="0"/>
                            </a:rPr>
                          </m:ctrlPr>
                        </m:naryPr>
                        <m:sub>
                          <m:r>
                            <a:rPr lang="en-US" sz="2400" b="0" i="1" smtClean="0">
                              <a:latin typeface="Cambria Math" panose="02040503050406030204" pitchFamily="18" charset="0"/>
                            </a:rPr>
                            <m:t>𝑡</m:t>
                          </m:r>
                        </m:sub>
                        <m:sup/>
                        <m:e>
                          <m:r>
                            <a:rPr lang="en-US" sz="2400" b="0" i="1" smtClean="0">
                              <a:latin typeface="Cambria Math" panose="02040503050406030204" pitchFamily="18" charset="0"/>
                            </a:rPr>
                            <m:t>𝑒𝑟</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sSup>
                                <m:sSupPr>
                                  <m:ctrlPr>
                                    <a:rPr lang="en-US" sz="2400" b="0" i="1" smtClean="0">
                                      <a:solidFill>
                                        <a:schemeClr val="accent1"/>
                                      </a:solidFill>
                                      <a:latin typeface="Cambria Math" panose="02040503050406030204" pitchFamily="18" charset="0"/>
                                    </a:rPr>
                                  </m:ctrlPr>
                                </m:sSupPr>
                                <m:e>
                                  <m:r>
                                    <a:rPr lang="en-US" sz="2400" b="0" i="1" smtClean="0">
                                      <a:solidFill>
                                        <a:schemeClr val="accent1"/>
                                      </a:solidFill>
                                      <a:latin typeface="Cambria Math" panose="02040503050406030204" pitchFamily="18" charset="0"/>
                                    </a:rPr>
                                    <m:t>𝑃</m:t>
                                  </m:r>
                                </m:e>
                                <m:sup>
                                  <m:r>
                                    <a:rPr lang="en-US" sz="2400" b="0" i="1" smtClean="0">
                                      <a:solidFill>
                                        <a:schemeClr val="accent1"/>
                                      </a:solidFill>
                                      <a:latin typeface="Cambria Math" panose="02040503050406030204" pitchFamily="18" charset="0"/>
                                    </a:rPr>
                                    <m:t>𝑡</m:t>
                                  </m:r>
                                </m:sup>
                              </m:sSup>
                            </m:sub>
                          </m:sSub>
                          <m:d>
                            <m:dPr>
                              <m:ctrlPr>
                                <a:rPr lang="en-US" sz="2400" b="0" i="1" smtClean="0">
                                  <a:latin typeface="Cambria Math" panose="02040503050406030204" pitchFamily="18" charset="0"/>
                                </a:rPr>
                              </m:ctrlPr>
                            </m:dPr>
                            <m:e>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h</m:t>
                                  </m:r>
                                </m:e>
                                <m:sup>
                                  <m:r>
                                    <a:rPr lang="en-US" sz="2400" b="0" i="1" smtClean="0">
                                      <a:solidFill>
                                        <a:schemeClr val="accent2"/>
                                      </a:solidFill>
                                      <a:latin typeface="Cambria Math" panose="02040503050406030204" pitchFamily="18" charset="0"/>
                                    </a:rPr>
                                    <m:t>𝑡</m:t>
                                  </m:r>
                                </m:sup>
                              </m:sSup>
                            </m:e>
                          </m:d>
                          <m:r>
                            <a:rPr lang="en-US" sz="2400" b="0" i="1" smtClean="0">
                              <a:latin typeface="Cambria Math" panose="02040503050406030204" pitchFamily="18" charset="0"/>
                            </a:rPr>
                            <m:t>≥</m:t>
                          </m:r>
                          <m:func>
                            <m:funcPr>
                              <m:ctrlPr>
                                <a:rPr lang="en-US" sz="2400" b="0" i="1" smtClean="0">
                                  <a:latin typeface="Cambria Math" panose="02040503050406030204" pitchFamily="18" charset="0"/>
                                </a:rPr>
                              </m:ctrlPr>
                            </m:funcPr>
                            <m:fName>
                              <m:limLow>
                                <m:limLowPr>
                                  <m:ctrlPr>
                                    <a:rPr lang="en-US" sz="2400" b="0" i="1" smtClean="0">
                                      <a:solidFill>
                                        <a:schemeClr val="accent1"/>
                                      </a:solidFill>
                                      <a:latin typeface="Cambria Math" panose="02040503050406030204" pitchFamily="18" charset="0"/>
                                    </a:rPr>
                                  </m:ctrlPr>
                                </m:limLowPr>
                                <m:e>
                                  <m:r>
                                    <m:rPr>
                                      <m:sty m:val="p"/>
                                    </m:rPr>
                                    <a:rPr lang="en-US" sz="2400" b="0" i="0" smtClean="0">
                                      <a:solidFill>
                                        <a:schemeClr val="accent1"/>
                                      </a:solidFill>
                                      <a:latin typeface="Cambria Math" panose="02040503050406030204" pitchFamily="18" charset="0"/>
                                    </a:rPr>
                                    <m:t>max</m:t>
                                  </m:r>
                                </m:e>
                                <m:lim>
                                  <m:r>
                                    <a:rPr lang="en-US" sz="2400" b="0" i="1" smtClean="0">
                                      <a:solidFill>
                                        <a:schemeClr val="accent1"/>
                                      </a:solidFill>
                                      <a:latin typeface="Cambria Math" panose="02040503050406030204" pitchFamily="18" charset="0"/>
                                    </a:rPr>
                                    <m:t>𝑖</m:t>
                                  </m:r>
                                  <m:r>
                                    <a:rPr lang="en-US" sz="2400" b="0" i="1" smtClean="0">
                                      <a:solidFill>
                                        <a:schemeClr val="accent1"/>
                                      </a:solidFill>
                                      <a:latin typeface="Cambria Math" panose="02040503050406030204" pitchFamily="18" charset="0"/>
                                    </a:rPr>
                                    <m:t>∈</m:t>
                                  </m:r>
                                  <m:d>
                                    <m:dPr>
                                      <m:begChr m:val="["/>
                                      <m:endChr m:val="]"/>
                                      <m:ctrlPr>
                                        <a:rPr lang="en-US" sz="2400" b="0" i="1" smtClean="0">
                                          <a:solidFill>
                                            <a:schemeClr val="accent1"/>
                                          </a:solidFill>
                                          <a:latin typeface="Cambria Math" panose="02040503050406030204" pitchFamily="18" charset="0"/>
                                        </a:rPr>
                                      </m:ctrlPr>
                                    </m:dPr>
                                    <m:e>
                                      <m:r>
                                        <a:rPr lang="en-US" sz="2400" b="0" i="1" smtClean="0">
                                          <a:solidFill>
                                            <a:schemeClr val="accent1"/>
                                          </a:solidFill>
                                          <a:latin typeface="Cambria Math" panose="02040503050406030204" pitchFamily="18" charset="0"/>
                                        </a:rPr>
                                        <m:t>𝑘</m:t>
                                      </m:r>
                                    </m:e>
                                  </m:d>
                                </m:lim>
                              </m:limLow>
                            </m:fName>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r>
                                <a:rPr lang="en-US" sz="2400" b="0" i="1" smtClean="0">
                                  <a:latin typeface="Cambria Math" panose="02040503050406030204" pitchFamily="18" charset="0"/>
                                </a:rPr>
                                <m:t> </m:t>
                              </m:r>
                              <m:nary>
                                <m:naryPr>
                                  <m:chr m:val="∑"/>
                                  <m:subHide m:val="on"/>
                                  <m:supHide m:val="on"/>
                                  <m:ctrlPr>
                                    <a:rPr lang="en-US" sz="2400" b="0" i="1" smtClean="0">
                                      <a:latin typeface="Cambria Math" panose="02040503050406030204" pitchFamily="18" charset="0"/>
                                    </a:rPr>
                                  </m:ctrlPr>
                                </m:naryPr>
                                <m:sub/>
                                <m:sup/>
                                <m:e>
                                  <m:r>
                                    <a:rPr lang="en-US" sz="2400" b="0" i="1" smtClean="0">
                                      <a:latin typeface="Cambria Math" panose="02040503050406030204" pitchFamily="18" charset="0"/>
                                    </a:rPr>
                                    <m:t>𝑒𝑟</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𝐷</m:t>
                                          </m:r>
                                        </m:e>
                                        <m:sub>
                                          <m:r>
                                            <a:rPr lang="en-US" sz="2400" b="0" i="1" smtClean="0">
                                              <a:latin typeface="Cambria Math" panose="02040503050406030204" pitchFamily="18" charset="0"/>
                                            </a:rPr>
                                            <m:t>𝑖</m:t>
                                          </m:r>
                                        </m:sub>
                                      </m:sSub>
                                    </m:sub>
                                  </m:sSub>
                                  <m:d>
                                    <m:dPr>
                                      <m:ctrlPr>
                                        <a:rPr lang="en-US" sz="2400" b="0" i="1" smtClean="0">
                                          <a:latin typeface="Cambria Math" panose="02040503050406030204" pitchFamily="18" charset="0"/>
                                        </a:rPr>
                                      </m:ctrlPr>
                                    </m:dPr>
                                    <m:e>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h</m:t>
                                          </m:r>
                                        </m:e>
                                        <m:sup>
                                          <m:r>
                                            <a:rPr lang="en-US" sz="2400" b="0" i="1" smtClean="0">
                                              <a:solidFill>
                                                <a:schemeClr val="accent2"/>
                                              </a:solidFill>
                                              <a:latin typeface="Cambria Math" panose="02040503050406030204" pitchFamily="18" charset="0"/>
                                            </a:rPr>
                                            <m:t>𝑡</m:t>
                                          </m:r>
                                        </m:sup>
                                      </m:sSup>
                                    </m:e>
                                  </m:d>
                                </m:e>
                              </m:nary>
                            </m:e>
                          </m:func>
                        </m:e>
                      </m:nary>
                      <m:r>
                        <a:rPr lang="en-US" sz="2400" b="0" i="1" smtClean="0">
                          <a:latin typeface="Cambria Math" panose="02040503050406030204" pitchFamily="18" charset="0"/>
                        </a:rPr>
                        <m:t> −</m:t>
                      </m:r>
                      <m:r>
                        <a:rPr lang="en-US" sz="2400" b="0" i="1" smtClean="0">
                          <a:latin typeface="Cambria Math" panose="02040503050406030204" pitchFamily="18" charset="0"/>
                        </a:rPr>
                        <m:t>𝑅𝑒𝑔𝑟𝑒𝑡</m:t>
                      </m:r>
                    </m:oMath>
                  </m:oMathPara>
                </a14:m>
                <a:endParaRPr lang="en-US" sz="2400" dirty="0"/>
              </a:p>
            </p:txBody>
          </p:sp>
        </mc:Choice>
        <mc:Fallback xmlns="">
          <p:sp>
            <p:nvSpPr>
              <p:cNvPr id="14" name="TextBox 13">
                <a:extLst>
                  <a:ext uri="{FF2B5EF4-FFF2-40B4-BE49-F238E27FC236}">
                    <a16:creationId xmlns:a16="http://schemas.microsoft.com/office/drawing/2014/main" id="{5CABF887-9E09-684C-AB6E-64FD9DEB27E5}"/>
                  </a:ext>
                </a:extLst>
              </p:cNvPr>
              <p:cNvSpPr txBox="1">
                <a:spLocks noRot="1" noChangeAspect="1" noMove="1" noResize="1" noEditPoints="1" noAdjustHandles="1" noChangeArrowheads="1" noChangeShapeType="1" noTextEdit="1"/>
              </p:cNvSpPr>
              <p:nvPr/>
            </p:nvSpPr>
            <p:spPr>
              <a:xfrm>
                <a:off x="1642966" y="5859369"/>
                <a:ext cx="8221164" cy="988476"/>
              </a:xfrm>
              <a:prstGeom prst="rect">
                <a:avLst/>
              </a:prstGeom>
              <a:blipFill>
                <a:blip r:embed="rId5"/>
                <a:stretch>
                  <a:fillRect t="-130380" b="-179747"/>
                </a:stretch>
              </a:blipFill>
            </p:spPr>
            <p:txBody>
              <a:bodyPr/>
              <a:lstStyle/>
              <a:p>
                <a:r>
                  <a:rPr lang="en-US">
                    <a:noFill/>
                  </a:rPr>
                  <a:t> </a:t>
                </a:r>
              </a:p>
            </p:txBody>
          </p:sp>
        </mc:Fallback>
      </mc:AlternateContent>
    </p:spTree>
    <p:extLst>
      <p:ext uri="{BB962C8B-B14F-4D97-AF65-F5344CB8AC3E}">
        <p14:creationId xmlns:p14="http://schemas.microsoft.com/office/powerpoint/2010/main" val="3787883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7" grpId="0"/>
      <p:bldP spid="8" grpId="0"/>
      <p:bldP spid="9" grpId="0"/>
      <p:bldP spid="10" grpId="0"/>
      <p:bldP spid="14"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07765" y="2791592"/>
            <a:ext cx="7223926" cy="1200329"/>
          </a:xfrm>
          <a:prstGeom prst="rect">
            <a:avLst/>
          </a:prstGeom>
        </p:spPr>
        <p:txBody>
          <a:bodyPr wrap="square">
            <a:spAutoFit/>
          </a:bodyPr>
          <a:lstStyle/>
          <a:p>
            <a:pPr algn="ctr"/>
            <a:r>
              <a:rPr lang="en-US" sz="3600" dirty="0">
                <a:latin typeface="Cambria Math" charset="0"/>
                <a:ea typeface="Cambria Math" charset="0"/>
                <a:cs typeface="Cambria Math" charset="0"/>
              </a:rPr>
              <a:t>Online learning as a medium for collaboration</a:t>
            </a:r>
          </a:p>
        </p:txBody>
      </p:sp>
      <p:sp>
        <p:nvSpPr>
          <p:cNvPr id="7" name="Rectangle 6"/>
          <p:cNvSpPr/>
          <p:nvPr/>
        </p:nvSpPr>
        <p:spPr>
          <a:xfrm>
            <a:off x="607766" y="96545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444240" y="678497"/>
            <a:ext cx="4785360" cy="646331"/>
          </a:xfrm>
          <a:prstGeom prst="rect">
            <a:avLst/>
          </a:prstGeom>
          <a:solidFill>
            <a:schemeClr val="bg1"/>
          </a:solidFill>
        </p:spPr>
        <p:txBody>
          <a:bodyPr wrap="square">
            <a:spAutoFit/>
          </a:bodyPr>
          <a:lstStyle/>
          <a:p>
            <a:pPr algn="ctr"/>
            <a:r>
              <a:rPr lang="en-US" sz="3600" b="1" dirty="0">
                <a:solidFill>
                  <a:schemeClr val="accent3"/>
                </a:solidFill>
                <a:latin typeface="Cambria Math" charset="0"/>
                <a:ea typeface="Cambria Math" charset="0"/>
                <a:cs typeface="Cambria Math" charset="0"/>
              </a:rPr>
              <a:t>Important Message</a:t>
            </a:r>
            <a:endParaRPr lang="en-US" sz="3600" b="1" dirty="0">
              <a:solidFill>
                <a:schemeClr val="accent3"/>
              </a:solidFill>
            </a:endParaRPr>
          </a:p>
        </p:txBody>
      </p:sp>
      <p:sp>
        <p:nvSpPr>
          <p:cNvPr id="6" name="Rectangle 5"/>
          <p:cNvSpPr/>
          <p:nvPr/>
        </p:nvSpPr>
        <p:spPr>
          <a:xfrm>
            <a:off x="607765" y="5771944"/>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9600" y="2691765"/>
            <a:ext cx="2342054" cy="1613415"/>
          </a:xfrm>
          <a:prstGeom prst="rect">
            <a:avLst/>
          </a:prstGeom>
        </p:spPr>
      </p:pic>
    </p:spTree>
    <p:extLst>
      <p:ext uri="{BB962C8B-B14F-4D97-AF65-F5344CB8AC3E}">
        <p14:creationId xmlns:p14="http://schemas.microsoft.com/office/powerpoint/2010/main" val="938457905"/>
      </p:ext>
    </p:extLst>
  </p:cSld>
  <p:clrMapOvr>
    <a:masterClrMapping/>
  </p:clrMapOvr>
  <mc:AlternateContent xmlns:mc="http://schemas.openxmlformats.org/markup-compatibility/2006">
    <mc:Choice xmlns:p14="http://schemas.microsoft.com/office/powerpoint/2010/main" Requires="p14">
      <p:transition spd="med" p14:dur="700" advTm="29820">
        <p:fade/>
      </p:transition>
    </mc:Choice>
    <mc:Fallback>
      <p:transition spd="med" advTm="2982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D76B3-0C06-6D4C-AA8C-817D40FB4A14}"/>
              </a:ext>
            </a:extLst>
          </p:cNvPr>
          <p:cNvSpPr>
            <a:spLocks noGrp="1"/>
          </p:cNvSpPr>
          <p:nvPr>
            <p:ph type="title"/>
          </p:nvPr>
        </p:nvSpPr>
        <p:spPr/>
        <p:txBody>
          <a:bodyPr/>
          <a:lstStyle/>
          <a:p>
            <a:r>
              <a:rPr lang="en-US" dirty="0"/>
              <a:t>Why VC Dimension?</a:t>
            </a:r>
          </a:p>
        </p:txBody>
      </p:sp>
      <p:sp>
        <p:nvSpPr>
          <p:cNvPr id="3" name="Content Placeholder 2">
            <a:extLst>
              <a:ext uri="{FF2B5EF4-FFF2-40B4-BE49-F238E27FC236}">
                <a16:creationId xmlns:a16="http://schemas.microsoft.com/office/drawing/2014/main" id="{BF43FF1F-CD79-A84B-A7F3-0399BCB12BBC}"/>
              </a:ext>
            </a:extLst>
          </p:cNvPr>
          <p:cNvSpPr>
            <a:spLocks noGrp="1"/>
          </p:cNvSpPr>
          <p:nvPr>
            <p:ph idx="1"/>
          </p:nvPr>
        </p:nvSpPr>
        <p:spPr>
          <a:xfrm>
            <a:off x="426720" y="2410684"/>
            <a:ext cx="11369040" cy="442281"/>
          </a:xfrm>
        </p:spPr>
        <p:txBody>
          <a:bodyPr>
            <a:normAutofit/>
          </a:bodyPr>
          <a:lstStyle/>
          <a:p>
            <a:pPr marL="0" indent="0">
              <a:buNone/>
            </a:pPr>
            <a:r>
              <a:rPr lang="en-US" sz="2200" dirty="0"/>
              <a:t>Why VC dimension lower bounds sample complexity?</a:t>
            </a:r>
          </a:p>
          <a:p>
            <a:pPr marL="0" indent="0">
              <a:buNone/>
            </a:pPr>
            <a:endParaRPr lang="en-US" sz="2200" dirty="0"/>
          </a:p>
          <a:p>
            <a:pPr marL="0" indent="0">
              <a:buNone/>
            </a:pPr>
            <a:endParaRPr lang="en-US" sz="2200" dirty="0"/>
          </a:p>
          <a:p>
            <a:pPr marL="0" indent="0">
              <a:buNone/>
            </a:pPr>
            <a:endParaRPr lang="en-US" sz="22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96ACDFF-C4DB-5B4E-A5A4-218B1A26180E}"/>
                  </a:ext>
                </a:extLst>
              </p:cNvPr>
              <p:cNvSpPr txBox="1"/>
              <p:nvPr/>
            </p:nvSpPr>
            <p:spPr>
              <a:xfrm>
                <a:off x="6666582" y="1710274"/>
                <a:ext cx="3519400" cy="539571"/>
              </a:xfrm>
              <a:prstGeom prst="rect">
                <a:avLst/>
              </a:prstGeom>
              <a:noFill/>
            </p:spPr>
            <p:txBody>
              <a:bodyPr wrap="square">
                <a:spAutoFit/>
              </a:bodyPr>
              <a:lstStyle/>
              <a:p>
                <a:r>
                  <a:rPr lang="en-US" sz="2200" dirty="0">
                    <a:solidFill>
                      <a:schemeClr val="tx1"/>
                    </a:solidFill>
                  </a:rPr>
                  <a:t>Avg. Regret = </a:t>
                </a:r>
                <a14:m>
                  <m:oMath xmlns:m="http://schemas.openxmlformats.org/officeDocument/2006/math">
                    <m:rad>
                      <m:radPr>
                        <m:degHide m:val="on"/>
                        <m:ctrlPr>
                          <a:rPr lang="en-US" sz="2400" i="1" smtClean="0">
                            <a:solidFill>
                              <a:schemeClr val="accent2"/>
                            </a:solidFill>
                            <a:latin typeface="Cambria Math" panose="02040503050406030204" pitchFamily="18" charset="0"/>
                          </a:rPr>
                        </m:ctrlPr>
                      </m:radPr>
                      <m:deg/>
                      <m:e>
                        <m:r>
                          <a:rPr lang="en-US" sz="2400" b="0" i="1" smtClean="0">
                            <a:solidFill>
                              <a:schemeClr val="accent2"/>
                            </a:solidFill>
                            <a:latin typeface="Cambria Math" panose="02040503050406030204" pitchFamily="18" charset="0"/>
                          </a:rPr>
                          <m:t>𝑉𝐶𝐷</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𝐻</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𝑇</m:t>
                        </m:r>
                        <m:r>
                          <a:rPr lang="en-US" sz="2400" b="0" i="1" smtClean="0">
                            <a:solidFill>
                              <a:schemeClr val="accent2"/>
                            </a:solidFill>
                            <a:latin typeface="Cambria Math" panose="02040503050406030204" pitchFamily="18" charset="0"/>
                          </a:rPr>
                          <m:t> </m:t>
                        </m:r>
                      </m:e>
                    </m:rad>
                  </m:oMath>
                </a14:m>
                <a:r>
                  <a:rPr lang="en-US" sz="2200" dirty="0">
                    <a:solidFill>
                      <a:schemeClr val="tx1"/>
                    </a:solidFill>
                  </a:rPr>
                  <a:t>  </a:t>
                </a:r>
                <a:endParaRPr lang="en-US" sz="2200" dirty="0"/>
              </a:p>
            </p:txBody>
          </p:sp>
        </mc:Choice>
        <mc:Fallback xmlns="">
          <p:sp>
            <p:nvSpPr>
              <p:cNvPr id="4" name="TextBox 3">
                <a:extLst>
                  <a:ext uri="{FF2B5EF4-FFF2-40B4-BE49-F238E27FC236}">
                    <a16:creationId xmlns:a16="http://schemas.microsoft.com/office/drawing/2014/main" id="{896ACDFF-C4DB-5B4E-A5A4-218B1A26180E}"/>
                  </a:ext>
                </a:extLst>
              </p:cNvPr>
              <p:cNvSpPr txBox="1">
                <a:spLocks noRot="1" noChangeAspect="1" noMove="1" noResize="1" noEditPoints="1" noAdjustHandles="1" noChangeArrowheads="1" noChangeShapeType="1" noTextEdit="1"/>
              </p:cNvSpPr>
              <p:nvPr/>
            </p:nvSpPr>
            <p:spPr>
              <a:xfrm>
                <a:off x="6666582" y="1710274"/>
                <a:ext cx="3519400" cy="539571"/>
              </a:xfrm>
              <a:prstGeom prst="rect">
                <a:avLst/>
              </a:prstGeom>
              <a:blipFill>
                <a:blip r:embed="rId2"/>
                <a:stretch>
                  <a:fillRect l="-2518" r="-1439"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2EEAE03-5AEC-1547-ADD2-E2924F937A2D}"/>
                  </a:ext>
                </a:extLst>
              </p:cNvPr>
              <p:cNvSpPr txBox="1"/>
              <p:nvPr/>
            </p:nvSpPr>
            <p:spPr>
              <a:xfrm>
                <a:off x="1079186" y="1742203"/>
                <a:ext cx="5201973" cy="473271"/>
              </a:xfrm>
              <a:prstGeom prst="rect">
                <a:avLst/>
              </a:prstGeom>
              <a:noFill/>
            </p:spPr>
            <p:txBody>
              <a:bodyPr wrap="square">
                <a:spAutoFit/>
              </a:bodyPr>
              <a:lstStyle/>
              <a:p>
                <a:r>
                  <a:rPr lang="en-US" sz="2200" dirty="0">
                    <a:solidFill>
                      <a:schemeClr val="tx1"/>
                    </a:solidFill>
                  </a:rPr>
                  <a:t>Sample complexity = </a:t>
                </a:r>
                <a14:m>
                  <m:oMath xmlns:m="http://schemas.openxmlformats.org/officeDocument/2006/math">
                    <m:acc>
                      <m:accPr>
                        <m:chr m:val="̃"/>
                        <m:ctrlPr>
                          <a:rPr lang="en-US" sz="2400" i="1" dirty="0" smtClean="0">
                            <a:solidFill>
                              <a:schemeClr val="accent2"/>
                            </a:solidFill>
                            <a:latin typeface="Cambria Math" panose="02040503050406030204" pitchFamily="18" charset="0"/>
                          </a:rPr>
                        </m:ctrlPr>
                      </m:accPr>
                      <m:e>
                        <m:r>
                          <m:rPr>
                            <m:sty m:val="p"/>
                          </m:rPr>
                          <a:rPr lang="en-US" sz="2400" b="0" i="0" dirty="0" smtClean="0">
                            <a:solidFill>
                              <a:schemeClr val="accent2"/>
                            </a:solidFill>
                            <a:latin typeface="Cambria Math" panose="02040503050406030204" pitchFamily="18" charset="0"/>
                          </a:rPr>
                          <m:t>Θ</m:t>
                        </m:r>
                      </m:e>
                    </m:acc>
                    <m:d>
                      <m:dPr>
                        <m:ctrlPr>
                          <a:rPr lang="en-US" sz="2200" b="0" i="1" dirty="0" smtClean="0">
                            <a:solidFill>
                              <a:schemeClr val="tx1"/>
                            </a:solidFill>
                            <a:latin typeface="Cambria Math" panose="02040503050406030204" pitchFamily="18" charset="0"/>
                          </a:rPr>
                        </m:ctrlPr>
                      </m:dPr>
                      <m:e>
                        <m:r>
                          <m:rPr>
                            <m:sty m:val="p"/>
                          </m:rPr>
                          <a:rPr lang="en-US" sz="2400">
                            <a:solidFill>
                              <a:schemeClr val="accent2"/>
                            </a:solidFill>
                            <a:latin typeface="Cambria Math" panose="02040503050406030204" pitchFamily="18" charset="0"/>
                          </a:rPr>
                          <m:t>VCD</m:t>
                        </m:r>
                        <m:r>
                          <a:rPr lang="en-US" sz="2400" i="1">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𝐻</m:t>
                        </m:r>
                        <m:r>
                          <a:rPr lang="en-US" sz="2400" i="1">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𝜖</m:t>
                            </m:r>
                          </m:e>
                          <m:sup>
                            <m:r>
                              <a:rPr lang="en-US" sz="2400" b="0" i="1" smtClean="0">
                                <a:solidFill>
                                  <a:schemeClr val="accent2"/>
                                </a:solidFill>
                                <a:latin typeface="Cambria Math" panose="02040503050406030204" pitchFamily="18" charset="0"/>
                              </a:rPr>
                              <m:t>2</m:t>
                            </m:r>
                          </m:sup>
                        </m:sSup>
                      </m:e>
                    </m:d>
                  </m:oMath>
                </a14:m>
                <a:endParaRPr lang="en-US" sz="2200" dirty="0"/>
              </a:p>
            </p:txBody>
          </p:sp>
        </mc:Choice>
        <mc:Fallback xmlns="">
          <p:sp>
            <p:nvSpPr>
              <p:cNvPr id="5" name="TextBox 4">
                <a:extLst>
                  <a:ext uri="{FF2B5EF4-FFF2-40B4-BE49-F238E27FC236}">
                    <a16:creationId xmlns:a16="http://schemas.microsoft.com/office/drawing/2014/main" id="{A2EEAE03-5AEC-1547-ADD2-E2924F937A2D}"/>
                  </a:ext>
                </a:extLst>
              </p:cNvPr>
              <p:cNvSpPr txBox="1">
                <a:spLocks noRot="1" noChangeAspect="1" noMove="1" noResize="1" noEditPoints="1" noAdjustHandles="1" noChangeArrowheads="1" noChangeShapeType="1" noTextEdit="1"/>
              </p:cNvSpPr>
              <p:nvPr/>
            </p:nvSpPr>
            <p:spPr>
              <a:xfrm>
                <a:off x="1079186" y="1742203"/>
                <a:ext cx="5201973" cy="473271"/>
              </a:xfrm>
              <a:prstGeom prst="rect">
                <a:avLst/>
              </a:prstGeom>
              <a:blipFill>
                <a:blip r:embed="rId3"/>
                <a:stretch>
                  <a:fillRect l="-1460" t="-2632" b="-210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ounded Rectangle 5">
                <a:extLst>
                  <a:ext uri="{FF2B5EF4-FFF2-40B4-BE49-F238E27FC236}">
                    <a16:creationId xmlns:a16="http://schemas.microsoft.com/office/drawing/2014/main" id="{B2EFA3BD-D818-0448-B4BC-8FAFA5D6E68D}"/>
                  </a:ext>
                </a:extLst>
              </p:cNvPr>
              <p:cNvSpPr/>
              <p:nvPr/>
            </p:nvSpPr>
            <p:spPr>
              <a:xfrm>
                <a:off x="426720" y="1128394"/>
                <a:ext cx="11369041" cy="1188428"/>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t"/>
              <a:lstStyle/>
              <a:p>
                <a:r>
                  <a:rPr lang="en-US" sz="2400" dirty="0">
                    <a:solidFill>
                      <a:schemeClr val="tx1"/>
                    </a:solidFill>
                  </a:rPr>
                  <a:t>For any </a:t>
                </a:r>
                <a14:m>
                  <m:oMath xmlns:m="http://schemas.openxmlformats.org/officeDocument/2006/math">
                    <m:r>
                      <a:rPr lang="en-US" sz="2400" i="1" smtClean="0">
                        <a:solidFill>
                          <a:schemeClr val="accent2"/>
                        </a:solidFill>
                        <a:latin typeface="Cambria Math" panose="02040503050406030204" pitchFamily="18" charset="0"/>
                      </a:rPr>
                      <m:t>𝐻</m:t>
                    </m:r>
                  </m:oMath>
                </a14:m>
                <a:r>
                  <a:rPr lang="en-US" sz="2400" dirty="0">
                    <a:solidFill>
                      <a:schemeClr val="tx1"/>
                    </a:solidFill>
                  </a:rPr>
                  <a:t>, optimal sample complexity (uniformly over all </a:t>
                </a:r>
                <a14:m>
                  <m:oMath xmlns:m="http://schemas.openxmlformats.org/officeDocument/2006/math">
                    <m:r>
                      <a:rPr lang="en-US" sz="2400" i="1" smtClean="0">
                        <a:solidFill>
                          <a:schemeClr val="accent2"/>
                        </a:solidFill>
                        <a:latin typeface="Cambria Math" panose="02040503050406030204" pitchFamily="18" charset="0"/>
                      </a:rPr>
                      <m:t>𝐷</m:t>
                    </m:r>
                  </m:oMath>
                </a14:m>
                <a:r>
                  <a:rPr lang="en-US" sz="2400" dirty="0">
                    <a:solidFill>
                      <a:schemeClr val="tx1"/>
                    </a:solidFill>
                  </a:rPr>
                  <a:t>) is</a:t>
                </a:r>
              </a:p>
              <a:p>
                <a:endParaRPr lang="en-US" sz="2400" dirty="0">
                  <a:solidFill>
                    <a:schemeClr val="tx1"/>
                  </a:solidFill>
                </a:endParaRPr>
              </a:p>
            </p:txBody>
          </p:sp>
        </mc:Choice>
        <mc:Fallback xmlns="">
          <p:sp>
            <p:nvSpPr>
              <p:cNvPr id="6" name="Rounded Rectangle 5">
                <a:extLst>
                  <a:ext uri="{FF2B5EF4-FFF2-40B4-BE49-F238E27FC236}">
                    <a16:creationId xmlns:a16="http://schemas.microsoft.com/office/drawing/2014/main" id="{B2EFA3BD-D818-0448-B4BC-8FAFA5D6E68D}"/>
                  </a:ext>
                </a:extLst>
              </p:cNvPr>
              <p:cNvSpPr>
                <a:spLocks noRot="1" noChangeAspect="1" noMove="1" noResize="1" noEditPoints="1" noAdjustHandles="1" noChangeArrowheads="1" noChangeShapeType="1" noTextEdit="1"/>
              </p:cNvSpPr>
              <p:nvPr/>
            </p:nvSpPr>
            <p:spPr>
              <a:xfrm>
                <a:off x="426720" y="1128394"/>
                <a:ext cx="11369041" cy="1188428"/>
              </a:xfrm>
              <a:prstGeom prst="roundRect">
                <a:avLst>
                  <a:gd name="adj" fmla="val 12259"/>
                </a:avLst>
              </a:prstGeom>
              <a:blipFill>
                <a:blip r:embed="rId4"/>
                <a:stretch>
                  <a:fillRect l="-334"/>
                </a:stretch>
              </a:blipFill>
              <a:ln w="25400">
                <a:solidFill>
                  <a:schemeClr val="accent3"/>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9407A7B3-5717-FC4A-9B13-DC23C6CB7303}"/>
              </a:ext>
            </a:extLst>
          </p:cNvPr>
          <p:cNvSpPr/>
          <p:nvPr/>
        </p:nvSpPr>
        <p:spPr>
          <a:xfrm>
            <a:off x="3466527" y="893354"/>
            <a:ext cx="5680363" cy="400111"/>
          </a:xfrm>
          <a:prstGeom prst="rect">
            <a:avLst/>
          </a:prstGeom>
          <a:solidFill>
            <a:schemeClr val="bg1"/>
          </a:solidFill>
        </p:spPr>
        <p:txBody>
          <a:bodyPr wrap="none">
            <a:noAutofit/>
          </a:bodyPr>
          <a:lstStyle/>
          <a:p>
            <a:pPr algn="ctr"/>
            <a:r>
              <a:rPr lang="en-US" sz="2400" b="1" dirty="0">
                <a:solidFill>
                  <a:schemeClr val="accent3"/>
                </a:solidFill>
              </a:rPr>
              <a:t>Characterization of Offline Learnability</a:t>
            </a:r>
            <a:endParaRPr lang="en-US" sz="2400" dirty="0">
              <a:solidFill>
                <a:schemeClr val="accent3"/>
              </a:solidFill>
            </a:endParaRPr>
          </a:p>
        </p:txBody>
      </p:sp>
      <p:grpSp>
        <p:nvGrpSpPr>
          <p:cNvPr id="22" name="Group 21">
            <a:extLst>
              <a:ext uri="{FF2B5EF4-FFF2-40B4-BE49-F238E27FC236}">
                <a16:creationId xmlns:a16="http://schemas.microsoft.com/office/drawing/2014/main" id="{EE0F672B-5A0D-FA42-9467-A38AA9A37FC5}"/>
              </a:ext>
            </a:extLst>
          </p:cNvPr>
          <p:cNvGrpSpPr/>
          <p:nvPr/>
        </p:nvGrpSpPr>
        <p:grpSpPr>
          <a:xfrm>
            <a:off x="8801845" y="3204841"/>
            <a:ext cx="418527" cy="646299"/>
            <a:chOff x="8801845" y="3204841"/>
            <a:chExt cx="418527" cy="646299"/>
          </a:xfrm>
        </p:grpSpPr>
        <p:sp>
          <p:nvSpPr>
            <p:cNvPr id="11" name="Oval 10">
              <a:extLst>
                <a:ext uri="{FF2B5EF4-FFF2-40B4-BE49-F238E27FC236}">
                  <a16:creationId xmlns:a16="http://schemas.microsoft.com/office/drawing/2014/main" id="{4F845A6E-4BD6-1B49-B59A-3EBD4D4FA5FD}"/>
                </a:ext>
              </a:extLst>
            </p:cNvPr>
            <p:cNvSpPr/>
            <p:nvPr/>
          </p:nvSpPr>
          <p:spPr>
            <a:xfrm>
              <a:off x="8941836" y="3204841"/>
              <a:ext cx="13854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015A8B8-B865-D340-8762-9EF4468FE626}"/>
                    </a:ext>
                  </a:extLst>
                </p:cNvPr>
                <p:cNvSpPr txBox="1"/>
                <p:nvPr/>
              </p:nvSpPr>
              <p:spPr>
                <a:xfrm>
                  <a:off x="8801845" y="3420253"/>
                  <a:ext cx="41852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𝑑</m:t>
                            </m:r>
                          </m:sub>
                        </m:sSub>
                      </m:oMath>
                    </m:oMathPara>
                  </a14:m>
                  <a:endParaRPr lang="en-US" sz="2200" dirty="0"/>
                </a:p>
              </p:txBody>
            </p:sp>
          </mc:Choice>
          <mc:Fallback xmlns="">
            <p:sp>
              <p:nvSpPr>
                <p:cNvPr id="18" name="TextBox 17">
                  <a:extLst>
                    <a:ext uri="{FF2B5EF4-FFF2-40B4-BE49-F238E27FC236}">
                      <a16:creationId xmlns:a16="http://schemas.microsoft.com/office/drawing/2014/main" id="{5015A8B8-B865-D340-8762-9EF4468FE626}"/>
                    </a:ext>
                  </a:extLst>
                </p:cNvPr>
                <p:cNvSpPr txBox="1">
                  <a:spLocks noRot="1" noChangeAspect="1" noMove="1" noResize="1" noEditPoints="1" noAdjustHandles="1" noChangeArrowheads="1" noChangeShapeType="1" noTextEdit="1"/>
                </p:cNvSpPr>
                <p:nvPr/>
              </p:nvSpPr>
              <p:spPr>
                <a:xfrm>
                  <a:off x="8801845" y="3420253"/>
                  <a:ext cx="418527" cy="430887"/>
                </a:xfrm>
                <a:prstGeom prst="rect">
                  <a:avLst/>
                </a:prstGeom>
                <a:blipFill>
                  <a:blip r:embed="rId5"/>
                  <a:stretch>
                    <a:fillRect r="-2941" b="-2857"/>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6CFBD6AF-8AC2-F346-80F3-0777ACC5BD67}"/>
              </a:ext>
            </a:extLst>
          </p:cNvPr>
          <p:cNvSpPr txBox="1"/>
          <p:nvPr/>
        </p:nvSpPr>
        <p:spPr>
          <a:xfrm>
            <a:off x="8720050" y="2365324"/>
            <a:ext cx="3075710" cy="707886"/>
          </a:xfrm>
          <a:prstGeom prst="rect">
            <a:avLst/>
          </a:prstGeom>
          <a:noFill/>
        </p:spPr>
        <p:txBody>
          <a:bodyPr wrap="square">
            <a:spAutoFit/>
          </a:bodyPr>
          <a:lstStyle/>
          <a:p>
            <a:r>
              <a:rPr lang="en-US" sz="2000" dirty="0">
                <a:solidFill>
                  <a:schemeClr val="accent1"/>
                </a:solidFill>
                <a:latin typeface="Cambria Math" charset="0"/>
                <a:ea typeface="Cambria Math" charset="0"/>
                <a:cs typeface="Cambria Math" charset="0"/>
                <a:sym typeface="Wingdings"/>
              </a:rPr>
              <a:t>Can be labeled either way</a:t>
            </a:r>
          </a:p>
          <a:p>
            <a:r>
              <a:rPr lang="en-US" sz="2000" dirty="0">
                <a:solidFill>
                  <a:schemeClr val="accent1"/>
                </a:solidFill>
                <a:latin typeface="Cambria Math" charset="0"/>
                <a:ea typeface="Cambria Math" charset="0"/>
                <a:cs typeface="Cambria Math" charset="0"/>
                <a:sym typeface="Wingdings"/>
              </a:rPr>
              <a:t>	</a:t>
            </a:r>
            <a:r>
              <a:rPr lang="en-US" sz="2000" dirty="0" err="1">
                <a:solidFill>
                  <a:schemeClr val="accent1"/>
                </a:solidFill>
                <a:latin typeface="Cambria Math" charset="0"/>
                <a:ea typeface="Cambria Math" charset="0"/>
                <a:cs typeface="Cambria Math" charset="0"/>
                <a:sym typeface="Wingdings"/>
              </a:rPr>
              <a:t>Pr</a:t>
            </a:r>
            <a:r>
              <a:rPr lang="en-US" sz="2000" dirty="0">
                <a:solidFill>
                  <a:schemeClr val="accent1"/>
                </a:solidFill>
                <a:latin typeface="Cambria Math" charset="0"/>
                <a:ea typeface="Cambria Math" charset="0"/>
                <a:cs typeface="Cambria Math" charset="0"/>
                <a:sym typeface="Wingdings"/>
              </a:rPr>
              <a:t>[err] = 1/2</a:t>
            </a:r>
            <a:endParaRPr lang="en-US" sz="2000" dirty="0">
              <a:solidFill>
                <a:schemeClr val="accent1"/>
              </a:solidFill>
            </a:endParaRPr>
          </a:p>
        </p:txBody>
      </p:sp>
      <p:sp>
        <p:nvSpPr>
          <p:cNvPr id="21" name="Freeform 20">
            <a:extLst>
              <a:ext uri="{FF2B5EF4-FFF2-40B4-BE49-F238E27FC236}">
                <a16:creationId xmlns:a16="http://schemas.microsoft.com/office/drawing/2014/main" id="{646F3446-C1BD-7549-B25A-4F06CF7A01AA}"/>
              </a:ext>
            </a:extLst>
          </p:cNvPr>
          <p:cNvSpPr/>
          <p:nvPr/>
        </p:nvSpPr>
        <p:spPr>
          <a:xfrm rot="10800000" flipV="1">
            <a:off x="9148764" y="3037489"/>
            <a:ext cx="614770" cy="201077"/>
          </a:xfrm>
          <a:custGeom>
            <a:avLst/>
            <a:gdLst>
              <a:gd name="connsiteX0" fmla="*/ 689538 w 689538"/>
              <a:gd name="connsiteY0" fmla="*/ 716198 h 716198"/>
              <a:gd name="connsiteX1" fmla="*/ 100602 w 689538"/>
              <a:gd name="connsiteY1" fmla="*/ 406232 h 716198"/>
              <a:gd name="connsiteX2" fmla="*/ 5092 w 689538"/>
              <a:gd name="connsiteY2" fmla="*/ 0 h 716198"/>
              <a:gd name="connsiteX0" fmla="*/ 685011 w 685011"/>
              <a:gd name="connsiteY0" fmla="*/ 716198 h 716198"/>
              <a:gd name="connsiteX1" fmla="*/ 212044 w 685011"/>
              <a:gd name="connsiteY1" fmla="*/ 470749 h 716198"/>
              <a:gd name="connsiteX2" fmla="*/ 565 w 685011"/>
              <a:gd name="connsiteY2" fmla="*/ 0 h 716198"/>
              <a:gd name="connsiteX0" fmla="*/ 685011 w 685011"/>
              <a:gd name="connsiteY0" fmla="*/ 716198 h 716198"/>
              <a:gd name="connsiteX1" fmla="*/ 212044 w 685011"/>
              <a:gd name="connsiteY1" fmla="*/ 470749 h 716198"/>
              <a:gd name="connsiteX2" fmla="*/ 565 w 685011"/>
              <a:gd name="connsiteY2" fmla="*/ 0 h 716198"/>
            </a:gdLst>
            <a:ahLst/>
            <a:cxnLst>
              <a:cxn ang="0">
                <a:pos x="connsiteX0" y="connsiteY0"/>
              </a:cxn>
              <a:cxn ang="0">
                <a:pos x="connsiteX1" y="connsiteY1"/>
              </a:cxn>
              <a:cxn ang="0">
                <a:pos x="connsiteX2" y="connsiteY2"/>
              </a:cxn>
            </a:cxnLst>
            <a:rect l="l" t="t" r="r" b="b"/>
            <a:pathLst>
              <a:path w="685011" h="716198">
                <a:moveTo>
                  <a:pt x="685011" y="716198"/>
                </a:moveTo>
                <a:cubicBezTo>
                  <a:pt x="429547" y="677081"/>
                  <a:pt x="326118" y="590115"/>
                  <a:pt x="212044" y="470749"/>
                </a:cubicBezTo>
                <a:cubicBezTo>
                  <a:pt x="97970" y="351383"/>
                  <a:pt x="-8717" y="143433"/>
                  <a:pt x="565" y="0"/>
                </a:cubicBezTo>
              </a:path>
            </a:pathLst>
          </a:custGeom>
          <a:noFill/>
          <a:ln w="22225">
            <a:solidFill>
              <a:schemeClr val="accent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D557FC1-5D65-8246-ACA1-57F4F8483D9C}"/>
              </a:ext>
            </a:extLst>
          </p:cNvPr>
          <p:cNvGrpSpPr/>
          <p:nvPr/>
        </p:nvGrpSpPr>
        <p:grpSpPr>
          <a:xfrm>
            <a:off x="2964860" y="2779145"/>
            <a:ext cx="4419609" cy="1099111"/>
            <a:chOff x="2964860" y="2779145"/>
            <a:chExt cx="4419609" cy="1099111"/>
          </a:xfrm>
        </p:grpSpPr>
        <p:sp>
          <p:nvSpPr>
            <p:cNvPr id="8" name="Oval 7">
              <a:extLst>
                <a:ext uri="{FF2B5EF4-FFF2-40B4-BE49-F238E27FC236}">
                  <a16:creationId xmlns:a16="http://schemas.microsoft.com/office/drawing/2014/main" id="{DBD30F06-BEC4-0448-8B06-EA9F8EB30D5A}"/>
                </a:ext>
              </a:extLst>
            </p:cNvPr>
            <p:cNvSpPr/>
            <p:nvPr/>
          </p:nvSpPr>
          <p:spPr>
            <a:xfrm>
              <a:off x="3211353" y="3204841"/>
              <a:ext cx="13854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D2FC515-9377-F349-BF74-FC61287FCEB3}"/>
                </a:ext>
              </a:extLst>
            </p:cNvPr>
            <p:cNvSpPr/>
            <p:nvPr/>
          </p:nvSpPr>
          <p:spPr>
            <a:xfrm>
              <a:off x="3932753" y="3204841"/>
              <a:ext cx="13854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8133DFD-A74B-094D-AD15-EB7B2A795939}"/>
                </a:ext>
              </a:extLst>
            </p:cNvPr>
            <p:cNvSpPr/>
            <p:nvPr/>
          </p:nvSpPr>
          <p:spPr>
            <a:xfrm>
              <a:off x="4654153" y="3204841"/>
              <a:ext cx="13854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D645156-54A1-8647-AC4E-FA1A5A29EA20}"/>
                </a:ext>
              </a:extLst>
            </p:cNvPr>
            <p:cNvSpPr/>
            <p:nvPr/>
          </p:nvSpPr>
          <p:spPr>
            <a:xfrm>
              <a:off x="6771855" y="3204841"/>
              <a:ext cx="138546" cy="1524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71225819-EF46-6743-9AE8-3118D017A892}"/>
                    </a:ext>
                  </a:extLst>
                </p:cNvPr>
                <p:cNvSpPr txBox="1"/>
                <p:nvPr/>
              </p:nvSpPr>
              <p:spPr>
                <a:xfrm>
                  <a:off x="3086659" y="3403341"/>
                  <a:ext cx="41852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1</m:t>
                            </m:r>
                          </m:sub>
                        </m:sSub>
                      </m:oMath>
                    </m:oMathPara>
                  </a14:m>
                  <a:endParaRPr lang="en-US" sz="2200" dirty="0"/>
                </a:p>
              </p:txBody>
            </p:sp>
          </mc:Choice>
          <mc:Fallback xmlns="">
            <p:sp>
              <p:nvSpPr>
                <p:cNvPr id="14" name="TextBox 13">
                  <a:extLst>
                    <a:ext uri="{FF2B5EF4-FFF2-40B4-BE49-F238E27FC236}">
                      <a16:creationId xmlns:a16="http://schemas.microsoft.com/office/drawing/2014/main" id="{71225819-EF46-6743-9AE8-3118D017A892}"/>
                    </a:ext>
                  </a:extLst>
                </p:cNvPr>
                <p:cNvSpPr txBox="1">
                  <a:spLocks noRot="1" noChangeAspect="1" noMove="1" noResize="1" noEditPoints="1" noAdjustHandles="1" noChangeArrowheads="1" noChangeShapeType="1" noTextEdit="1"/>
                </p:cNvSpPr>
                <p:nvPr/>
              </p:nvSpPr>
              <p:spPr>
                <a:xfrm>
                  <a:off x="3086659" y="3403341"/>
                  <a:ext cx="418527" cy="430887"/>
                </a:xfrm>
                <a:prstGeom prst="rect">
                  <a:avLst/>
                </a:prstGeom>
                <a:blipFill>
                  <a:blip r:embed="rId6"/>
                  <a:stretch>
                    <a:fillRect r="-2941"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131E910-CF33-5546-BC8C-E71B4E0B6FD5}"/>
                    </a:ext>
                  </a:extLst>
                </p:cNvPr>
                <p:cNvSpPr txBox="1"/>
                <p:nvPr/>
              </p:nvSpPr>
              <p:spPr>
                <a:xfrm>
                  <a:off x="4444889" y="3429654"/>
                  <a:ext cx="41852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3</m:t>
                            </m:r>
                          </m:sub>
                        </m:sSub>
                      </m:oMath>
                    </m:oMathPara>
                  </a14:m>
                  <a:endParaRPr lang="en-US" sz="2200" dirty="0"/>
                </a:p>
              </p:txBody>
            </p:sp>
          </mc:Choice>
          <mc:Fallback xmlns="">
            <p:sp>
              <p:nvSpPr>
                <p:cNvPr id="15" name="TextBox 14">
                  <a:extLst>
                    <a:ext uri="{FF2B5EF4-FFF2-40B4-BE49-F238E27FC236}">
                      <a16:creationId xmlns:a16="http://schemas.microsoft.com/office/drawing/2014/main" id="{F131E910-CF33-5546-BC8C-E71B4E0B6FD5}"/>
                    </a:ext>
                  </a:extLst>
                </p:cNvPr>
                <p:cNvSpPr txBox="1">
                  <a:spLocks noRot="1" noChangeAspect="1" noMove="1" noResize="1" noEditPoints="1" noAdjustHandles="1" noChangeArrowheads="1" noChangeShapeType="1" noTextEdit="1"/>
                </p:cNvSpPr>
                <p:nvPr/>
              </p:nvSpPr>
              <p:spPr>
                <a:xfrm>
                  <a:off x="4444889" y="3429654"/>
                  <a:ext cx="418527" cy="430887"/>
                </a:xfrm>
                <a:prstGeom prst="rect">
                  <a:avLst/>
                </a:prstGeom>
                <a:blipFill>
                  <a:blip r:embed="rId7"/>
                  <a:stretch>
                    <a:fillRect b="-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4E43724-F977-1B4E-8C8F-FF3DB1A62FA9}"/>
                    </a:ext>
                  </a:extLst>
                </p:cNvPr>
                <p:cNvSpPr txBox="1"/>
                <p:nvPr/>
              </p:nvSpPr>
              <p:spPr>
                <a:xfrm flipH="1">
                  <a:off x="3809986" y="3420254"/>
                  <a:ext cx="457200"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2</m:t>
                            </m:r>
                          </m:sub>
                        </m:sSub>
                      </m:oMath>
                    </m:oMathPara>
                  </a14:m>
                  <a:endParaRPr lang="en-US" sz="2200" dirty="0"/>
                </a:p>
              </p:txBody>
            </p:sp>
          </mc:Choice>
          <mc:Fallback xmlns="">
            <p:sp>
              <p:nvSpPr>
                <p:cNvPr id="16" name="TextBox 15">
                  <a:extLst>
                    <a:ext uri="{FF2B5EF4-FFF2-40B4-BE49-F238E27FC236}">
                      <a16:creationId xmlns:a16="http://schemas.microsoft.com/office/drawing/2014/main" id="{74E43724-F977-1B4E-8C8F-FF3DB1A62FA9}"/>
                    </a:ext>
                  </a:extLst>
                </p:cNvPr>
                <p:cNvSpPr txBox="1">
                  <a:spLocks noRot="1" noChangeAspect="1" noMove="1" noResize="1" noEditPoints="1" noAdjustHandles="1" noChangeArrowheads="1" noChangeShapeType="1" noTextEdit="1"/>
                </p:cNvSpPr>
                <p:nvPr/>
              </p:nvSpPr>
              <p:spPr>
                <a:xfrm flipH="1">
                  <a:off x="3809986" y="3420254"/>
                  <a:ext cx="457200" cy="430887"/>
                </a:xfrm>
                <a:prstGeom prst="rect">
                  <a:avLst/>
                </a:prstGeom>
                <a:blipFill>
                  <a:blip r:embed="rId8"/>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E9E4BB8-F0D8-C545-81D7-B15CDB853D7B}"/>
                    </a:ext>
                  </a:extLst>
                </p:cNvPr>
                <p:cNvSpPr txBox="1"/>
                <p:nvPr/>
              </p:nvSpPr>
              <p:spPr>
                <a:xfrm>
                  <a:off x="6600111" y="3402932"/>
                  <a:ext cx="418527"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𝑑</m:t>
                            </m:r>
                            <m:r>
                              <a:rPr lang="en-US" sz="2200" b="0" i="1" smtClean="0">
                                <a:solidFill>
                                  <a:schemeClr val="accent2"/>
                                </a:solidFill>
                                <a:latin typeface="Cambria Math" panose="02040503050406030204" pitchFamily="18" charset="0"/>
                              </a:rPr>
                              <m:t>−1</m:t>
                            </m:r>
                          </m:sub>
                        </m:sSub>
                      </m:oMath>
                    </m:oMathPara>
                  </a14:m>
                  <a:endParaRPr lang="en-US" sz="2200" dirty="0"/>
                </a:p>
              </p:txBody>
            </p:sp>
          </mc:Choice>
          <mc:Fallback xmlns="">
            <p:sp>
              <p:nvSpPr>
                <p:cNvPr id="17" name="TextBox 16">
                  <a:extLst>
                    <a:ext uri="{FF2B5EF4-FFF2-40B4-BE49-F238E27FC236}">
                      <a16:creationId xmlns:a16="http://schemas.microsoft.com/office/drawing/2014/main" id="{BE9E4BB8-F0D8-C545-81D7-B15CDB853D7B}"/>
                    </a:ext>
                  </a:extLst>
                </p:cNvPr>
                <p:cNvSpPr txBox="1">
                  <a:spLocks noRot="1" noChangeAspect="1" noMove="1" noResize="1" noEditPoints="1" noAdjustHandles="1" noChangeArrowheads="1" noChangeShapeType="1" noTextEdit="1"/>
                </p:cNvSpPr>
                <p:nvPr/>
              </p:nvSpPr>
              <p:spPr>
                <a:xfrm>
                  <a:off x="6600111" y="3402932"/>
                  <a:ext cx="418527" cy="430887"/>
                </a:xfrm>
                <a:prstGeom prst="rect">
                  <a:avLst/>
                </a:prstGeom>
                <a:blipFill>
                  <a:blip r:embed="rId9"/>
                  <a:stretch>
                    <a:fillRect r="-67647" b="-2857"/>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9F5C2814-9865-CB44-8F52-9D97C33E0D76}"/>
                </a:ext>
              </a:extLst>
            </p:cNvPr>
            <p:cNvSpPr/>
            <p:nvPr/>
          </p:nvSpPr>
          <p:spPr>
            <a:xfrm>
              <a:off x="2964860" y="3003935"/>
              <a:ext cx="4419609" cy="874321"/>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6EFCD320-2986-194C-93BC-DD8E40B05F4D}"/>
                </a:ext>
              </a:extLst>
            </p:cNvPr>
            <p:cNvSpPr txBox="1"/>
            <p:nvPr/>
          </p:nvSpPr>
          <p:spPr>
            <a:xfrm>
              <a:off x="4500307" y="2779145"/>
              <a:ext cx="1374491" cy="369332"/>
            </a:xfrm>
            <a:prstGeom prst="rect">
              <a:avLst/>
            </a:prstGeom>
            <a:solidFill>
              <a:schemeClr val="bg1"/>
            </a:solidFill>
          </p:spPr>
          <p:txBody>
            <a:bodyPr wrap="square">
              <a:spAutoFit/>
            </a:bodyPr>
            <a:lstStyle/>
            <a:p>
              <a:pPr algn="ctr"/>
              <a:r>
                <a:rPr lang="en-US" sz="1800" dirty="0">
                  <a:solidFill>
                    <a:schemeClr val="accent1"/>
                  </a:solidFill>
                </a:rPr>
                <a:t>Sample set</a:t>
              </a:r>
              <a:endParaRPr lang="en-US" dirty="0">
                <a:solidFill>
                  <a:schemeClr val="accent1"/>
                </a:solidFill>
              </a:endParaRPr>
            </a:p>
          </p:txBody>
        </p:sp>
      </p:grpSp>
      <p:sp>
        <p:nvSpPr>
          <p:cNvPr id="27" name="Rectangle 26">
            <a:extLst>
              <a:ext uri="{FF2B5EF4-FFF2-40B4-BE49-F238E27FC236}">
                <a16:creationId xmlns:a16="http://schemas.microsoft.com/office/drawing/2014/main" id="{F3DA46EA-29C1-1241-A9BD-21659C676067}"/>
              </a:ext>
            </a:extLst>
          </p:cNvPr>
          <p:cNvSpPr/>
          <p:nvPr/>
        </p:nvSpPr>
        <p:spPr>
          <a:xfrm>
            <a:off x="9634572" y="4472346"/>
            <a:ext cx="1150058" cy="369332"/>
          </a:xfrm>
          <a:prstGeom prst="rect">
            <a:avLst/>
          </a:prstGeom>
        </p:spPr>
        <p:txBody>
          <a:bodyPr wrap="none">
            <a:spAutoFit/>
          </a:bodyPr>
          <a:lstStyle/>
          <a:p>
            <a:r>
              <a:rPr lang="en-US" dirty="0" err="1"/>
              <a:t>Hoeffding</a:t>
            </a:r>
            <a:endParaRPr lang="en-US" dirty="0"/>
          </a:p>
        </p:txBody>
      </p:sp>
      <p:sp>
        <p:nvSpPr>
          <p:cNvPr id="28" name="Rectangle 27">
            <a:extLst>
              <a:ext uri="{FF2B5EF4-FFF2-40B4-BE49-F238E27FC236}">
                <a16:creationId xmlns:a16="http://schemas.microsoft.com/office/drawing/2014/main" id="{A4DE229D-B56F-7441-81EC-4F36CD39283E}"/>
              </a:ext>
            </a:extLst>
          </p:cNvPr>
          <p:cNvSpPr/>
          <p:nvPr/>
        </p:nvSpPr>
        <p:spPr>
          <a:xfrm>
            <a:off x="8372549" y="4297442"/>
            <a:ext cx="1025474" cy="646331"/>
          </a:xfrm>
          <a:prstGeom prst="rect">
            <a:avLst/>
          </a:prstGeom>
        </p:spPr>
        <p:txBody>
          <a:bodyPr wrap="square">
            <a:spAutoFit/>
          </a:bodyPr>
          <a:lstStyle/>
          <a:p>
            <a:r>
              <a:rPr lang="en-US" dirty="0"/>
              <a:t>Union bound</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ADF79350-B92F-8D4D-94CA-ADAA217BF7B0}"/>
                  </a:ext>
                </a:extLst>
              </p:cNvPr>
              <p:cNvSpPr txBox="1"/>
              <p:nvPr/>
            </p:nvSpPr>
            <p:spPr>
              <a:xfrm>
                <a:off x="457185" y="3980809"/>
                <a:ext cx="11734815" cy="2462213"/>
              </a:xfrm>
              <a:prstGeom prst="rect">
                <a:avLst/>
              </a:prstGeom>
              <a:noFill/>
            </p:spPr>
            <p:txBody>
              <a:bodyPr wrap="square">
                <a:spAutoFit/>
              </a:bodyPr>
              <a:lstStyle/>
              <a:p>
                <a:pPr marL="0" indent="0">
                  <a:buNone/>
                </a:pPr>
                <a:r>
                  <a:rPr lang="en-US" sz="2200" dirty="0"/>
                  <a:t>Why VC dimension upper bounds sample complexity?</a:t>
                </a:r>
              </a:p>
              <a:p>
                <a:pPr marL="800100" lvl="1" indent="-342900">
                  <a:buFont typeface="Arial" panose="020B0604020202020204" pitchFamily="34" charset="0"/>
                  <a:buChar char="•"/>
                </a:pPr>
                <a:r>
                  <a:rPr lang="en-US" sz="2200" dirty="0"/>
                  <a:t>	</a:t>
                </a:r>
                <a14:m>
                  <m:oMath xmlns:m="http://schemas.openxmlformats.org/officeDocument/2006/math">
                    <m:r>
                      <a:rPr lang="en-US" sz="2200" i="1">
                        <a:solidFill>
                          <a:schemeClr val="accent2"/>
                        </a:solidFill>
                        <a:latin typeface="Cambria Math" panose="02040503050406030204" pitchFamily="18" charset="0"/>
                      </a:rPr>
                      <m:t>𝐻</m:t>
                    </m:r>
                  </m:oMath>
                </a14:m>
                <a:r>
                  <a:rPr lang="en-US" sz="2200" dirty="0"/>
                  <a:t> finite: concentration and union bound gives</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800100" lvl="1" indent="-342900">
                  <a:buFont typeface="Arial" panose="020B0604020202020204" pitchFamily="34" charset="0"/>
                  <a:buChar char="•"/>
                </a:pPr>
                <a:r>
                  <a:rPr lang="en-US" sz="2200" dirty="0"/>
                  <a:t>	</a:t>
                </a:r>
                <a14:m>
                  <m:oMath xmlns:m="http://schemas.openxmlformats.org/officeDocument/2006/math">
                    <m:r>
                      <a:rPr lang="en-US" sz="2200" i="1">
                        <a:solidFill>
                          <a:schemeClr val="accent2"/>
                        </a:solidFill>
                        <a:latin typeface="Cambria Math" panose="02040503050406030204" pitchFamily="18" charset="0"/>
                      </a:rPr>
                      <m:t>𝐻</m:t>
                    </m:r>
                  </m:oMath>
                </a14:m>
                <a:r>
                  <a:rPr lang="en-US" sz="2200" dirty="0"/>
                  <a:t> infinite: VC dimension determines the effective size of the hypothesis class on </a:t>
                </a:r>
                <a14:m>
                  <m:oMath xmlns:m="http://schemas.openxmlformats.org/officeDocument/2006/math">
                    <m:r>
                      <a:rPr lang="en-US" sz="2200" i="1">
                        <a:solidFill>
                          <a:srgbClr val="0432FF"/>
                        </a:solidFill>
                        <a:latin typeface="Cambria Math" panose="02040503050406030204" pitchFamily="18" charset="0"/>
                      </a:rPr>
                      <m:t>𝑚</m:t>
                    </m:r>
                  </m:oMath>
                </a14:m>
                <a:r>
                  <a:rPr lang="en-US" sz="2200" dirty="0"/>
                  <a:t> points </a:t>
                </a:r>
              </a:p>
            </p:txBody>
          </p:sp>
        </mc:Choice>
        <mc:Fallback xmlns="">
          <p:sp>
            <p:nvSpPr>
              <p:cNvPr id="30" name="TextBox 29">
                <a:extLst>
                  <a:ext uri="{FF2B5EF4-FFF2-40B4-BE49-F238E27FC236}">
                    <a16:creationId xmlns:a16="http://schemas.microsoft.com/office/drawing/2014/main" id="{ADF79350-B92F-8D4D-94CA-ADAA217BF7B0}"/>
                  </a:ext>
                </a:extLst>
              </p:cNvPr>
              <p:cNvSpPr txBox="1">
                <a:spLocks noRot="1" noChangeAspect="1" noMove="1" noResize="1" noEditPoints="1" noAdjustHandles="1" noChangeArrowheads="1" noChangeShapeType="1" noTextEdit="1"/>
              </p:cNvSpPr>
              <p:nvPr/>
            </p:nvSpPr>
            <p:spPr>
              <a:xfrm>
                <a:off x="457185" y="3980809"/>
                <a:ext cx="11734815" cy="2462213"/>
              </a:xfrm>
              <a:prstGeom prst="rect">
                <a:avLst/>
              </a:prstGeom>
              <a:blipFill>
                <a:blip r:embed="rId10"/>
                <a:stretch>
                  <a:fillRect l="-757" t="-1538" r="-649" b="-4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82EF65B8-0AAA-B341-A9A6-6229D74CCF81}"/>
                  </a:ext>
                </a:extLst>
              </p:cNvPr>
              <p:cNvSpPr/>
              <p:nvPr/>
            </p:nvSpPr>
            <p:spPr>
              <a:xfrm>
                <a:off x="1886086" y="4966245"/>
                <a:ext cx="9453292" cy="7231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smtClean="0">
                              <a:latin typeface="Cambria Math" panose="02040503050406030204" pitchFamily="18" charset="0"/>
                            </a:rPr>
                          </m:ctrlPr>
                        </m:funcPr>
                        <m:fName>
                          <m:r>
                            <m:rPr>
                              <m:sty m:val="p"/>
                            </m:rPr>
                            <a:rPr lang="en-US" sz="2200">
                              <a:latin typeface="Cambria Math" panose="02040503050406030204" pitchFamily="18" charset="0"/>
                            </a:rPr>
                            <m:t>Pr</m:t>
                          </m:r>
                        </m:fName>
                        <m:e>
                          <m:d>
                            <m:dPr>
                              <m:begChr m:val="["/>
                              <m:endChr m:val="]"/>
                              <m:ctrlPr>
                                <a:rPr lang="en-US" sz="2200" i="1">
                                  <a:latin typeface="Cambria Math" panose="02040503050406030204" pitchFamily="18" charset="0"/>
                                </a:rPr>
                              </m:ctrlPr>
                            </m:dPr>
                            <m:e>
                              <m:eqArr>
                                <m:eqArrPr>
                                  <m:ctrlPr>
                                    <a:rPr lang="en-US" sz="2200" i="1">
                                      <a:latin typeface="Cambria Math" panose="02040503050406030204" pitchFamily="18" charset="0"/>
                                    </a:rPr>
                                  </m:ctrlPr>
                                </m:eqArrPr>
                                <m:e>
                                  <m:r>
                                    <m:rPr>
                                      <m:sty m:val="p"/>
                                    </m:rPr>
                                    <a:rPr lang="en-US" sz="2200" b="0" i="0" smtClean="0">
                                      <a:latin typeface="Cambria Math" panose="02040503050406030204" pitchFamily="18" charset="0"/>
                                    </a:rPr>
                                    <m:t>For</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at</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least</m:t>
                                  </m:r>
                                  <m:r>
                                    <a:rPr lang="en-US" sz="2200" b="0" i="0" smtClean="0">
                                      <a:latin typeface="Cambria Math" panose="02040503050406030204" pitchFamily="18" charset="0"/>
                                    </a:rPr>
                                    <m:t> </m:t>
                                  </m:r>
                                  <m:r>
                                    <m:rPr>
                                      <m:sty m:val="p"/>
                                    </m:rPr>
                                    <a:rPr lang="en-US" sz="2200" b="0" i="0" smtClean="0">
                                      <a:latin typeface="Cambria Math" panose="02040503050406030204" pitchFamily="18" charset="0"/>
                                    </a:rPr>
                                    <m:t>one</m:t>
                                  </m:r>
                                  <m:r>
                                    <a:rPr lang="en-US" sz="2200" b="0" i="0" smtClean="0">
                                      <a:latin typeface="Cambria Math" panose="02040503050406030204" pitchFamily="18" charset="0"/>
                                    </a:rPr>
                                    <m:t> </m:t>
                                  </m:r>
                                  <m:r>
                                    <a:rPr lang="en-US" sz="2200" b="0" i="1" smtClean="0">
                                      <a:solidFill>
                                        <a:schemeClr val="accent2"/>
                                      </a:solidFill>
                                      <a:latin typeface="Cambria Math" panose="02040503050406030204" pitchFamily="18" charset="0"/>
                                    </a:rPr>
                                    <m:t>h</m:t>
                                  </m:r>
                                  <m:r>
                                    <a:rPr lang="en-US" sz="2200" b="0" i="1" smtClean="0">
                                      <a:solidFill>
                                        <a:schemeClr val="accent2"/>
                                      </a:solidFill>
                                      <a:latin typeface="Cambria Math" panose="02040503050406030204" pitchFamily="18" charset="0"/>
                                    </a:rPr>
                                    <m:t>∈</m:t>
                                  </m:r>
                                  <m:r>
                                    <a:rPr lang="en-US" sz="2000" i="1">
                                      <a:solidFill>
                                        <a:schemeClr val="accent2"/>
                                      </a:solidFill>
                                      <a:latin typeface="Cambria Math" panose="02040503050406030204" pitchFamily="18" charset="0"/>
                                    </a:rPr>
                                    <m:t>𝐻</m:t>
                                  </m:r>
                                </m:e>
                                <m:e>
                                  <m:r>
                                    <a:rPr lang="en-US" sz="2200" b="0" i="0" smtClean="0">
                                      <a:latin typeface="Cambria Math" panose="02040503050406030204" pitchFamily="18" charset="0"/>
                                    </a:rPr>
                                    <m:t> </m:t>
                                  </m:r>
                                  <m:d>
                                    <m:dPr>
                                      <m:begChr m:val="|"/>
                                      <m:endChr m:val="|"/>
                                      <m:ctrlPr>
                                        <a:rPr lang="en-US" sz="2200" b="0" i="1" smtClean="0">
                                          <a:latin typeface="Cambria Math" panose="02040503050406030204" pitchFamily="18" charset="0"/>
                                        </a:rPr>
                                      </m:ctrlPr>
                                    </m:dPr>
                                    <m:e>
                                      <m:r>
                                        <m:rPr>
                                          <m:sty m:val="p"/>
                                        </m:rPr>
                                        <a:rPr lang="en-US" sz="2200" b="0" i="0" smtClean="0">
                                          <a:latin typeface="Cambria Math" panose="02040503050406030204" pitchFamily="18" charset="0"/>
                                        </a:rPr>
                                        <m:t>esimtated</m:t>
                                      </m:r>
                                      <m:r>
                                        <a:rPr lang="en-US" sz="2200" b="0" i="0" smtClean="0">
                                          <a:latin typeface="Cambria Math" panose="02040503050406030204" pitchFamily="18" charset="0"/>
                                        </a:rPr>
                                        <m:t> </m:t>
                                      </m:r>
                                      <m:r>
                                        <a:rPr lang="en-US" sz="2200" b="0" i="1" smtClean="0">
                                          <a:solidFill>
                                            <a:schemeClr val="accent2"/>
                                          </a:solidFill>
                                          <a:latin typeface="Cambria Math" panose="02040503050406030204" pitchFamily="18" charset="0"/>
                                        </a:rPr>
                                        <m:t>𝑒𝑟𝑟</m:t>
                                      </m:r>
                                      <m:r>
                                        <a:rPr lang="en-US" sz="2200" b="0" i="1" smtClean="0">
                                          <a:solidFill>
                                            <a:schemeClr val="accent2"/>
                                          </a:solidFill>
                                          <a:latin typeface="Cambria Math" panose="02040503050406030204" pitchFamily="18" charset="0"/>
                                        </a:rPr>
                                        <m:t> </m:t>
                                      </m:r>
                                      <m:r>
                                        <a:rPr lang="en-US" sz="2200" b="0" i="1" smtClean="0">
                                          <a:solidFill>
                                            <a:schemeClr val="accent2"/>
                                          </a:solidFill>
                                          <a:latin typeface="Cambria Math" panose="02040503050406030204" pitchFamily="18" charset="0"/>
                                        </a:rPr>
                                        <m:t>𝑜𝑓</m:t>
                                      </m:r>
                                      <m:r>
                                        <a:rPr lang="en-US" sz="2200" b="0" i="1" smtClean="0">
                                          <a:solidFill>
                                            <a:schemeClr val="accent2"/>
                                          </a:solidFill>
                                          <a:latin typeface="Cambria Math" panose="02040503050406030204" pitchFamily="18" charset="0"/>
                                        </a:rPr>
                                        <m:t> </m:t>
                                      </m:r>
                                      <m:r>
                                        <a:rPr lang="en-US" sz="2200" b="0" i="1" smtClean="0">
                                          <a:solidFill>
                                            <a:schemeClr val="accent2"/>
                                          </a:solidFill>
                                          <a:latin typeface="Cambria Math" panose="02040503050406030204" pitchFamily="18" charset="0"/>
                                        </a:rPr>
                                        <m:t>h</m:t>
                                      </m:r>
                                      <m:r>
                                        <a:rPr lang="en-US" sz="2200" b="0" i="1" smtClean="0">
                                          <a:solidFill>
                                            <a:schemeClr val="accent2"/>
                                          </a:solidFill>
                                          <a:latin typeface="Cambria Math" panose="02040503050406030204" pitchFamily="18" charset="0"/>
                                        </a:rPr>
                                        <m:t> −</m:t>
                                      </m:r>
                                      <m:r>
                                        <m:rPr>
                                          <m:sty m:val="p"/>
                                        </m:rPr>
                                        <a:rPr lang="en-US" sz="2200" b="0" i="0" smtClean="0">
                                          <a:latin typeface="Cambria Math" panose="02040503050406030204" pitchFamily="18" charset="0"/>
                                        </a:rPr>
                                        <m:t>expected</m:t>
                                      </m:r>
                                      <m:r>
                                        <a:rPr lang="en-US" sz="2200" b="0" i="1" smtClean="0">
                                          <a:latin typeface="Cambria Math" panose="02040503050406030204" pitchFamily="18" charset="0"/>
                                        </a:rPr>
                                        <m:t> </m:t>
                                      </m:r>
                                      <m:r>
                                        <a:rPr lang="en-US" sz="2200" b="0" i="1" smtClean="0">
                                          <a:solidFill>
                                            <a:schemeClr val="accent2"/>
                                          </a:solidFill>
                                          <a:latin typeface="Cambria Math" panose="02040503050406030204" pitchFamily="18" charset="0"/>
                                        </a:rPr>
                                        <m:t>𝑒𝑟𝑟</m:t>
                                      </m:r>
                                      <m:r>
                                        <a:rPr lang="en-US" sz="2200" b="0" i="1" smtClean="0">
                                          <a:solidFill>
                                            <a:schemeClr val="accent2"/>
                                          </a:solidFill>
                                          <a:latin typeface="Cambria Math" panose="02040503050406030204" pitchFamily="18" charset="0"/>
                                        </a:rPr>
                                        <m:t> </m:t>
                                      </m:r>
                                      <m:r>
                                        <a:rPr lang="en-US" sz="2200" b="0" i="1" smtClean="0">
                                          <a:solidFill>
                                            <a:schemeClr val="accent2"/>
                                          </a:solidFill>
                                          <a:latin typeface="Cambria Math" panose="02040503050406030204" pitchFamily="18" charset="0"/>
                                        </a:rPr>
                                        <m:t>𝑜𝑓</m:t>
                                      </m:r>
                                      <m:r>
                                        <a:rPr lang="en-US" sz="2200" b="0" i="1" smtClean="0">
                                          <a:solidFill>
                                            <a:schemeClr val="accent2"/>
                                          </a:solidFill>
                                          <a:latin typeface="Cambria Math" panose="02040503050406030204" pitchFamily="18" charset="0"/>
                                        </a:rPr>
                                        <m:t> </m:t>
                                      </m:r>
                                      <m:r>
                                        <a:rPr lang="en-US" sz="2200" b="0" i="1" smtClean="0">
                                          <a:solidFill>
                                            <a:schemeClr val="accent2"/>
                                          </a:solidFill>
                                          <a:latin typeface="Cambria Math" panose="02040503050406030204" pitchFamily="18" charset="0"/>
                                        </a:rPr>
                                        <m:t>h</m:t>
                                      </m:r>
                                    </m:e>
                                  </m:d>
                                  <m:r>
                                    <a:rPr lang="en-US" sz="2200" b="0" i="1" smtClean="0">
                                      <a:latin typeface="Cambria Math" panose="02040503050406030204" pitchFamily="18" charset="0"/>
                                    </a:rPr>
                                    <m:t>&gt;</m:t>
                                  </m:r>
                                  <m:r>
                                    <a:rPr lang="en-US" sz="2200" b="0" i="1" smtClean="0">
                                      <a:latin typeface="Cambria Math" panose="02040503050406030204" pitchFamily="18" charset="0"/>
                                    </a:rPr>
                                    <m:t>𝜖</m:t>
                                  </m:r>
                                  <m:r>
                                    <a:rPr lang="en-US" sz="2200" b="0" i="0" smtClean="0">
                                      <a:latin typeface="Cambria Math" panose="02040503050406030204" pitchFamily="18" charset="0"/>
                                    </a:rPr>
                                    <m:t> </m:t>
                                  </m:r>
                                </m:e>
                              </m:eqArr>
                            </m:e>
                          </m:d>
                        </m:e>
                      </m:func>
                      <m:r>
                        <a:rPr lang="en-US" sz="2200" i="1">
                          <a:latin typeface="Cambria Math" panose="02040503050406030204" pitchFamily="18" charset="0"/>
                        </a:rPr>
                        <m:t>≤ </m:t>
                      </m:r>
                      <m:func>
                        <m:funcPr>
                          <m:ctrlPr>
                            <a:rPr lang="en-US" sz="2200" i="1">
                              <a:latin typeface="Cambria Math" panose="02040503050406030204" pitchFamily="18" charset="0"/>
                            </a:rPr>
                          </m:ctrlPr>
                        </m:funcPr>
                        <m:fName>
                          <m:r>
                            <a:rPr lang="en-US" sz="2200" b="0" i="1" smtClean="0">
                              <a:solidFill>
                                <a:srgbClr val="0432FF"/>
                              </a:solidFill>
                              <a:latin typeface="Cambria Math" panose="02040503050406030204" pitchFamily="18" charset="0"/>
                            </a:rPr>
                            <m:t>|</m:t>
                          </m:r>
                          <m:r>
                            <a:rPr lang="en-US" sz="2200" b="0" i="1" smtClean="0">
                              <a:solidFill>
                                <a:srgbClr val="0432FF"/>
                              </a:solidFill>
                              <a:latin typeface="Cambria Math" panose="02040503050406030204" pitchFamily="18" charset="0"/>
                            </a:rPr>
                            <m:t>𝐻</m:t>
                          </m:r>
                          <m:r>
                            <a:rPr lang="en-US" sz="2200" b="0" i="1" smtClean="0">
                              <a:solidFill>
                                <a:srgbClr val="0432FF"/>
                              </a:solidFill>
                              <a:latin typeface="Cambria Math" panose="02040503050406030204" pitchFamily="18" charset="0"/>
                            </a:rPr>
                            <m:t>|  ×</m:t>
                          </m:r>
                        </m:fName>
                        <m:e>
                          <m:r>
                            <a:rPr lang="en-US" sz="2200" i="1">
                              <a:latin typeface="Cambria Math" panose="02040503050406030204" pitchFamily="18" charset="0"/>
                            </a:rPr>
                            <m:t> </m:t>
                          </m:r>
                          <m:r>
                            <a:rPr lang="en-US" sz="2200" i="1">
                              <a:solidFill>
                                <a:srgbClr val="0432FF"/>
                              </a:solidFill>
                              <a:latin typeface="Cambria Math" panose="02040503050406030204" pitchFamily="18" charset="0"/>
                            </a:rPr>
                            <m:t>2 </m:t>
                          </m:r>
                          <m:r>
                            <m:rPr>
                              <m:sty m:val="p"/>
                            </m:rPr>
                            <a:rPr lang="en-US" sz="2200">
                              <a:solidFill>
                                <a:srgbClr val="0432FF"/>
                              </a:solidFill>
                              <a:latin typeface="Cambria Math" panose="02040503050406030204" pitchFamily="18" charset="0"/>
                            </a:rPr>
                            <m:t>exp</m:t>
                          </m:r>
                          <m:r>
                            <a:rPr lang="en-US" sz="2200" i="1">
                              <a:solidFill>
                                <a:srgbClr val="0432FF"/>
                              </a:solidFill>
                              <a:latin typeface="Cambria Math" panose="02040503050406030204" pitchFamily="18" charset="0"/>
                            </a:rPr>
                            <m:t>(−2</m:t>
                          </m:r>
                          <m:r>
                            <a:rPr lang="en-US" sz="2200" i="1">
                              <a:solidFill>
                                <a:srgbClr val="0432FF"/>
                              </a:solidFill>
                              <a:latin typeface="Cambria Math" panose="02040503050406030204" pitchFamily="18" charset="0"/>
                            </a:rPr>
                            <m:t>𝑚</m:t>
                          </m:r>
                          <m:sSup>
                            <m:sSupPr>
                              <m:ctrlPr>
                                <a:rPr lang="en-US" sz="2200" i="1">
                                  <a:solidFill>
                                    <a:srgbClr val="0432FF"/>
                                  </a:solidFill>
                                  <a:latin typeface="Cambria Math" panose="02040503050406030204" pitchFamily="18" charset="0"/>
                                </a:rPr>
                              </m:ctrlPr>
                            </m:sSupPr>
                            <m:e>
                              <m:r>
                                <a:rPr lang="en-US" sz="2200" i="1">
                                  <a:solidFill>
                                    <a:srgbClr val="0432FF"/>
                                  </a:solidFill>
                                  <a:latin typeface="Cambria Math" panose="02040503050406030204" pitchFamily="18" charset="0"/>
                                </a:rPr>
                                <m:t>𝜖</m:t>
                              </m:r>
                            </m:e>
                            <m:sup>
                              <m:r>
                                <a:rPr lang="en-US" sz="2200" i="1">
                                  <a:solidFill>
                                    <a:srgbClr val="0432FF"/>
                                  </a:solidFill>
                                  <a:latin typeface="Cambria Math" panose="02040503050406030204" pitchFamily="18" charset="0"/>
                                </a:rPr>
                                <m:t>2</m:t>
                              </m:r>
                            </m:sup>
                          </m:sSup>
                          <m:r>
                            <a:rPr lang="en-US" sz="2200" i="1">
                              <a:solidFill>
                                <a:srgbClr val="0432FF"/>
                              </a:solidFill>
                              <a:latin typeface="Cambria Math" panose="02040503050406030204" pitchFamily="18" charset="0"/>
                            </a:rPr>
                            <m:t>)</m:t>
                          </m:r>
                        </m:e>
                      </m:func>
                    </m:oMath>
                  </m:oMathPara>
                </a14:m>
                <a:endParaRPr lang="en-US" sz="2200" dirty="0"/>
              </a:p>
            </p:txBody>
          </p:sp>
        </mc:Choice>
        <mc:Fallback xmlns="">
          <p:sp>
            <p:nvSpPr>
              <p:cNvPr id="24" name="Rectangle 23">
                <a:extLst>
                  <a:ext uri="{FF2B5EF4-FFF2-40B4-BE49-F238E27FC236}">
                    <a16:creationId xmlns:a16="http://schemas.microsoft.com/office/drawing/2014/main" id="{82EF65B8-0AAA-B341-A9A6-6229D74CCF81}"/>
                  </a:ext>
                </a:extLst>
              </p:cNvPr>
              <p:cNvSpPr>
                <a:spLocks noRot="1" noChangeAspect="1" noMove="1" noResize="1" noEditPoints="1" noAdjustHandles="1" noChangeArrowheads="1" noChangeShapeType="1" noTextEdit="1"/>
              </p:cNvSpPr>
              <p:nvPr/>
            </p:nvSpPr>
            <p:spPr>
              <a:xfrm>
                <a:off x="1886086" y="4966245"/>
                <a:ext cx="9453292" cy="723147"/>
              </a:xfrm>
              <a:prstGeom prst="rect">
                <a:avLst/>
              </a:prstGeom>
              <a:blipFill>
                <a:blip r:embed="rId11"/>
                <a:stretch>
                  <a:fillRect t="-3509" b="-12281"/>
                </a:stretch>
              </a:blipFill>
            </p:spPr>
            <p:txBody>
              <a:bodyPr/>
              <a:lstStyle/>
              <a:p>
                <a:r>
                  <a:rPr lang="en-US">
                    <a:noFill/>
                  </a:rPr>
                  <a:t> </a:t>
                </a:r>
              </a:p>
            </p:txBody>
          </p:sp>
        </mc:Fallback>
      </mc:AlternateContent>
      <p:sp>
        <p:nvSpPr>
          <p:cNvPr id="25" name="Left Brace 24">
            <a:extLst>
              <a:ext uri="{FF2B5EF4-FFF2-40B4-BE49-F238E27FC236}">
                <a16:creationId xmlns:a16="http://schemas.microsoft.com/office/drawing/2014/main" id="{D87738C8-F0BC-E844-B052-D775D28E699C}"/>
              </a:ext>
            </a:extLst>
          </p:cNvPr>
          <p:cNvSpPr/>
          <p:nvPr/>
        </p:nvSpPr>
        <p:spPr>
          <a:xfrm rot="5400000">
            <a:off x="10161409" y="4196591"/>
            <a:ext cx="226649" cy="1698850"/>
          </a:xfrm>
          <a:prstGeom prst="leftBrace">
            <a:avLst>
              <a:gd name="adj1" fmla="val 30543"/>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Left Brace 25">
            <a:extLst>
              <a:ext uri="{FF2B5EF4-FFF2-40B4-BE49-F238E27FC236}">
                <a16:creationId xmlns:a16="http://schemas.microsoft.com/office/drawing/2014/main" id="{30C2C894-C7DD-B049-9BBC-540CFD7EBDF6}"/>
              </a:ext>
            </a:extLst>
          </p:cNvPr>
          <p:cNvSpPr/>
          <p:nvPr/>
        </p:nvSpPr>
        <p:spPr>
          <a:xfrm rot="5400000">
            <a:off x="8671781" y="4903252"/>
            <a:ext cx="226650" cy="346421"/>
          </a:xfrm>
          <a:prstGeom prst="leftBrace">
            <a:avLst>
              <a:gd name="adj1" fmla="val 19270"/>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Freeform 30">
            <a:extLst>
              <a:ext uri="{FF2B5EF4-FFF2-40B4-BE49-F238E27FC236}">
                <a16:creationId xmlns:a16="http://schemas.microsoft.com/office/drawing/2014/main" id="{FE543CE8-3C9D-DE41-8CB3-D522CD62FFA3}"/>
              </a:ext>
            </a:extLst>
          </p:cNvPr>
          <p:cNvSpPr/>
          <p:nvPr/>
        </p:nvSpPr>
        <p:spPr>
          <a:xfrm rot="16200000">
            <a:off x="7956890" y="5286307"/>
            <a:ext cx="550592" cy="959329"/>
          </a:xfrm>
          <a:custGeom>
            <a:avLst/>
            <a:gdLst>
              <a:gd name="connsiteX0" fmla="*/ 689538 w 689538"/>
              <a:gd name="connsiteY0" fmla="*/ 716198 h 716198"/>
              <a:gd name="connsiteX1" fmla="*/ 100602 w 689538"/>
              <a:gd name="connsiteY1" fmla="*/ 406232 h 716198"/>
              <a:gd name="connsiteX2" fmla="*/ 5092 w 689538"/>
              <a:gd name="connsiteY2" fmla="*/ 0 h 716198"/>
              <a:gd name="connsiteX0" fmla="*/ 685011 w 685011"/>
              <a:gd name="connsiteY0" fmla="*/ 716198 h 716198"/>
              <a:gd name="connsiteX1" fmla="*/ 212044 w 685011"/>
              <a:gd name="connsiteY1" fmla="*/ 470749 h 716198"/>
              <a:gd name="connsiteX2" fmla="*/ 565 w 685011"/>
              <a:gd name="connsiteY2" fmla="*/ 0 h 716198"/>
              <a:gd name="connsiteX0" fmla="*/ 685011 w 685011"/>
              <a:gd name="connsiteY0" fmla="*/ 716198 h 716198"/>
              <a:gd name="connsiteX1" fmla="*/ 212044 w 685011"/>
              <a:gd name="connsiteY1" fmla="*/ 470749 h 716198"/>
              <a:gd name="connsiteX2" fmla="*/ 565 w 685011"/>
              <a:gd name="connsiteY2" fmla="*/ 0 h 716198"/>
            </a:gdLst>
            <a:ahLst/>
            <a:cxnLst>
              <a:cxn ang="0">
                <a:pos x="connsiteX0" y="connsiteY0"/>
              </a:cxn>
              <a:cxn ang="0">
                <a:pos x="connsiteX1" y="connsiteY1"/>
              </a:cxn>
              <a:cxn ang="0">
                <a:pos x="connsiteX2" y="connsiteY2"/>
              </a:cxn>
            </a:cxnLst>
            <a:rect l="l" t="t" r="r" b="b"/>
            <a:pathLst>
              <a:path w="685011" h="716198">
                <a:moveTo>
                  <a:pt x="685011" y="716198"/>
                </a:moveTo>
                <a:cubicBezTo>
                  <a:pt x="429547" y="677081"/>
                  <a:pt x="326118" y="590115"/>
                  <a:pt x="212044" y="470749"/>
                </a:cubicBezTo>
                <a:cubicBezTo>
                  <a:pt x="97970" y="351383"/>
                  <a:pt x="-8717" y="143433"/>
                  <a:pt x="565" y="0"/>
                </a:cubicBezTo>
              </a:path>
            </a:pathLst>
          </a:custGeom>
          <a:noFill/>
          <a:ln w="22225">
            <a:solidFill>
              <a:schemeClr val="accent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ounded Rectangle 31">
            <a:extLst>
              <a:ext uri="{FF2B5EF4-FFF2-40B4-BE49-F238E27FC236}">
                <a16:creationId xmlns:a16="http://schemas.microsoft.com/office/drawing/2014/main" id="{64AF4C52-2F22-6A42-B377-094939E0BA24}"/>
              </a:ext>
            </a:extLst>
          </p:cNvPr>
          <p:cNvSpPr/>
          <p:nvPr/>
        </p:nvSpPr>
        <p:spPr>
          <a:xfrm>
            <a:off x="6281159" y="6041268"/>
            <a:ext cx="1588223" cy="424226"/>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364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5" grpId="0"/>
      <p:bldP spid="6" grpId="0" animBg="1"/>
      <p:bldP spid="7" grpId="0" animBg="1"/>
      <p:bldP spid="20" grpId="0"/>
      <p:bldP spid="21" grpId="0" animBg="1"/>
      <p:bldP spid="27" grpId="0"/>
      <p:bldP spid="28" grpId="0"/>
      <p:bldP spid="24" grpId="0"/>
      <p:bldP spid="25" grpId="0" animBg="1"/>
      <p:bldP spid="26" grpId="0" animBg="1"/>
      <p:bldP spid="31" grpId="0" animBg="1"/>
      <p:bldP spid="32" grpId="0" animBg="1"/>
    </p:bldLst>
  </p:timing>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29ADD69-15EC-EC4A-A84F-0FCE949BA87E}"/>
              </a:ext>
            </a:extLst>
          </p:cNvPr>
          <p:cNvSpPr/>
          <p:nvPr/>
        </p:nvSpPr>
        <p:spPr>
          <a:xfrm>
            <a:off x="1575459"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517A0716-422D-1141-9AB1-3FDBD533582F}"/>
              </a:ext>
            </a:extLst>
          </p:cNvPr>
          <p:cNvSpPr/>
          <p:nvPr/>
        </p:nvSpPr>
        <p:spPr bwMode="auto">
          <a:xfrm>
            <a:off x="1588534" y="378764"/>
            <a:ext cx="5542327"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Models for collaborative learning</a:t>
            </a:r>
          </a:p>
        </p:txBody>
      </p:sp>
      <p:sp>
        <p:nvSpPr>
          <p:cNvPr id="7" name="Rectangle 6">
            <a:extLst>
              <a:ext uri="{FF2B5EF4-FFF2-40B4-BE49-F238E27FC236}">
                <a16:creationId xmlns:a16="http://schemas.microsoft.com/office/drawing/2014/main" id="{9A28A0E6-80D0-4947-8948-8181C976BA47}"/>
              </a:ext>
            </a:extLst>
          </p:cNvPr>
          <p:cNvSpPr/>
          <p:nvPr/>
        </p:nvSpPr>
        <p:spPr>
          <a:xfrm>
            <a:off x="1575459"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9" name="Pentagon 8">
            <a:extLst>
              <a:ext uri="{FF2B5EF4-FFF2-40B4-BE49-F238E27FC236}">
                <a16:creationId xmlns:a16="http://schemas.microsoft.com/office/drawing/2014/main" id="{07CFA819-7003-234C-9251-1A6A4F2AEA8A}"/>
              </a:ext>
            </a:extLst>
          </p:cNvPr>
          <p:cNvSpPr/>
          <p:nvPr/>
        </p:nvSpPr>
        <p:spPr bwMode="auto">
          <a:xfrm>
            <a:off x="1588534" y="2617650"/>
            <a:ext cx="5542326"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Average vs Per-agent guarantees</a:t>
            </a:r>
            <a:endParaRPr lang="en-US" sz="2800" b="1" dirty="0">
              <a:solidFill>
                <a:schemeClr val="bg1"/>
              </a:solidFill>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7D0936E4-AF3A-394F-969E-60FF62534161}"/>
              </a:ext>
            </a:extLst>
          </p:cNvPr>
          <p:cNvSpPr/>
          <p:nvPr/>
        </p:nvSpPr>
        <p:spPr>
          <a:xfrm>
            <a:off x="1575459"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1" name="Pentagon 10">
            <a:extLst>
              <a:ext uri="{FF2B5EF4-FFF2-40B4-BE49-F238E27FC236}">
                <a16:creationId xmlns:a16="http://schemas.microsoft.com/office/drawing/2014/main" id="{7D5CD01E-FD63-4046-8642-1A899A4603E6}"/>
              </a:ext>
            </a:extLst>
          </p:cNvPr>
          <p:cNvSpPr/>
          <p:nvPr/>
        </p:nvSpPr>
        <p:spPr bwMode="auto">
          <a:xfrm>
            <a:off x="1575458" y="4872479"/>
            <a:ext cx="5555402" cy="1828800"/>
          </a:xfrm>
          <a:prstGeom prst="homePlate">
            <a:avLst/>
          </a:prstGeom>
          <a:solidFill>
            <a:schemeClr val="accent3"/>
          </a:solidFill>
          <a:ln w="952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eaLnBrk="0" fontAlgn="base" hangingPunct="0">
              <a:spcBef>
                <a:spcPct val="0"/>
              </a:spcBef>
              <a:spcAft>
                <a:spcPct val="0"/>
              </a:spcAft>
            </a:pPr>
            <a:r>
              <a:rPr lang="en-US" sz="3200" b="1" dirty="0">
                <a:solidFill>
                  <a:schemeClr val="bg1"/>
                </a:solidFill>
                <a:ea typeface="Cambria Math" panose="02040503050406030204" pitchFamily="18" charset="0"/>
                <a:cs typeface="Cambria Math" charset="0"/>
              </a:rPr>
              <a:t>Rationality and Equilibria</a:t>
            </a:r>
          </a:p>
        </p:txBody>
      </p:sp>
      <p:sp>
        <p:nvSpPr>
          <p:cNvPr id="12" name="Rectangle 11">
            <a:extLst>
              <a:ext uri="{FF2B5EF4-FFF2-40B4-BE49-F238E27FC236}">
                <a16:creationId xmlns:a16="http://schemas.microsoft.com/office/drawing/2014/main" id="{5F2119E1-8299-B54A-827F-B22F9E09EEBD}"/>
              </a:ext>
            </a:extLst>
          </p:cNvPr>
          <p:cNvSpPr/>
          <p:nvPr/>
        </p:nvSpPr>
        <p:spPr bwMode="auto">
          <a:xfrm>
            <a:off x="503559" y="378767"/>
            <a:ext cx="931775" cy="6322513"/>
          </a:xfrm>
          <a:prstGeom prst="rect">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ea typeface="Cambria Math" panose="02040503050406030204" pitchFamily="18" charset="0"/>
              <a:cs typeface="Geneva" pitchFamily="-110" charset="-128"/>
            </a:endParaRPr>
          </a:p>
        </p:txBody>
      </p:sp>
      <p:sp>
        <p:nvSpPr>
          <p:cNvPr id="13" name="TextBox 12">
            <a:extLst>
              <a:ext uri="{FF2B5EF4-FFF2-40B4-BE49-F238E27FC236}">
                <a16:creationId xmlns:a16="http://schemas.microsoft.com/office/drawing/2014/main" id="{C42BA7FD-04E0-E448-9AA8-A21EDE47AA55}"/>
              </a:ext>
            </a:extLst>
          </p:cNvPr>
          <p:cNvSpPr txBox="1"/>
          <p:nvPr/>
        </p:nvSpPr>
        <p:spPr>
          <a:xfrm rot="16200000">
            <a:off x="-3697739" y="3282626"/>
            <a:ext cx="9216990" cy="553998"/>
          </a:xfrm>
          <a:prstGeom prst="rect">
            <a:avLst/>
          </a:prstGeom>
          <a:noFill/>
        </p:spPr>
        <p:txBody>
          <a:bodyPr wrap="square" rtlCol="0">
            <a:spAutoFit/>
          </a:bodyPr>
          <a:lstStyle/>
          <a:p>
            <a:pPr algn="ctr"/>
            <a:r>
              <a:rPr lang="en-US" sz="3000" dirty="0">
                <a:solidFill>
                  <a:schemeClr val="bg1"/>
                </a:solidFill>
                <a:ea typeface="Cambria Math" panose="02040503050406030204" pitchFamily="18" charset="0"/>
                <a:cs typeface="Cambria Math" charset="0"/>
              </a:rPr>
              <a:t>Collaboration in Learning</a:t>
            </a:r>
          </a:p>
        </p:txBody>
      </p:sp>
      <p:sp>
        <p:nvSpPr>
          <p:cNvPr id="14" name="Rectangle 13">
            <a:extLst>
              <a:ext uri="{FF2B5EF4-FFF2-40B4-BE49-F238E27FC236}">
                <a16:creationId xmlns:a16="http://schemas.microsoft.com/office/drawing/2014/main" id="{D62D4992-6BD8-324E-8DA4-AB5DA78CB221}"/>
              </a:ext>
            </a:extLst>
          </p:cNvPr>
          <p:cNvSpPr/>
          <p:nvPr/>
        </p:nvSpPr>
        <p:spPr>
          <a:xfrm>
            <a:off x="1575459"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Rectangle 15">
            <a:extLst>
              <a:ext uri="{FF2B5EF4-FFF2-40B4-BE49-F238E27FC236}">
                <a16:creationId xmlns:a16="http://schemas.microsoft.com/office/drawing/2014/main" id="{F08EC85A-748B-B84E-BD6E-969E0CCEF667}"/>
              </a:ext>
            </a:extLst>
          </p:cNvPr>
          <p:cNvSpPr/>
          <p:nvPr/>
        </p:nvSpPr>
        <p:spPr>
          <a:xfrm>
            <a:off x="1488907" y="204391"/>
            <a:ext cx="6679200" cy="4455073"/>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3594747149"/>
      </p:ext>
    </p:extLst>
  </p:cSld>
  <p:clrMapOvr>
    <a:masterClrMapping/>
  </p:clrMapOvr>
  <mc:AlternateContent xmlns:mc="http://schemas.openxmlformats.org/markup-compatibility/2006">
    <mc:Choice xmlns:p14="http://schemas.microsoft.com/office/powerpoint/2010/main" Requires="p14">
      <p:transition spd="slow" p14:dur="2000" advTm="54586"/>
    </mc:Choice>
    <mc:Fallback>
      <p:transition spd="slow" advTm="54586"/>
    </mc:Fallback>
  </mc:AlternateContent>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457200" y="294161"/>
            <a:ext cx="9144000" cy="808327"/>
          </a:xfrm>
        </p:spPr>
        <p:txBody>
          <a:bodyPr>
            <a:noAutofit/>
          </a:bodyPr>
          <a:lstStyle/>
          <a:p>
            <a:r>
              <a:rPr lang="en-US" sz="4000" dirty="0"/>
              <a:t>Beyond Accuracy Guarantees</a:t>
            </a:r>
          </a:p>
        </p:txBody>
      </p:sp>
      <p:sp>
        <p:nvSpPr>
          <p:cNvPr id="4" name="Rectangle 3">
            <a:extLst>
              <a:ext uri="{FF2B5EF4-FFF2-40B4-BE49-F238E27FC236}">
                <a16:creationId xmlns:a16="http://schemas.microsoft.com/office/drawing/2014/main" id="{67551EE2-E15B-C946-8B1A-BB6C6EAB753A}"/>
              </a:ext>
            </a:extLst>
          </p:cNvPr>
          <p:cNvSpPr/>
          <p:nvPr/>
        </p:nvSpPr>
        <p:spPr>
          <a:xfrm>
            <a:off x="1903690" y="2416968"/>
            <a:ext cx="8365163" cy="769441"/>
          </a:xfrm>
          <a:prstGeom prst="rect">
            <a:avLst/>
          </a:prstGeom>
        </p:spPr>
        <p:txBody>
          <a:bodyPr wrap="square">
            <a:spAutoFit/>
          </a:bodyPr>
          <a:lstStyle/>
          <a:p>
            <a:endParaRPr lang="en-US" sz="2200" dirty="0">
              <a:latin typeface="Cambria Math" charset="0"/>
              <a:ea typeface="Cambria Math" charset="0"/>
              <a:cs typeface="Cambria Math" charset="0"/>
            </a:endParaRPr>
          </a:p>
          <a:p>
            <a:pPr marL="342900" indent="-342900">
              <a:buFont typeface="Arial" panose="020B0604020202020204" pitchFamily="34" charset="0"/>
              <a:buChar char="•"/>
            </a:pPr>
            <a:endParaRPr lang="en-US" sz="2200" dirty="0">
              <a:latin typeface="Cambria Math" charset="0"/>
              <a:ea typeface="Cambria Math" charset="0"/>
              <a:cs typeface="Cambria Math" charset="0"/>
            </a:endParaRPr>
          </a:p>
        </p:txBody>
      </p:sp>
      <p:sp>
        <p:nvSpPr>
          <p:cNvPr id="6" name="Rectangle 5">
            <a:extLst>
              <a:ext uri="{FF2B5EF4-FFF2-40B4-BE49-F238E27FC236}">
                <a16:creationId xmlns:a16="http://schemas.microsoft.com/office/drawing/2014/main" id="{9C99C32D-C8B8-1D4B-AB20-AC8E8D6175AE}"/>
              </a:ext>
            </a:extLst>
          </p:cNvPr>
          <p:cNvSpPr/>
          <p:nvPr/>
        </p:nvSpPr>
        <p:spPr>
          <a:xfrm>
            <a:off x="929404" y="1366613"/>
            <a:ext cx="9548350" cy="3031984"/>
          </a:xfrm>
          <a:prstGeom prst="rect">
            <a:avLst/>
          </a:prstGeom>
        </p:spPr>
        <p:txBody>
          <a:bodyPr wrap="square">
            <a:spAutoFit/>
          </a:bodyPr>
          <a:lstStyle/>
          <a:p>
            <a:pPr>
              <a:lnSpc>
                <a:spcPct val="150000"/>
              </a:lnSpc>
            </a:pPr>
            <a:r>
              <a:rPr lang="en-US" sz="2600" dirty="0">
                <a:latin typeface="Cambria Math" charset="0"/>
                <a:ea typeface="Cambria Math" charset="0"/>
                <a:cs typeface="Cambria Math" charset="0"/>
              </a:rPr>
              <a:t>Agents also incur cost for collecting information:</a:t>
            </a:r>
          </a:p>
          <a:p>
            <a:pPr marL="342900" indent="-342900">
              <a:lnSpc>
                <a:spcPct val="150000"/>
              </a:lnSpc>
              <a:buFont typeface="Arial" panose="020B0604020202020204" pitchFamily="34" charset="0"/>
              <a:buChar char="•"/>
            </a:pPr>
            <a:r>
              <a:rPr lang="en-US" sz="2600" dirty="0">
                <a:latin typeface="Cambria Math" charset="0"/>
                <a:ea typeface="Cambria Math" charset="0"/>
                <a:cs typeface="Cambria Math" charset="0"/>
              </a:rPr>
              <a:t>E.g., cost for data set curation, privacy cost, etc.</a:t>
            </a:r>
          </a:p>
          <a:p>
            <a:pPr marL="342900" indent="-342900">
              <a:lnSpc>
                <a:spcPct val="150000"/>
              </a:lnSpc>
              <a:buFont typeface="Arial" panose="020B0604020202020204" pitchFamily="34" charset="0"/>
              <a:buChar char="•"/>
            </a:pPr>
            <a:r>
              <a:rPr lang="en-US" sz="2600" dirty="0">
                <a:latin typeface="Cambria Math" charset="0"/>
                <a:ea typeface="Cambria Math" charset="0"/>
              </a:rPr>
              <a:t>The protocol shouldn’t ask for “unreasonable” amount of data.</a:t>
            </a:r>
          </a:p>
          <a:p>
            <a:pPr marL="342900" indent="-342900">
              <a:lnSpc>
                <a:spcPct val="150000"/>
              </a:lnSpc>
              <a:buFont typeface="Wingdings" pitchFamily="2" charset="2"/>
              <a:buChar char="à"/>
            </a:pPr>
            <a:r>
              <a:rPr lang="en-US" sz="2600" dirty="0">
                <a:latin typeface="Cambria Math" charset="0"/>
                <a:ea typeface="Cambria Math" charset="0"/>
                <a:sym typeface="Wingdings" pitchFamily="2" charset="2"/>
              </a:rPr>
              <a:t>Collaboration should be beneficial to all of its users.</a:t>
            </a:r>
          </a:p>
          <a:p>
            <a:pPr>
              <a:lnSpc>
                <a:spcPct val="150000"/>
              </a:lnSpc>
            </a:pPr>
            <a:endParaRPr lang="en-US" sz="2600" dirty="0">
              <a:latin typeface="Cambria Math" charset="0"/>
              <a:ea typeface="Cambria Math" charset="0"/>
              <a:cs typeface="Cambria Math" charset="0"/>
            </a:endParaRPr>
          </a:p>
        </p:txBody>
      </p:sp>
      <p:sp>
        <p:nvSpPr>
          <p:cNvPr id="7" name="Rectangle 6">
            <a:extLst>
              <a:ext uri="{FF2B5EF4-FFF2-40B4-BE49-F238E27FC236}">
                <a16:creationId xmlns:a16="http://schemas.microsoft.com/office/drawing/2014/main" id="{B36B2839-29B2-7342-ADFC-169394FDF203}"/>
              </a:ext>
            </a:extLst>
          </p:cNvPr>
          <p:cNvSpPr/>
          <p:nvPr/>
        </p:nvSpPr>
        <p:spPr>
          <a:xfrm>
            <a:off x="1923150" y="2061182"/>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p:pic>
        <p:nvPicPr>
          <p:cNvPr id="3074" name="Picture 2" descr="What You Can Do About Lead: Check, Test, Date | Cleveland Water Department">
            <a:extLst>
              <a:ext uri="{FF2B5EF4-FFF2-40B4-BE49-F238E27FC236}">
                <a16:creationId xmlns:a16="http://schemas.microsoft.com/office/drawing/2014/main" id="{FB8E98D6-01A4-2A4A-AAF6-EE16814A5C5F}"/>
              </a:ext>
            </a:extLst>
          </p:cNvPr>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8159002" y="4170907"/>
            <a:ext cx="4045464" cy="268709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t&amp;#39;s Time to Harmonize Clinical Trial Site Standards - National Academy of  Medicine">
            <a:extLst>
              <a:ext uri="{FF2B5EF4-FFF2-40B4-BE49-F238E27FC236}">
                <a16:creationId xmlns:a16="http://schemas.microsoft.com/office/drawing/2014/main" id="{A6101681-EF31-474D-875F-EBB80C2D5E51}"/>
              </a:ext>
            </a:extLst>
          </p:cNvPr>
          <p:cNvPicPr>
            <a:picLocks noChangeAspect="1" noChangeArrowheads="1"/>
          </p:cNvPicPr>
          <p:nvPr/>
        </p:nvPicPr>
        <p:blipFill>
          <a:blip r:embed="rId5">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4343187" y="4170068"/>
            <a:ext cx="4047986" cy="286618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ransforming Infectious Disease Management with Whole Genome Sequencing -  bioMérieux Connection">
            <a:extLst>
              <a:ext uri="{FF2B5EF4-FFF2-40B4-BE49-F238E27FC236}">
                <a16:creationId xmlns:a16="http://schemas.microsoft.com/office/drawing/2014/main" id="{5EAB3770-2037-A240-ABC5-177E91776EE8}"/>
              </a:ext>
            </a:extLst>
          </p:cNvPr>
          <p:cNvPicPr>
            <a:picLocks noChangeAspect="1" noChangeArrowheads="1"/>
          </p:cNvPicPr>
          <p:nvPr/>
        </p:nvPicPr>
        <p:blipFill>
          <a:blip r:embed="rId6">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21774" y="4151010"/>
            <a:ext cx="4364961" cy="2750252"/>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DDDBF9BE-9801-5545-9209-7CD70C3120FB}"/>
              </a:ext>
            </a:extLst>
          </p:cNvPr>
          <p:cNvCxnSpPr>
            <a:cxnSpLocks/>
          </p:cNvCxnSpPr>
          <p:nvPr/>
        </p:nvCxnSpPr>
        <p:spPr>
          <a:xfrm>
            <a:off x="-4521" y="4142740"/>
            <a:ext cx="12208987"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AC9C3D-FE9D-E848-9C04-389DCAE793F7}"/>
              </a:ext>
            </a:extLst>
          </p:cNvPr>
          <p:cNvCxnSpPr>
            <a:cxnSpLocks/>
          </p:cNvCxnSpPr>
          <p:nvPr/>
        </p:nvCxnSpPr>
        <p:spPr>
          <a:xfrm flipV="1">
            <a:off x="4385912" y="4142740"/>
            <a:ext cx="0" cy="2758522"/>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D0AD165-49BE-C54D-8A80-622CAB968338}"/>
              </a:ext>
            </a:extLst>
          </p:cNvPr>
          <p:cNvCxnSpPr>
            <a:cxnSpLocks/>
          </p:cNvCxnSpPr>
          <p:nvPr/>
        </p:nvCxnSpPr>
        <p:spPr>
          <a:xfrm flipV="1">
            <a:off x="8368179" y="4151010"/>
            <a:ext cx="0" cy="288524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795910117"/>
      </p:ext>
    </p:extLst>
  </p:cSld>
  <p:clrMapOvr>
    <a:masterClrMapping/>
  </p:clrMapOvr>
  <mc:AlternateContent xmlns:mc="http://schemas.openxmlformats.org/markup-compatibility/2006">
    <mc:Choice xmlns:p14="http://schemas.microsoft.com/office/powerpoint/2010/main" Requires="p14">
      <p:transition spd="slow" p14:dur="2000" advTm="116359"/>
    </mc:Choice>
    <mc:Fallback>
      <p:transition spd="slow" advTm="1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1166461" y="1799796"/>
            <a:ext cx="6493329" cy="3046988"/>
          </a:xfrm>
          <a:prstGeom prst="rect">
            <a:avLst/>
          </a:prstGeom>
        </p:spPr>
        <p:txBody>
          <a:bodyPr wrap="square">
            <a:spAutoFit/>
          </a:bodyPr>
          <a:lstStyle/>
          <a:p>
            <a:pPr algn="ctr"/>
            <a:r>
              <a:rPr lang="en-US" sz="3200" dirty="0">
                <a:latin typeface="Cambria Math" charset="0"/>
                <a:ea typeface="Cambria Math" charset="0"/>
                <a:cs typeface="Cambria Math" charset="0"/>
              </a:rPr>
              <a:t>Achieve desirable</a:t>
            </a:r>
          </a:p>
          <a:p>
            <a:pPr algn="ctr"/>
            <a:r>
              <a:rPr lang="en-US" sz="3200" dirty="0">
                <a:latin typeface="Cambria Math" charset="0"/>
                <a:ea typeface="Cambria Math" charset="0"/>
                <a:cs typeface="Cambria Math" charset="0"/>
              </a:rPr>
              <a:t>per-agent tradeoff between accuracy and sample complexity</a:t>
            </a:r>
          </a:p>
          <a:p>
            <a:pPr algn="ctr"/>
            <a:endParaRPr lang="en-US" sz="3200" dirty="0">
              <a:latin typeface="Cambria Math" charset="0"/>
              <a:ea typeface="Cambria Math" charset="0"/>
              <a:cs typeface="Cambria Math" charset="0"/>
            </a:endParaRPr>
          </a:p>
          <a:p>
            <a:pPr algn="ctr"/>
            <a:r>
              <a:rPr lang="en-US" sz="3200" dirty="0">
                <a:latin typeface="Cambria Math" charset="0"/>
                <a:ea typeface="Cambria Math" charset="0"/>
                <a:cs typeface="Cambria Math" charset="0"/>
              </a:rPr>
              <a:t>A theory for multi-agent sample complexity! </a:t>
            </a:r>
          </a:p>
        </p:txBody>
      </p:sp>
      <p:sp>
        <p:nvSpPr>
          <p:cNvPr id="30" name="Rectangle 29"/>
          <p:cNvSpPr/>
          <p:nvPr/>
        </p:nvSpPr>
        <p:spPr>
          <a:xfrm>
            <a:off x="607765" y="581501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07766" y="96545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8" name="Picture 12" descr="https://www.colourbox.com/preview/11420515-brain-as-processing-machine.jp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ackgroundRemoval t="4125" b="94750" l="10000" r="90000"/>
                    </a14:imgEffect>
                    <a14:imgEffect>
                      <a14:brightnessContrast bright="20000"/>
                    </a14:imgEffect>
                  </a14:imgLayer>
                </a14:imgProps>
              </a:ext>
              <a:ext uri="{28A0092B-C50C-407E-A947-70E740481C1C}">
                <a14:useLocalDpi xmlns:a14="http://schemas.microsoft.com/office/drawing/2010/main"/>
              </a:ext>
            </a:extLst>
          </a:blip>
          <a:srcRect l="12709" r="13167"/>
          <a:stretch/>
        </p:blipFill>
        <p:spPr bwMode="auto">
          <a:xfrm>
            <a:off x="8416185" y="1698806"/>
            <a:ext cx="2609354" cy="35202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8293913"/>
      </p:ext>
    </p:extLst>
  </p:cSld>
  <p:clrMapOvr>
    <a:masterClrMapping/>
  </p:clrMapOvr>
  <mc:AlternateContent xmlns:mc="http://schemas.openxmlformats.org/markup-compatibility/2006">
    <mc:Choice xmlns:p14="http://schemas.microsoft.com/office/powerpoint/2010/main" Requires="p14">
      <p:transition spd="med" p14:dur="700" advTm="13067">
        <p:fade/>
      </p:transition>
    </mc:Choice>
    <mc:Fallback>
      <p:transition spd="med" advTm="13067">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D4B4BBD-3943-A44F-A6FF-83D2C676F823}"/>
              </a:ext>
            </a:extLst>
          </p:cNvPr>
          <p:cNvSpPr/>
          <p:nvPr/>
        </p:nvSpPr>
        <p:spPr>
          <a:xfrm>
            <a:off x="8615138" y="2463898"/>
            <a:ext cx="4324682" cy="430887"/>
          </a:xfrm>
          <a:prstGeom prst="rect">
            <a:avLst/>
          </a:prstGeom>
          <a:solidFill>
            <a:schemeClr val="bg1"/>
          </a:solidFill>
        </p:spPr>
        <p:txBody>
          <a:bodyPr wrap="square">
            <a:spAutoFit/>
          </a:bodyPr>
          <a:lstStyle/>
          <a:p>
            <a:r>
              <a:rPr lang="en-US" sz="2200" dirty="0">
                <a:solidFill>
                  <a:srgbClr val="7030A0"/>
                </a:solidFill>
                <a:latin typeface="Cambria Math" charset="0"/>
                <a:ea typeface="Cambria Math" charset="0"/>
                <a:cs typeface="Cambria Math" charset="0"/>
              </a:rPr>
              <a:t>[Blum, </a:t>
            </a:r>
            <a:r>
              <a:rPr lang="en-US" sz="2200" b="1" dirty="0">
                <a:solidFill>
                  <a:srgbClr val="7030A0"/>
                </a:solidFill>
                <a:latin typeface="Cambria Math" charset="0"/>
                <a:ea typeface="Cambria Math" charset="0"/>
                <a:cs typeface="Cambria Math" charset="0"/>
              </a:rPr>
              <a:t>H</a:t>
            </a:r>
            <a:r>
              <a:rPr lang="en-US" sz="2200" dirty="0">
                <a:solidFill>
                  <a:srgbClr val="7030A0"/>
                </a:solidFill>
                <a:latin typeface="Cambria Math" charset="0"/>
                <a:ea typeface="Cambria Math" charset="0"/>
                <a:cs typeface="Cambria Math" charset="0"/>
              </a:rPr>
              <a:t>, Phillips, Shao ’21]</a:t>
            </a:r>
            <a:endParaRPr lang="en-US" sz="2200" b="1" dirty="0">
              <a:solidFill>
                <a:srgbClr val="7030A0"/>
              </a:solidFill>
              <a:latin typeface="Cambria Math" charset="0"/>
              <a:ea typeface="Cambria Math" charset="0"/>
              <a:cs typeface="Cambria Math" charset="0"/>
            </a:endParaRPr>
          </a:p>
        </p:txBody>
      </p:sp>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437072" y="159858"/>
            <a:ext cx="9144000" cy="808327"/>
          </a:xfrm>
        </p:spPr>
        <p:txBody>
          <a:bodyPr>
            <a:noAutofit/>
          </a:bodyPr>
          <a:lstStyle/>
          <a:p>
            <a:r>
              <a:rPr lang="en-US" sz="4000" dirty="0"/>
              <a:t>Reasonable Share of Data</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7551EE2-E15B-C946-8B1A-BB6C6EAB753A}"/>
                  </a:ext>
                </a:extLst>
              </p:cNvPr>
              <p:cNvSpPr/>
              <p:nvPr/>
            </p:nvSpPr>
            <p:spPr>
              <a:xfrm>
                <a:off x="497504" y="971731"/>
                <a:ext cx="10009699" cy="1569660"/>
              </a:xfrm>
              <a:prstGeom prst="rect">
                <a:avLst/>
              </a:prstGeom>
            </p:spPr>
            <p:txBody>
              <a:bodyPr wrap="square">
                <a:spAutoFit/>
              </a:bodyPr>
              <a:lstStyle/>
              <a:p>
                <a:r>
                  <a:rPr lang="en-US" sz="2400" dirty="0">
                    <a:latin typeface="Cambria Math" charset="0"/>
                    <a:ea typeface="Cambria Math" charset="0"/>
                    <a:cs typeface="Cambria Math" charset="0"/>
                  </a:rPr>
                  <a:t>What we ask of agent</a:t>
                </a:r>
                <a:r>
                  <a:rPr lang="en-US" sz="2400" dirty="0">
                    <a:solidFill>
                      <a:srgbClr val="379801"/>
                    </a:solidFill>
                    <a:ea typeface="Cambria Math" panose="02040503050406030204" pitchFamily="18" charset="0"/>
                    <a:cs typeface="Cambria Math" charset="0"/>
                  </a:rPr>
                  <a:t>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 is unreasonable if:</a:t>
                </a:r>
              </a:p>
              <a:p>
                <a:pPr marL="342900" indent="-342900">
                  <a:buFont typeface="Arial" panose="020B0604020202020204" pitchFamily="34" charset="0"/>
                  <a:buChar char="•"/>
                </a:pPr>
                <a:r>
                  <a:rPr lang="en-US" sz="2400" dirty="0">
                    <a:latin typeface="Cambria Math" charset="0"/>
                    <a:ea typeface="Cambria Math" charset="0"/>
                    <a:cs typeface="Cambria Math" charset="0"/>
                  </a:rPr>
                  <a:t>Ask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 for more data than necessary, if he were to learn by himself.</a:t>
                </a:r>
              </a:p>
              <a:p>
                <a:pPr marL="342900" indent="-342900">
                  <a:buFont typeface="Arial" panose="020B0604020202020204" pitchFamily="34" charset="0"/>
                  <a:buChar char="•"/>
                </a:pPr>
                <a:r>
                  <a:rPr lang="en-US" sz="2400" dirty="0">
                    <a:latin typeface="Cambria Math" charset="0"/>
                    <a:ea typeface="Cambria Math" charset="0"/>
                    <a:cs typeface="Cambria Math" charset="0"/>
                  </a:rPr>
                  <a:t>Part of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’s contribution is exclusively used to meet the accuracy constraint of other agents and did not affect agent</a:t>
                </a:r>
                <a:r>
                  <a:rPr lang="en-US" sz="2400" dirty="0">
                    <a:solidFill>
                      <a:srgbClr val="379801"/>
                    </a:solidFill>
                    <a:ea typeface="Cambria Math" panose="02040503050406030204" pitchFamily="18" charset="0"/>
                    <a:cs typeface="Cambria Math" charset="0"/>
                  </a:rPr>
                  <a:t>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a:t>
                </a:r>
              </a:p>
            </p:txBody>
          </p:sp>
        </mc:Choice>
        <mc:Fallback xmlns="">
          <p:sp>
            <p:nvSpPr>
              <p:cNvPr id="4" name="Rectangle 3">
                <a:extLst>
                  <a:ext uri="{FF2B5EF4-FFF2-40B4-BE49-F238E27FC236}">
                    <a16:creationId xmlns:a16="http://schemas.microsoft.com/office/drawing/2014/main" id="{67551EE2-E15B-C946-8B1A-BB6C6EAB753A}"/>
                  </a:ext>
                </a:extLst>
              </p:cNvPr>
              <p:cNvSpPr>
                <a:spLocks noRot="1" noChangeAspect="1" noMove="1" noResize="1" noEditPoints="1" noAdjustHandles="1" noChangeArrowheads="1" noChangeShapeType="1" noTextEdit="1"/>
              </p:cNvSpPr>
              <p:nvPr/>
            </p:nvSpPr>
            <p:spPr>
              <a:xfrm>
                <a:off x="497504" y="971731"/>
                <a:ext cx="10009699" cy="1569660"/>
              </a:xfrm>
              <a:prstGeom prst="rect">
                <a:avLst/>
              </a:prstGeom>
              <a:blipFill>
                <a:blip r:embed="rId4"/>
                <a:stretch>
                  <a:fillRect l="-1014" t="-2400" b="-7200"/>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B36B2839-29B2-7342-ADFC-169394FDF203}"/>
              </a:ext>
            </a:extLst>
          </p:cNvPr>
          <p:cNvSpPr/>
          <p:nvPr/>
        </p:nvSpPr>
        <p:spPr>
          <a:xfrm>
            <a:off x="1923150" y="2061182"/>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1006D8F-5651-CD4B-B3A7-746D147D05C9}"/>
                  </a:ext>
                </a:extLst>
              </p:cNvPr>
              <p:cNvSpPr/>
              <p:nvPr/>
            </p:nvSpPr>
            <p:spPr>
              <a:xfrm>
                <a:off x="1924999" y="5762012"/>
                <a:ext cx="3453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𝑚</m:t>
                          </m:r>
                        </m:e>
                        <m:sub>
                          <m:r>
                            <a:rPr lang="en-US" sz="2800" i="1">
                              <a:solidFill>
                                <a:srgbClr val="00B050"/>
                              </a:solidFill>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𝑘</m:t>
                          </m:r>
                        </m:sub>
                      </m:sSub>
                      <m:r>
                        <a:rPr lang="en-US" sz="2800" i="1">
                          <a:latin typeface="Cambria Math" panose="02040503050406030204" pitchFamily="18" charset="0"/>
                        </a:rPr>
                        <m:t>)</m:t>
                      </m:r>
                    </m:oMath>
                  </m:oMathPara>
                </a14:m>
                <a:endParaRPr lang="en-US" sz="2800" dirty="0"/>
              </a:p>
            </p:txBody>
          </p:sp>
        </mc:Choice>
        <mc:Fallback xmlns="">
          <p:sp>
            <p:nvSpPr>
              <p:cNvPr id="9" name="Rectangle 8">
                <a:extLst>
                  <a:ext uri="{FF2B5EF4-FFF2-40B4-BE49-F238E27FC236}">
                    <a16:creationId xmlns:a16="http://schemas.microsoft.com/office/drawing/2014/main" id="{A1006D8F-5651-CD4B-B3A7-746D147D05C9}"/>
                  </a:ext>
                </a:extLst>
              </p:cNvPr>
              <p:cNvSpPr>
                <a:spLocks noRot="1" noChangeAspect="1" noMove="1" noResize="1" noEditPoints="1" noAdjustHandles="1" noChangeArrowheads="1" noChangeShapeType="1" noTextEdit="1"/>
              </p:cNvSpPr>
              <p:nvPr/>
            </p:nvSpPr>
            <p:spPr>
              <a:xfrm>
                <a:off x="1924999" y="5762012"/>
                <a:ext cx="3453061" cy="523220"/>
              </a:xfrm>
              <a:prstGeom prst="rect">
                <a:avLst/>
              </a:prstGeom>
              <a:blipFill>
                <a:blip r:embed="rId5"/>
                <a:stretch>
                  <a:fillRect l="-733" r="-733" b="-23810"/>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A27F37B8-D339-8B47-9FA6-9D816EB1EBA1}"/>
              </a:ext>
            </a:extLst>
          </p:cNvPr>
          <p:cNvSpPr/>
          <p:nvPr/>
        </p:nvSpPr>
        <p:spPr>
          <a:xfrm>
            <a:off x="568762" y="3395012"/>
            <a:ext cx="8365162" cy="830997"/>
          </a:xfrm>
          <a:prstGeom prst="rect">
            <a:avLst/>
          </a:prstGeom>
        </p:spPr>
        <p:txBody>
          <a:bodyPr wrap="square">
            <a:spAutoFit/>
          </a:bodyPr>
          <a:lstStyle/>
          <a:p>
            <a:r>
              <a:rPr lang="en-US" sz="2400" dirty="0">
                <a:latin typeface="Cambria Math" charset="0"/>
                <a:ea typeface="Cambria Math" charset="0"/>
                <a:cs typeface="Cambria Math" charset="0"/>
              </a:rPr>
              <a:t>1. Every agent’s accuracy constraint is met, and</a:t>
            </a:r>
          </a:p>
          <a:p>
            <a:r>
              <a:rPr lang="en-US" sz="2400" dirty="0">
                <a:latin typeface="Cambria Math" charset="0"/>
                <a:ea typeface="Cambria Math" charset="0"/>
                <a:cs typeface="Cambria Math" charset="0"/>
              </a:rPr>
              <a:t>2. No agent collects more data than he needs, by himself.</a:t>
            </a:r>
            <a:endParaRPr lang="en-US" sz="2400" dirty="0"/>
          </a:p>
        </p:txBody>
      </p:sp>
      <p:grpSp>
        <p:nvGrpSpPr>
          <p:cNvPr id="21" name="Group 20">
            <a:extLst>
              <a:ext uri="{FF2B5EF4-FFF2-40B4-BE49-F238E27FC236}">
                <a16:creationId xmlns:a16="http://schemas.microsoft.com/office/drawing/2014/main" id="{5ECB9E30-2BC5-6941-A333-921AA778F40A}"/>
              </a:ext>
            </a:extLst>
          </p:cNvPr>
          <p:cNvGrpSpPr/>
          <p:nvPr/>
        </p:nvGrpSpPr>
        <p:grpSpPr>
          <a:xfrm>
            <a:off x="3449375" y="4957779"/>
            <a:ext cx="854964" cy="854964"/>
            <a:chOff x="11910810" y="-1216203"/>
            <a:chExt cx="777240" cy="777240"/>
          </a:xfrm>
        </p:grpSpPr>
        <p:sp>
          <p:nvSpPr>
            <p:cNvPr id="27" name="Oval 26">
              <a:extLst>
                <a:ext uri="{FF2B5EF4-FFF2-40B4-BE49-F238E27FC236}">
                  <a16:creationId xmlns:a16="http://schemas.microsoft.com/office/drawing/2014/main" id="{C011D385-1D70-9A46-9E86-D8621C214EE4}"/>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EB9FD503-65B0-E54C-975A-59A8166D956E}"/>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30" name="Picture 6" descr="Image result for women hair clipart">
              <a:extLst>
                <a:ext uri="{FF2B5EF4-FFF2-40B4-BE49-F238E27FC236}">
                  <a16:creationId xmlns:a16="http://schemas.microsoft.com/office/drawing/2014/main" id="{D17751DD-1269-384C-A7F0-DCDB035EF7D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72C17F7-05DF-2C4A-9597-5DDD88BA70DD}"/>
                  </a:ext>
                </a:extLst>
              </p:cNvPr>
              <p:cNvSpPr/>
              <p:nvPr/>
            </p:nvSpPr>
            <p:spPr>
              <a:xfrm>
                <a:off x="7123200" y="5793582"/>
                <a:ext cx="289944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(0,0,…, </m:t>
                      </m:r>
                      <m:sSub>
                        <m:sSubPr>
                          <m:ctrlPr>
                            <a:rPr lang="en-US" sz="2800" i="1">
                              <a:solidFill>
                                <a:srgbClr val="C00000"/>
                              </a:solidFill>
                              <a:latin typeface="Cambria Math" panose="02040503050406030204" pitchFamily="18" charset="0"/>
                            </a:rPr>
                          </m:ctrlPr>
                        </m:sSubPr>
                        <m:e>
                          <m:sSup>
                            <m:sSupPr>
                              <m:ctrlPr>
                                <a:rPr lang="en-US" sz="2800" i="1">
                                  <a:solidFill>
                                    <a:srgbClr val="C00000"/>
                                  </a:solidFill>
                                  <a:latin typeface="Cambria Math" panose="02040503050406030204" pitchFamily="18" charset="0"/>
                                </a:rPr>
                              </m:ctrlPr>
                            </m:sSupPr>
                            <m:e>
                              <m:r>
                                <a:rPr lang="en-US" sz="2800" i="1">
                                  <a:solidFill>
                                    <a:srgbClr val="C00000"/>
                                  </a:solidFill>
                                  <a:latin typeface="Cambria Math" panose="02040503050406030204" pitchFamily="18" charset="0"/>
                                </a:rPr>
                                <m:t>𝑚</m:t>
                              </m:r>
                            </m:e>
                            <m:sup>
                              <m:r>
                                <a:rPr lang="en-US" sz="2800" i="1">
                                  <a:solidFill>
                                    <a:srgbClr val="C00000"/>
                                  </a:solidFill>
                                  <a:latin typeface="Cambria Math" panose="02040503050406030204" pitchFamily="18" charset="0"/>
                                </a:rPr>
                                <m:t>′</m:t>
                              </m:r>
                            </m:sup>
                          </m:sSup>
                        </m:e>
                        <m:sub>
                          <m:r>
                            <a:rPr lang="en-US" sz="2800" i="1">
                              <a:solidFill>
                                <a:srgbClr val="C00000"/>
                              </a:solidFill>
                              <a:latin typeface="Cambria Math" panose="02040503050406030204" pitchFamily="18" charset="0"/>
                            </a:rPr>
                            <m:t>𝑖</m:t>
                          </m:r>
                        </m:sub>
                      </m:sSub>
                      <m:r>
                        <a:rPr lang="en-US" sz="2800" i="1">
                          <a:latin typeface="Cambria Math" panose="02040503050406030204" pitchFamily="18" charset="0"/>
                        </a:rPr>
                        <m:t> ,…0)</m:t>
                      </m:r>
                    </m:oMath>
                  </m:oMathPara>
                </a14:m>
                <a:endParaRPr lang="en-US" sz="2800" dirty="0"/>
              </a:p>
            </p:txBody>
          </p:sp>
        </mc:Choice>
        <mc:Fallback xmlns="">
          <p:sp>
            <p:nvSpPr>
              <p:cNvPr id="43" name="Rectangle 42">
                <a:extLst>
                  <a:ext uri="{FF2B5EF4-FFF2-40B4-BE49-F238E27FC236}">
                    <a16:creationId xmlns:a16="http://schemas.microsoft.com/office/drawing/2014/main" id="{172C17F7-05DF-2C4A-9597-5DDD88BA70DD}"/>
                  </a:ext>
                </a:extLst>
              </p:cNvPr>
              <p:cNvSpPr>
                <a:spLocks noRot="1" noChangeAspect="1" noMove="1" noResize="1" noEditPoints="1" noAdjustHandles="1" noChangeArrowheads="1" noChangeShapeType="1" noTextEdit="1"/>
              </p:cNvSpPr>
              <p:nvPr/>
            </p:nvSpPr>
            <p:spPr>
              <a:xfrm>
                <a:off x="7123200" y="5793582"/>
                <a:ext cx="2899448" cy="523220"/>
              </a:xfrm>
              <a:prstGeom prst="rect">
                <a:avLst/>
              </a:prstGeom>
              <a:blipFill>
                <a:blip r:embed="rId12"/>
                <a:stretch>
                  <a:fillRect l="-873" r="-873" b="-23810"/>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A76308BE-82C2-034C-BCB1-73BE1E40F5CD}"/>
              </a:ext>
            </a:extLst>
          </p:cNvPr>
          <p:cNvGrpSpPr/>
          <p:nvPr/>
        </p:nvGrpSpPr>
        <p:grpSpPr>
          <a:xfrm>
            <a:off x="8088866" y="5006765"/>
            <a:ext cx="854964" cy="854964"/>
            <a:chOff x="11910810" y="-1216203"/>
            <a:chExt cx="777240" cy="777240"/>
          </a:xfrm>
        </p:grpSpPr>
        <p:sp>
          <p:nvSpPr>
            <p:cNvPr id="45" name="Oval 44">
              <a:extLst>
                <a:ext uri="{FF2B5EF4-FFF2-40B4-BE49-F238E27FC236}">
                  <a16:creationId xmlns:a16="http://schemas.microsoft.com/office/drawing/2014/main" id="{9052E265-5549-8047-9E1D-EED96908FD8A}"/>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B052FECD-FC80-5741-8466-981907139CF4}"/>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48" name="Picture 6" descr="Image result for women hair clipart">
              <a:extLst>
                <a:ext uri="{FF2B5EF4-FFF2-40B4-BE49-F238E27FC236}">
                  <a16:creationId xmlns:a16="http://schemas.microsoft.com/office/drawing/2014/main" id="{D8FD592A-491A-614B-A8D6-76B04EB5762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Connector 51">
            <a:extLst>
              <a:ext uri="{FF2B5EF4-FFF2-40B4-BE49-F238E27FC236}">
                <a16:creationId xmlns:a16="http://schemas.microsoft.com/office/drawing/2014/main" id="{DC4E7081-2A0D-454E-A43D-DD17771465AE}"/>
              </a:ext>
            </a:extLst>
          </p:cNvPr>
          <p:cNvCxnSpPr/>
          <p:nvPr/>
        </p:nvCxnSpPr>
        <p:spPr>
          <a:xfrm>
            <a:off x="-597865" y="3180985"/>
            <a:ext cx="1338773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BB40E92-0C4C-0142-8EDC-FE43AD813C3E}"/>
              </a:ext>
            </a:extLst>
          </p:cNvPr>
          <p:cNvSpPr/>
          <p:nvPr/>
        </p:nvSpPr>
        <p:spPr>
          <a:xfrm>
            <a:off x="4617807" y="2936799"/>
            <a:ext cx="2919069" cy="461665"/>
          </a:xfrm>
          <a:prstGeom prst="rect">
            <a:avLst/>
          </a:prstGeom>
          <a:solidFill>
            <a:schemeClr val="bg1"/>
          </a:solidFill>
        </p:spPr>
        <p:txBody>
          <a:bodyPr wrap="none">
            <a:spAutoFit/>
          </a:bodyPr>
          <a:lstStyle/>
          <a:p>
            <a:pPr algn="ctr"/>
            <a:r>
              <a:rPr lang="en-US" sz="2400" b="1" dirty="0">
                <a:solidFill>
                  <a:srgbClr val="00B0F0"/>
                </a:solidFill>
                <a:latin typeface="Cambria Math" charset="0"/>
                <a:ea typeface="Cambria Math" charset="0"/>
                <a:cs typeface="Cambria Math" charset="0"/>
              </a:rPr>
              <a:t>Individually Rational</a:t>
            </a:r>
          </a:p>
        </p:txBody>
      </p:sp>
      <mc:AlternateContent xmlns:mc="http://schemas.openxmlformats.org/markup-compatibility/2006" xmlns:a14="http://schemas.microsoft.com/office/drawing/2010/main">
        <mc:Choice Requires="a14">
          <p:sp>
            <p:nvSpPr>
              <p:cNvPr id="60" name="Rectangle 59">
                <a:extLst>
                  <a:ext uri="{FF2B5EF4-FFF2-40B4-BE49-F238E27FC236}">
                    <a16:creationId xmlns:a16="http://schemas.microsoft.com/office/drawing/2014/main" id="{6CF3B073-614F-B14F-98A8-AE8230F7B477}"/>
                  </a:ext>
                </a:extLst>
              </p:cNvPr>
              <p:cNvSpPr/>
              <p:nvPr/>
            </p:nvSpPr>
            <p:spPr>
              <a:xfrm>
                <a:off x="6798894" y="4147815"/>
                <a:ext cx="4824343" cy="1200329"/>
              </a:xfrm>
              <a:prstGeom prst="rect">
                <a:avLst/>
              </a:prstGeom>
            </p:spPr>
            <p:txBody>
              <a:bodyPr wrap="square">
                <a:spAutoFit/>
              </a:bodyPr>
              <a:lstStyle/>
              <a:p>
                <a:r>
                  <a:rPr lang="en-US" sz="2400" dirty="0"/>
                  <a:t>If             ‘s accuracy constraint is met </a:t>
                </a:r>
                <a14:m>
                  <m:oMath xmlns:m="http://schemas.openxmlformats.org/officeDocument/2006/math">
                    <m:sSub>
                      <m:sSubPr>
                        <m:ctrlPr>
                          <a:rPr lang="en-US" sz="2400" i="1">
                            <a:solidFill>
                              <a:srgbClr val="C00000"/>
                            </a:solidFill>
                            <a:latin typeface="Cambria Math" panose="02040503050406030204" pitchFamily="18" charset="0"/>
                          </a:rPr>
                        </m:ctrlPr>
                      </m:sSubPr>
                      <m:e>
                        <m:sSub>
                          <m:sSubPr>
                            <m:ctrlPr>
                              <a:rPr lang="en-US" sz="2400" i="1">
                                <a:solidFill>
                                  <a:srgbClr val="00B050"/>
                                </a:solidFill>
                                <a:latin typeface="Cambria Math" panose="02040503050406030204" pitchFamily="18" charset="0"/>
                              </a:rPr>
                            </m:ctrlPr>
                          </m:sSubPr>
                          <m:e>
                            <m:r>
                              <a:rPr lang="en-US" sz="2400" i="1">
                                <a:solidFill>
                                  <a:srgbClr val="00B050"/>
                                </a:solidFill>
                                <a:latin typeface="Cambria Math" panose="02040503050406030204" pitchFamily="18" charset="0"/>
                              </a:rPr>
                              <m:t>𝑚</m:t>
                            </m:r>
                          </m:e>
                          <m:sub>
                            <m:r>
                              <a:rPr lang="en-US" sz="2400" i="1">
                                <a:solidFill>
                                  <a:srgbClr val="00B050"/>
                                </a:solidFill>
                                <a:latin typeface="Cambria Math" panose="02040503050406030204" pitchFamily="18" charset="0"/>
                              </a:rPr>
                              <m:t>𝑖</m:t>
                            </m:r>
                          </m:sub>
                        </m:sSub>
                        <m:r>
                          <a:rPr lang="en-US" sz="2400" i="1">
                            <a:solidFill>
                              <a:srgbClr val="00B050"/>
                            </a:solidFill>
                            <a:latin typeface="Cambria Math" panose="02040503050406030204" pitchFamily="18" charset="0"/>
                          </a:rPr>
                          <m:t>≤</m:t>
                        </m:r>
                        <m:r>
                          <a:rPr lang="en-US" sz="2400" i="1">
                            <a:solidFill>
                              <a:srgbClr val="C00000"/>
                            </a:solidFill>
                            <a:latin typeface="Cambria Math" panose="02040503050406030204" pitchFamily="18" charset="0"/>
                          </a:rPr>
                          <m:t>𝑚</m:t>
                        </m:r>
                        <m:r>
                          <a:rPr lang="en-US" sz="2400" i="1">
                            <a:solidFill>
                              <a:srgbClr val="C00000"/>
                            </a:solidFill>
                            <a:latin typeface="Cambria Math" panose="02040503050406030204" pitchFamily="18" charset="0"/>
                          </a:rPr>
                          <m:t>′</m:t>
                        </m:r>
                      </m:e>
                      <m:sub>
                        <m:r>
                          <a:rPr lang="en-US" sz="2400" i="1">
                            <a:solidFill>
                              <a:srgbClr val="C00000"/>
                            </a:solidFill>
                            <a:latin typeface="Cambria Math" panose="02040503050406030204" pitchFamily="18" charset="0"/>
                          </a:rPr>
                          <m:t>𝑖</m:t>
                        </m:r>
                      </m:sub>
                    </m:sSub>
                  </m:oMath>
                </a14:m>
                <a:endParaRPr lang="en-US" sz="2400" dirty="0"/>
              </a:p>
              <a:p>
                <a:endParaRPr lang="en-US" sz="2400" dirty="0"/>
              </a:p>
            </p:txBody>
          </p:sp>
        </mc:Choice>
        <mc:Fallback xmlns="">
          <p:sp>
            <p:nvSpPr>
              <p:cNvPr id="60" name="Rectangle 59">
                <a:extLst>
                  <a:ext uri="{FF2B5EF4-FFF2-40B4-BE49-F238E27FC236}">
                    <a16:creationId xmlns:a16="http://schemas.microsoft.com/office/drawing/2014/main" id="{6CF3B073-614F-B14F-98A8-AE8230F7B477}"/>
                  </a:ext>
                </a:extLst>
              </p:cNvPr>
              <p:cNvSpPr>
                <a:spLocks noRot="1" noChangeAspect="1" noMove="1" noResize="1" noEditPoints="1" noAdjustHandles="1" noChangeArrowheads="1" noChangeShapeType="1" noTextEdit="1"/>
              </p:cNvSpPr>
              <p:nvPr/>
            </p:nvSpPr>
            <p:spPr>
              <a:xfrm>
                <a:off x="6798894" y="4147815"/>
                <a:ext cx="4824343" cy="1200329"/>
              </a:xfrm>
              <a:prstGeom prst="rect">
                <a:avLst/>
              </a:prstGeom>
              <a:blipFill>
                <a:blip r:embed="rId13"/>
                <a:stretch>
                  <a:fillRect l="-1837" t="-4211"/>
                </a:stretch>
              </a:blipFill>
            </p:spPr>
            <p:txBody>
              <a:bodyPr/>
              <a:lstStyle/>
              <a:p>
                <a:r>
                  <a:rPr lang="en-US">
                    <a:noFill/>
                  </a:rPr>
                  <a:t> </a:t>
                </a:r>
              </a:p>
            </p:txBody>
          </p:sp>
        </mc:Fallback>
      </mc:AlternateContent>
      <p:grpSp>
        <p:nvGrpSpPr>
          <p:cNvPr id="61" name="Group 60">
            <a:extLst>
              <a:ext uri="{FF2B5EF4-FFF2-40B4-BE49-F238E27FC236}">
                <a16:creationId xmlns:a16="http://schemas.microsoft.com/office/drawing/2014/main" id="{7E3BB4DC-8AE5-7F45-A4C5-2A700E84FE64}"/>
              </a:ext>
            </a:extLst>
          </p:cNvPr>
          <p:cNvGrpSpPr/>
          <p:nvPr/>
        </p:nvGrpSpPr>
        <p:grpSpPr>
          <a:xfrm>
            <a:off x="7306160" y="4140901"/>
            <a:ext cx="482606" cy="482605"/>
            <a:chOff x="11910810" y="-1216203"/>
            <a:chExt cx="777240" cy="777240"/>
          </a:xfrm>
        </p:grpSpPr>
        <p:sp>
          <p:nvSpPr>
            <p:cNvPr id="62" name="Oval 61">
              <a:extLst>
                <a:ext uri="{FF2B5EF4-FFF2-40B4-BE49-F238E27FC236}">
                  <a16:creationId xmlns:a16="http://schemas.microsoft.com/office/drawing/2014/main" id="{3686D0C9-82E8-5A48-A6E8-8163A0B7371C}"/>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882B43C-D102-AB4D-84C9-01BB68B23586}"/>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65" name="Picture 6" descr="Image result for women hair clipart">
              <a:extLst>
                <a:ext uri="{FF2B5EF4-FFF2-40B4-BE49-F238E27FC236}">
                  <a16:creationId xmlns:a16="http://schemas.microsoft.com/office/drawing/2014/main" id="{42F3EFBA-D105-BA4B-A767-06A8ABFAE78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4578046B-12FF-9947-8260-498F2D6D1A4E}"/>
              </a:ext>
            </a:extLst>
          </p:cNvPr>
          <p:cNvSpPr txBox="1"/>
          <p:nvPr/>
        </p:nvSpPr>
        <p:spPr>
          <a:xfrm>
            <a:off x="2595633" y="6454711"/>
            <a:ext cx="2627757" cy="369332"/>
          </a:xfrm>
          <a:prstGeom prst="rect">
            <a:avLst/>
          </a:prstGeom>
          <a:noFill/>
        </p:spPr>
        <p:txBody>
          <a:bodyPr wrap="square" rtlCol="0">
            <a:spAutoFit/>
          </a:bodyPr>
          <a:lstStyle/>
          <a:p>
            <a:r>
              <a:rPr lang="en-US" dirty="0">
                <a:solidFill>
                  <a:schemeClr val="tx2">
                    <a:lumMod val="50000"/>
                    <a:lumOff val="50000"/>
                  </a:schemeClr>
                </a:solidFill>
              </a:rPr>
              <a:t># of collected samples</a:t>
            </a:r>
          </a:p>
        </p:txBody>
      </p:sp>
      <p:sp>
        <p:nvSpPr>
          <p:cNvPr id="11" name="Left Brace 10">
            <a:extLst>
              <a:ext uri="{FF2B5EF4-FFF2-40B4-BE49-F238E27FC236}">
                <a16:creationId xmlns:a16="http://schemas.microsoft.com/office/drawing/2014/main" id="{82DB9A38-8E6C-B749-8D7D-11E3A7C06D06}"/>
              </a:ext>
            </a:extLst>
          </p:cNvPr>
          <p:cNvSpPr/>
          <p:nvPr/>
        </p:nvSpPr>
        <p:spPr>
          <a:xfrm rot="16200000">
            <a:off x="3482288" y="4681413"/>
            <a:ext cx="329626" cy="3311803"/>
          </a:xfrm>
          <a:prstGeom prst="leftBrace">
            <a:avLst>
              <a:gd name="adj1" fmla="val 62318"/>
              <a:gd name="adj2" fmla="val 50000"/>
            </a:avLst>
          </a:prstGeom>
          <a:ln w="12700">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50247862"/>
      </p:ext>
    </p:extLst>
  </p:cSld>
  <p:clrMapOvr>
    <a:masterClrMapping/>
  </p:clrMapOvr>
  <mc:AlternateContent xmlns:mc="http://schemas.openxmlformats.org/markup-compatibility/2006">
    <mc:Choice xmlns:p14="http://schemas.microsoft.com/office/powerpoint/2010/main" Requires="p14">
      <p:transition spd="slow" p14:dur="2000" advTm="116359"/>
    </mc:Choice>
    <mc:Fallback>
      <p:transition spd="slow" advTm="1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9" grpId="0"/>
      <p:bldP spid="43" grpId="0"/>
      <p:bldP spid="53" grpId="0" animBg="1"/>
      <p:bldP spid="60" grpId="0"/>
      <p:bldP spid="5" grpId="0"/>
      <p:bldP spid="11" grpId="0" animBg="1"/>
    </p:bld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1524000" y="56022"/>
            <a:ext cx="9144000" cy="808327"/>
          </a:xfrm>
        </p:spPr>
        <p:txBody>
          <a:bodyPr>
            <a:noAutofit/>
          </a:bodyPr>
          <a:lstStyle/>
          <a:p>
            <a:r>
              <a:rPr lang="en-US" sz="4000" dirty="0"/>
              <a:t>Reasonable Share of Data</a:t>
            </a:r>
          </a:p>
        </p:txBody>
      </p:sp>
      <p:sp>
        <p:nvSpPr>
          <p:cNvPr id="7" name="Rectangle 6">
            <a:extLst>
              <a:ext uri="{FF2B5EF4-FFF2-40B4-BE49-F238E27FC236}">
                <a16:creationId xmlns:a16="http://schemas.microsoft.com/office/drawing/2014/main" id="{B36B2839-29B2-7342-ADFC-169394FDF203}"/>
              </a:ext>
            </a:extLst>
          </p:cNvPr>
          <p:cNvSpPr/>
          <p:nvPr/>
        </p:nvSpPr>
        <p:spPr>
          <a:xfrm>
            <a:off x="1923150" y="2061182"/>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p:sp>
        <p:nvSpPr>
          <p:cNvPr id="10" name="Rectangle 9">
            <a:extLst>
              <a:ext uri="{FF2B5EF4-FFF2-40B4-BE49-F238E27FC236}">
                <a16:creationId xmlns:a16="http://schemas.microsoft.com/office/drawing/2014/main" id="{A27F37B8-D339-8B47-9FA6-9D816EB1EBA1}"/>
              </a:ext>
            </a:extLst>
          </p:cNvPr>
          <p:cNvSpPr/>
          <p:nvPr/>
        </p:nvSpPr>
        <p:spPr>
          <a:xfrm>
            <a:off x="497504" y="3395378"/>
            <a:ext cx="9771347" cy="1200329"/>
          </a:xfrm>
          <a:prstGeom prst="rect">
            <a:avLst/>
          </a:prstGeom>
        </p:spPr>
        <p:txBody>
          <a:bodyPr wrap="square">
            <a:spAutoFit/>
          </a:bodyPr>
          <a:lstStyle/>
          <a:p>
            <a:r>
              <a:rPr lang="en-US" sz="2400" dirty="0">
                <a:latin typeface="Cambria Math" charset="0"/>
                <a:ea typeface="Cambria Math" charset="0"/>
                <a:cs typeface="Cambria Math" charset="0"/>
              </a:rPr>
              <a:t>1. Every agent’s accuracy constraint is met, and</a:t>
            </a:r>
          </a:p>
          <a:p>
            <a:r>
              <a:rPr lang="en-US" sz="2400" dirty="0">
                <a:latin typeface="Cambria Math" charset="0"/>
                <a:ea typeface="Cambria Math" charset="0"/>
                <a:cs typeface="Cambria Math" charset="0"/>
              </a:rPr>
              <a:t>2. No agent can reduce her contribution and still meet her accuracy constraint.  </a:t>
            </a:r>
            <a:endParaRPr lang="en-US" sz="2400" dirty="0"/>
          </a:p>
        </p:txBody>
      </p:sp>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172C17F7-05DF-2C4A-9597-5DDD88BA70DD}"/>
                  </a:ext>
                </a:extLst>
              </p:cNvPr>
              <p:cNvSpPr/>
              <p:nvPr/>
            </p:nvSpPr>
            <p:spPr>
              <a:xfrm>
                <a:off x="6518770" y="5760928"/>
                <a:ext cx="35460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solidFill>
                                <a:srgbClr val="C00000"/>
                              </a:solidFill>
                              <a:latin typeface="Cambria Math" panose="02040503050406030204" pitchFamily="18" charset="0"/>
                            </a:rPr>
                          </m:ctrlPr>
                        </m:sSubPr>
                        <m:e>
                          <m:r>
                            <a:rPr lang="en-US" sz="2800" i="1">
                              <a:solidFill>
                                <a:srgbClr val="C00000"/>
                              </a:solidFill>
                              <a:latin typeface="Cambria Math" panose="02040503050406030204" pitchFamily="18" charset="0"/>
                            </a:rPr>
                            <m:t>𝑚</m:t>
                          </m:r>
                          <m:r>
                            <a:rPr lang="en-US" sz="2800" i="1">
                              <a:solidFill>
                                <a:srgbClr val="C00000"/>
                              </a:solidFill>
                              <a:latin typeface="Cambria Math" panose="02040503050406030204" pitchFamily="18" charset="0"/>
                            </a:rPr>
                            <m:t>′</m:t>
                          </m:r>
                        </m:e>
                        <m:sub>
                          <m:r>
                            <a:rPr lang="en-US" sz="2800" i="1">
                              <a:solidFill>
                                <a:srgbClr val="C00000"/>
                              </a:solidFill>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𝑘</m:t>
                          </m:r>
                        </m:sub>
                      </m:sSub>
                      <m:r>
                        <a:rPr lang="en-US" sz="2800" i="1">
                          <a:latin typeface="Cambria Math" panose="02040503050406030204" pitchFamily="18" charset="0"/>
                        </a:rPr>
                        <m:t>)</m:t>
                      </m:r>
                    </m:oMath>
                  </m:oMathPara>
                </a14:m>
                <a:endParaRPr lang="en-US" sz="2800" dirty="0"/>
              </a:p>
            </p:txBody>
          </p:sp>
        </mc:Choice>
        <mc:Fallback xmlns="">
          <p:sp>
            <p:nvSpPr>
              <p:cNvPr id="43" name="Rectangle 42">
                <a:extLst>
                  <a:ext uri="{FF2B5EF4-FFF2-40B4-BE49-F238E27FC236}">
                    <a16:creationId xmlns:a16="http://schemas.microsoft.com/office/drawing/2014/main" id="{172C17F7-05DF-2C4A-9597-5DDD88BA70DD}"/>
                  </a:ext>
                </a:extLst>
              </p:cNvPr>
              <p:cNvSpPr>
                <a:spLocks noRot="1" noChangeAspect="1" noMove="1" noResize="1" noEditPoints="1" noAdjustHandles="1" noChangeArrowheads="1" noChangeShapeType="1" noTextEdit="1"/>
              </p:cNvSpPr>
              <p:nvPr/>
            </p:nvSpPr>
            <p:spPr>
              <a:xfrm>
                <a:off x="6518770" y="5760928"/>
                <a:ext cx="3546035" cy="523220"/>
              </a:xfrm>
              <a:prstGeom prst="rect">
                <a:avLst/>
              </a:prstGeom>
              <a:blipFill>
                <a:blip r:embed="rId5"/>
                <a:stretch>
                  <a:fillRect l="-714" r="-357" b="-23810"/>
                </a:stretch>
              </a:blipFill>
            </p:spPr>
            <p:txBody>
              <a:bodyPr/>
              <a:lstStyle/>
              <a:p>
                <a:r>
                  <a:rPr lang="en-US">
                    <a:noFill/>
                  </a:rPr>
                  <a:t> </a:t>
                </a:r>
              </a:p>
            </p:txBody>
          </p:sp>
        </mc:Fallback>
      </mc:AlternateContent>
      <p:grpSp>
        <p:nvGrpSpPr>
          <p:cNvPr id="44" name="Group 43">
            <a:extLst>
              <a:ext uri="{FF2B5EF4-FFF2-40B4-BE49-F238E27FC236}">
                <a16:creationId xmlns:a16="http://schemas.microsoft.com/office/drawing/2014/main" id="{A76308BE-82C2-034C-BCB1-73BE1E40F5CD}"/>
              </a:ext>
            </a:extLst>
          </p:cNvPr>
          <p:cNvGrpSpPr/>
          <p:nvPr/>
        </p:nvGrpSpPr>
        <p:grpSpPr>
          <a:xfrm>
            <a:off x="8088866" y="4974111"/>
            <a:ext cx="854964" cy="854964"/>
            <a:chOff x="11910810" y="-1216203"/>
            <a:chExt cx="777240" cy="777240"/>
          </a:xfrm>
        </p:grpSpPr>
        <p:sp>
          <p:nvSpPr>
            <p:cNvPr id="45" name="Oval 44">
              <a:extLst>
                <a:ext uri="{FF2B5EF4-FFF2-40B4-BE49-F238E27FC236}">
                  <a16:creationId xmlns:a16="http://schemas.microsoft.com/office/drawing/2014/main" id="{9052E265-5549-8047-9E1D-EED96908FD8A}"/>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Oval 45">
              <a:extLst>
                <a:ext uri="{FF2B5EF4-FFF2-40B4-BE49-F238E27FC236}">
                  <a16:creationId xmlns:a16="http://schemas.microsoft.com/office/drawing/2014/main" id="{B052FECD-FC80-5741-8466-981907139CF4}"/>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48" name="Picture 6" descr="Image result for women hair clipart">
              <a:extLst>
                <a:ext uri="{FF2B5EF4-FFF2-40B4-BE49-F238E27FC236}">
                  <a16:creationId xmlns:a16="http://schemas.microsoft.com/office/drawing/2014/main" id="{D8FD592A-491A-614B-A8D6-76B04EB5762E}"/>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glasses clipart">
              <a:extLst>
                <a:ext uri="{FF2B5EF4-FFF2-40B4-BE49-F238E27FC236}">
                  <a16:creationId xmlns:a16="http://schemas.microsoft.com/office/drawing/2014/main" id="{8240DA0D-CD99-AE4B-8FB0-DCA581ADF2E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2" name="Straight Connector 51">
            <a:extLst>
              <a:ext uri="{FF2B5EF4-FFF2-40B4-BE49-F238E27FC236}">
                <a16:creationId xmlns:a16="http://schemas.microsoft.com/office/drawing/2014/main" id="{DC4E7081-2A0D-454E-A43D-DD17771465AE}"/>
              </a:ext>
            </a:extLst>
          </p:cNvPr>
          <p:cNvCxnSpPr/>
          <p:nvPr/>
        </p:nvCxnSpPr>
        <p:spPr>
          <a:xfrm>
            <a:off x="-597865" y="3183437"/>
            <a:ext cx="1338773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BB40E92-0C4C-0142-8EDC-FE43AD813C3E}"/>
              </a:ext>
            </a:extLst>
          </p:cNvPr>
          <p:cNvSpPr/>
          <p:nvPr/>
        </p:nvSpPr>
        <p:spPr>
          <a:xfrm>
            <a:off x="4606268" y="2926647"/>
            <a:ext cx="2901628" cy="523220"/>
          </a:xfrm>
          <a:prstGeom prst="rect">
            <a:avLst/>
          </a:prstGeom>
          <a:solidFill>
            <a:schemeClr val="bg1"/>
          </a:solidFill>
        </p:spPr>
        <p:txBody>
          <a:bodyPr wrap="none">
            <a:spAutoFit/>
          </a:bodyPr>
          <a:lstStyle/>
          <a:p>
            <a:pPr algn="ctr"/>
            <a:r>
              <a:rPr lang="en-US" sz="2400" b="1" dirty="0">
                <a:solidFill>
                  <a:srgbClr val="00B0F0"/>
                </a:solidFill>
                <a:latin typeface="Cambria Math" charset="0"/>
                <a:ea typeface="Cambria Math" charset="0"/>
                <a:cs typeface="Cambria Math" charset="0"/>
              </a:rPr>
              <a:t>Stable </a:t>
            </a:r>
            <a:r>
              <a:rPr lang="en-US" sz="2800" b="1" dirty="0">
                <a:solidFill>
                  <a:srgbClr val="00B0F0"/>
                </a:solidFill>
                <a:latin typeface="Cambria Math" charset="0"/>
                <a:ea typeface="Cambria Math" charset="0"/>
                <a:cs typeface="Cambria Math" charset="0"/>
              </a:rPr>
              <a:t>Equilibrium</a:t>
            </a:r>
            <a:endParaRPr lang="en-US" sz="2400" b="1" dirty="0">
              <a:solidFill>
                <a:srgbClr val="00B0F0"/>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55" name="Rectangle 54">
                <a:extLst>
                  <a:ext uri="{FF2B5EF4-FFF2-40B4-BE49-F238E27FC236}">
                    <a16:creationId xmlns:a16="http://schemas.microsoft.com/office/drawing/2014/main" id="{7BE1FFB8-4FAD-9E43-8D7A-417B18F80710}"/>
                  </a:ext>
                </a:extLst>
              </p:cNvPr>
              <p:cNvSpPr/>
              <p:nvPr/>
            </p:nvSpPr>
            <p:spPr>
              <a:xfrm>
                <a:off x="7865622" y="6195809"/>
                <a:ext cx="1343958" cy="430887"/>
              </a:xfrm>
              <a:prstGeom prst="rect">
                <a:avLst/>
              </a:prstGeom>
            </p:spPr>
            <p:txBody>
              <a:bodyPr wrap="none">
                <a:spAutoFit/>
              </a:bodyPr>
              <a:lstStyle/>
              <a:p>
                <a14:m>
                  <m:oMath xmlns:m="http://schemas.openxmlformats.org/officeDocument/2006/math">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𝑚</m:t>
                        </m:r>
                        <m:r>
                          <a:rPr lang="en-US" sz="2200" i="1">
                            <a:solidFill>
                              <a:srgbClr val="C00000"/>
                            </a:solidFill>
                            <a:latin typeface="Cambria Math" panose="02040503050406030204" pitchFamily="18" charset="0"/>
                          </a:rPr>
                          <m:t>′</m:t>
                        </m:r>
                      </m:e>
                      <m:sub>
                        <m:r>
                          <a:rPr lang="en-US" sz="2200" i="1">
                            <a:solidFill>
                              <a:srgbClr val="C00000"/>
                            </a:solidFill>
                            <a:latin typeface="Cambria Math" panose="02040503050406030204" pitchFamily="18" charset="0"/>
                          </a:rPr>
                          <m:t>𝑖</m:t>
                        </m:r>
                      </m:sub>
                    </m:sSub>
                    <m:r>
                      <a:rPr lang="en-US" sz="2200" i="1">
                        <a:solidFill>
                          <a:schemeClr val="tx2"/>
                        </a:solidFill>
                        <a:latin typeface="Cambria Math" panose="02040503050406030204" pitchFamily="18" charset="0"/>
                      </a:rPr>
                      <m:t>&lt;</m:t>
                    </m:r>
                    <m:sSub>
                      <m:sSubPr>
                        <m:ctrlPr>
                          <a:rPr lang="en-US" sz="2200" i="1">
                            <a:solidFill>
                              <a:srgbClr val="00B050"/>
                            </a:solidFill>
                            <a:latin typeface="Cambria Math" panose="02040503050406030204" pitchFamily="18" charset="0"/>
                          </a:rPr>
                        </m:ctrlPr>
                      </m:sSubPr>
                      <m:e>
                        <m:r>
                          <a:rPr lang="en-US" sz="2200" i="1">
                            <a:solidFill>
                              <a:srgbClr val="00B050"/>
                            </a:solidFill>
                            <a:latin typeface="Cambria Math" panose="02040503050406030204" pitchFamily="18" charset="0"/>
                          </a:rPr>
                          <m:t>𝑚</m:t>
                        </m:r>
                      </m:e>
                      <m:sub>
                        <m:r>
                          <a:rPr lang="en-US" sz="2200" i="1">
                            <a:solidFill>
                              <a:srgbClr val="00B050"/>
                            </a:solidFill>
                            <a:latin typeface="Cambria Math" panose="02040503050406030204" pitchFamily="18" charset="0"/>
                          </a:rPr>
                          <m:t>𝑖</m:t>
                        </m:r>
                      </m:sub>
                    </m:sSub>
                  </m:oMath>
                </a14:m>
                <a:r>
                  <a:rPr lang="en-US" sz="2200" dirty="0"/>
                  <a:t> </a:t>
                </a:r>
              </a:p>
            </p:txBody>
          </p:sp>
        </mc:Choice>
        <mc:Fallback xmlns="">
          <p:sp>
            <p:nvSpPr>
              <p:cNvPr id="55" name="Rectangle 54">
                <a:extLst>
                  <a:ext uri="{FF2B5EF4-FFF2-40B4-BE49-F238E27FC236}">
                    <a16:creationId xmlns:a16="http://schemas.microsoft.com/office/drawing/2014/main" id="{7BE1FFB8-4FAD-9E43-8D7A-417B18F80710}"/>
                  </a:ext>
                </a:extLst>
              </p:cNvPr>
              <p:cNvSpPr>
                <a:spLocks noRot="1" noChangeAspect="1" noMove="1" noResize="1" noEditPoints="1" noAdjustHandles="1" noChangeArrowheads="1" noChangeShapeType="1" noTextEdit="1"/>
              </p:cNvSpPr>
              <p:nvPr/>
            </p:nvSpPr>
            <p:spPr>
              <a:xfrm>
                <a:off x="7865622" y="6195809"/>
                <a:ext cx="1343958" cy="430887"/>
              </a:xfrm>
              <a:prstGeom prst="rect">
                <a:avLst/>
              </a:prstGeom>
              <a:blipFill>
                <a:blip r:embed="rId12"/>
                <a:stretch>
                  <a:fillRect l="-1869" b="-5714"/>
                </a:stretch>
              </a:blipFill>
            </p:spPr>
            <p:txBody>
              <a:bodyPr/>
              <a:lstStyle/>
              <a:p>
                <a:r>
                  <a:rPr lang="en-US">
                    <a:noFill/>
                  </a:rPr>
                  <a:t> </a:t>
                </a:r>
              </a:p>
            </p:txBody>
          </p:sp>
        </mc:Fallback>
      </mc:AlternateContent>
      <p:sp>
        <p:nvSpPr>
          <p:cNvPr id="60" name="Rectangle 59">
            <a:extLst>
              <a:ext uri="{FF2B5EF4-FFF2-40B4-BE49-F238E27FC236}">
                <a16:creationId xmlns:a16="http://schemas.microsoft.com/office/drawing/2014/main" id="{6CF3B073-614F-B14F-98A8-AE8230F7B477}"/>
              </a:ext>
            </a:extLst>
          </p:cNvPr>
          <p:cNvSpPr/>
          <p:nvPr/>
        </p:nvSpPr>
        <p:spPr>
          <a:xfrm>
            <a:off x="7631059" y="4184965"/>
            <a:ext cx="4063437" cy="830997"/>
          </a:xfrm>
          <a:prstGeom prst="rect">
            <a:avLst/>
          </a:prstGeom>
        </p:spPr>
        <p:txBody>
          <a:bodyPr wrap="square">
            <a:spAutoFit/>
          </a:bodyPr>
          <a:lstStyle/>
          <a:p>
            <a:r>
              <a:rPr lang="en-US" sz="2400" dirty="0"/>
              <a:t>‘s accuracy constraint won’t be met</a:t>
            </a:r>
          </a:p>
        </p:txBody>
      </p:sp>
      <p:grpSp>
        <p:nvGrpSpPr>
          <p:cNvPr id="61" name="Group 60">
            <a:extLst>
              <a:ext uri="{FF2B5EF4-FFF2-40B4-BE49-F238E27FC236}">
                <a16:creationId xmlns:a16="http://schemas.microsoft.com/office/drawing/2014/main" id="{7E3BB4DC-8AE5-7F45-A4C5-2A700E84FE64}"/>
              </a:ext>
            </a:extLst>
          </p:cNvPr>
          <p:cNvGrpSpPr/>
          <p:nvPr/>
        </p:nvGrpSpPr>
        <p:grpSpPr>
          <a:xfrm>
            <a:off x="7261267" y="4153474"/>
            <a:ext cx="438732" cy="438732"/>
            <a:chOff x="11910810" y="-1216203"/>
            <a:chExt cx="777240" cy="777240"/>
          </a:xfrm>
        </p:grpSpPr>
        <p:sp>
          <p:nvSpPr>
            <p:cNvPr id="62" name="Oval 61">
              <a:extLst>
                <a:ext uri="{FF2B5EF4-FFF2-40B4-BE49-F238E27FC236}">
                  <a16:creationId xmlns:a16="http://schemas.microsoft.com/office/drawing/2014/main" id="{3686D0C9-82E8-5A48-A6E8-8163A0B7371C}"/>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Oval 62">
              <a:extLst>
                <a:ext uri="{FF2B5EF4-FFF2-40B4-BE49-F238E27FC236}">
                  <a16:creationId xmlns:a16="http://schemas.microsoft.com/office/drawing/2014/main" id="{0882B43C-D102-AB4D-84C9-01BB68B23586}"/>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65" name="Picture 6" descr="Image result for women hair clipart">
              <a:extLst>
                <a:ext uri="{FF2B5EF4-FFF2-40B4-BE49-F238E27FC236}">
                  <a16:creationId xmlns:a16="http://schemas.microsoft.com/office/drawing/2014/main" id="{42F3EFBA-D105-BA4B-A767-06A8ABFAE78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Image result for glasses clipart">
              <a:extLst>
                <a:ext uri="{FF2B5EF4-FFF2-40B4-BE49-F238E27FC236}">
                  <a16:creationId xmlns:a16="http://schemas.microsoft.com/office/drawing/2014/main" id="{7E16CFA9-610E-F44E-9809-C7A5BEE23634}"/>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3E83C956-21B9-7548-94B9-E7A9B9152F33}"/>
                  </a:ext>
                </a:extLst>
              </p:cNvPr>
              <p:cNvSpPr/>
              <p:nvPr/>
            </p:nvSpPr>
            <p:spPr>
              <a:xfrm>
                <a:off x="1924999" y="5762012"/>
                <a:ext cx="3453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solidFill>
                                <a:srgbClr val="00B050"/>
                              </a:solidFill>
                              <a:latin typeface="Cambria Math" panose="02040503050406030204" pitchFamily="18" charset="0"/>
                            </a:rPr>
                          </m:ctrlPr>
                        </m:sSubPr>
                        <m:e>
                          <m:r>
                            <a:rPr lang="en-US" sz="2800" i="1">
                              <a:solidFill>
                                <a:srgbClr val="00B050"/>
                              </a:solidFill>
                              <a:latin typeface="Cambria Math" panose="02040503050406030204" pitchFamily="18" charset="0"/>
                            </a:rPr>
                            <m:t>𝑚</m:t>
                          </m:r>
                        </m:e>
                        <m:sub>
                          <m:r>
                            <a:rPr lang="en-US" sz="2800" i="1">
                              <a:solidFill>
                                <a:srgbClr val="00B050"/>
                              </a:solidFill>
                              <a:latin typeface="Cambria Math" panose="02040503050406030204" pitchFamily="18" charset="0"/>
                            </a:rPr>
                            <m:t>𝑖</m:t>
                          </m:r>
                        </m:sub>
                      </m:sSub>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𝑘</m:t>
                          </m:r>
                        </m:sub>
                      </m:sSub>
                      <m:r>
                        <a:rPr lang="en-US" sz="2800" i="1">
                          <a:latin typeface="Cambria Math" panose="02040503050406030204" pitchFamily="18" charset="0"/>
                        </a:rPr>
                        <m:t>)</m:t>
                      </m:r>
                    </m:oMath>
                  </m:oMathPara>
                </a14:m>
                <a:endParaRPr lang="en-US" sz="2800" dirty="0"/>
              </a:p>
            </p:txBody>
          </p:sp>
        </mc:Choice>
        <mc:Fallback xmlns="">
          <p:sp>
            <p:nvSpPr>
              <p:cNvPr id="35" name="Rectangle 34">
                <a:extLst>
                  <a:ext uri="{FF2B5EF4-FFF2-40B4-BE49-F238E27FC236}">
                    <a16:creationId xmlns:a16="http://schemas.microsoft.com/office/drawing/2014/main" id="{3E83C956-21B9-7548-94B9-E7A9B9152F33}"/>
                  </a:ext>
                </a:extLst>
              </p:cNvPr>
              <p:cNvSpPr>
                <a:spLocks noRot="1" noChangeAspect="1" noMove="1" noResize="1" noEditPoints="1" noAdjustHandles="1" noChangeArrowheads="1" noChangeShapeType="1" noTextEdit="1"/>
              </p:cNvSpPr>
              <p:nvPr/>
            </p:nvSpPr>
            <p:spPr>
              <a:xfrm>
                <a:off x="1924999" y="5762012"/>
                <a:ext cx="3453061" cy="523220"/>
              </a:xfrm>
              <a:prstGeom prst="rect">
                <a:avLst/>
              </a:prstGeom>
              <a:blipFill>
                <a:blip r:embed="rId13"/>
                <a:stretch>
                  <a:fillRect l="-733" r="-733" b="-23810"/>
                </a:stretch>
              </a:blipFill>
            </p:spPr>
            <p:txBody>
              <a:bodyPr/>
              <a:lstStyle/>
              <a:p>
                <a:r>
                  <a:rPr lang="en-US">
                    <a:noFill/>
                  </a:rPr>
                  <a:t> </a:t>
                </a:r>
              </a:p>
            </p:txBody>
          </p:sp>
        </mc:Fallback>
      </mc:AlternateContent>
      <p:grpSp>
        <p:nvGrpSpPr>
          <p:cNvPr id="36" name="Group 35">
            <a:extLst>
              <a:ext uri="{FF2B5EF4-FFF2-40B4-BE49-F238E27FC236}">
                <a16:creationId xmlns:a16="http://schemas.microsoft.com/office/drawing/2014/main" id="{F5B9F069-7011-5D41-B584-F4B9392955CC}"/>
              </a:ext>
            </a:extLst>
          </p:cNvPr>
          <p:cNvGrpSpPr/>
          <p:nvPr/>
        </p:nvGrpSpPr>
        <p:grpSpPr>
          <a:xfrm>
            <a:off x="3449375" y="4957779"/>
            <a:ext cx="854964" cy="854964"/>
            <a:chOff x="11910810" y="-1216203"/>
            <a:chExt cx="777240" cy="777240"/>
          </a:xfrm>
        </p:grpSpPr>
        <p:sp>
          <p:nvSpPr>
            <p:cNvPr id="37" name="Oval 36">
              <a:extLst>
                <a:ext uri="{FF2B5EF4-FFF2-40B4-BE49-F238E27FC236}">
                  <a16:creationId xmlns:a16="http://schemas.microsoft.com/office/drawing/2014/main" id="{E9116F6C-650D-0D40-BFA1-075E88FF3B86}"/>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Oval 37">
              <a:extLst>
                <a:ext uri="{FF2B5EF4-FFF2-40B4-BE49-F238E27FC236}">
                  <a16:creationId xmlns:a16="http://schemas.microsoft.com/office/drawing/2014/main" id="{99B4FB72-DE27-624E-BF1A-6B8D0F747D67}"/>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40" name="Picture 6" descr="Image result for women hair clipart">
              <a:extLst>
                <a:ext uri="{FF2B5EF4-FFF2-40B4-BE49-F238E27FC236}">
                  <a16:creationId xmlns:a16="http://schemas.microsoft.com/office/drawing/2014/main" id="{9585C486-62BF-8644-B430-85385DB2C77B}"/>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glasses clipart">
              <a:extLst>
                <a:ext uri="{FF2B5EF4-FFF2-40B4-BE49-F238E27FC236}">
                  <a16:creationId xmlns:a16="http://schemas.microsoft.com/office/drawing/2014/main" id="{24E466A3-BEA4-5B40-AC0C-06717EBED3C2}"/>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08A2AAC6-A834-5049-8E73-181FE8A49202}"/>
                  </a:ext>
                </a:extLst>
              </p:cNvPr>
              <p:cNvSpPr/>
              <p:nvPr/>
            </p:nvSpPr>
            <p:spPr>
              <a:xfrm>
                <a:off x="497504" y="971731"/>
                <a:ext cx="10009699" cy="1569660"/>
              </a:xfrm>
              <a:prstGeom prst="rect">
                <a:avLst/>
              </a:prstGeom>
            </p:spPr>
            <p:txBody>
              <a:bodyPr wrap="square">
                <a:spAutoFit/>
              </a:bodyPr>
              <a:lstStyle/>
              <a:p>
                <a:r>
                  <a:rPr lang="en-US" sz="2400" dirty="0">
                    <a:latin typeface="Cambria Math" charset="0"/>
                    <a:ea typeface="Cambria Math" charset="0"/>
                    <a:cs typeface="Cambria Math" charset="0"/>
                  </a:rPr>
                  <a:t>What we ask of agent</a:t>
                </a:r>
                <a:r>
                  <a:rPr lang="en-US" sz="2400" dirty="0">
                    <a:solidFill>
                      <a:srgbClr val="379801"/>
                    </a:solidFill>
                    <a:ea typeface="Cambria Math" panose="02040503050406030204" pitchFamily="18" charset="0"/>
                    <a:cs typeface="Cambria Math" charset="0"/>
                  </a:rPr>
                  <a:t>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 is unreasonable if:</a:t>
                </a:r>
              </a:p>
              <a:p>
                <a:pPr marL="342900" indent="-342900">
                  <a:buFont typeface="Arial" panose="020B0604020202020204" pitchFamily="34" charset="0"/>
                  <a:buChar char="•"/>
                </a:pPr>
                <a:r>
                  <a:rPr lang="en-US" sz="2400" dirty="0">
                    <a:latin typeface="Cambria Math" charset="0"/>
                    <a:ea typeface="Cambria Math" charset="0"/>
                    <a:cs typeface="Cambria Math" charset="0"/>
                  </a:rPr>
                  <a:t>Ask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 for more data than necessary, if he were to learn by himself.</a:t>
                </a:r>
              </a:p>
              <a:p>
                <a:pPr marL="342900" indent="-342900">
                  <a:buFont typeface="Arial" panose="020B0604020202020204" pitchFamily="34" charset="0"/>
                  <a:buChar char="•"/>
                </a:pPr>
                <a:r>
                  <a:rPr lang="en-US" sz="2400" dirty="0">
                    <a:latin typeface="Cambria Math" charset="0"/>
                    <a:ea typeface="Cambria Math" charset="0"/>
                    <a:cs typeface="Cambria Math" charset="0"/>
                  </a:rPr>
                  <a:t>Part of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’s contribution is exclusively used to meet the accuracy constraint of other agents and did not affect agent</a:t>
                </a:r>
                <a:r>
                  <a:rPr lang="en-US" sz="2400" dirty="0">
                    <a:solidFill>
                      <a:srgbClr val="379801"/>
                    </a:solidFill>
                    <a:ea typeface="Cambria Math" panose="02040503050406030204" pitchFamily="18" charset="0"/>
                    <a:cs typeface="Cambria Math" charset="0"/>
                  </a:rPr>
                  <a:t> </a:t>
                </a:r>
                <a14:m>
                  <m:oMath xmlns:m="http://schemas.openxmlformats.org/officeDocument/2006/math">
                    <m:r>
                      <a:rPr lang="en-US" sz="2400" i="1">
                        <a:solidFill>
                          <a:srgbClr val="379801"/>
                        </a:solidFill>
                        <a:latin typeface="Cambria Math" panose="02040503050406030204" pitchFamily="18" charset="0"/>
                        <a:ea typeface="Cambria Math" panose="02040503050406030204" pitchFamily="18" charset="0"/>
                        <a:cs typeface="Cambria Math" charset="0"/>
                      </a:rPr>
                      <m:t>𝑖</m:t>
                    </m:r>
                  </m:oMath>
                </a14:m>
                <a:r>
                  <a:rPr lang="en-US" sz="2400" dirty="0">
                    <a:latin typeface="Cambria Math" charset="0"/>
                    <a:ea typeface="Cambria Math" charset="0"/>
                    <a:cs typeface="Cambria Math" charset="0"/>
                  </a:rPr>
                  <a:t>.</a:t>
                </a:r>
              </a:p>
            </p:txBody>
          </p:sp>
        </mc:Choice>
        <mc:Fallback xmlns="">
          <p:sp>
            <p:nvSpPr>
              <p:cNvPr id="31" name="Rectangle 30">
                <a:extLst>
                  <a:ext uri="{FF2B5EF4-FFF2-40B4-BE49-F238E27FC236}">
                    <a16:creationId xmlns:a16="http://schemas.microsoft.com/office/drawing/2014/main" id="{08A2AAC6-A834-5049-8E73-181FE8A49202}"/>
                  </a:ext>
                </a:extLst>
              </p:cNvPr>
              <p:cNvSpPr>
                <a:spLocks noRot="1" noChangeAspect="1" noMove="1" noResize="1" noEditPoints="1" noAdjustHandles="1" noChangeArrowheads="1" noChangeShapeType="1" noTextEdit="1"/>
              </p:cNvSpPr>
              <p:nvPr/>
            </p:nvSpPr>
            <p:spPr>
              <a:xfrm>
                <a:off x="497504" y="971731"/>
                <a:ext cx="10009699" cy="1569660"/>
              </a:xfrm>
              <a:prstGeom prst="rect">
                <a:avLst/>
              </a:prstGeom>
              <a:blipFill>
                <a:blip r:embed="rId14"/>
                <a:stretch>
                  <a:fillRect l="-1014" t="-2400" b="-7200"/>
                </a:stretch>
              </a:blipFill>
            </p:spPr>
            <p:txBody>
              <a:bodyPr/>
              <a:lstStyle/>
              <a:p>
                <a:r>
                  <a:rPr lang="en-US">
                    <a:noFill/>
                  </a:rPr>
                  <a:t> </a:t>
                </a:r>
              </a:p>
            </p:txBody>
          </p:sp>
        </mc:Fallback>
      </mc:AlternateContent>
      <p:sp>
        <p:nvSpPr>
          <p:cNvPr id="32" name="Rectangle 31">
            <a:extLst>
              <a:ext uri="{FF2B5EF4-FFF2-40B4-BE49-F238E27FC236}">
                <a16:creationId xmlns:a16="http://schemas.microsoft.com/office/drawing/2014/main" id="{8FDC5A60-03AF-724E-B1E8-20637439FC32}"/>
              </a:ext>
            </a:extLst>
          </p:cNvPr>
          <p:cNvSpPr/>
          <p:nvPr/>
        </p:nvSpPr>
        <p:spPr>
          <a:xfrm>
            <a:off x="8615138" y="2463898"/>
            <a:ext cx="4324682" cy="430887"/>
          </a:xfrm>
          <a:prstGeom prst="rect">
            <a:avLst/>
          </a:prstGeom>
          <a:solidFill>
            <a:schemeClr val="bg1"/>
          </a:solidFill>
        </p:spPr>
        <p:txBody>
          <a:bodyPr wrap="square">
            <a:spAutoFit/>
          </a:bodyPr>
          <a:lstStyle/>
          <a:p>
            <a:r>
              <a:rPr lang="en-US" sz="2200" dirty="0">
                <a:solidFill>
                  <a:srgbClr val="7030A0"/>
                </a:solidFill>
                <a:latin typeface="Cambria Math" charset="0"/>
                <a:ea typeface="Cambria Math" charset="0"/>
                <a:cs typeface="Cambria Math" charset="0"/>
              </a:rPr>
              <a:t>[Blum, </a:t>
            </a:r>
            <a:r>
              <a:rPr lang="en-US" sz="2200" b="1" dirty="0">
                <a:solidFill>
                  <a:srgbClr val="7030A0"/>
                </a:solidFill>
                <a:latin typeface="Cambria Math" charset="0"/>
                <a:ea typeface="Cambria Math" charset="0"/>
                <a:cs typeface="Cambria Math" charset="0"/>
              </a:rPr>
              <a:t>H</a:t>
            </a:r>
            <a:r>
              <a:rPr lang="en-US" sz="2200" dirty="0">
                <a:solidFill>
                  <a:srgbClr val="7030A0"/>
                </a:solidFill>
                <a:latin typeface="Cambria Math" charset="0"/>
                <a:ea typeface="Cambria Math" charset="0"/>
                <a:cs typeface="Cambria Math" charset="0"/>
              </a:rPr>
              <a:t>, Phillips, Shao ’21]</a:t>
            </a:r>
            <a:endParaRPr lang="en-US" sz="2200" b="1" dirty="0">
              <a:solidFill>
                <a:srgbClr val="7030A0"/>
              </a:solidFill>
              <a:latin typeface="Cambria Math" charset="0"/>
              <a:ea typeface="Cambria Math" charset="0"/>
              <a:cs typeface="Cambria Math" charset="0"/>
            </a:endParaRPr>
          </a:p>
        </p:txBody>
      </p:sp>
    </p:spTree>
    <p:custDataLst>
      <p:tags r:id="rId1"/>
    </p:custDataLst>
    <p:extLst>
      <p:ext uri="{BB962C8B-B14F-4D97-AF65-F5344CB8AC3E}">
        <p14:creationId xmlns:p14="http://schemas.microsoft.com/office/powerpoint/2010/main" val="515732381"/>
      </p:ext>
    </p:extLst>
  </p:cSld>
  <p:clrMapOvr>
    <a:masterClrMapping/>
  </p:clrMapOvr>
  <mc:AlternateContent xmlns:mc="http://schemas.openxmlformats.org/markup-compatibility/2006">
    <mc:Choice xmlns:p14="http://schemas.microsoft.com/office/powerpoint/2010/main" Requires="p14">
      <p:transition spd="slow" p14:dur="2000" advTm="116359"/>
    </mc:Choice>
    <mc:Fallback>
      <p:transition spd="slow" advTm="1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55" grpId="0"/>
      <p:bldP spid="60" grpId="0"/>
    </p:bldLst>
  </p:timing>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299182" y="186920"/>
            <a:ext cx="9144000" cy="808327"/>
          </a:xfrm>
        </p:spPr>
        <p:txBody>
          <a:bodyPr>
            <a:noAutofit/>
          </a:bodyPr>
          <a:lstStyle/>
          <a:p>
            <a:r>
              <a:rPr lang="en-US" sz="4000" dirty="0"/>
              <a:t>Rationality and Equilibria Matter</a:t>
            </a:r>
          </a:p>
        </p:txBody>
      </p:sp>
      <p:sp>
        <p:nvSpPr>
          <p:cNvPr id="7" name="Rectangle 6">
            <a:extLst>
              <a:ext uri="{FF2B5EF4-FFF2-40B4-BE49-F238E27FC236}">
                <a16:creationId xmlns:a16="http://schemas.microsoft.com/office/drawing/2014/main" id="{B36B2839-29B2-7342-ADFC-169394FDF203}"/>
              </a:ext>
            </a:extLst>
          </p:cNvPr>
          <p:cNvSpPr/>
          <p:nvPr/>
        </p:nvSpPr>
        <p:spPr>
          <a:xfrm>
            <a:off x="2072005" y="2061182"/>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p:grpSp>
        <p:nvGrpSpPr>
          <p:cNvPr id="17" name="Group 16">
            <a:extLst>
              <a:ext uri="{FF2B5EF4-FFF2-40B4-BE49-F238E27FC236}">
                <a16:creationId xmlns:a16="http://schemas.microsoft.com/office/drawing/2014/main" id="{F0D35B7E-8186-CC48-8BCF-DC979E673587}"/>
              </a:ext>
            </a:extLst>
          </p:cNvPr>
          <p:cNvGrpSpPr/>
          <p:nvPr/>
        </p:nvGrpSpPr>
        <p:grpSpPr>
          <a:xfrm>
            <a:off x="6425662" y="4185468"/>
            <a:ext cx="4129241" cy="2580775"/>
            <a:chOff x="4570590" y="4057716"/>
            <a:chExt cx="4542165" cy="2838853"/>
          </a:xfrm>
        </p:grpSpPr>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1006D8F-5651-CD4B-B3A7-746D147D05C9}"/>
                    </a:ext>
                  </a:extLst>
                </p:cNvPr>
                <p:cNvSpPr/>
                <p:nvPr/>
              </p:nvSpPr>
              <p:spPr>
                <a:xfrm>
                  <a:off x="5809408" y="5477143"/>
                  <a:ext cx="348711" cy="4062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solidFill>
                              <a:srgbClr val="379801"/>
                            </a:solidFill>
                            <a:latin typeface="Cambria Math" panose="02040503050406030204" pitchFamily="18" charset="0"/>
                            <a:ea typeface="Cambria Math" panose="02040503050406030204" pitchFamily="18" charset="0"/>
                            <a:cs typeface="Cambria Math" charset="0"/>
                          </a:rPr>
                          <m:t>𝑖</m:t>
                        </m:r>
                      </m:oMath>
                    </m:oMathPara>
                  </a14:m>
                  <a:endParaRPr lang="en-US" dirty="0"/>
                </a:p>
              </p:txBody>
            </p:sp>
          </mc:Choice>
          <mc:Fallback xmlns="">
            <p:sp>
              <p:nvSpPr>
                <p:cNvPr id="9" name="Rectangle 8">
                  <a:extLst>
                    <a:ext uri="{FF2B5EF4-FFF2-40B4-BE49-F238E27FC236}">
                      <a16:creationId xmlns:a16="http://schemas.microsoft.com/office/drawing/2014/main" id="{A1006D8F-5651-CD4B-B3A7-746D147D05C9}"/>
                    </a:ext>
                  </a:extLst>
                </p:cNvPr>
                <p:cNvSpPr>
                  <a:spLocks noRot="1" noChangeAspect="1" noMove="1" noResize="1" noEditPoints="1" noAdjustHandles="1" noChangeArrowheads="1" noChangeShapeType="1" noTextEdit="1"/>
                </p:cNvSpPr>
                <p:nvPr/>
              </p:nvSpPr>
              <p:spPr>
                <a:xfrm>
                  <a:off x="5809408" y="5477143"/>
                  <a:ext cx="348711" cy="406265"/>
                </a:xfrm>
                <a:prstGeom prst="rect">
                  <a:avLst/>
                </a:prstGeom>
                <a:blipFill>
                  <a:blip r:embed="rId4"/>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F4F47384-079D-0640-9798-DB49B1DCAD0D}"/>
                </a:ext>
              </a:extLst>
            </p:cNvPr>
            <p:cNvPicPr>
              <a:picLocks noChangeAspect="1"/>
            </p:cNvPicPr>
            <p:nvPr/>
          </p:nvPicPr>
          <p:blipFill>
            <a:blip r:embed="rId5"/>
            <a:stretch>
              <a:fillRect/>
            </a:stretch>
          </p:blipFill>
          <p:spPr>
            <a:xfrm>
              <a:off x="4570590" y="4057716"/>
              <a:ext cx="4542165" cy="2838853"/>
            </a:xfrm>
            <a:prstGeom prst="rect">
              <a:avLst/>
            </a:prstGeom>
          </p:spPr>
        </p:pic>
      </p:grpSp>
      <p:sp>
        <p:nvSpPr>
          <p:cNvPr id="13" name="Rectangle 12">
            <a:extLst>
              <a:ext uri="{FF2B5EF4-FFF2-40B4-BE49-F238E27FC236}">
                <a16:creationId xmlns:a16="http://schemas.microsoft.com/office/drawing/2014/main" id="{54C5F6BB-3E4C-7F42-B055-C601646C9B37}"/>
              </a:ext>
            </a:extLst>
          </p:cNvPr>
          <p:cNvSpPr/>
          <p:nvPr/>
        </p:nvSpPr>
        <p:spPr>
          <a:xfrm>
            <a:off x="448038" y="1181400"/>
            <a:ext cx="9969670" cy="2308324"/>
          </a:xfrm>
          <a:prstGeom prst="rect">
            <a:avLst/>
          </a:prstGeom>
        </p:spPr>
        <p:txBody>
          <a:bodyPr wrap="square">
            <a:spAutoFit/>
          </a:bodyPr>
          <a:lstStyle/>
          <a:p>
            <a:r>
              <a:rPr lang="en-US" sz="2400" dirty="0">
                <a:latin typeface="Cambria Math" charset="0"/>
                <a:ea typeface="Cambria Math" charset="0"/>
              </a:rPr>
              <a:t>Welfare of the agents:</a:t>
            </a:r>
          </a:p>
          <a:p>
            <a:pPr marL="342900" indent="-342900">
              <a:buFont typeface="Arial" panose="020B0604020202020204" pitchFamily="34" charset="0"/>
              <a:buChar char="•"/>
            </a:pPr>
            <a:r>
              <a:rPr lang="en-US" sz="2400" dirty="0">
                <a:latin typeface="Cambria Math" charset="0"/>
                <a:ea typeface="Cambria Math" charset="0"/>
              </a:rPr>
              <a:t>Receiving a reasonable return in what resources you put in.</a:t>
            </a:r>
          </a:p>
          <a:p>
            <a:endParaRPr lang="en-US" sz="2400" dirty="0">
              <a:latin typeface="Cambria Math" charset="0"/>
              <a:ea typeface="Cambria Math" charset="0"/>
            </a:endParaRPr>
          </a:p>
          <a:p>
            <a:r>
              <a:rPr lang="en-US" sz="2400" dirty="0">
                <a:latin typeface="Cambria Math" charset="0"/>
                <a:ea typeface="Cambria Math" charset="0"/>
              </a:rPr>
              <a:t>Usability and stability of systems over time:</a:t>
            </a:r>
          </a:p>
          <a:p>
            <a:pPr marL="342900" indent="-342900">
              <a:buFont typeface="Arial" panose="020B0604020202020204" pitchFamily="34" charset="0"/>
              <a:buChar char="•"/>
            </a:pPr>
            <a:r>
              <a:rPr lang="en-US" sz="2400" dirty="0">
                <a:latin typeface="Cambria Math" charset="0"/>
                <a:ea typeface="Cambria Math" charset="0"/>
              </a:rPr>
              <a:t>Even a small reduction in contribution across the agents impacts algorithmic performance.</a:t>
            </a:r>
            <a:endParaRPr lang="en-US" sz="2400" dirty="0"/>
          </a:p>
        </p:txBody>
      </p:sp>
      <p:sp>
        <p:nvSpPr>
          <p:cNvPr id="19" name="Rectangle 18">
            <a:extLst>
              <a:ext uri="{FF2B5EF4-FFF2-40B4-BE49-F238E27FC236}">
                <a16:creationId xmlns:a16="http://schemas.microsoft.com/office/drawing/2014/main" id="{1A399339-1D1C-274E-B4FF-641105877376}"/>
              </a:ext>
            </a:extLst>
          </p:cNvPr>
          <p:cNvSpPr/>
          <p:nvPr/>
        </p:nvSpPr>
        <p:spPr>
          <a:xfrm>
            <a:off x="1552353" y="4578910"/>
            <a:ext cx="4511697" cy="1508105"/>
          </a:xfrm>
          <a:prstGeom prst="rect">
            <a:avLst/>
          </a:prstGeom>
        </p:spPr>
        <p:txBody>
          <a:bodyPr wrap="square">
            <a:spAutoFit/>
          </a:bodyPr>
          <a:lstStyle/>
          <a:p>
            <a:r>
              <a:rPr lang="en-US" sz="2400" b="1" dirty="0">
                <a:solidFill>
                  <a:srgbClr val="C00000"/>
                </a:solidFill>
                <a:latin typeface="Cambria Math" charset="0"/>
                <a:ea typeface="Cambria Math" charset="0"/>
              </a:rPr>
              <a:t>60% of agents can unilaterally reduce their contributions to 5% of current levels.</a:t>
            </a:r>
          </a:p>
          <a:p>
            <a:r>
              <a:rPr lang="en-US" sz="2000" dirty="0">
                <a:latin typeface="Cambria Math" charset="0"/>
                <a:ea typeface="Cambria Math" charset="0"/>
              </a:rPr>
              <a:t> </a:t>
            </a:r>
            <a:endParaRPr lang="en-US" sz="2000" dirty="0"/>
          </a:p>
        </p:txBody>
      </p:sp>
      <p:sp>
        <p:nvSpPr>
          <p:cNvPr id="20" name="Rectangle 19">
            <a:extLst>
              <a:ext uri="{FF2B5EF4-FFF2-40B4-BE49-F238E27FC236}">
                <a16:creationId xmlns:a16="http://schemas.microsoft.com/office/drawing/2014/main" id="{8D12AE64-352B-D94C-B9A2-44E725664E75}"/>
              </a:ext>
            </a:extLst>
          </p:cNvPr>
          <p:cNvSpPr/>
          <p:nvPr/>
        </p:nvSpPr>
        <p:spPr>
          <a:xfrm rot="16200000">
            <a:off x="5747847" y="5285684"/>
            <a:ext cx="1729128" cy="276999"/>
          </a:xfrm>
          <a:prstGeom prst="rect">
            <a:avLst/>
          </a:prstGeom>
          <a:solidFill>
            <a:schemeClr val="bg1"/>
          </a:solidFill>
        </p:spPr>
        <p:txBody>
          <a:bodyPr wrap="none">
            <a:spAutoFit/>
          </a:bodyPr>
          <a:lstStyle/>
          <a:p>
            <a:r>
              <a:rPr lang="en-US" sz="1200" dirty="0">
                <a:latin typeface="Cambria Math" charset="0"/>
                <a:ea typeface="Cambria Math" charset="0"/>
              </a:rPr>
              <a:t>Frac. defectors satisfied</a:t>
            </a:r>
            <a:endParaRPr lang="en-US" sz="1200" dirty="0"/>
          </a:p>
        </p:txBody>
      </p:sp>
      <p:sp>
        <p:nvSpPr>
          <p:cNvPr id="21" name="Rectangle 20">
            <a:extLst>
              <a:ext uri="{FF2B5EF4-FFF2-40B4-BE49-F238E27FC236}">
                <a16:creationId xmlns:a16="http://schemas.microsoft.com/office/drawing/2014/main" id="{ECDF1943-72B7-2F4B-964A-FCCB939DE4E5}"/>
              </a:ext>
            </a:extLst>
          </p:cNvPr>
          <p:cNvSpPr/>
          <p:nvPr/>
        </p:nvSpPr>
        <p:spPr>
          <a:xfrm>
            <a:off x="7525446" y="6573683"/>
            <a:ext cx="2066591" cy="261610"/>
          </a:xfrm>
          <a:prstGeom prst="rect">
            <a:avLst/>
          </a:prstGeom>
          <a:solidFill>
            <a:schemeClr val="bg1"/>
          </a:solidFill>
        </p:spPr>
        <p:txBody>
          <a:bodyPr wrap="none">
            <a:spAutoFit/>
          </a:bodyPr>
          <a:lstStyle/>
          <a:p>
            <a:r>
              <a:rPr lang="en-US" sz="1100" dirty="0">
                <a:latin typeface="Cambria Math" charset="0"/>
                <a:ea typeface="Cambria Math" charset="0"/>
              </a:rPr>
              <a:t>Frac. contribution for defectors</a:t>
            </a:r>
            <a:endParaRPr lang="en-US" sz="1100" dirty="0"/>
          </a:p>
        </p:txBody>
      </p:sp>
      <p:sp>
        <p:nvSpPr>
          <p:cNvPr id="22" name="Rectangle 21">
            <a:extLst>
              <a:ext uri="{FF2B5EF4-FFF2-40B4-BE49-F238E27FC236}">
                <a16:creationId xmlns:a16="http://schemas.microsoft.com/office/drawing/2014/main" id="{8212D0F2-C749-A248-A8F5-74B4B69C2670}"/>
              </a:ext>
            </a:extLst>
          </p:cNvPr>
          <p:cNvSpPr/>
          <p:nvPr/>
        </p:nvSpPr>
        <p:spPr>
          <a:xfrm>
            <a:off x="7840050" y="4185467"/>
            <a:ext cx="1594054" cy="287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a:extLst>
              <a:ext uri="{FF2B5EF4-FFF2-40B4-BE49-F238E27FC236}">
                <a16:creationId xmlns:a16="http://schemas.microsoft.com/office/drawing/2014/main" id="{AFF38AD7-BFAB-1A43-B299-91F8E30F560A}"/>
              </a:ext>
            </a:extLst>
          </p:cNvPr>
          <p:cNvSpPr/>
          <p:nvPr/>
        </p:nvSpPr>
        <p:spPr>
          <a:xfrm>
            <a:off x="5898491" y="4717827"/>
            <a:ext cx="1149928" cy="329185"/>
          </a:xfrm>
          <a:custGeom>
            <a:avLst/>
            <a:gdLst>
              <a:gd name="connsiteX0" fmla="*/ 0 w 1149928"/>
              <a:gd name="connsiteY0" fmla="*/ 107513 h 329185"/>
              <a:gd name="connsiteX1" fmla="*/ 942109 w 1149928"/>
              <a:gd name="connsiteY1" fmla="*/ 10531 h 329185"/>
              <a:gd name="connsiteX2" fmla="*/ 1149928 w 1149928"/>
              <a:gd name="connsiteY2" fmla="*/ 329185 h 329185"/>
            </a:gdLst>
            <a:ahLst/>
            <a:cxnLst>
              <a:cxn ang="0">
                <a:pos x="connsiteX0" y="connsiteY0"/>
              </a:cxn>
              <a:cxn ang="0">
                <a:pos x="connsiteX1" y="connsiteY1"/>
              </a:cxn>
              <a:cxn ang="0">
                <a:pos x="connsiteX2" y="connsiteY2"/>
              </a:cxn>
            </a:cxnLst>
            <a:rect l="l" t="t" r="r" b="b"/>
            <a:pathLst>
              <a:path w="1149928" h="329185">
                <a:moveTo>
                  <a:pt x="0" y="107513"/>
                </a:moveTo>
                <a:cubicBezTo>
                  <a:pt x="375227" y="40549"/>
                  <a:pt x="750454" y="-26414"/>
                  <a:pt x="942109" y="10531"/>
                </a:cubicBezTo>
                <a:cubicBezTo>
                  <a:pt x="1133764" y="47476"/>
                  <a:pt x="1141846" y="188330"/>
                  <a:pt x="1149928" y="329185"/>
                </a:cubicBezTo>
              </a:path>
            </a:pathLst>
          </a:custGeom>
          <a:noFill/>
          <a:ln w="19050">
            <a:headEnd type="none"/>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65A7FE7-B8FE-8B43-B057-CB18D25AFB57}"/>
              </a:ext>
            </a:extLst>
          </p:cNvPr>
          <p:cNvSpPr/>
          <p:nvPr/>
        </p:nvSpPr>
        <p:spPr>
          <a:xfrm>
            <a:off x="516616" y="3745964"/>
            <a:ext cx="8785547" cy="461665"/>
          </a:xfrm>
          <a:prstGeom prst="rect">
            <a:avLst/>
          </a:prstGeom>
        </p:spPr>
        <p:txBody>
          <a:bodyPr wrap="none">
            <a:spAutoFit/>
          </a:bodyPr>
          <a:lstStyle/>
          <a:p>
            <a:r>
              <a:rPr lang="en-US" sz="2400" dirty="0">
                <a:latin typeface="Cambria Math" charset="0"/>
                <a:ea typeface="Cambria Math" charset="0"/>
              </a:rPr>
              <a:t>State of the art learning algorithms are VERY far from equilibrium</a:t>
            </a:r>
            <a:endParaRPr lang="en-US" sz="2400" dirty="0"/>
          </a:p>
        </p:txBody>
      </p:sp>
    </p:spTree>
    <p:custDataLst>
      <p:tags r:id="rId1"/>
    </p:custDataLst>
    <p:extLst>
      <p:ext uri="{BB962C8B-B14F-4D97-AF65-F5344CB8AC3E}">
        <p14:creationId xmlns:p14="http://schemas.microsoft.com/office/powerpoint/2010/main" val="279248162"/>
      </p:ext>
    </p:extLst>
  </p:cSld>
  <p:clrMapOvr>
    <a:masterClrMapping/>
  </p:clrMapOvr>
  <mc:AlternateContent xmlns:mc="http://schemas.openxmlformats.org/markup-compatibility/2006">
    <mc:Choice xmlns:p14="http://schemas.microsoft.com/office/powerpoint/2010/main" Requires="p14">
      <p:transition spd="slow" p14:dur="2000" advTm="66471"/>
    </mc:Choice>
    <mc:Fallback>
      <p:transition spd="slow" advTm="664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animBg="1"/>
      <p:bldP spid="22" grpId="0" animBg="1"/>
      <p:bldP spid="23" grpId="0" animBg="1"/>
      <p:bldP spid="16" grpId="0"/>
    </p:bldLst>
  </p:timing>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09699" y="234795"/>
            <a:ext cx="7068065" cy="808327"/>
          </a:xfrm>
        </p:spPr>
        <p:txBody>
          <a:bodyPr>
            <a:noAutofit/>
          </a:bodyPr>
          <a:lstStyle/>
          <a:p>
            <a:r>
              <a:rPr lang="en-US" dirty="0"/>
              <a:t>Do Equilibria exist?</a:t>
            </a:r>
          </a:p>
        </p:txBody>
      </p:sp>
      <p:sp>
        <p:nvSpPr>
          <p:cNvPr id="7" name="Rectangle 6">
            <a:extLst>
              <a:ext uri="{FF2B5EF4-FFF2-40B4-BE49-F238E27FC236}">
                <a16:creationId xmlns:a16="http://schemas.microsoft.com/office/drawing/2014/main" id="{B36B2839-29B2-7342-ADFC-169394FDF203}"/>
              </a:ext>
            </a:extLst>
          </p:cNvPr>
          <p:cNvSpPr/>
          <p:nvPr/>
        </p:nvSpPr>
        <p:spPr>
          <a:xfrm>
            <a:off x="1923150" y="1702596"/>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p:cxnSp>
        <p:nvCxnSpPr>
          <p:cNvPr id="16" name="Straight Connector 15">
            <a:extLst>
              <a:ext uri="{FF2B5EF4-FFF2-40B4-BE49-F238E27FC236}">
                <a16:creationId xmlns:a16="http://schemas.microsoft.com/office/drawing/2014/main" id="{DD5B95B6-8A35-DD4C-A7E3-EBC6EC4DD740}"/>
              </a:ext>
            </a:extLst>
          </p:cNvPr>
          <p:cNvCxnSpPr/>
          <p:nvPr/>
        </p:nvCxnSpPr>
        <p:spPr>
          <a:xfrm>
            <a:off x="1524000" y="-513364"/>
            <a:ext cx="9144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E73FF8B-B9F2-A94A-90D0-88908DAABCD3}"/>
              </a:ext>
            </a:extLst>
          </p:cNvPr>
          <p:cNvSpPr/>
          <p:nvPr/>
        </p:nvSpPr>
        <p:spPr>
          <a:xfrm>
            <a:off x="4307163" y="-786117"/>
            <a:ext cx="3577674" cy="430887"/>
          </a:xfrm>
          <a:prstGeom prst="rect">
            <a:avLst/>
          </a:prstGeom>
          <a:solidFill>
            <a:schemeClr val="bg1"/>
          </a:solidFill>
        </p:spPr>
        <p:txBody>
          <a:bodyPr wrap="square">
            <a:spAutoFit/>
          </a:bodyPr>
          <a:lstStyle/>
          <a:p>
            <a:pPr algn="ctr"/>
            <a:r>
              <a:rPr lang="en-US" sz="2200" b="1" dirty="0">
                <a:latin typeface="Cambria Math" charset="0"/>
                <a:ea typeface="Cambria Math" charset="0"/>
                <a:cs typeface="Cambria Math" charset="0"/>
              </a:rPr>
              <a:t>Do Equilibria Always Exist?</a:t>
            </a:r>
            <a:endParaRPr lang="en-US" sz="2200" b="1" dirty="0">
              <a:solidFill>
                <a:schemeClr val="tx2">
                  <a:lumMod val="50000"/>
                  <a:lumOff val="50000"/>
                </a:schemeClr>
              </a:solidFill>
              <a:latin typeface="Cambria Math" charset="0"/>
              <a:ea typeface="Cambria Math" charset="0"/>
              <a:cs typeface="Cambria Math" charset="0"/>
            </a:endParaRPr>
          </a:p>
        </p:txBody>
      </p:sp>
      <p:sp>
        <p:nvSpPr>
          <p:cNvPr id="17" name="TextBox 16">
            <a:extLst>
              <a:ext uri="{FF2B5EF4-FFF2-40B4-BE49-F238E27FC236}">
                <a16:creationId xmlns:a16="http://schemas.microsoft.com/office/drawing/2014/main" id="{A291C91A-9AB6-EC44-84EB-BAF2C04520D5}"/>
              </a:ext>
            </a:extLst>
          </p:cNvPr>
          <p:cNvSpPr txBox="1"/>
          <p:nvPr/>
        </p:nvSpPr>
        <p:spPr>
          <a:xfrm>
            <a:off x="1970196" y="1876331"/>
            <a:ext cx="5981254" cy="954107"/>
          </a:xfrm>
          <a:prstGeom prst="rect">
            <a:avLst/>
          </a:prstGeom>
          <a:noFill/>
        </p:spPr>
        <p:txBody>
          <a:bodyPr wrap="square" rtlCol="0">
            <a:spAutoFit/>
          </a:bodyPr>
          <a:lstStyle/>
          <a:p>
            <a:pPr algn="ctr"/>
            <a:r>
              <a:rPr lang="en-US" sz="2800" dirty="0">
                <a:solidFill>
                  <a:srgbClr val="C00000"/>
                </a:solidFill>
                <a:latin typeface="Cambria Math" charset="0"/>
                <a:ea typeface="Cambria Math" charset="0"/>
                <a:cs typeface="Cambria Math" charset="0"/>
              </a:rPr>
              <a:t>Unfortunately, some learning problems have no stable equilibrium!</a:t>
            </a:r>
          </a:p>
        </p:txBody>
      </p:sp>
      <p:sp>
        <p:nvSpPr>
          <p:cNvPr id="18" name="TextBox 17">
            <a:extLst>
              <a:ext uri="{FF2B5EF4-FFF2-40B4-BE49-F238E27FC236}">
                <a16:creationId xmlns:a16="http://schemas.microsoft.com/office/drawing/2014/main" id="{6A9153EE-7144-E94F-8172-30BABE49CB33}"/>
              </a:ext>
            </a:extLst>
          </p:cNvPr>
          <p:cNvSpPr txBox="1"/>
          <p:nvPr/>
        </p:nvSpPr>
        <p:spPr>
          <a:xfrm>
            <a:off x="1883427" y="3858171"/>
            <a:ext cx="6171875" cy="1384995"/>
          </a:xfrm>
          <a:prstGeom prst="rect">
            <a:avLst/>
          </a:prstGeom>
          <a:noFill/>
        </p:spPr>
        <p:txBody>
          <a:bodyPr wrap="square" rtlCol="0">
            <a:spAutoFit/>
          </a:bodyPr>
          <a:lstStyle/>
          <a:p>
            <a:pPr algn="ctr"/>
            <a:r>
              <a:rPr lang="en-US" sz="2800" dirty="0">
                <a:solidFill>
                  <a:srgbClr val="00B050"/>
                </a:solidFill>
                <a:latin typeface="Cambria Math" charset="0"/>
                <a:ea typeface="Cambria Math" charset="0"/>
                <a:cs typeface="Cambria Math" charset="0"/>
              </a:rPr>
              <a:t>But they do generally exist </a:t>
            </a:r>
          </a:p>
          <a:p>
            <a:pPr algn="ctr"/>
            <a:r>
              <a:rPr lang="en-US" sz="2800" dirty="0">
                <a:solidFill>
                  <a:srgbClr val="00B050"/>
                </a:solidFill>
                <a:latin typeface="Cambria Math" charset="0"/>
                <a:ea typeface="Cambria Math" charset="0"/>
                <a:cs typeface="Cambria Math" charset="0"/>
              </a:rPr>
              <a:t>under mild assumptions</a:t>
            </a:r>
          </a:p>
          <a:p>
            <a:pPr algn="ctr"/>
            <a:r>
              <a:rPr lang="en-US" sz="2800" dirty="0">
                <a:solidFill>
                  <a:srgbClr val="00B050"/>
                </a:solidFill>
                <a:latin typeface="Cambria Math" charset="0"/>
                <a:ea typeface="Cambria Math" charset="0"/>
                <a:cs typeface="Cambria Math" charset="0"/>
              </a:rPr>
              <a:t> that are met in most applications.</a:t>
            </a:r>
          </a:p>
        </p:txBody>
      </p:sp>
      <p:sp>
        <p:nvSpPr>
          <p:cNvPr id="23" name="Rectangle 22">
            <a:extLst>
              <a:ext uri="{FF2B5EF4-FFF2-40B4-BE49-F238E27FC236}">
                <a16:creationId xmlns:a16="http://schemas.microsoft.com/office/drawing/2014/main" id="{9A00D297-E12E-AC41-87D2-D89E8E9240A2}"/>
              </a:ext>
            </a:extLst>
          </p:cNvPr>
          <p:cNvSpPr/>
          <p:nvPr/>
        </p:nvSpPr>
        <p:spPr>
          <a:xfrm rot="10800000">
            <a:off x="9602893" y="-50366"/>
            <a:ext cx="2535758" cy="6997077"/>
          </a:xfrm>
          <a:prstGeom prst="rect">
            <a:avLst/>
          </a:prstGeom>
          <a:gradFill>
            <a:gsLst>
              <a:gs pos="0">
                <a:schemeClr val="accent2">
                  <a:alpha val="99000"/>
                  <a:lumMod val="60000"/>
                  <a:lumOff val="40000"/>
                </a:schemeClr>
              </a:gs>
              <a:gs pos="24000">
                <a:srgbClr val="CAFCFF">
                  <a:alpha val="85000"/>
                </a:srgbClr>
              </a:gs>
              <a:gs pos="75000">
                <a:srgbClr val="CAFCFF">
                  <a:alpha val="78000"/>
                </a:srgbClr>
              </a:gs>
              <a:gs pos="100000">
                <a:schemeClr val="accent2">
                  <a:alpha val="62000"/>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B513BA3-477C-5249-92B9-EA3885BD16CC}"/>
              </a:ext>
            </a:extLst>
          </p:cNvPr>
          <p:cNvGrpSpPr/>
          <p:nvPr/>
        </p:nvGrpSpPr>
        <p:grpSpPr>
          <a:xfrm>
            <a:off x="9661884" y="3182269"/>
            <a:ext cx="4024358" cy="3930620"/>
            <a:chOff x="6176621" y="3791277"/>
            <a:chExt cx="4024358" cy="3930620"/>
          </a:xfrm>
        </p:grpSpPr>
        <p:sp>
          <p:nvSpPr>
            <p:cNvPr id="25" name="Freeform 24">
              <a:extLst>
                <a:ext uri="{FF2B5EF4-FFF2-40B4-BE49-F238E27FC236}">
                  <a16:creationId xmlns:a16="http://schemas.microsoft.com/office/drawing/2014/main" id="{09BFFF39-CF9C-1045-A184-7CD5AE8DB955}"/>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0E6F2A46-5CA9-8243-9CB3-160578E171B8}"/>
                </a:ext>
              </a:extLst>
            </p:cNvPr>
            <p:cNvCxnSpPr>
              <a:cxnSpLocks/>
              <a:stCxn id="30" idx="6"/>
              <a:endCxn id="32"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BAB48F-94DD-334C-BF06-00341DF041EB}"/>
                </a:ext>
              </a:extLst>
            </p:cNvPr>
            <p:cNvCxnSpPr>
              <a:cxnSpLocks/>
              <a:stCxn id="29" idx="5"/>
              <a:endCxn id="32"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B9F6D17-D185-6548-8EC6-F4C2A59859E6}"/>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F41A561-CE49-1045-A38A-1BB276545FBD}"/>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502AFDE9-EE58-8B42-AC56-8B863E4AEB4B}"/>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3839B6-CB69-8248-87BD-47585825B966}"/>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B6D086E-4D82-7C46-B6F2-5BD2E6C80836}"/>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F1EC997-E9C6-DE42-AC15-9EA5CBE7BEB8}"/>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5607D74-00A4-624F-8CAF-5B344F8383ED}"/>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7DC0585C-7385-7B45-918A-075BFB22C796}"/>
                </a:ext>
              </a:extLst>
            </p:cNvPr>
            <p:cNvCxnSpPr>
              <a:cxnSpLocks/>
              <a:stCxn id="31" idx="6"/>
            </p:cNvCxnSpPr>
            <p:nvPr/>
          </p:nvCxnSpPr>
          <p:spPr>
            <a:xfrm>
              <a:off x="6359501" y="6648319"/>
              <a:ext cx="1133147" cy="98433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CBFDB5-D9F6-154F-B5B0-1030F43AA2DE}"/>
                </a:ext>
              </a:extLst>
            </p:cNvPr>
            <p:cNvCxnSpPr>
              <a:cxnSpLocks/>
              <a:stCxn id="32" idx="5"/>
              <a:endCxn id="34"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247EF8-B9EF-2D49-9597-5F9F89D46B08}"/>
                </a:ext>
              </a:extLst>
            </p:cNvPr>
            <p:cNvCxnSpPr>
              <a:cxnSpLocks/>
              <a:stCxn id="32" idx="6"/>
              <a:endCxn id="33"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18EB34-9CA9-C346-8421-AE339374E4B7}"/>
                </a:ext>
              </a:extLst>
            </p:cNvPr>
            <p:cNvCxnSpPr>
              <a:cxnSpLocks/>
              <a:stCxn id="34" idx="7"/>
              <a:endCxn id="33"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F82E2A-69FE-2C4A-9B3E-5DF0E19596D4}"/>
                </a:ext>
              </a:extLst>
            </p:cNvPr>
            <p:cNvCxnSpPr>
              <a:cxnSpLocks/>
              <a:stCxn id="32" idx="7"/>
              <a:endCxn id="28"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3BC188-484B-4D41-8B57-B174437B3245}"/>
                </a:ext>
              </a:extLst>
            </p:cNvPr>
            <p:cNvCxnSpPr>
              <a:cxnSpLocks/>
              <a:stCxn id="33" idx="0"/>
              <a:endCxn id="28"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85AD8B-A2BA-2844-BCE1-2CFF5239AB87}"/>
                </a:ext>
              </a:extLst>
            </p:cNvPr>
            <p:cNvCxnSpPr>
              <a:cxnSpLocks/>
              <a:endCxn id="34" idx="3"/>
            </p:cNvCxnSpPr>
            <p:nvPr/>
          </p:nvCxnSpPr>
          <p:spPr>
            <a:xfrm flipV="1">
              <a:off x="8035756" y="7048451"/>
              <a:ext cx="818625" cy="6734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9D114-7229-2347-8ED0-58ACC4ABBCF4}"/>
                </a:ext>
              </a:extLst>
            </p:cNvPr>
            <p:cNvCxnSpPr>
              <a:cxnSpLocks/>
              <a:endCxn id="34"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11A664-4D16-9B40-87B5-8C6E4CC93E30}"/>
                </a:ext>
              </a:extLst>
            </p:cNvPr>
            <p:cNvCxnSpPr>
              <a:cxnSpLocks/>
              <a:endCxn id="33"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5B7E2F8-6C33-0442-9D09-971075F65297}"/>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B6EB0DA0-E17C-0848-B201-B6B7B9A54ED0}"/>
                </a:ext>
              </a:extLst>
            </p:cNvPr>
            <p:cNvCxnSpPr>
              <a:cxnSpLocks/>
              <a:stCxn id="44" idx="7"/>
              <a:endCxn id="32"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A498F5-1BE2-DC4A-950D-125009107DBA}"/>
                </a:ext>
              </a:extLst>
            </p:cNvPr>
            <p:cNvCxnSpPr>
              <a:cxnSpLocks/>
              <a:stCxn id="31" idx="7"/>
              <a:endCxn id="44"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A5877C2-6B54-DB49-89D1-2B299C4B9D6B}"/>
                </a:ext>
              </a:extLst>
            </p:cNvPr>
            <p:cNvCxnSpPr>
              <a:cxnSpLocks/>
              <a:stCxn id="30" idx="5"/>
              <a:endCxn id="44"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098419-EAEB-DD40-ACF2-801CF8722E8C}"/>
                </a:ext>
              </a:extLst>
            </p:cNvPr>
            <p:cNvCxnSpPr>
              <a:cxnSpLocks/>
              <a:stCxn id="44" idx="5"/>
              <a:endCxn id="34"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CC16F4C-2B2C-CA46-9755-34055E357D73}"/>
              </a:ext>
            </a:extLst>
          </p:cNvPr>
          <p:cNvGrpSpPr/>
          <p:nvPr/>
        </p:nvGrpSpPr>
        <p:grpSpPr>
          <a:xfrm rot="16967746">
            <a:off x="9162113" y="-457225"/>
            <a:ext cx="4601002" cy="3892370"/>
            <a:chOff x="5599977" y="3791277"/>
            <a:chExt cx="4601002" cy="3892370"/>
          </a:xfrm>
        </p:grpSpPr>
        <p:sp>
          <p:nvSpPr>
            <p:cNvPr id="51" name="Freeform 50">
              <a:extLst>
                <a:ext uri="{FF2B5EF4-FFF2-40B4-BE49-F238E27FC236}">
                  <a16:creationId xmlns:a16="http://schemas.microsoft.com/office/drawing/2014/main" id="{31D4CA0A-62AC-074C-8182-8EA77BF9B416}"/>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37B638F0-44C0-EC4E-B150-C3D5AC8691D4}"/>
                </a:ext>
              </a:extLst>
            </p:cNvPr>
            <p:cNvCxnSpPr>
              <a:cxnSpLocks/>
              <a:stCxn id="56" idx="6"/>
              <a:endCxn id="58"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092CAE-E9B9-5745-B757-F915E5471245}"/>
                </a:ext>
              </a:extLst>
            </p:cNvPr>
            <p:cNvCxnSpPr>
              <a:cxnSpLocks/>
              <a:stCxn id="55" idx="5"/>
              <a:endCxn id="58"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5E6E627-E544-F348-B5D5-3332A5C257D9}"/>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43D1B553-36E1-7948-83A6-C5A3C770BA8C}"/>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1484108-860E-2B46-B833-AA4010C2ED41}"/>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896F691A-30F5-D24F-8B2A-421699914BDD}"/>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7B00F32-3F04-7C4B-ADF3-9792C4F8E368}"/>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1C37652-1B1E-6841-A52E-AC990056C7A9}"/>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B749BF2-653B-CE4D-BEFD-6D3777E29EE7}"/>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5092F395-2E3B-A147-BB33-919064FAE168}"/>
                </a:ext>
              </a:extLst>
            </p:cNvPr>
            <p:cNvCxnSpPr>
              <a:cxnSpLocks/>
            </p:cNvCxnSpPr>
            <p:nvPr/>
          </p:nvCxnSpPr>
          <p:spPr>
            <a:xfrm rot="4632254" flipH="1" flipV="1">
              <a:off x="5997714" y="5094378"/>
              <a:ext cx="15340" cy="81081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A324E-5DC7-3F40-B50C-BD1FC1EA91CD}"/>
                </a:ext>
              </a:extLst>
            </p:cNvPr>
            <p:cNvCxnSpPr>
              <a:cxnSpLocks/>
              <a:stCxn id="58" idx="5"/>
              <a:endCxn id="60"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2A679E-318C-0141-8180-AB0E7AD8241D}"/>
                </a:ext>
              </a:extLst>
            </p:cNvPr>
            <p:cNvCxnSpPr>
              <a:cxnSpLocks/>
              <a:stCxn id="58" idx="6"/>
              <a:endCxn id="59"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170ECC-1B57-6441-8789-408CFE1A3DF3}"/>
                </a:ext>
              </a:extLst>
            </p:cNvPr>
            <p:cNvCxnSpPr>
              <a:cxnSpLocks/>
              <a:stCxn id="60" idx="7"/>
              <a:endCxn id="59"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1D8236-0FC2-954A-9B5D-5B649F6B39C7}"/>
                </a:ext>
              </a:extLst>
            </p:cNvPr>
            <p:cNvCxnSpPr>
              <a:cxnSpLocks/>
              <a:stCxn id="58" idx="7"/>
              <a:endCxn id="54"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578338-024A-6048-8C2B-EA85862A3377}"/>
                </a:ext>
              </a:extLst>
            </p:cNvPr>
            <p:cNvCxnSpPr>
              <a:cxnSpLocks/>
              <a:stCxn id="59" idx="0"/>
              <a:endCxn id="54"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64DB5F-9E52-7841-8B06-C47ABB8C0F6E}"/>
                </a:ext>
              </a:extLst>
            </p:cNvPr>
            <p:cNvCxnSpPr>
              <a:cxnSpLocks/>
              <a:endCxn id="55" idx="3"/>
            </p:cNvCxnSpPr>
            <p:nvPr/>
          </p:nvCxnSpPr>
          <p:spPr>
            <a:xfrm rot="4632254" flipV="1">
              <a:off x="6607575" y="3905586"/>
              <a:ext cx="456190" cy="80106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84F06B-5255-8A46-894C-9388259B73D5}"/>
                </a:ext>
              </a:extLst>
            </p:cNvPr>
            <p:cNvCxnSpPr>
              <a:cxnSpLocks/>
              <a:endCxn id="60"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F3702F-1F52-9440-8866-435A3EA4CA7B}"/>
                </a:ext>
              </a:extLst>
            </p:cNvPr>
            <p:cNvCxnSpPr>
              <a:cxnSpLocks/>
              <a:endCxn id="59"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CA3C438-D5B8-2047-80EB-524B545F7BBA}"/>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C7D3DA8B-A108-2744-9055-24C1BFC8F83B}"/>
                </a:ext>
              </a:extLst>
            </p:cNvPr>
            <p:cNvCxnSpPr>
              <a:cxnSpLocks/>
              <a:stCxn id="70" idx="7"/>
              <a:endCxn id="58"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B2418F2-9DC4-A944-9CBE-1F51150CD121}"/>
                </a:ext>
              </a:extLst>
            </p:cNvPr>
            <p:cNvCxnSpPr>
              <a:cxnSpLocks/>
              <a:stCxn id="57" idx="7"/>
              <a:endCxn id="70"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D9BCE6-5D23-0D4C-BB85-0835A6E7C038}"/>
                </a:ext>
              </a:extLst>
            </p:cNvPr>
            <p:cNvCxnSpPr>
              <a:cxnSpLocks/>
              <a:stCxn id="56" idx="5"/>
              <a:endCxn id="70"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BC1B6FC-7285-2249-82D3-613363FF8B29}"/>
                </a:ext>
              </a:extLst>
            </p:cNvPr>
            <p:cNvCxnSpPr>
              <a:cxnSpLocks/>
              <a:stCxn id="70" idx="5"/>
              <a:endCxn id="60"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E147ABC3-05F0-0043-BE8A-64D31B73DD16}"/>
              </a:ext>
            </a:extLst>
          </p:cNvPr>
          <p:cNvCxnSpPr>
            <a:cxnSpLocks/>
            <a:stCxn id="23" idx="3"/>
          </p:cNvCxnSpPr>
          <p:nvPr/>
        </p:nvCxnSpPr>
        <p:spPr>
          <a:xfrm>
            <a:off x="9602894" y="3448172"/>
            <a:ext cx="372675" cy="12954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65426F-D3D2-C344-8F92-57DC6402DF07}"/>
              </a:ext>
            </a:extLst>
          </p:cNvPr>
          <p:cNvCxnSpPr>
            <a:cxnSpLocks/>
          </p:cNvCxnSpPr>
          <p:nvPr/>
        </p:nvCxnSpPr>
        <p:spPr>
          <a:xfrm>
            <a:off x="9620988" y="2606630"/>
            <a:ext cx="1139623" cy="110803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1AC5E60-4E3F-C148-9C61-FF757CFE2F11}"/>
              </a:ext>
            </a:extLst>
          </p:cNvPr>
          <p:cNvCxnSpPr>
            <a:cxnSpLocks/>
          </p:cNvCxnSpPr>
          <p:nvPr/>
        </p:nvCxnSpPr>
        <p:spPr>
          <a:xfrm flipH="1" flipV="1">
            <a:off x="9660464" y="1682141"/>
            <a:ext cx="245796"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B7CFF19-7432-444E-82E6-35158FCB66CD}"/>
              </a:ext>
            </a:extLst>
          </p:cNvPr>
          <p:cNvCxnSpPr>
            <a:cxnSpLocks/>
          </p:cNvCxnSpPr>
          <p:nvPr/>
        </p:nvCxnSpPr>
        <p:spPr>
          <a:xfrm flipH="1" flipV="1">
            <a:off x="9660264" y="4727873"/>
            <a:ext cx="223451"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9218" name="Picture 2" descr="Image result for clipart scale justice">
            <a:extLst>
              <a:ext uri="{FF2B5EF4-FFF2-40B4-BE49-F238E27FC236}">
                <a16:creationId xmlns:a16="http://schemas.microsoft.com/office/drawing/2014/main" id="{06CCBDBB-B45A-E448-8D09-A9CB087F3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8270" y="2357817"/>
            <a:ext cx="2455557" cy="244190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F8831ED9-0D66-E34A-85D1-F27EDEAF8FD6}"/>
              </a:ext>
            </a:extLst>
          </p:cNvPr>
          <p:cNvCxnSpPr>
            <a:cxnSpLocks/>
          </p:cNvCxnSpPr>
          <p:nvPr/>
        </p:nvCxnSpPr>
        <p:spPr>
          <a:xfrm>
            <a:off x="9602894" y="1"/>
            <a:ext cx="0" cy="6842663"/>
          </a:xfrm>
          <a:prstGeom prst="line">
            <a:avLst/>
          </a:prstGeom>
          <a:ln w="254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829712581"/>
      </p:ext>
    </p:extLst>
  </p:cSld>
  <p:clrMapOvr>
    <a:masterClrMapping/>
  </p:clrMapOvr>
  <mc:AlternateContent xmlns:mc="http://schemas.openxmlformats.org/markup-compatibility/2006">
    <mc:Choice xmlns:p14="http://schemas.microsoft.com/office/powerpoint/2010/main" Requires="p14">
      <p:transition spd="slow" p14:dur="2000" advTm="3621"/>
    </mc:Choice>
    <mc:Fallback>
      <p:transition spd="slow" advTm="362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riangle 32">
            <a:extLst>
              <a:ext uri="{FF2B5EF4-FFF2-40B4-BE49-F238E27FC236}">
                <a16:creationId xmlns:a16="http://schemas.microsoft.com/office/drawing/2014/main" id="{D07534E6-E954-3E4C-87D3-667A664AA159}"/>
              </a:ext>
            </a:extLst>
          </p:cNvPr>
          <p:cNvSpPr/>
          <p:nvPr/>
        </p:nvSpPr>
        <p:spPr>
          <a:xfrm>
            <a:off x="7698656" y="4191054"/>
            <a:ext cx="3364569" cy="2192796"/>
          </a:xfrm>
          <a:prstGeom prst="triangl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AA0B0-0603-684E-A4DF-1254657C9085}"/>
              </a:ext>
            </a:extLst>
          </p:cNvPr>
          <p:cNvSpPr>
            <a:spLocks noGrp="1"/>
          </p:cNvSpPr>
          <p:nvPr>
            <p:ph type="title"/>
          </p:nvPr>
        </p:nvSpPr>
        <p:spPr/>
        <p:txBody>
          <a:bodyPr/>
          <a:lstStyle/>
          <a:p>
            <a:r>
              <a:rPr lang="en-US" dirty="0"/>
              <a:t>Existence of Equilibria</a:t>
            </a:r>
          </a:p>
        </p:txBody>
      </p:sp>
      <p:grpSp>
        <p:nvGrpSpPr>
          <p:cNvPr id="4" name="Group 3">
            <a:extLst>
              <a:ext uri="{FF2B5EF4-FFF2-40B4-BE49-F238E27FC236}">
                <a16:creationId xmlns:a16="http://schemas.microsoft.com/office/drawing/2014/main" id="{B8DDBE06-EBBC-344B-8A49-0869A47790DC}"/>
              </a:ext>
            </a:extLst>
          </p:cNvPr>
          <p:cNvGrpSpPr/>
          <p:nvPr/>
        </p:nvGrpSpPr>
        <p:grpSpPr>
          <a:xfrm>
            <a:off x="8876104" y="3753217"/>
            <a:ext cx="1043174" cy="1034506"/>
            <a:chOff x="11904298" y="-1216203"/>
            <a:chExt cx="783752" cy="777240"/>
          </a:xfrm>
        </p:grpSpPr>
        <p:sp>
          <p:nvSpPr>
            <p:cNvPr id="5" name="Oval 4">
              <a:extLst>
                <a:ext uri="{FF2B5EF4-FFF2-40B4-BE49-F238E27FC236}">
                  <a16:creationId xmlns:a16="http://schemas.microsoft.com/office/drawing/2014/main" id="{BDC26A6D-29EC-AE40-B695-9B459B9277A3}"/>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C66DF4A-1769-FB43-BB78-BC3E853AF6A8}"/>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7" name="Picture 6" descr="Image result for face recognition clipart">
              <a:extLst>
                <a:ext uri="{FF2B5EF4-FFF2-40B4-BE49-F238E27FC236}">
                  <a16:creationId xmlns:a16="http://schemas.microsoft.com/office/drawing/2014/main" id="{3745DCE4-4EEA-2545-AB24-BF9FFE58734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6" descr="Image result for women hair clipart">
              <a:extLst>
                <a:ext uri="{FF2B5EF4-FFF2-40B4-BE49-F238E27FC236}">
                  <a16:creationId xmlns:a16="http://schemas.microsoft.com/office/drawing/2014/main" id="{5B297979-3B2C-AA40-B7C4-EE59EDD22D2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glasses clipart">
              <a:extLst>
                <a:ext uri="{FF2B5EF4-FFF2-40B4-BE49-F238E27FC236}">
                  <a16:creationId xmlns:a16="http://schemas.microsoft.com/office/drawing/2014/main" id="{FADE1D55-DEEF-B14B-AD52-4465E3C22BEF}"/>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564A0C7F-407D-7C44-862B-346514DB13C8}"/>
              </a:ext>
            </a:extLst>
          </p:cNvPr>
          <p:cNvGrpSpPr/>
          <p:nvPr/>
        </p:nvGrpSpPr>
        <p:grpSpPr>
          <a:xfrm>
            <a:off x="7270498" y="5822381"/>
            <a:ext cx="948340" cy="940460"/>
            <a:chOff x="9611807" y="-123415"/>
            <a:chExt cx="783752" cy="777240"/>
          </a:xfrm>
        </p:grpSpPr>
        <p:sp>
          <p:nvSpPr>
            <p:cNvPr id="11" name="Oval 10">
              <a:extLst>
                <a:ext uri="{FF2B5EF4-FFF2-40B4-BE49-F238E27FC236}">
                  <a16:creationId xmlns:a16="http://schemas.microsoft.com/office/drawing/2014/main" id="{052CE97F-5699-6A4A-BCEE-83CAB0E06846}"/>
                </a:ext>
              </a:extLst>
            </p:cNvPr>
            <p:cNvSpPr/>
            <p:nvPr/>
          </p:nvSpPr>
          <p:spPr>
            <a:xfrm>
              <a:off x="9618319" y="-12341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Image result for face recognition clipart">
              <a:extLst>
                <a:ext uri="{FF2B5EF4-FFF2-40B4-BE49-F238E27FC236}">
                  <a16:creationId xmlns:a16="http://schemas.microsoft.com/office/drawing/2014/main" id="{0CE29848-BDD6-1349-8497-DF534F3998D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9611807" y="-12341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13" name="Group 12">
            <a:extLst>
              <a:ext uri="{FF2B5EF4-FFF2-40B4-BE49-F238E27FC236}">
                <a16:creationId xmlns:a16="http://schemas.microsoft.com/office/drawing/2014/main" id="{7D9C0CFD-4EC2-FA42-A93C-878DAFEFFF61}"/>
              </a:ext>
            </a:extLst>
          </p:cNvPr>
          <p:cNvGrpSpPr/>
          <p:nvPr/>
        </p:nvGrpSpPr>
        <p:grpSpPr>
          <a:xfrm>
            <a:off x="10345516" y="5851606"/>
            <a:ext cx="948340" cy="977400"/>
            <a:chOff x="10850920" y="-193945"/>
            <a:chExt cx="783752" cy="807768"/>
          </a:xfrm>
        </p:grpSpPr>
        <p:sp>
          <p:nvSpPr>
            <p:cNvPr id="14" name="Oval 13">
              <a:extLst>
                <a:ext uri="{FF2B5EF4-FFF2-40B4-BE49-F238E27FC236}">
                  <a16:creationId xmlns:a16="http://schemas.microsoft.com/office/drawing/2014/main" id="{C72BBA8B-8A3A-E045-92D9-45B3199F82BD}"/>
                </a:ext>
              </a:extLst>
            </p:cNvPr>
            <p:cNvSpPr/>
            <p:nvPr/>
          </p:nvSpPr>
          <p:spPr>
            <a:xfrm>
              <a:off x="10857432" y="-19394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descr="Image result for face recognition clipart">
              <a:extLst>
                <a:ext uri="{FF2B5EF4-FFF2-40B4-BE49-F238E27FC236}">
                  <a16:creationId xmlns:a16="http://schemas.microsoft.com/office/drawing/2014/main" id="{2ADFEF2A-DE1E-5C46-B49E-D033233E3EF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50920" y="-19394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16" name="Picture 6" descr="Image result for women hair clipart">
              <a:extLst>
                <a:ext uri="{FF2B5EF4-FFF2-40B4-BE49-F238E27FC236}">
                  <a16:creationId xmlns:a16="http://schemas.microsoft.com/office/drawing/2014/main" id="{ED654C69-AAE8-0146-9E27-5606188E0F4D}"/>
                </a:ext>
              </a:extLst>
            </p:cNvPr>
            <p:cNvPicPr>
              <a:picLocks noChangeAspect="1" noChangeArrowheads="1"/>
            </p:cNvPicPr>
            <p:nvPr/>
          </p:nvPicPr>
          <p:blipFill>
            <a:blip r:embed="rId8">
              <a:duotone>
                <a:schemeClr val="accent1">
                  <a:shade val="45000"/>
                  <a:satMod val="135000"/>
                </a:schemeClr>
                <a:prstClr val="white"/>
              </a:duotone>
              <a:extLst>
                <a:ext uri="{BEBA8EAE-BF5A-486C-A8C5-ECC9F3942E4B}">
                  <a14:imgProps xmlns:a14="http://schemas.microsoft.com/office/drawing/2010/main">
                    <a14:imgLayer r:embed="rId5">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Effect>
                        <a14:brightnessContrast contrast="18000"/>
                      </a14:imgEffect>
                    </a14:imgLayer>
                  </a14:imgProps>
                </a:ext>
                <a:ext uri="{28A0092B-C50C-407E-A947-70E740481C1C}">
                  <a14:useLocalDpi xmlns:a14="http://schemas.microsoft.com/office/drawing/2010/main" val="0"/>
                </a:ext>
              </a:extLst>
            </a:blip>
            <a:srcRect/>
            <a:stretch>
              <a:fillRect/>
            </a:stretch>
          </p:blipFill>
          <p:spPr bwMode="auto">
            <a:xfrm>
              <a:off x="10958503" y="-193945"/>
              <a:ext cx="568109" cy="807768"/>
            </a:xfrm>
            <a:prstGeom prst="rect">
              <a:avLst/>
            </a:prstGeom>
            <a:noFill/>
            <a:extLst>
              <a:ext uri="{909E8E84-426E-40DD-AFC4-6F175D3DCCD1}">
                <a14:hiddenFill xmlns:a14="http://schemas.microsoft.com/office/drawing/2010/main">
                  <a:solidFill>
                    <a:srgbClr val="FFFFFF"/>
                  </a:solidFill>
                </a14:hiddenFill>
              </a:ext>
            </a:extLst>
          </p:spPr>
        </p:pic>
        <p:sp>
          <p:nvSpPr>
            <p:cNvPr id="17" name="Oval 16">
              <a:extLst>
                <a:ext uri="{FF2B5EF4-FFF2-40B4-BE49-F238E27FC236}">
                  <a16:creationId xmlns:a16="http://schemas.microsoft.com/office/drawing/2014/main" id="{E79320E4-D3CB-3A4A-AC00-9AF8E39884A0}"/>
                </a:ext>
              </a:extLst>
            </p:cNvPr>
            <p:cNvSpPr/>
            <p:nvPr/>
          </p:nvSpPr>
          <p:spPr>
            <a:xfrm>
              <a:off x="11220015" y="-1876"/>
              <a:ext cx="224053" cy="123415"/>
            </a:xfrm>
            <a:prstGeom prst="ellipse">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 name="TextBox 18">
            <a:extLst>
              <a:ext uri="{FF2B5EF4-FFF2-40B4-BE49-F238E27FC236}">
                <a16:creationId xmlns:a16="http://schemas.microsoft.com/office/drawing/2014/main" id="{4BFF4882-5621-6E4D-8A9B-881B0E17CED4}"/>
              </a:ext>
            </a:extLst>
          </p:cNvPr>
          <p:cNvSpPr txBox="1"/>
          <p:nvPr/>
        </p:nvSpPr>
        <p:spPr>
          <a:xfrm>
            <a:off x="426719" y="1328897"/>
            <a:ext cx="11986953" cy="2231765"/>
          </a:xfrm>
          <a:prstGeom prst="rect">
            <a:avLst/>
          </a:prstGeom>
          <a:noFill/>
        </p:spPr>
        <p:txBody>
          <a:bodyPr wrap="square">
            <a:spAutoFit/>
          </a:bodyPr>
          <a:lstStyle/>
          <a:p>
            <a:pPr>
              <a:lnSpc>
                <a:spcPct val="150000"/>
              </a:lnSpc>
            </a:pPr>
            <a:r>
              <a:rPr lang="en-US" sz="2600" dirty="0">
                <a:latin typeface="Cambria Math" charset="0"/>
                <a:ea typeface="Cambria Math" charset="0"/>
              </a:rPr>
              <a:t>Each agent is much much better at completing the next agents task, then their own.</a:t>
            </a:r>
          </a:p>
          <a:p>
            <a:endParaRPr lang="en-US" sz="2600" dirty="0">
              <a:latin typeface="Cambria Math" charset="0"/>
              <a:ea typeface="Cambria Math" charset="0"/>
            </a:endParaRPr>
          </a:p>
          <a:p>
            <a:pPr>
              <a:lnSpc>
                <a:spcPct val="150000"/>
              </a:lnSpc>
            </a:pPr>
            <a:r>
              <a:rPr lang="en-US" sz="2600" dirty="0">
                <a:latin typeface="Cambria Math" charset="0"/>
                <a:ea typeface="Cambria Math" charset="0"/>
              </a:rPr>
              <a:t>Let the labels an instance in             ‘s distribution, encode the target function for the next agent, as well as revealing the target on their data.</a:t>
            </a:r>
          </a:p>
        </p:txBody>
      </p:sp>
      <p:grpSp>
        <p:nvGrpSpPr>
          <p:cNvPr id="20" name="Group 19">
            <a:extLst>
              <a:ext uri="{FF2B5EF4-FFF2-40B4-BE49-F238E27FC236}">
                <a16:creationId xmlns:a16="http://schemas.microsoft.com/office/drawing/2014/main" id="{FD2AAC37-0EE7-6847-BC1F-AC9669A661DC}"/>
              </a:ext>
            </a:extLst>
          </p:cNvPr>
          <p:cNvGrpSpPr/>
          <p:nvPr/>
        </p:nvGrpSpPr>
        <p:grpSpPr>
          <a:xfrm>
            <a:off x="4443693" y="2282132"/>
            <a:ext cx="783752" cy="777240"/>
            <a:chOff x="11904298" y="-1216203"/>
            <a:chExt cx="783752" cy="777240"/>
          </a:xfrm>
        </p:grpSpPr>
        <p:sp>
          <p:nvSpPr>
            <p:cNvPr id="21" name="Oval 20">
              <a:extLst>
                <a:ext uri="{FF2B5EF4-FFF2-40B4-BE49-F238E27FC236}">
                  <a16:creationId xmlns:a16="http://schemas.microsoft.com/office/drawing/2014/main" id="{ACA1CF12-BF41-524D-8A44-860DBB9CD988}"/>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EA101972-685C-D543-953B-ECDEA3091DB4}"/>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45 Helvetica Light" pitchFamily="-110" charset="0"/>
                <a:ea typeface="Geneva" pitchFamily="-110" charset="-128"/>
                <a:cs typeface="Geneva" pitchFamily="-110" charset="-128"/>
              </a:endParaRPr>
            </a:p>
          </p:txBody>
        </p:sp>
        <p:pic>
          <p:nvPicPr>
            <p:cNvPr id="23" name="Picture 22" descr="Image result for face recognition clipart">
              <a:extLst>
                <a:ext uri="{FF2B5EF4-FFF2-40B4-BE49-F238E27FC236}">
                  <a16:creationId xmlns:a16="http://schemas.microsoft.com/office/drawing/2014/main" id="{84F1923C-DF00-EF41-BC37-B6FE26E077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6" descr="Image result for women hair clipart">
              <a:extLst>
                <a:ext uri="{FF2B5EF4-FFF2-40B4-BE49-F238E27FC236}">
                  <a16:creationId xmlns:a16="http://schemas.microsoft.com/office/drawing/2014/main" id="{59723D72-DDF8-704F-AC08-ED8AEA248EC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glasses clipart">
              <a:extLst>
                <a:ext uri="{FF2B5EF4-FFF2-40B4-BE49-F238E27FC236}">
                  <a16:creationId xmlns:a16="http://schemas.microsoft.com/office/drawing/2014/main" id="{B967E390-5231-0144-A8C9-BC6494282F01}"/>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TextBox 34">
            <a:extLst>
              <a:ext uri="{FF2B5EF4-FFF2-40B4-BE49-F238E27FC236}">
                <a16:creationId xmlns:a16="http://schemas.microsoft.com/office/drawing/2014/main" id="{67B4328C-6C77-6A4B-AFCC-4038257EFBD3}"/>
              </a:ext>
            </a:extLst>
          </p:cNvPr>
          <p:cNvSpPr txBox="1"/>
          <p:nvPr/>
        </p:nvSpPr>
        <p:spPr>
          <a:xfrm>
            <a:off x="8876104" y="3256509"/>
            <a:ext cx="1043174" cy="369332"/>
          </a:xfrm>
          <a:prstGeom prst="rect">
            <a:avLst/>
          </a:prstGeom>
          <a:noFill/>
        </p:spPr>
        <p:txBody>
          <a:bodyPr wrap="square">
            <a:spAutoFit/>
          </a:bodyPr>
          <a:lstStyle/>
          <a:p>
            <a:r>
              <a:rPr lang="en-US" sz="1800" dirty="0">
                <a:latin typeface="Cambria Math" charset="0"/>
                <a:ea typeface="Cambria Math" charset="0"/>
              </a:rPr>
              <a:t>Samples</a:t>
            </a:r>
            <a:endParaRPr lang="en-US" dirty="0"/>
          </a:p>
        </p:txBody>
      </p:sp>
      <p:sp>
        <p:nvSpPr>
          <p:cNvPr id="36" name="TextBox 35">
            <a:extLst>
              <a:ext uri="{FF2B5EF4-FFF2-40B4-BE49-F238E27FC236}">
                <a16:creationId xmlns:a16="http://schemas.microsoft.com/office/drawing/2014/main" id="{B8321441-51E8-914E-BD0D-CE0993BB473B}"/>
              </a:ext>
            </a:extLst>
          </p:cNvPr>
          <p:cNvSpPr txBox="1"/>
          <p:nvPr/>
        </p:nvSpPr>
        <p:spPr>
          <a:xfrm>
            <a:off x="10752281" y="5151698"/>
            <a:ext cx="1043174" cy="646331"/>
          </a:xfrm>
          <a:prstGeom prst="rect">
            <a:avLst/>
          </a:prstGeom>
          <a:noFill/>
        </p:spPr>
        <p:txBody>
          <a:bodyPr wrap="square">
            <a:spAutoFit/>
          </a:bodyPr>
          <a:lstStyle/>
          <a:p>
            <a:pPr algn="ctr"/>
            <a:r>
              <a:rPr lang="en-US" sz="1800" dirty="0">
                <a:latin typeface="Cambria Math" charset="0"/>
                <a:ea typeface="Cambria Math" charset="0"/>
              </a:rPr>
              <a:t>Not Samples</a:t>
            </a:r>
            <a:endParaRPr lang="en-US" dirty="0"/>
          </a:p>
        </p:txBody>
      </p:sp>
      <p:sp>
        <p:nvSpPr>
          <p:cNvPr id="37" name="TextBox 36">
            <a:extLst>
              <a:ext uri="{FF2B5EF4-FFF2-40B4-BE49-F238E27FC236}">
                <a16:creationId xmlns:a16="http://schemas.microsoft.com/office/drawing/2014/main" id="{CDAA0EC3-6CAF-AF42-84BE-DAF03FCFDF13}"/>
              </a:ext>
            </a:extLst>
          </p:cNvPr>
          <p:cNvSpPr txBox="1"/>
          <p:nvPr/>
        </p:nvSpPr>
        <p:spPr>
          <a:xfrm>
            <a:off x="7077191" y="5326203"/>
            <a:ext cx="1043174" cy="369332"/>
          </a:xfrm>
          <a:prstGeom prst="rect">
            <a:avLst/>
          </a:prstGeom>
          <a:noFill/>
        </p:spPr>
        <p:txBody>
          <a:bodyPr wrap="square">
            <a:spAutoFit/>
          </a:bodyPr>
          <a:lstStyle/>
          <a:p>
            <a:pPr algn="ctr"/>
            <a:r>
              <a:rPr lang="en-US" sz="1800" dirty="0">
                <a:latin typeface="Cambria Math" charset="0"/>
                <a:ea typeface="Cambria Math" charset="0"/>
              </a:rPr>
              <a:t>Samples</a:t>
            </a:r>
            <a:endParaRPr lang="en-US" dirty="0"/>
          </a:p>
        </p:txBody>
      </p:sp>
      <p:sp>
        <p:nvSpPr>
          <p:cNvPr id="38" name="TextBox 37">
            <a:extLst>
              <a:ext uri="{FF2B5EF4-FFF2-40B4-BE49-F238E27FC236}">
                <a16:creationId xmlns:a16="http://schemas.microsoft.com/office/drawing/2014/main" id="{3A8DB7A3-FB94-E54C-9BA0-281543887668}"/>
              </a:ext>
            </a:extLst>
          </p:cNvPr>
          <p:cNvSpPr txBox="1"/>
          <p:nvPr/>
        </p:nvSpPr>
        <p:spPr>
          <a:xfrm>
            <a:off x="9910611" y="3623631"/>
            <a:ext cx="1704259" cy="369332"/>
          </a:xfrm>
          <a:prstGeom prst="rect">
            <a:avLst/>
          </a:prstGeom>
          <a:solidFill>
            <a:schemeClr val="bg1"/>
          </a:solidFill>
        </p:spPr>
        <p:txBody>
          <a:bodyPr wrap="square">
            <a:spAutoFit/>
          </a:bodyPr>
          <a:lstStyle/>
          <a:p>
            <a:pPr algn="ctr"/>
            <a:r>
              <a:rPr lang="en-US" sz="1800" b="1" dirty="0">
                <a:solidFill>
                  <a:schemeClr val="accent1"/>
                </a:solidFill>
                <a:latin typeface="Cambria Math" charset="0"/>
                <a:ea typeface="Cambria Math" charset="0"/>
              </a:rPr>
              <a:t>Not Samples</a:t>
            </a:r>
            <a:endParaRPr lang="en-US" b="1" dirty="0">
              <a:solidFill>
                <a:schemeClr val="accent1"/>
              </a:solidFill>
            </a:endParaRPr>
          </a:p>
        </p:txBody>
      </p:sp>
      <p:sp>
        <p:nvSpPr>
          <p:cNvPr id="40" name="TextBox 39">
            <a:extLst>
              <a:ext uri="{FF2B5EF4-FFF2-40B4-BE49-F238E27FC236}">
                <a16:creationId xmlns:a16="http://schemas.microsoft.com/office/drawing/2014/main" id="{D8AC425A-A3AF-6E4F-8EE4-4B481B6D792B}"/>
              </a:ext>
            </a:extLst>
          </p:cNvPr>
          <p:cNvSpPr txBox="1"/>
          <p:nvPr/>
        </p:nvSpPr>
        <p:spPr>
          <a:xfrm>
            <a:off x="491884" y="4764763"/>
            <a:ext cx="6474542" cy="1200329"/>
          </a:xfrm>
          <a:prstGeom prst="rect">
            <a:avLst/>
          </a:prstGeom>
          <a:noFill/>
        </p:spPr>
        <p:txBody>
          <a:bodyPr wrap="square">
            <a:spAutoFit/>
          </a:bodyPr>
          <a:lstStyle/>
          <a:p>
            <a:r>
              <a:rPr lang="en-US" sz="2400" dirty="0">
                <a:latin typeface="Cambria Math" charset="0"/>
                <a:ea typeface="Cambria Math" charset="0"/>
              </a:rPr>
              <a:t>Cycling behavior:</a:t>
            </a:r>
          </a:p>
          <a:p>
            <a:pPr marL="342900" indent="-342900">
              <a:buFont typeface="Arial" panose="020B0604020202020204" pitchFamily="34" charset="0"/>
              <a:buChar char="•"/>
            </a:pPr>
            <a:r>
              <a:rPr lang="en-US" sz="2400" dirty="0">
                <a:latin typeface="Cambria Math" charset="0"/>
                <a:ea typeface="Cambria Math" charset="0"/>
              </a:rPr>
              <a:t>Non-continuous functions and actions</a:t>
            </a:r>
          </a:p>
          <a:p>
            <a:pPr marL="342900" indent="-342900">
              <a:buFont typeface="Arial" panose="020B0604020202020204" pitchFamily="34" charset="0"/>
              <a:buChar char="•"/>
            </a:pPr>
            <a:r>
              <a:rPr lang="en-US" sz="2400" dirty="0">
                <a:latin typeface="Cambria Math" charset="0"/>
                <a:ea typeface="Cambria Math" charset="0"/>
              </a:rPr>
              <a:t>More of a pure strategy equilibrium.</a:t>
            </a:r>
          </a:p>
        </p:txBody>
      </p:sp>
    </p:spTree>
    <p:extLst>
      <p:ext uri="{BB962C8B-B14F-4D97-AF65-F5344CB8AC3E}">
        <p14:creationId xmlns:p14="http://schemas.microsoft.com/office/powerpoint/2010/main" val="2614419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0">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6" grpId="0"/>
      <p:bldP spid="37" grpId="0"/>
    </p:bldLst>
  </p:timing>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14519" y="185922"/>
            <a:ext cx="8592066" cy="808327"/>
          </a:xfrm>
        </p:spPr>
        <p:txBody>
          <a:bodyPr>
            <a:noAutofit/>
          </a:bodyPr>
          <a:lstStyle/>
          <a:p>
            <a:r>
              <a:rPr lang="en-US" sz="4000" dirty="0"/>
              <a:t>Are Equilibria Efficient?</a:t>
            </a:r>
          </a:p>
        </p:txBody>
      </p:sp>
      <p:sp>
        <p:nvSpPr>
          <p:cNvPr id="7" name="Rectangle 6">
            <a:extLst>
              <a:ext uri="{FF2B5EF4-FFF2-40B4-BE49-F238E27FC236}">
                <a16:creationId xmlns:a16="http://schemas.microsoft.com/office/drawing/2014/main" id="{B36B2839-29B2-7342-ADFC-169394FDF203}"/>
              </a:ext>
            </a:extLst>
          </p:cNvPr>
          <p:cNvSpPr/>
          <p:nvPr/>
        </p:nvSpPr>
        <p:spPr>
          <a:xfrm>
            <a:off x="1923150" y="1702596"/>
            <a:ext cx="184731" cy="646331"/>
          </a:xfrm>
          <a:prstGeom prst="rect">
            <a:avLst/>
          </a:prstGeom>
        </p:spPr>
        <p:txBody>
          <a:bodyPr wrap="none">
            <a:spAutoFit/>
          </a:bodyPr>
          <a:lstStyle/>
          <a:p>
            <a:endParaRPr lang="en-US" dirty="0">
              <a:latin typeface="Cambria Math" charset="0"/>
              <a:ea typeface="Cambria Math" charset="0"/>
            </a:endParaRPr>
          </a:p>
          <a:p>
            <a:endParaRPr lang="en-US" dirty="0">
              <a:latin typeface="Cambria Math" charset="0"/>
              <a:ea typeface="Cambria Math" charset="0"/>
            </a:endParaRPr>
          </a:p>
        </p:txBody>
      </p:sp>
      <p:cxnSp>
        <p:nvCxnSpPr>
          <p:cNvPr id="16" name="Straight Connector 15">
            <a:extLst>
              <a:ext uri="{FF2B5EF4-FFF2-40B4-BE49-F238E27FC236}">
                <a16:creationId xmlns:a16="http://schemas.microsoft.com/office/drawing/2014/main" id="{DD5B95B6-8A35-DD4C-A7E3-EBC6EC4DD740}"/>
              </a:ext>
            </a:extLst>
          </p:cNvPr>
          <p:cNvCxnSpPr/>
          <p:nvPr/>
        </p:nvCxnSpPr>
        <p:spPr>
          <a:xfrm>
            <a:off x="1524000" y="-513364"/>
            <a:ext cx="9144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BE73FF8B-B9F2-A94A-90D0-88908DAABCD3}"/>
              </a:ext>
            </a:extLst>
          </p:cNvPr>
          <p:cNvSpPr/>
          <p:nvPr/>
        </p:nvSpPr>
        <p:spPr>
          <a:xfrm>
            <a:off x="4307163" y="-786117"/>
            <a:ext cx="3577674" cy="430887"/>
          </a:xfrm>
          <a:prstGeom prst="rect">
            <a:avLst/>
          </a:prstGeom>
          <a:solidFill>
            <a:schemeClr val="bg1"/>
          </a:solidFill>
        </p:spPr>
        <p:txBody>
          <a:bodyPr wrap="square">
            <a:spAutoFit/>
          </a:bodyPr>
          <a:lstStyle/>
          <a:p>
            <a:pPr algn="ctr"/>
            <a:r>
              <a:rPr lang="en-US" sz="2200" b="1" dirty="0">
                <a:latin typeface="Cambria Math" charset="0"/>
                <a:ea typeface="Cambria Math" charset="0"/>
                <a:cs typeface="Cambria Math" charset="0"/>
              </a:rPr>
              <a:t>Do Equilibria Always Exist?</a:t>
            </a:r>
            <a:endParaRPr lang="en-US" sz="2200" b="1" dirty="0">
              <a:solidFill>
                <a:schemeClr val="tx2">
                  <a:lumMod val="50000"/>
                  <a:lumOff val="50000"/>
                </a:schemeClr>
              </a:solidFill>
              <a:latin typeface="Cambria Math" charset="0"/>
              <a:ea typeface="Cambria Math" charset="0"/>
              <a:cs typeface="Cambria Math" charset="0"/>
            </a:endParaRPr>
          </a:p>
        </p:txBody>
      </p:sp>
      <p:sp>
        <p:nvSpPr>
          <p:cNvPr id="17" name="TextBox 16">
            <a:extLst>
              <a:ext uri="{FF2B5EF4-FFF2-40B4-BE49-F238E27FC236}">
                <a16:creationId xmlns:a16="http://schemas.microsoft.com/office/drawing/2014/main" id="{A291C91A-9AB6-EC44-84EB-BAF2C04520D5}"/>
              </a:ext>
            </a:extLst>
          </p:cNvPr>
          <p:cNvSpPr txBox="1"/>
          <p:nvPr/>
        </p:nvSpPr>
        <p:spPr>
          <a:xfrm>
            <a:off x="842497" y="958619"/>
            <a:ext cx="7519012" cy="954107"/>
          </a:xfrm>
          <a:prstGeom prst="rect">
            <a:avLst/>
          </a:prstGeom>
          <a:noFill/>
        </p:spPr>
        <p:txBody>
          <a:bodyPr wrap="square" rtlCol="0">
            <a:spAutoFit/>
          </a:bodyPr>
          <a:lstStyle/>
          <a:p>
            <a:r>
              <a:rPr lang="en-US" sz="2800" dirty="0">
                <a:solidFill>
                  <a:srgbClr val="C00000"/>
                </a:solidFill>
                <a:latin typeface="Cambria Math" charset="0"/>
                <a:ea typeface="Cambria Math" charset="0"/>
                <a:cs typeface="Cambria Math" charset="0"/>
              </a:rPr>
              <a:t>They may require more collective resources than the optimal collaboration!</a:t>
            </a:r>
          </a:p>
        </p:txBody>
      </p:sp>
      <p:sp>
        <p:nvSpPr>
          <p:cNvPr id="23" name="Rectangle 22">
            <a:extLst>
              <a:ext uri="{FF2B5EF4-FFF2-40B4-BE49-F238E27FC236}">
                <a16:creationId xmlns:a16="http://schemas.microsoft.com/office/drawing/2014/main" id="{9A00D297-E12E-AC41-87D2-D89E8E9240A2}"/>
              </a:ext>
            </a:extLst>
          </p:cNvPr>
          <p:cNvSpPr/>
          <p:nvPr/>
        </p:nvSpPr>
        <p:spPr>
          <a:xfrm rot="10800000">
            <a:off x="9652222" y="0"/>
            <a:ext cx="2535758" cy="6997077"/>
          </a:xfrm>
          <a:prstGeom prst="rect">
            <a:avLst/>
          </a:prstGeom>
          <a:gradFill>
            <a:gsLst>
              <a:gs pos="0">
                <a:schemeClr val="accent2">
                  <a:alpha val="99000"/>
                  <a:lumMod val="60000"/>
                  <a:lumOff val="40000"/>
                </a:schemeClr>
              </a:gs>
              <a:gs pos="24000">
                <a:srgbClr val="CAFCFF">
                  <a:alpha val="85000"/>
                </a:srgbClr>
              </a:gs>
              <a:gs pos="75000">
                <a:srgbClr val="CAFCFF">
                  <a:alpha val="78000"/>
                </a:srgbClr>
              </a:gs>
              <a:gs pos="100000">
                <a:schemeClr val="accent2">
                  <a:alpha val="62000"/>
                  <a:lumMod val="60000"/>
                  <a:lumOff val="4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0B513BA3-477C-5249-92B9-EA3885BD16CC}"/>
              </a:ext>
            </a:extLst>
          </p:cNvPr>
          <p:cNvGrpSpPr/>
          <p:nvPr/>
        </p:nvGrpSpPr>
        <p:grpSpPr>
          <a:xfrm>
            <a:off x="9711213" y="3232635"/>
            <a:ext cx="4024358" cy="3930620"/>
            <a:chOff x="6176621" y="3791277"/>
            <a:chExt cx="4024358" cy="3930620"/>
          </a:xfrm>
        </p:grpSpPr>
        <p:sp>
          <p:nvSpPr>
            <p:cNvPr id="25" name="Freeform 24">
              <a:extLst>
                <a:ext uri="{FF2B5EF4-FFF2-40B4-BE49-F238E27FC236}">
                  <a16:creationId xmlns:a16="http://schemas.microsoft.com/office/drawing/2014/main" id="{09BFFF39-CF9C-1045-A184-7CD5AE8DB955}"/>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Connector 25">
              <a:extLst>
                <a:ext uri="{FF2B5EF4-FFF2-40B4-BE49-F238E27FC236}">
                  <a16:creationId xmlns:a16="http://schemas.microsoft.com/office/drawing/2014/main" id="{0E6F2A46-5CA9-8243-9CB3-160578E171B8}"/>
                </a:ext>
              </a:extLst>
            </p:cNvPr>
            <p:cNvCxnSpPr>
              <a:cxnSpLocks/>
              <a:stCxn id="30" idx="6"/>
              <a:endCxn id="32"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BAB48F-94DD-334C-BF06-00341DF041EB}"/>
                </a:ext>
              </a:extLst>
            </p:cNvPr>
            <p:cNvCxnSpPr>
              <a:cxnSpLocks/>
              <a:stCxn id="29" idx="5"/>
              <a:endCxn id="32"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Oval 27">
              <a:extLst>
                <a:ext uri="{FF2B5EF4-FFF2-40B4-BE49-F238E27FC236}">
                  <a16:creationId xmlns:a16="http://schemas.microsoft.com/office/drawing/2014/main" id="{7B9F6D17-D185-6548-8EC6-F4C2A59859E6}"/>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7F41A561-CE49-1045-A38A-1BB276545FBD}"/>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502AFDE9-EE58-8B42-AC56-8B863E4AEB4B}"/>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Oval 30">
              <a:extLst>
                <a:ext uri="{FF2B5EF4-FFF2-40B4-BE49-F238E27FC236}">
                  <a16:creationId xmlns:a16="http://schemas.microsoft.com/office/drawing/2014/main" id="{1D3839B6-CB69-8248-87BD-47585825B966}"/>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Oval 31">
              <a:extLst>
                <a:ext uri="{FF2B5EF4-FFF2-40B4-BE49-F238E27FC236}">
                  <a16:creationId xmlns:a16="http://schemas.microsoft.com/office/drawing/2014/main" id="{9B6D086E-4D82-7C46-B6F2-5BD2E6C80836}"/>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F1EC997-E9C6-DE42-AC15-9EA5CBE7BEB8}"/>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Oval 33">
              <a:extLst>
                <a:ext uri="{FF2B5EF4-FFF2-40B4-BE49-F238E27FC236}">
                  <a16:creationId xmlns:a16="http://schemas.microsoft.com/office/drawing/2014/main" id="{A5607D74-00A4-624F-8CAF-5B344F8383ED}"/>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Connector 34">
              <a:extLst>
                <a:ext uri="{FF2B5EF4-FFF2-40B4-BE49-F238E27FC236}">
                  <a16:creationId xmlns:a16="http://schemas.microsoft.com/office/drawing/2014/main" id="{7DC0585C-7385-7B45-918A-075BFB22C796}"/>
                </a:ext>
              </a:extLst>
            </p:cNvPr>
            <p:cNvCxnSpPr>
              <a:cxnSpLocks/>
              <a:stCxn id="31" idx="6"/>
            </p:cNvCxnSpPr>
            <p:nvPr/>
          </p:nvCxnSpPr>
          <p:spPr>
            <a:xfrm>
              <a:off x="6359501" y="6648319"/>
              <a:ext cx="1133147" cy="98433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ACBFDB5-D9F6-154F-B5B0-1030F43AA2DE}"/>
                </a:ext>
              </a:extLst>
            </p:cNvPr>
            <p:cNvCxnSpPr>
              <a:cxnSpLocks/>
              <a:stCxn id="32" idx="5"/>
              <a:endCxn id="34"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E247EF8-B9EF-2D49-9597-5F9F89D46B08}"/>
                </a:ext>
              </a:extLst>
            </p:cNvPr>
            <p:cNvCxnSpPr>
              <a:cxnSpLocks/>
              <a:stCxn id="32" idx="6"/>
              <a:endCxn id="33"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F18EB34-9CA9-C346-8421-AE339374E4B7}"/>
                </a:ext>
              </a:extLst>
            </p:cNvPr>
            <p:cNvCxnSpPr>
              <a:cxnSpLocks/>
              <a:stCxn id="34" idx="7"/>
              <a:endCxn id="33"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FF82E2A-69FE-2C4A-9B3E-5DF0E19596D4}"/>
                </a:ext>
              </a:extLst>
            </p:cNvPr>
            <p:cNvCxnSpPr>
              <a:cxnSpLocks/>
              <a:stCxn id="32" idx="7"/>
              <a:endCxn id="28"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93BC188-484B-4D41-8B57-B174437B3245}"/>
                </a:ext>
              </a:extLst>
            </p:cNvPr>
            <p:cNvCxnSpPr>
              <a:cxnSpLocks/>
              <a:stCxn id="33" idx="0"/>
              <a:endCxn id="28"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C85AD8B-A2BA-2844-BCE1-2CFF5239AB87}"/>
                </a:ext>
              </a:extLst>
            </p:cNvPr>
            <p:cNvCxnSpPr>
              <a:cxnSpLocks/>
              <a:endCxn id="34" idx="3"/>
            </p:cNvCxnSpPr>
            <p:nvPr/>
          </p:nvCxnSpPr>
          <p:spPr>
            <a:xfrm flipV="1">
              <a:off x="8035756" y="7048451"/>
              <a:ext cx="818625" cy="6734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349D114-7229-2347-8ED0-58ACC4ABBCF4}"/>
                </a:ext>
              </a:extLst>
            </p:cNvPr>
            <p:cNvCxnSpPr>
              <a:cxnSpLocks/>
              <a:endCxn id="34"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611A664-4D16-9B40-87B5-8C6E4CC93E30}"/>
                </a:ext>
              </a:extLst>
            </p:cNvPr>
            <p:cNvCxnSpPr>
              <a:cxnSpLocks/>
              <a:endCxn id="33"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Oval 43">
              <a:extLst>
                <a:ext uri="{FF2B5EF4-FFF2-40B4-BE49-F238E27FC236}">
                  <a16:creationId xmlns:a16="http://schemas.microsoft.com/office/drawing/2014/main" id="{A5B7E2F8-6C33-0442-9D09-971075F65297}"/>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5" name="Straight Connector 44">
              <a:extLst>
                <a:ext uri="{FF2B5EF4-FFF2-40B4-BE49-F238E27FC236}">
                  <a16:creationId xmlns:a16="http://schemas.microsoft.com/office/drawing/2014/main" id="{B6EB0DA0-E17C-0848-B201-B6B7B9A54ED0}"/>
                </a:ext>
              </a:extLst>
            </p:cNvPr>
            <p:cNvCxnSpPr>
              <a:cxnSpLocks/>
              <a:stCxn id="44" idx="7"/>
              <a:endCxn id="32"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DA498F5-1BE2-DC4A-950D-125009107DBA}"/>
                </a:ext>
              </a:extLst>
            </p:cNvPr>
            <p:cNvCxnSpPr>
              <a:cxnSpLocks/>
              <a:stCxn id="31" idx="7"/>
              <a:endCxn id="44"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A5877C2-6B54-DB49-89D1-2B299C4B9D6B}"/>
                </a:ext>
              </a:extLst>
            </p:cNvPr>
            <p:cNvCxnSpPr>
              <a:cxnSpLocks/>
              <a:stCxn id="30" idx="5"/>
              <a:endCxn id="44"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9098419-EAEB-DD40-ACF2-801CF8722E8C}"/>
                </a:ext>
              </a:extLst>
            </p:cNvPr>
            <p:cNvCxnSpPr>
              <a:cxnSpLocks/>
              <a:stCxn id="44" idx="5"/>
              <a:endCxn id="34"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6CC16F4C-2B2C-CA46-9755-34055E357D73}"/>
              </a:ext>
            </a:extLst>
          </p:cNvPr>
          <p:cNvGrpSpPr/>
          <p:nvPr/>
        </p:nvGrpSpPr>
        <p:grpSpPr>
          <a:xfrm rot="16967746">
            <a:off x="9211442" y="-406859"/>
            <a:ext cx="4601002" cy="3892370"/>
            <a:chOff x="5599977" y="3791277"/>
            <a:chExt cx="4601002" cy="3892370"/>
          </a:xfrm>
        </p:grpSpPr>
        <p:sp>
          <p:nvSpPr>
            <p:cNvPr id="51" name="Freeform 50">
              <a:extLst>
                <a:ext uri="{FF2B5EF4-FFF2-40B4-BE49-F238E27FC236}">
                  <a16:creationId xmlns:a16="http://schemas.microsoft.com/office/drawing/2014/main" id="{31D4CA0A-62AC-074C-8182-8EA77BF9B416}"/>
                </a:ext>
              </a:extLst>
            </p:cNvPr>
            <p:cNvSpPr/>
            <p:nvPr/>
          </p:nvSpPr>
          <p:spPr>
            <a:xfrm>
              <a:off x="6251660" y="3893043"/>
              <a:ext cx="3949319" cy="3790604"/>
            </a:xfrm>
            <a:custGeom>
              <a:avLst/>
              <a:gdLst>
                <a:gd name="connsiteX0" fmla="*/ 3640975 w 3640975"/>
                <a:gd name="connsiteY0" fmla="*/ 299259 h 3790604"/>
                <a:gd name="connsiteX1" fmla="*/ 2161309 w 3640975"/>
                <a:gd name="connsiteY1" fmla="*/ 0 h 3790604"/>
                <a:gd name="connsiteX2" fmla="*/ 1030779 w 3640975"/>
                <a:gd name="connsiteY2" fmla="*/ 482139 h 3790604"/>
                <a:gd name="connsiteX3" fmla="*/ 199506 w 3640975"/>
                <a:gd name="connsiteY3" fmla="*/ 1463040 h 3790604"/>
                <a:gd name="connsiteX4" fmla="*/ 0 w 3640975"/>
                <a:gd name="connsiteY4" fmla="*/ 2759826 h 3790604"/>
                <a:gd name="connsiteX5" fmla="*/ 266008 w 3640975"/>
                <a:gd name="connsiteY5" fmla="*/ 3790604 h 3790604"/>
                <a:gd name="connsiteX0" fmla="*/ 3640975 w 3679610"/>
                <a:gd name="connsiteY0" fmla="*/ 299259 h 3790604"/>
                <a:gd name="connsiteX1" fmla="*/ 3679610 w 3679610"/>
                <a:gd name="connsiteY1" fmla="*/ 279150 h 3790604"/>
                <a:gd name="connsiteX2" fmla="*/ 2161309 w 3679610"/>
                <a:gd name="connsiteY2" fmla="*/ 0 h 3790604"/>
                <a:gd name="connsiteX3" fmla="*/ 1030779 w 3679610"/>
                <a:gd name="connsiteY3" fmla="*/ 482139 h 3790604"/>
                <a:gd name="connsiteX4" fmla="*/ 199506 w 3679610"/>
                <a:gd name="connsiteY4" fmla="*/ 1463040 h 3790604"/>
                <a:gd name="connsiteX5" fmla="*/ 0 w 3679610"/>
                <a:gd name="connsiteY5" fmla="*/ 2759826 h 3790604"/>
                <a:gd name="connsiteX6" fmla="*/ 266008 w 3679610"/>
                <a:gd name="connsiteY6" fmla="*/ 3790604 h 3790604"/>
                <a:gd name="connsiteX0" fmla="*/ 3640975 w 3860363"/>
                <a:gd name="connsiteY0" fmla="*/ 299259 h 3790604"/>
                <a:gd name="connsiteX1" fmla="*/ 3860363 w 3860363"/>
                <a:gd name="connsiteY1" fmla="*/ 789513 h 3790604"/>
                <a:gd name="connsiteX2" fmla="*/ 2161309 w 3860363"/>
                <a:gd name="connsiteY2" fmla="*/ 0 h 3790604"/>
                <a:gd name="connsiteX3" fmla="*/ 1030779 w 3860363"/>
                <a:gd name="connsiteY3" fmla="*/ 482139 h 3790604"/>
                <a:gd name="connsiteX4" fmla="*/ 199506 w 3860363"/>
                <a:gd name="connsiteY4" fmla="*/ 1463040 h 3790604"/>
                <a:gd name="connsiteX5" fmla="*/ 0 w 3860363"/>
                <a:gd name="connsiteY5" fmla="*/ 2759826 h 3790604"/>
                <a:gd name="connsiteX6" fmla="*/ 266008 w 3860363"/>
                <a:gd name="connsiteY6" fmla="*/ 3790604 h 3790604"/>
                <a:gd name="connsiteX0" fmla="*/ 3640975 w 3640975"/>
                <a:gd name="connsiteY0" fmla="*/ 299259 h 3790604"/>
                <a:gd name="connsiteX1" fmla="*/ 3605182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640975 w 3640975"/>
                <a:gd name="connsiteY0" fmla="*/ 299259 h 3790604"/>
                <a:gd name="connsiteX1" fmla="*/ 3009759 w 3640975"/>
                <a:gd name="connsiteY1" fmla="*/ 300415 h 3790604"/>
                <a:gd name="connsiteX2" fmla="*/ 2161309 w 3640975"/>
                <a:gd name="connsiteY2" fmla="*/ 0 h 3790604"/>
                <a:gd name="connsiteX3" fmla="*/ 1030779 w 3640975"/>
                <a:gd name="connsiteY3" fmla="*/ 482139 h 3790604"/>
                <a:gd name="connsiteX4" fmla="*/ 199506 w 3640975"/>
                <a:gd name="connsiteY4" fmla="*/ 1463040 h 3790604"/>
                <a:gd name="connsiteX5" fmla="*/ 0 w 3640975"/>
                <a:gd name="connsiteY5" fmla="*/ 2759826 h 3790604"/>
                <a:gd name="connsiteX6" fmla="*/ 266008 w 3640975"/>
                <a:gd name="connsiteY6" fmla="*/ 3790604 h 3790604"/>
                <a:gd name="connsiteX0" fmla="*/ 3736668 w 3736668"/>
                <a:gd name="connsiteY0" fmla="*/ 1075436 h 3790604"/>
                <a:gd name="connsiteX1" fmla="*/ 3009759 w 3736668"/>
                <a:gd name="connsiteY1" fmla="*/ 30041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36668 w 3736668"/>
                <a:gd name="connsiteY0" fmla="*/ 1075436 h 3790604"/>
                <a:gd name="connsiteX1" fmla="*/ 3392531 w 3736668"/>
                <a:gd name="connsiteY1" fmla="*/ 172825 h 3790604"/>
                <a:gd name="connsiteX2" fmla="*/ 2161309 w 3736668"/>
                <a:gd name="connsiteY2" fmla="*/ 0 h 3790604"/>
                <a:gd name="connsiteX3" fmla="*/ 1030779 w 3736668"/>
                <a:gd name="connsiteY3" fmla="*/ 482139 h 3790604"/>
                <a:gd name="connsiteX4" fmla="*/ 199506 w 3736668"/>
                <a:gd name="connsiteY4" fmla="*/ 1463040 h 3790604"/>
                <a:gd name="connsiteX5" fmla="*/ 0 w 3736668"/>
                <a:gd name="connsiteY5" fmla="*/ 2759826 h 3790604"/>
                <a:gd name="connsiteX6" fmla="*/ 266008 w 3736668"/>
                <a:gd name="connsiteY6" fmla="*/ 3790604 h 3790604"/>
                <a:gd name="connsiteX0" fmla="*/ 3747300 w 3747300"/>
                <a:gd name="connsiteY0" fmla="*/ 3882431 h 3882431"/>
                <a:gd name="connsiteX1" fmla="*/ 3392531 w 3747300"/>
                <a:gd name="connsiteY1" fmla="*/ 172825 h 3882431"/>
                <a:gd name="connsiteX2" fmla="*/ 2161309 w 3747300"/>
                <a:gd name="connsiteY2" fmla="*/ 0 h 3882431"/>
                <a:gd name="connsiteX3" fmla="*/ 1030779 w 3747300"/>
                <a:gd name="connsiteY3" fmla="*/ 482139 h 3882431"/>
                <a:gd name="connsiteX4" fmla="*/ 199506 w 3747300"/>
                <a:gd name="connsiteY4" fmla="*/ 1463040 h 3882431"/>
                <a:gd name="connsiteX5" fmla="*/ 0 w 3747300"/>
                <a:gd name="connsiteY5" fmla="*/ 2759826 h 3882431"/>
                <a:gd name="connsiteX6" fmla="*/ 266008 w 3747300"/>
                <a:gd name="connsiteY6" fmla="*/ 3790604 h 3882431"/>
                <a:gd name="connsiteX0" fmla="*/ 3949319 w 3949319"/>
                <a:gd name="connsiteY0" fmla="*/ 3414598 h 3790604"/>
                <a:gd name="connsiteX1" fmla="*/ 3392531 w 3949319"/>
                <a:gd name="connsiteY1" fmla="*/ 172825 h 3790604"/>
                <a:gd name="connsiteX2" fmla="*/ 2161309 w 3949319"/>
                <a:gd name="connsiteY2" fmla="*/ 0 h 3790604"/>
                <a:gd name="connsiteX3" fmla="*/ 1030779 w 3949319"/>
                <a:gd name="connsiteY3" fmla="*/ 482139 h 3790604"/>
                <a:gd name="connsiteX4" fmla="*/ 199506 w 3949319"/>
                <a:gd name="connsiteY4" fmla="*/ 1463040 h 3790604"/>
                <a:gd name="connsiteX5" fmla="*/ 0 w 3949319"/>
                <a:gd name="connsiteY5" fmla="*/ 2759826 h 3790604"/>
                <a:gd name="connsiteX6" fmla="*/ 266008 w 3949319"/>
                <a:gd name="connsiteY6" fmla="*/ 3790604 h 379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9319" h="3790604">
                  <a:moveTo>
                    <a:pt x="3949319" y="3414598"/>
                  </a:moveTo>
                  <a:lnTo>
                    <a:pt x="3392531" y="172825"/>
                  </a:lnTo>
                  <a:lnTo>
                    <a:pt x="2161309" y="0"/>
                  </a:lnTo>
                  <a:lnTo>
                    <a:pt x="1030779" y="482139"/>
                  </a:lnTo>
                  <a:lnTo>
                    <a:pt x="199506" y="1463040"/>
                  </a:lnTo>
                  <a:lnTo>
                    <a:pt x="0" y="2759826"/>
                  </a:lnTo>
                  <a:lnTo>
                    <a:pt x="266008" y="3790604"/>
                  </a:lnTo>
                </a:path>
              </a:pathLst>
            </a:custGeom>
            <a:solidFill>
              <a:schemeClr val="accent5">
                <a:lumMod val="20000"/>
                <a:lumOff val="80000"/>
                <a:alpha val="14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2" name="Straight Connector 51">
              <a:extLst>
                <a:ext uri="{FF2B5EF4-FFF2-40B4-BE49-F238E27FC236}">
                  <a16:creationId xmlns:a16="http://schemas.microsoft.com/office/drawing/2014/main" id="{37B638F0-44C0-EC4E-B150-C3D5AC8691D4}"/>
                </a:ext>
              </a:extLst>
            </p:cNvPr>
            <p:cNvCxnSpPr>
              <a:cxnSpLocks/>
              <a:stCxn id="56" idx="6"/>
              <a:endCxn id="58" idx="2"/>
            </p:cNvCxnSpPr>
            <p:nvPr/>
          </p:nvCxnSpPr>
          <p:spPr>
            <a:xfrm>
              <a:off x="6556723" y="5393265"/>
              <a:ext cx="1676914" cy="10195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092CAE-E9B9-5745-B757-F915E5471245}"/>
                </a:ext>
              </a:extLst>
            </p:cNvPr>
            <p:cNvCxnSpPr>
              <a:cxnSpLocks/>
              <a:stCxn id="55" idx="5"/>
              <a:endCxn id="58" idx="5"/>
            </p:cNvCxnSpPr>
            <p:nvPr/>
          </p:nvCxnSpPr>
          <p:spPr>
            <a:xfrm>
              <a:off x="7406089" y="4439840"/>
              <a:ext cx="983646" cy="1120037"/>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5E6E627-E544-F348-B5D5-3332A5C257D9}"/>
                </a:ext>
              </a:extLst>
            </p:cNvPr>
            <p:cNvSpPr/>
            <p:nvPr/>
          </p:nvSpPr>
          <p:spPr>
            <a:xfrm>
              <a:off x="8402465" y="379127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Oval 54">
              <a:extLst>
                <a:ext uri="{FF2B5EF4-FFF2-40B4-BE49-F238E27FC236}">
                  <a16:creationId xmlns:a16="http://schemas.microsoft.com/office/drawing/2014/main" id="{43D1B553-36E1-7948-83A6-C5A3C770BA8C}"/>
                </a:ext>
              </a:extLst>
            </p:cNvPr>
            <p:cNvSpPr/>
            <p:nvPr/>
          </p:nvSpPr>
          <p:spPr>
            <a:xfrm>
              <a:off x="7249991" y="4283742"/>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Oval 55">
              <a:extLst>
                <a:ext uri="{FF2B5EF4-FFF2-40B4-BE49-F238E27FC236}">
                  <a16:creationId xmlns:a16="http://schemas.microsoft.com/office/drawing/2014/main" id="{E1484108-860E-2B46-B833-AA4010C2ED41}"/>
                </a:ext>
              </a:extLst>
            </p:cNvPr>
            <p:cNvSpPr/>
            <p:nvPr/>
          </p:nvSpPr>
          <p:spPr>
            <a:xfrm>
              <a:off x="6373843" y="5301825"/>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896F691A-30F5-D24F-8B2A-421699914BDD}"/>
                </a:ext>
              </a:extLst>
            </p:cNvPr>
            <p:cNvSpPr/>
            <p:nvPr/>
          </p:nvSpPr>
          <p:spPr>
            <a:xfrm>
              <a:off x="6176621" y="65568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Oval 57">
              <a:extLst>
                <a:ext uri="{FF2B5EF4-FFF2-40B4-BE49-F238E27FC236}">
                  <a16:creationId xmlns:a16="http://schemas.microsoft.com/office/drawing/2014/main" id="{57B00F32-3F04-7C4B-ADF3-9792C4F8E368}"/>
                </a:ext>
              </a:extLst>
            </p:cNvPr>
            <p:cNvSpPr/>
            <p:nvPr/>
          </p:nvSpPr>
          <p:spPr>
            <a:xfrm>
              <a:off x="8233637" y="5403779"/>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Oval 58">
              <a:extLst>
                <a:ext uri="{FF2B5EF4-FFF2-40B4-BE49-F238E27FC236}">
                  <a16:creationId xmlns:a16="http://schemas.microsoft.com/office/drawing/2014/main" id="{41C37652-1B1E-6841-A52E-AC990056C7A9}"/>
                </a:ext>
              </a:extLst>
            </p:cNvPr>
            <p:cNvSpPr/>
            <p:nvPr/>
          </p:nvSpPr>
          <p:spPr>
            <a:xfrm>
              <a:off x="9176071" y="518141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6B749BF2-653B-CE4D-BEFD-6D3777E29EE7}"/>
                </a:ext>
              </a:extLst>
            </p:cNvPr>
            <p:cNvSpPr/>
            <p:nvPr/>
          </p:nvSpPr>
          <p:spPr>
            <a:xfrm>
              <a:off x="8827599" y="6892353"/>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1" name="Straight Connector 60">
              <a:extLst>
                <a:ext uri="{FF2B5EF4-FFF2-40B4-BE49-F238E27FC236}">
                  <a16:creationId xmlns:a16="http://schemas.microsoft.com/office/drawing/2014/main" id="{5092F395-2E3B-A147-BB33-919064FAE168}"/>
                </a:ext>
              </a:extLst>
            </p:cNvPr>
            <p:cNvCxnSpPr>
              <a:cxnSpLocks/>
            </p:cNvCxnSpPr>
            <p:nvPr/>
          </p:nvCxnSpPr>
          <p:spPr>
            <a:xfrm rot="4632254" flipH="1" flipV="1">
              <a:off x="5997714" y="5094378"/>
              <a:ext cx="15340" cy="810813"/>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3AA324E-5DC7-3F40-B50C-BD1FC1EA91CD}"/>
                </a:ext>
              </a:extLst>
            </p:cNvPr>
            <p:cNvCxnSpPr>
              <a:cxnSpLocks/>
              <a:stCxn id="58" idx="5"/>
              <a:endCxn id="60" idx="1"/>
            </p:cNvCxnSpPr>
            <p:nvPr/>
          </p:nvCxnSpPr>
          <p:spPr>
            <a:xfrm>
              <a:off x="8389735" y="5559877"/>
              <a:ext cx="464646" cy="135925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9C2A679E-318C-0141-8180-AB0E7AD8241D}"/>
                </a:ext>
              </a:extLst>
            </p:cNvPr>
            <p:cNvCxnSpPr>
              <a:cxnSpLocks/>
              <a:stCxn id="58" idx="6"/>
              <a:endCxn id="59" idx="2"/>
            </p:cNvCxnSpPr>
            <p:nvPr/>
          </p:nvCxnSpPr>
          <p:spPr>
            <a:xfrm flipV="1">
              <a:off x="8416517" y="5272853"/>
              <a:ext cx="759554" cy="22236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1170ECC-1B57-6441-8789-408CFE1A3DF3}"/>
                </a:ext>
              </a:extLst>
            </p:cNvPr>
            <p:cNvCxnSpPr>
              <a:cxnSpLocks/>
              <a:stCxn id="60" idx="7"/>
              <a:endCxn id="59" idx="4"/>
            </p:cNvCxnSpPr>
            <p:nvPr/>
          </p:nvCxnSpPr>
          <p:spPr>
            <a:xfrm flipV="1">
              <a:off x="8983697" y="5364293"/>
              <a:ext cx="283814" cy="1554842"/>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1D8236-0FC2-954A-9B5D-5B649F6B39C7}"/>
                </a:ext>
              </a:extLst>
            </p:cNvPr>
            <p:cNvCxnSpPr>
              <a:cxnSpLocks/>
              <a:stCxn id="58" idx="7"/>
              <a:endCxn id="54" idx="4"/>
            </p:cNvCxnSpPr>
            <p:nvPr/>
          </p:nvCxnSpPr>
          <p:spPr>
            <a:xfrm flipV="1">
              <a:off x="8389735" y="3974157"/>
              <a:ext cx="104170" cy="14564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8578338-024A-6048-8C2B-EA85862A3377}"/>
                </a:ext>
              </a:extLst>
            </p:cNvPr>
            <p:cNvCxnSpPr>
              <a:cxnSpLocks/>
              <a:stCxn id="59" idx="0"/>
              <a:endCxn id="54" idx="4"/>
            </p:cNvCxnSpPr>
            <p:nvPr/>
          </p:nvCxnSpPr>
          <p:spPr>
            <a:xfrm flipH="1" flipV="1">
              <a:off x="8493905" y="3974157"/>
              <a:ext cx="773606" cy="120725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F64DB5F-9E52-7841-8B06-C47ABB8C0F6E}"/>
                </a:ext>
              </a:extLst>
            </p:cNvPr>
            <p:cNvCxnSpPr>
              <a:cxnSpLocks/>
              <a:endCxn id="55" idx="3"/>
            </p:cNvCxnSpPr>
            <p:nvPr/>
          </p:nvCxnSpPr>
          <p:spPr>
            <a:xfrm rot="4632254" flipV="1">
              <a:off x="6607575" y="3905586"/>
              <a:ext cx="456190" cy="801065"/>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6384F06B-5255-8A46-894C-9388259B73D5}"/>
                </a:ext>
              </a:extLst>
            </p:cNvPr>
            <p:cNvCxnSpPr>
              <a:cxnSpLocks/>
              <a:endCxn id="60" idx="5"/>
            </p:cNvCxnSpPr>
            <p:nvPr/>
          </p:nvCxnSpPr>
          <p:spPr>
            <a:xfrm flipH="1" flipV="1">
              <a:off x="8983697" y="7048451"/>
              <a:ext cx="479965" cy="407019"/>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8F3702F-1F52-9440-8866-435A3EA4CA7B}"/>
                </a:ext>
              </a:extLst>
            </p:cNvPr>
            <p:cNvCxnSpPr>
              <a:cxnSpLocks/>
              <a:endCxn id="59" idx="6"/>
            </p:cNvCxnSpPr>
            <p:nvPr/>
          </p:nvCxnSpPr>
          <p:spPr>
            <a:xfrm flipH="1">
              <a:off x="9358951" y="5272853"/>
              <a:ext cx="499286" cy="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FCA3C438-D5B8-2047-80EB-524B545F7BBA}"/>
                </a:ext>
              </a:extLst>
            </p:cNvPr>
            <p:cNvSpPr/>
            <p:nvPr/>
          </p:nvSpPr>
          <p:spPr>
            <a:xfrm>
              <a:off x="7401208" y="6292487"/>
              <a:ext cx="182880" cy="182880"/>
            </a:xfrm>
            <a:prstGeom prst="ellipse">
              <a:avLst/>
            </a:prstGeom>
            <a:solidFill>
              <a:schemeClr val="bg1">
                <a:lumMod val="95000"/>
              </a:schemeClr>
            </a:solidFill>
            <a:ln w="349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1" name="Straight Connector 70">
              <a:extLst>
                <a:ext uri="{FF2B5EF4-FFF2-40B4-BE49-F238E27FC236}">
                  <a16:creationId xmlns:a16="http://schemas.microsoft.com/office/drawing/2014/main" id="{C7D3DA8B-A108-2744-9055-24C1BFC8F83B}"/>
                </a:ext>
              </a:extLst>
            </p:cNvPr>
            <p:cNvCxnSpPr>
              <a:cxnSpLocks/>
              <a:stCxn id="70" idx="7"/>
              <a:endCxn id="58" idx="4"/>
            </p:cNvCxnSpPr>
            <p:nvPr/>
          </p:nvCxnSpPr>
          <p:spPr>
            <a:xfrm flipV="1">
              <a:off x="7557306" y="5586659"/>
              <a:ext cx="767771" cy="732610"/>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EB2418F2-9DC4-A944-9CBE-1F51150CD121}"/>
                </a:ext>
              </a:extLst>
            </p:cNvPr>
            <p:cNvCxnSpPr>
              <a:cxnSpLocks/>
              <a:stCxn id="57" idx="7"/>
              <a:endCxn id="70" idx="3"/>
            </p:cNvCxnSpPr>
            <p:nvPr/>
          </p:nvCxnSpPr>
          <p:spPr>
            <a:xfrm flipV="1">
              <a:off x="6332719" y="6448585"/>
              <a:ext cx="1095271" cy="13507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ED9BCE6-5D23-0D4C-BB85-0835A6E7C038}"/>
                </a:ext>
              </a:extLst>
            </p:cNvPr>
            <p:cNvCxnSpPr>
              <a:cxnSpLocks/>
              <a:stCxn id="56" idx="5"/>
              <a:endCxn id="70" idx="1"/>
            </p:cNvCxnSpPr>
            <p:nvPr/>
          </p:nvCxnSpPr>
          <p:spPr>
            <a:xfrm>
              <a:off x="6529941" y="5457923"/>
              <a:ext cx="898049" cy="861346"/>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BC1B6FC-7285-2249-82D3-613363FF8B29}"/>
                </a:ext>
              </a:extLst>
            </p:cNvPr>
            <p:cNvCxnSpPr>
              <a:cxnSpLocks/>
              <a:stCxn id="70" idx="5"/>
              <a:endCxn id="60" idx="2"/>
            </p:cNvCxnSpPr>
            <p:nvPr/>
          </p:nvCxnSpPr>
          <p:spPr>
            <a:xfrm>
              <a:off x="7557306" y="6448585"/>
              <a:ext cx="1270293" cy="5352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5" name="Straight Connector 74">
            <a:extLst>
              <a:ext uri="{FF2B5EF4-FFF2-40B4-BE49-F238E27FC236}">
                <a16:creationId xmlns:a16="http://schemas.microsoft.com/office/drawing/2014/main" id="{E147ABC3-05F0-0043-BE8A-64D31B73DD16}"/>
              </a:ext>
            </a:extLst>
          </p:cNvPr>
          <p:cNvCxnSpPr>
            <a:cxnSpLocks/>
            <a:stCxn id="23" idx="3"/>
          </p:cNvCxnSpPr>
          <p:nvPr/>
        </p:nvCxnSpPr>
        <p:spPr>
          <a:xfrm>
            <a:off x="9652223" y="3498538"/>
            <a:ext cx="372675" cy="1295408"/>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665426F-D3D2-C344-8F92-57DC6402DF07}"/>
              </a:ext>
            </a:extLst>
          </p:cNvPr>
          <p:cNvCxnSpPr>
            <a:cxnSpLocks/>
          </p:cNvCxnSpPr>
          <p:nvPr/>
        </p:nvCxnSpPr>
        <p:spPr>
          <a:xfrm>
            <a:off x="9670317" y="2656996"/>
            <a:ext cx="1139623" cy="1108031"/>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1AC5E60-4E3F-C148-9C61-FF757CFE2F11}"/>
              </a:ext>
            </a:extLst>
          </p:cNvPr>
          <p:cNvCxnSpPr>
            <a:cxnSpLocks/>
          </p:cNvCxnSpPr>
          <p:nvPr/>
        </p:nvCxnSpPr>
        <p:spPr>
          <a:xfrm flipH="1" flipV="1">
            <a:off x="9709793" y="1732507"/>
            <a:ext cx="245796"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B7CFF19-7432-444E-82E6-35158FCB66CD}"/>
              </a:ext>
            </a:extLst>
          </p:cNvPr>
          <p:cNvCxnSpPr>
            <a:cxnSpLocks/>
          </p:cNvCxnSpPr>
          <p:nvPr/>
        </p:nvCxnSpPr>
        <p:spPr>
          <a:xfrm flipH="1" flipV="1">
            <a:off x="9709593" y="4778239"/>
            <a:ext cx="223451" cy="34304"/>
          </a:xfrm>
          <a:prstGeom prst="line">
            <a:avLst/>
          </a:prstGeom>
          <a:ln w="34925">
            <a:solidFill>
              <a:schemeClr val="bg1"/>
            </a:solidFill>
          </a:ln>
        </p:spPr>
        <p:style>
          <a:lnRef idx="1">
            <a:schemeClr val="accent1"/>
          </a:lnRef>
          <a:fillRef idx="0">
            <a:schemeClr val="accent1"/>
          </a:fillRef>
          <a:effectRef idx="0">
            <a:schemeClr val="accent1"/>
          </a:effectRef>
          <a:fontRef idx="minor">
            <a:schemeClr val="tx1"/>
          </a:fontRef>
        </p:style>
      </p:cxnSp>
      <p:pic>
        <p:nvPicPr>
          <p:cNvPr id="9218" name="Picture 2" descr="Image result for clipart scale justice">
            <a:extLst>
              <a:ext uri="{FF2B5EF4-FFF2-40B4-BE49-F238E27FC236}">
                <a16:creationId xmlns:a16="http://schemas.microsoft.com/office/drawing/2014/main" id="{06CCBDBB-B45A-E448-8D09-A9CB087F36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87599" y="2408183"/>
            <a:ext cx="2455557" cy="2441904"/>
          </a:xfrm>
          <a:prstGeom prst="rect">
            <a:avLst/>
          </a:prstGeom>
          <a:noFill/>
          <a:extLst>
            <a:ext uri="{909E8E84-426E-40DD-AFC4-6F175D3DCCD1}">
              <a14:hiddenFill xmlns:a14="http://schemas.microsoft.com/office/drawing/2010/main">
                <a:solidFill>
                  <a:srgbClr val="FFFFFF"/>
                </a:solidFill>
              </a14:hiddenFill>
            </a:ext>
          </a:extLst>
        </p:spPr>
      </p:pic>
      <p:cxnSp>
        <p:nvCxnSpPr>
          <p:cNvPr id="49" name="Straight Connector 48">
            <a:extLst>
              <a:ext uri="{FF2B5EF4-FFF2-40B4-BE49-F238E27FC236}">
                <a16:creationId xmlns:a16="http://schemas.microsoft.com/office/drawing/2014/main" id="{F8831ED9-0D66-E34A-85D1-F27EDEAF8FD6}"/>
              </a:ext>
            </a:extLst>
          </p:cNvPr>
          <p:cNvCxnSpPr>
            <a:cxnSpLocks/>
          </p:cNvCxnSpPr>
          <p:nvPr/>
        </p:nvCxnSpPr>
        <p:spPr>
          <a:xfrm>
            <a:off x="9652223" y="50367"/>
            <a:ext cx="0" cy="6842663"/>
          </a:xfrm>
          <a:prstGeom prst="line">
            <a:avLst/>
          </a:prstGeom>
          <a:ln w="25400">
            <a:solidFill>
              <a:schemeClr val="tx1">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F0B1A399-A291-9145-B270-81A27B12659E}"/>
              </a:ext>
            </a:extLst>
          </p:cNvPr>
          <p:cNvSpPr/>
          <p:nvPr/>
        </p:nvSpPr>
        <p:spPr>
          <a:xfrm>
            <a:off x="842497" y="4950869"/>
            <a:ext cx="8063069" cy="954107"/>
          </a:xfrm>
          <a:prstGeom prst="rect">
            <a:avLst/>
          </a:prstGeom>
        </p:spPr>
        <p:txBody>
          <a:bodyPr wrap="square">
            <a:spAutoFit/>
          </a:bodyPr>
          <a:lstStyle/>
          <a:p>
            <a:r>
              <a:rPr lang="en-US" sz="2800" dirty="0">
                <a:solidFill>
                  <a:srgbClr val="00B050"/>
                </a:solidFill>
                <a:latin typeface="Cambria Math" charset="0"/>
                <a:ea typeface="Cambria Math" charset="0"/>
                <a:cs typeface="Cambria Math" charset="0"/>
              </a:rPr>
              <a:t>Judiciously introduce small inefficiencies, so everyone can continue benefitting from the system.  </a:t>
            </a:r>
            <a:endParaRPr lang="en-US" sz="2800" dirty="0">
              <a:solidFill>
                <a:srgbClr val="00B050"/>
              </a:solidFill>
            </a:endParaRPr>
          </a:p>
        </p:txBody>
      </p:sp>
      <p:sp>
        <p:nvSpPr>
          <p:cNvPr id="86" name="TextBox 85">
            <a:extLst>
              <a:ext uri="{FF2B5EF4-FFF2-40B4-BE49-F238E27FC236}">
                <a16:creationId xmlns:a16="http://schemas.microsoft.com/office/drawing/2014/main" id="{964FABD9-7721-7F41-8888-B1CC6C2B395D}"/>
              </a:ext>
            </a:extLst>
          </p:cNvPr>
          <p:cNvSpPr txBox="1"/>
          <p:nvPr/>
        </p:nvSpPr>
        <p:spPr>
          <a:xfrm>
            <a:off x="1065343" y="2252337"/>
            <a:ext cx="6299063" cy="523220"/>
          </a:xfrm>
          <a:prstGeom prst="rect">
            <a:avLst/>
          </a:prstGeom>
          <a:noFill/>
        </p:spPr>
        <p:txBody>
          <a:bodyPr wrap="square" rtlCol="0">
            <a:spAutoFit/>
          </a:bodyPr>
          <a:lstStyle/>
          <a:p>
            <a:r>
              <a:rPr lang="en-US" sz="2800" dirty="0">
                <a:latin typeface="Cambria Math" charset="0"/>
                <a:ea typeface="Cambria Math" charset="0"/>
                <a:cs typeface="Cambria Math" charset="0"/>
              </a:rPr>
              <a:t>In some cases,</a:t>
            </a:r>
          </a:p>
        </p:txBody>
      </p:sp>
      <p:sp>
        <p:nvSpPr>
          <p:cNvPr id="87" name="TextBox 86">
            <a:extLst>
              <a:ext uri="{FF2B5EF4-FFF2-40B4-BE49-F238E27FC236}">
                <a16:creationId xmlns:a16="http://schemas.microsoft.com/office/drawing/2014/main" id="{82921100-AB0B-A844-8572-F91D68C1B4E1}"/>
              </a:ext>
            </a:extLst>
          </p:cNvPr>
          <p:cNvSpPr txBox="1"/>
          <p:nvPr/>
        </p:nvSpPr>
        <p:spPr>
          <a:xfrm>
            <a:off x="1224538" y="3284873"/>
            <a:ext cx="3449220" cy="523220"/>
          </a:xfrm>
          <a:prstGeom prst="rect">
            <a:avLst/>
          </a:prstGeom>
          <a:noFill/>
        </p:spPr>
        <p:txBody>
          <a:bodyPr wrap="square">
            <a:spAutoFit/>
          </a:bodyPr>
          <a:lstStyle/>
          <a:p>
            <a:pPr algn="ctr"/>
            <a:r>
              <a:rPr lang="en-US" sz="2800" dirty="0">
                <a:latin typeface="Cambria Math" charset="0"/>
                <a:ea typeface="Cambria Math" charset="0"/>
                <a:cs typeface="Cambria Math" charset="0"/>
              </a:rPr>
              <a:t>Best equilibrium =</a:t>
            </a:r>
          </a:p>
        </p:txBody>
      </p:sp>
      <p:sp>
        <p:nvSpPr>
          <p:cNvPr id="88" name="TextBox 87">
            <a:extLst>
              <a:ext uri="{FF2B5EF4-FFF2-40B4-BE49-F238E27FC236}">
                <a16:creationId xmlns:a16="http://schemas.microsoft.com/office/drawing/2014/main" id="{791998E5-55AC-164F-AB41-8A106186272C}"/>
              </a:ext>
            </a:extLst>
          </p:cNvPr>
          <p:cNvSpPr txBox="1"/>
          <p:nvPr/>
        </p:nvSpPr>
        <p:spPr>
          <a:xfrm>
            <a:off x="4771231" y="2832540"/>
            <a:ext cx="4135354" cy="1384995"/>
          </a:xfrm>
          <a:prstGeom prst="rect">
            <a:avLst/>
          </a:prstGeom>
          <a:noFill/>
        </p:spPr>
        <p:txBody>
          <a:bodyPr wrap="square">
            <a:spAutoFit/>
          </a:bodyPr>
          <a:lstStyle/>
          <a:p>
            <a:r>
              <a:rPr lang="en-US" sz="2800" dirty="0">
                <a:latin typeface="Cambria Math" charset="0"/>
                <a:ea typeface="Cambria Math" charset="0"/>
                <a:cs typeface="Cambria Math" charset="0"/>
              </a:rPr>
              <a:t>Some agents don’t contribute, others optimally collaborate.</a:t>
            </a:r>
            <a:endParaRPr lang="en-US" sz="2800" dirty="0"/>
          </a:p>
        </p:txBody>
      </p:sp>
    </p:spTree>
    <p:custDataLst>
      <p:tags r:id="rId1"/>
    </p:custDataLst>
    <p:extLst>
      <p:ext uri="{BB962C8B-B14F-4D97-AF65-F5344CB8AC3E}">
        <p14:creationId xmlns:p14="http://schemas.microsoft.com/office/powerpoint/2010/main" val="4041821913"/>
      </p:ext>
    </p:extLst>
  </p:cSld>
  <p:clrMapOvr>
    <a:masterClrMapping/>
  </p:clrMapOvr>
  <mc:AlternateContent xmlns:mc="http://schemas.openxmlformats.org/markup-compatibility/2006">
    <mc:Choice xmlns:p14="http://schemas.microsoft.com/office/powerpoint/2010/main" Requires="p14">
      <p:transition spd="slow" p14:dur="2000" advTm="4204"/>
    </mc:Choice>
    <mc:Fallback>
      <p:transition spd="slow" advTm="42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86" grpId="0"/>
      <p:bldP spid="87" grpId="0"/>
      <p:bldP spid="88" grpId="0"/>
    </p:bldLst>
  </p:timing>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0105385-5FB5-0F4D-A3AD-927321BB2AD1}"/>
              </a:ext>
            </a:extLst>
          </p:cNvPr>
          <p:cNvSpPr>
            <a:spLocks noGrp="1"/>
          </p:cNvSpPr>
          <p:nvPr>
            <p:ph type="title"/>
          </p:nvPr>
        </p:nvSpPr>
        <p:spPr>
          <a:xfrm>
            <a:off x="333002" y="178028"/>
            <a:ext cx="9144000" cy="808327"/>
          </a:xfrm>
        </p:spPr>
        <p:txBody>
          <a:bodyPr>
            <a:noAutofit/>
          </a:bodyPr>
          <a:lstStyle/>
          <a:p>
            <a:r>
              <a:rPr lang="en-US" sz="3600" b="1" dirty="0">
                <a:latin typeface="Cambria Math" charset="0"/>
                <a:ea typeface="Cambria Math" charset="0"/>
                <a:cs typeface="Cambria Math" charset="0"/>
              </a:rPr>
              <a:t>Difficulty of Rationality and Stability</a:t>
            </a:r>
            <a:endParaRPr lang="en-US" sz="3600" b="1" dirty="0">
              <a:solidFill>
                <a:schemeClr val="tx2">
                  <a:lumMod val="50000"/>
                  <a:lumOff val="50000"/>
                </a:schemeClr>
              </a:solidFill>
              <a:latin typeface="Cambria Math" charset="0"/>
              <a:ea typeface="Cambria Math" charset="0"/>
              <a:cs typeface="Cambria Math" charset="0"/>
            </a:endParaRPr>
          </a:p>
        </p:txBody>
      </p:sp>
      <p:sp>
        <p:nvSpPr>
          <p:cNvPr id="4" name="Rectangle 3">
            <a:extLst>
              <a:ext uri="{FF2B5EF4-FFF2-40B4-BE49-F238E27FC236}">
                <a16:creationId xmlns:a16="http://schemas.microsoft.com/office/drawing/2014/main" id="{2A2628D2-A31A-D740-B4FA-3CF8FD5C1BAF}"/>
              </a:ext>
            </a:extLst>
          </p:cNvPr>
          <p:cNvSpPr/>
          <p:nvPr/>
        </p:nvSpPr>
        <p:spPr>
          <a:xfrm>
            <a:off x="486861" y="956849"/>
            <a:ext cx="11105802" cy="1169551"/>
          </a:xfrm>
          <a:prstGeom prst="rect">
            <a:avLst/>
          </a:prstGeom>
        </p:spPr>
        <p:txBody>
          <a:bodyPr wrap="square">
            <a:spAutoFit/>
          </a:bodyPr>
          <a:lstStyle/>
          <a:p>
            <a:r>
              <a:rPr lang="en-US" sz="2400" dirty="0">
                <a:solidFill>
                  <a:schemeClr val="tx2"/>
                </a:solidFill>
                <a:latin typeface="Cambria Math" charset="0"/>
                <a:ea typeface="Cambria Math" charset="0"/>
                <a:cs typeface="Cambria Math" charset="0"/>
              </a:rPr>
              <a:t>Individually rational or stable equilibria, require more collective resources than the optimal collaboration.</a:t>
            </a:r>
          </a:p>
          <a:p>
            <a:endParaRPr lang="en-US" sz="2200" dirty="0">
              <a:solidFill>
                <a:schemeClr val="tx2"/>
              </a:solidFill>
              <a:latin typeface="Cambria Math" charset="0"/>
              <a:ea typeface="Cambria Math" charset="0"/>
              <a:cs typeface="Cambria Math" charset="0"/>
            </a:endParaRPr>
          </a:p>
        </p:txBody>
      </p:sp>
      <p:sp>
        <p:nvSpPr>
          <p:cNvPr id="6" name="Rounded Rectangle 5">
            <a:extLst>
              <a:ext uri="{FF2B5EF4-FFF2-40B4-BE49-F238E27FC236}">
                <a16:creationId xmlns:a16="http://schemas.microsoft.com/office/drawing/2014/main" id="{EF787595-D144-0E4F-83B8-D32260CE36F9}"/>
              </a:ext>
            </a:extLst>
          </p:cNvPr>
          <p:cNvSpPr/>
          <p:nvPr/>
        </p:nvSpPr>
        <p:spPr>
          <a:xfrm>
            <a:off x="3308003" y="3062356"/>
            <a:ext cx="5708072" cy="47314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A3429FE4-96C7-5040-B894-F0A540AF16CC}"/>
              </a:ext>
            </a:extLst>
          </p:cNvPr>
          <p:cNvSpPr/>
          <p:nvPr/>
        </p:nvSpPr>
        <p:spPr>
          <a:xfrm rot="6443475">
            <a:off x="3029482"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F03A8AE8-445C-3049-8DD3-489377DA8CF3}"/>
              </a:ext>
            </a:extLst>
          </p:cNvPr>
          <p:cNvGrpSpPr/>
          <p:nvPr/>
        </p:nvGrpSpPr>
        <p:grpSpPr>
          <a:xfrm>
            <a:off x="5730976" y="2352282"/>
            <a:ext cx="862127" cy="854964"/>
            <a:chOff x="11904298" y="-1216203"/>
            <a:chExt cx="783752" cy="777240"/>
          </a:xfrm>
        </p:grpSpPr>
        <p:sp>
          <p:nvSpPr>
            <p:cNvPr id="22" name="Oval 21">
              <a:extLst>
                <a:ext uri="{FF2B5EF4-FFF2-40B4-BE49-F238E27FC236}">
                  <a16:creationId xmlns:a16="http://schemas.microsoft.com/office/drawing/2014/main" id="{ADE91371-889C-A645-BA33-F4CF9E6EF696}"/>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8FC59BAA-1411-0C47-BAE6-4D44FC471F32}"/>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24" name="Picture 23" descr="Image result for face recognition clipart">
              <a:extLst>
                <a:ext uri="{FF2B5EF4-FFF2-40B4-BE49-F238E27FC236}">
                  <a16:creationId xmlns:a16="http://schemas.microsoft.com/office/drawing/2014/main" id="{AE5BF691-A553-3D4E-BF3E-DA575A0BDE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25" name="Picture 6" descr="Image result for women hair clipart">
              <a:extLst>
                <a:ext uri="{FF2B5EF4-FFF2-40B4-BE49-F238E27FC236}">
                  <a16:creationId xmlns:a16="http://schemas.microsoft.com/office/drawing/2014/main" id="{F7F7608E-DF73-F44E-9A34-E13177BF870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glasses clipart">
              <a:extLst>
                <a:ext uri="{FF2B5EF4-FFF2-40B4-BE49-F238E27FC236}">
                  <a16:creationId xmlns:a16="http://schemas.microsoft.com/office/drawing/2014/main" id="{78F0ECEE-099F-2648-AB21-8198F5D5CEA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ounded Rectangle 32">
            <a:extLst>
              <a:ext uri="{FF2B5EF4-FFF2-40B4-BE49-F238E27FC236}">
                <a16:creationId xmlns:a16="http://schemas.microsoft.com/office/drawing/2014/main" id="{06152AD3-90E0-BB42-9123-98E8C8143D4C}"/>
              </a:ext>
            </a:extLst>
          </p:cNvPr>
          <p:cNvSpPr/>
          <p:nvPr/>
        </p:nvSpPr>
        <p:spPr>
          <a:xfrm rot="15156525" flipH="1">
            <a:off x="3581934"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a:extLst>
              <a:ext uri="{FF2B5EF4-FFF2-40B4-BE49-F238E27FC236}">
                <a16:creationId xmlns:a16="http://schemas.microsoft.com/office/drawing/2014/main" id="{93743635-E39B-C84B-9BE5-E758875CE90A}"/>
              </a:ext>
            </a:extLst>
          </p:cNvPr>
          <p:cNvSpPr/>
          <p:nvPr/>
        </p:nvSpPr>
        <p:spPr>
          <a:xfrm rot="6443475">
            <a:off x="5253585"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2436B9A-06DF-1D4D-9170-53DE147EDCDB}"/>
              </a:ext>
            </a:extLst>
          </p:cNvPr>
          <p:cNvSpPr/>
          <p:nvPr/>
        </p:nvSpPr>
        <p:spPr>
          <a:xfrm rot="15156525" flipH="1">
            <a:off x="5806037"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FE91987B-41A1-CE49-BD47-B7F9197BAC5B}"/>
              </a:ext>
            </a:extLst>
          </p:cNvPr>
          <p:cNvSpPr/>
          <p:nvPr/>
        </p:nvSpPr>
        <p:spPr>
          <a:xfrm rot="6443475">
            <a:off x="7563408"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EA2620A4-CAD3-E647-9EE0-39797F2C1E9C}"/>
              </a:ext>
            </a:extLst>
          </p:cNvPr>
          <p:cNvSpPr/>
          <p:nvPr/>
        </p:nvSpPr>
        <p:spPr>
          <a:xfrm rot="15156525" flipH="1">
            <a:off x="8115860" y="3584083"/>
            <a:ext cx="1242243" cy="46228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7DDBB940-64E7-1540-A5A6-9E7FA7FBA553}"/>
              </a:ext>
            </a:extLst>
          </p:cNvPr>
          <p:cNvGrpSpPr/>
          <p:nvPr/>
        </p:nvGrpSpPr>
        <p:grpSpPr>
          <a:xfrm>
            <a:off x="2953721" y="3989020"/>
            <a:ext cx="783752" cy="777240"/>
            <a:chOff x="9606687" y="-1286038"/>
            <a:chExt cx="783752" cy="777240"/>
          </a:xfrm>
        </p:grpSpPr>
        <p:sp>
          <p:nvSpPr>
            <p:cNvPr id="62" name="Oval 61">
              <a:extLst>
                <a:ext uri="{FF2B5EF4-FFF2-40B4-BE49-F238E27FC236}">
                  <a16:creationId xmlns:a16="http://schemas.microsoft.com/office/drawing/2014/main" id="{A8DBB3BE-462E-854C-AFF9-BC64E2384479}"/>
                </a:ext>
              </a:extLst>
            </p:cNvPr>
            <p:cNvSpPr/>
            <p:nvPr/>
          </p:nvSpPr>
          <p:spPr>
            <a:xfrm>
              <a:off x="9613199" y="-1286038"/>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3" name="Picture 62" descr="Image result for face recognition clipart">
              <a:extLst>
                <a:ext uri="{FF2B5EF4-FFF2-40B4-BE49-F238E27FC236}">
                  <a16:creationId xmlns:a16="http://schemas.microsoft.com/office/drawing/2014/main" id="{9BC0872B-DE19-5340-B600-B296588747F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9606687" y="-1286038"/>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64" name="Picture 4" descr="Image result for glasses clipart">
              <a:extLst>
                <a:ext uri="{FF2B5EF4-FFF2-40B4-BE49-F238E27FC236}">
                  <a16:creationId xmlns:a16="http://schemas.microsoft.com/office/drawing/2014/main" id="{F0A7A9DC-5D18-3C46-96D6-DE664B1C34BF}"/>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9746876" y="-1027252"/>
              <a:ext cx="483984" cy="29469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E7948A0E-5F3A-3B4B-8089-A74F4D07C2DC}"/>
              </a:ext>
            </a:extLst>
          </p:cNvPr>
          <p:cNvGrpSpPr/>
          <p:nvPr/>
        </p:nvGrpSpPr>
        <p:grpSpPr>
          <a:xfrm>
            <a:off x="5262522" y="3989020"/>
            <a:ext cx="785998" cy="777240"/>
            <a:chOff x="8573631" y="-1276539"/>
            <a:chExt cx="785998" cy="777240"/>
          </a:xfrm>
        </p:grpSpPr>
        <p:sp>
          <p:nvSpPr>
            <p:cNvPr id="59" name="Oval 58">
              <a:extLst>
                <a:ext uri="{FF2B5EF4-FFF2-40B4-BE49-F238E27FC236}">
                  <a16:creationId xmlns:a16="http://schemas.microsoft.com/office/drawing/2014/main" id="{EEC7312E-DA6B-0B47-8360-514CBEE69F64}"/>
                </a:ext>
              </a:extLst>
            </p:cNvPr>
            <p:cNvSpPr/>
            <p:nvPr/>
          </p:nvSpPr>
          <p:spPr>
            <a:xfrm>
              <a:off x="8582389" y="-1276539"/>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Oval 59">
              <a:extLst>
                <a:ext uri="{FF2B5EF4-FFF2-40B4-BE49-F238E27FC236}">
                  <a16:creationId xmlns:a16="http://schemas.microsoft.com/office/drawing/2014/main" id="{8CFEF2AE-AFED-084A-B25C-17F1B6F5650F}"/>
                </a:ext>
              </a:extLst>
            </p:cNvPr>
            <p:cNvSpPr/>
            <p:nvPr/>
          </p:nvSpPr>
          <p:spPr bwMode="auto">
            <a:xfrm>
              <a:off x="8765175" y="-1174252"/>
              <a:ext cx="389873" cy="596196"/>
            </a:xfrm>
            <a:prstGeom prst="ellipse">
              <a:avLst/>
            </a:prstGeom>
            <a:solidFill>
              <a:srgbClr val="9C6E3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61" name="Picture 60" descr="Image result for face recognition clipart">
              <a:extLst>
                <a:ext uri="{FF2B5EF4-FFF2-40B4-BE49-F238E27FC236}">
                  <a16:creationId xmlns:a16="http://schemas.microsoft.com/office/drawing/2014/main" id="{6C8C4411-5E5A-B249-B91A-57F71E6A7FFB}"/>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8573631" y="-1276539"/>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2" name="Group 41">
            <a:extLst>
              <a:ext uri="{FF2B5EF4-FFF2-40B4-BE49-F238E27FC236}">
                <a16:creationId xmlns:a16="http://schemas.microsoft.com/office/drawing/2014/main" id="{32C48FBD-99C2-744C-92ED-5D4195A6B017}"/>
              </a:ext>
            </a:extLst>
          </p:cNvPr>
          <p:cNvGrpSpPr/>
          <p:nvPr/>
        </p:nvGrpSpPr>
        <p:grpSpPr>
          <a:xfrm>
            <a:off x="7537475" y="3989020"/>
            <a:ext cx="783752" cy="777240"/>
            <a:chOff x="9611807" y="-123415"/>
            <a:chExt cx="783752" cy="777240"/>
          </a:xfrm>
        </p:grpSpPr>
        <p:sp>
          <p:nvSpPr>
            <p:cNvPr id="54" name="Oval 53">
              <a:extLst>
                <a:ext uri="{FF2B5EF4-FFF2-40B4-BE49-F238E27FC236}">
                  <a16:creationId xmlns:a16="http://schemas.microsoft.com/office/drawing/2014/main" id="{3EB36BF2-9598-F142-9002-8C272592ADA2}"/>
                </a:ext>
              </a:extLst>
            </p:cNvPr>
            <p:cNvSpPr/>
            <p:nvPr/>
          </p:nvSpPr>
          <p:spPr>
            <a:xfrm>
              <a:off x="9618319" y="-12341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5" name="Picture 54" descr="Image result for face recognition clipart">
              <a:extLst>
                <a:ext uri="{FF2B5EF4-FFF2-40B4-BE49-F238E27FC236}">
                  <a16:creationId xmlns:a16="http://schemas.microsoft.com/office/drawing/2014/main" id="{8061D97E-0F68-C448-879D-410DDDEC8027}"/>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9611807" y="-12341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grpSp>
      <p:grpSp>
        <p:nvGrpSpPr>
          <p:cNvPr id="44" name="Group 43">
            <a:extLst>
              <a:ext uri="{FF2B5EF4-FFF2-40B4-BE49-F238E27FC236}">
                <a16:creationId xmlns:a16="http://schemas.microsoft.com/office/drawing/2014/main" id="{57B56BB1-62B7-B546-8D86-6BCA28CAAC80}"/>
              </a:ext>
            </a:extLst>
          </p:cNvPr>
          <p:cNvGrpSpPr/>
          <p:nvPr/>
        </p:nvGrpSpPr>
        <p:grpSpPr>
          <a:xfrm>
            <a:off x="4049032" y="3989020"/>
            <a:ext cx="783752" cy="807768"/>
            <a:chOff x="10850920" y="-193945"/>
            <a:chExt cx="783752" cy="807768"/>
          </a:xfrm>
        </p:grpSpPr>
        <p:sp>
          <p:nvSpPr>
            <p:cNvPr id="45" name="Oval 44">
              <a:extLst>
                <a:ext uri="{FF2B5EF4-FFF2-40B4-BE49-F238E27FC236}">
                  <a16:creationId xmlns:a16="http://schemas.microsoft.com/office/drawing/2014/main" id="{624D854B-8D17-CC46-B219-B23D05A4ACC1}"/>
                </a:ext>
              </a:extLst>
            </p:cNvPr>
            <p:cNvSpPr/>
            <p:nvPr/>
          </p:nvSpPr>
          <p:spPr>
            <a:xfrm>
              <a:off x="10857432" y="-19394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6" name="Picture 45" descr="Image result for face recognition clipart">
              <a:extLst>
                <a:ext uri="{FF2B5EF4-FFF2-40B4-BE49-F238E27FC236}">
                  <a16:creationId xmlns:a16="http://schemas.microsoft.com/office/drawing/2014/main" id="{3AB8F204-4F5A-5844-A45B-706BC3E8E48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50920" y="-19394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47" name="Picture 6" descr="Image result for women hair clipart">
              <a:extLst>
                <a:ext uri="{FF2B5EF4-FFF2-40B4-BE49-F238E27FC236}">
                  <a16:creationId xmlns:a16="http://schemas.microsoft.com/office/drawing/2014/main" id="{F9F3B0AE-0F88-524C-8C17-1F6433BDFDDD}"/>
                </a:ext>
              </a:extLst>
            </p:cNvPr>
            <p:cNvPicPr>
              <a:picLocks noChangeAspect="1" noChangeArrowheads="1"/>
            </p:cNvPicPr>
            <p:nvPr/>
          </p:nvPicPr>
          <p:blipFill>
            <a:blip r:embed="rId9">
              <a:duotone>
                <a:schemeClr val="bg2">
                  <a:shade val="45000"/>
                  <a:satMod val="135000"/>
                </a:schemeClr>
                <a:prstClr val="white"/>
              </a:duotone>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Effect>
                        <a14:brightnessContrast contrast="18000"/>
                      </a14:imgEffect>
                    </a14:imgLayer>
                  </a14:imgProps>
                </a:ext>
                <a:ext uri="{28A0092B-C50C-407E-A947-70E740481C1C}">
                  <a14:useLocalDpi xmlns:a14="http://schemas.microsoft.com/office/drawing/2010/main" val="0"/>
                </a:ext>
              </a:extLst>
            </a:blip>
            <a:srcRect/>
            <a:stretch>
              <a:fillRect/>
            </a:stretch>
          </p:blipFill>
          <p:spPr bwMode="auto">
            <a:xfrm>
              <a:off x="10958503" y="-193945"/>
              <a:ext cx="568109" cy="807768"/>
            </a:xfrm>
            <a:prstGeom prst="rect">
              <a:avLst/>
            </a:prstGeom>
            <a:noFill/>
            <a:extLst>
              <a:ext uri="{909E8E84-426E-40DD-AFC4-6F175D3DCCD1}">
                <a14:hiddenFill xmlns:a14="http://schemas.microsoft.com/office/drawing/2010/main">
                  <a:solidFill>
                    <a:srgbClr val="FFFFFF"/>
                  </a:solidFill>
                </a14:hiddenFill>
              </a:ext>
            </a:extLst>
          </p:spPr>
        </p:pic>
        <p:sp>
          <p:nvSpPr>
            <p:cNvPr id="48" name="Oval 47">
              <a:extLst>
                <a:ext uri="{FF2B5EF4-FFF2-40B4-BE49-F238E27FC236}">
                  <a16:creationId xmlns:a16="http://schemas.microsoft.com/office/drawing/2014/main" id="{2E720019-37AC-AE44-9E18-659911E9A2BC}"/>
                </a:ext>
              </a:extLst>
            </p:cNvPr>
            <p:cNvSpPr/>
            <p:nvPr/>
          </p:nvSpPr>
          <p:spPr>
            <a:xfrm>
              <a:off x="11220015" y="-1876"/>
              <a:ext cx="224053" cy="123415"/>
            </a:xfrm>
            <a:prstGeom prst="ellipse">
              <a:avLst/>
            </a:prstGeom>
            <a:solidFill>
              <a:srgbClr val="A2A1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7F7C8D51-100B-C746-8019-3F0A85E135BD}"/>
              </a:ext>
            </a:extLst>
          </p:cNvPr>
          <p:cNvGrpSpPr/>
          <p:nvPr/>
        </p:nvGrpSpPr>
        <p:grpSpPr>
          <a:xfrm>
            <a:off x="8700288" y="3989020"/>
            <a:ext cx="783752" cy="807768"/>
            <a:chOff x="10850920" y="-193945"/>
            <a:chExt cx="783752" cy="807768"/>
          </a:xfrm>
        </p:grpSpPr>
        <p:sp>
          <p:nvSpPr>
            <p:cNvPr id="66" name="Oval 65">
              <a:extLst>
                <a:ext uri="{FF2B5EF4-FFF2-40B4-BE49-F238E27FC236}">
                  <a16:creationId xmlns:a16="http://schemas.microsoft.com/office/drawing/2014/main" id="{1B4711D7-70FB-294A-A49C-5C27E9F11430}"/>
                </a:ext>
              </a:extLst>
            </p:cNvPr>
            <p:cNvSpPr/>
            <p:nvPr/>
          </p:nvSpPr>
          <p:spPr>
            <a:xfrm>
              <a:off x="10857432" y="-193945"/>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descr="Image result for face recognition clipart">
              <a:extLst>
                <a:ext uri="{FF2B5EF4-FFF2-40B4-BE49-F238E27FC236}">
                  <a16:creationId xmlns:a16="http://schemas.microsoft.com/office/drawing/2014/main" id="{2D646D1E-A922-8646-A12B-155E1E8B196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50920" y="-193945"/>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68" name="Picture 6" descr="Image result for women hair clipart">
              <a:extLst>
                <a:ext uri="{FF2B5EF4-FFF2-40B4-BE49-F238E27FC236}">
                  <a16:creationId xmlns:a16="http://schemas.microsoft.com/office/drawing/2014/main" id="{C8CCA65A-2AAE-DA47-8233-AD2D10B4961D}"/>
                </a:ext>
              </a:extLst>
            </p:cNvPr>
            <p:cNvPicPr>
              <a:picLocks noChangeAspect="1" noChangeArrowheads="1"/>
            </p:cNvPicPr>
            <p:nvPr/>
          </p:nvPicPr>
          <p:blipFill>
            <a:blip r:embed="rId9">
              <a:duotone>
                <a:schemeClr val="accent1">
                  <a:shade val="45000"/>
                  <a:satMod val="135000"/>
                </a:schemeClr>
                <a:prstClr val="white"/>
              </a:duotone>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Effect>
                        <a14:brightnessContrast contrast="18000"/>
                      </a14:imgEffect>
                    </a14:imgLayer>
                  </a14:imgProps>
                </a:ext>
                <a:ext uri="{28A0092B-C50C-407E-A947-70E740481C1C}">
                  <a14:useLocalDpi xmlns:a14="http://schemas.microsoft.com/office/drawing/2010/main" val="0"/>
                </a:ext>
              </a:extLst>
            </a:blip>
            <a:srcRect/>
            <a:stretch>
              <a:fillRect/>
            </a:stretch>
          </p:blipFill>
          <p:spPr bwMode="auto">
            <a:xfrm>
              <a:off x="10958503" y="-193945"/>
              <a:ext cx="568109" cy="807768"/>
            </a:xfrm>
            <a:prstGeom prst="rect">
              <a:avLst/>
            </a:prstGeom>
            <a:noFill/>
            <a:extLst>
              <a:ext uri="{909E8E84-426E-40DD-AFC4-6F175D3DCCD1}">
                <a14:hiddenFill xmlns:a14="http://schemas.microsoft.com/office/drawing/2010/main">
                  <a:solidFill>
                    <a:srgbClr val="FFFFFF"/>
                  </a:solidFill>
                </a14:hiddenFill>
              </a:ext>
            </a:extLst>
          </p:spPr>
        </p:pic>
        <p:sp>
          <p:nvSpPr>
            <p:cNvPr id="69" name="Oval 68">
              <a:extLst>
                <a:ext uri="{FF2B5EF4-FFF2-40B4-BE49-F238E27FC236}">
                  <a16:creationId xmlns:a16="http://schemas.microsoft.com/office/drawing/2014/main" id="{360225D1-ABB6-AB41-A952-743D2BDE777B}"/>
                </a:ext>
              </a:extLst>
            </p:cNvPr>
            <p:cNvSpPr/>
            <p:nvPr/>
          </p:nvSpPr>
          <p:spPr>
            <a:xfrm>
              <a:off x="11220015" y="-1876"/>
              <a:ext cx="224053" cy="123415"/>
            </a:xfrm>
            <a:prstGeom prst="ellipse">
              <a:avLst/>
            </a:prstGeom>
            <a:solidFill>
              <a:srgbClr val="B3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0" name="Group 69">
            <a:extLst>
              <a:ext uri="{FF2B5EF4-FFF2-40B4-BE49-F238E27FC236}">
                <a16:creationId xmlns:a16="http://schemas.microsoft.com/office/drawing/2014/main" id="{8034B9A0-368D-6840-9D8D-2DB324CB9C41}"/>
              </a:ext>
            </a:extLst>
          </p:cNvPr>
          <p:cNvGrpSpPr/>
          <p:nvPr/>
        </p:nvGrpSpPr>
        <p:grpSpPr>
          <a:xfrm>
            <a:off x="6211503" y="3989020"/>
            <a:ext cx="783752" cy="777240"/>
            <a:chOff x="10870295" y="-1174252"/>
            <a:chExt cx="783752" cy="777240"/>
          </a:xfrm>
        </p:grpSpPr>
        <p:sp>
          <p:nvSpPr>
            <p:cNvPr id="71" name="Oval 70">
              <a:extLst>
                <a:ext uri="{FF2B5EF4-FFF2-40B4-BE49-F238E27FC236}">
                  <a16:creationId xmlns:a16="http://schemas.microsoft.com/office/drawing/2014/main" id="{37044FB2-9804-214C-A038-E9372653C889}"/>
                </a:ext>
              </a:extLst>
            </p:cNvPr>
            <p:cNvSpPr/>
            <p:nvPr/>
          </p:nvSpPr>
          <p:spPr>
            <a:xfrm>
              <a:off x="10876807" y="-1174252"/>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2" name="Picture 71" descr="Image result for face recognition clipart">
              <a:extLst>
                <a:ext uri="{FF2B5EF4-FFF2-40B4-BE49-F238E27FC236}">
                  <a16:creationId xmlns:a16="http://schemas.microsoft.com/office/drawing/2014/main" id="{175ADE1A-1C3B-8641-BC7C-BF9289C0713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0870295" y="-1174252"/>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73" name="Picture 6" descr="Image result for women hair clipart">
              <a:extLst>
                <a:ext uri="{FF2B5EF4-FFF2-40B4-BE49-F238E27FC236}">
                  <a16:creationId xmlns:a16="http://schemas.microsoft.com/office/drawing/2014/main" id="{A019C88E-AA25-2D46-A3A6-9D6C0B8BAA0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0958503" y="-1132301"/>
              <a:ext cx="600824" cy="69626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a:extLst>
              <a:ext uri="{FF2B5EF4-FFF2-40B4-BE49-F238E27FC236}">
                <a16:creationId xmlns:a16="http://schemas.microsoft.com/office/drawing/2014/main" id="{F3F84CEF-FFE3-5745-B9FA-E60431128281}"/>
              </a:ext>
            </a:extLst>
          </p:cNvPr>
          <p:cNvSpPr/>
          <p:nvPr/>
        </p:nvSpPr>
        <p:spPr>
          <a:xfrm>
            <a:off x="1673881" y="1919170"/>
            <a:ext cx="4607052" cy="830997"/>
          </a:xfrm>
          <a:prstGeom prst="rect">
            <a:avLst/>
          </a:prstGeom>
        </p:spPr>
        <p:txBody>
          <a:bodyPr wrap="square">
            <a:spAutoFit/>
          </a:bodyPr>
          <a:lstStyle/>
          <a:p>
            <a:r>
              <a:rPr lang="en-US" sz="2400" dirty="0">
                <a:solidFill>
                  <a:srgbClr val="00B050"/>
                </a:solidFill>
                <a:latin typeface="Cambria Math" charset="0"/>
                <a:ea typeface="Cambria Math" charset="0"/>
                <a:cs typeface="Cambria Math" charset="0"/>
              </a:rPr>
              <a:t>Optimal:           does all the work, others do nothing.</a:t>
            </a:r>
            <a:endParaRPr lang="en-US" sz="2400" dirty="0">
              <a:solidFill>
                <a:srgbClr val="00B050"/>
              </a:solidFill>
            </a:endParaRPr>
          </a:p>
        </p:txBody>
      </p:sp>
      <p:grpSp>
        <p:nvGrpSpPr>
          <p:cNvPr id="74" name="Group 73">
            <a:extLst>
              <a:ext uri="{FF2B5EF4-FFF2-40B4-BE49-F238E27FC236}">
                <a16:creationId xmlns:a16="http://schemas.microsoft.com/office/drawing/2014/main" id="{52DF8D25-8369-2449-99C1-89F5BC7DF91A}"/>
              </a:ext>
            </a:extLst>
          </p:cNvPr>
          <p:cNvGrpSpPr/>
          <p:nvPr/>
        </p:nvGrpSpPr>
        <p:grpSpPr>
          <a:xfrm>
            <a:off x="2998872" y="1842852"/>
            <a:ext cx="535314" cy="530865"/>
            <a:chOff x="11904298" y="-1216203"/>
            <a:chExt cx="783752" cy="777240"/>
          </a:xfrm>
        </p:grpSpPr>
        <p:sp>
          <p:nvSpPr>
            <p:cNvPr id="75" name="Oval 74">
              <a:extLst>
                <a:ext uri="{FF2B5EF4-FFF2-40B4-BE49-F238E27FC236}">
                  <a16:creationId xmlns:a16="http://schemas.microsoft.com/office/drawing/2014/main" id="{FC3A3AF6-98C9-E84F-8294-01ECE50CB334}"/>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FF007BF-E332-DE44-8B7C-D3877F39BD49}"/>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77" name="Picture 76" descr="Image result for face recognition clipart">
              <a:extLst>
                <a:ext uri="{FF2B5EF4-FFF2-40B4-BE49-F238E27FC236}">
                  <a16:creationId xmlns:a16="http://schemas.microsoft.com/office/drawing/2014/main" id="{02C8B2CB-FCA0-CB45-87E1-6EE256826DA6}"/>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78" name="Picture 6" descr="Image result for women hair clipart">
              <a:extLst>
                <a:ext uri="{FF2B5EF4-FFF2-40B4-BE49-F238E27FC236}">
                  <a16:creationId xmlns:a16="http://schemas.microsoft.com/office/drawing/2014/main" id="{D014F6E4-C62C-7D42-9A9D-F3EEDF8761B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mage result for glasses clipart">
              <a:extLst>
                <a:ext uri="{FF2B5EF4-FFF2-40B4-BE49-F238E27FC236}">
                  <a16:creationId xmlns:a16="http://schemas.microsoft.com/office/drawing/2014/main" id="{464C5352-A5CB-A14C-96EC-B6B38AEDEB0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sp>
        <p:nvSpPr>
          <p:cNvPr id="80" name="Rectangle 79">
            <a:extLst>
              <a:ext uri="{FF2B5EF4-FFF2-40B4-BE49-F238E27FC236}">
                <a16:creationId xmlns:a16="http://schemas.microsoft.com/office/drawing/2014/main" id="{E450B15F-AEA6-C54D-8130-294FCFFB6D1C}"/>
              </a:ext>
            </a:extLst>
          </p:cNvPr>
          <p:cNvSpPr/>
          <p:nvPr/>
        </p:nvSpPr>
        <p:spPr>
          <a:xfrm>
            <a:off x="6510196" y="1808503"/>
            <a:ext cx="4607052" cy="830997"/>
          </a:xfrm>
          <a:prstGeom prst="rect">
            <a:avLst/>
          </a:prstGeom>
        </p:spPr>
        <p:txBody>
          <a:bodyPr wrap="square">
            <a:spAutoFit/>
          </a:bodyPr>
          <a:lstStyle/>
          <a:p>
            <a:r>
              <a:rPr lang="en-US" sz="2400" dirty="0">
                <a:solidFill>
                  <a:srgbClr val="C00000"/>
                </a:solidFill>
                <a:latin typeface="Cambria Math" charset="0"/>
                <a:ea typeface="Cambria Math" charset="0"/>
                <a:cs typeface="Cambria Math" charset="0"/>
              </a:rPr>
              <a:t>Equilibrium:           does no work. Other agents have to do the work.</a:t>
            </a:r>
            <a:endParaRPr lang="en-US" sz="2400" dirty="0">
              <a:solidFill>
                <a:srgbClr val="C00000"/>
              </a:solidFill>
            </a:endParaRPr>
          </a:p>
        </p:txBody>
      </p:sp>
      <p:grpSp>
        <p:nvGrpSpPr>
          <p:cNvPr id="81" name="Group 80">
            <a:extLst>
              <a:ext uri="{FF2B5EF4-FFF2-40B4-BE49-F238E27FC236}">
                <a16:creationId xmlns:a16="http://schemas.microsoft.com/office/drawing/2014/main" id="{0D8BEAAB-7CFC-8043-968A-1B7D1A47972E}"/>
              </a:ext>
            </a:extLst>
          </p:cNvPr>
          <p:cNvGrpSpPr/>
          <p:nvPr/>
        </p:nvGrpSpPr>
        <p:grpSpPr>
          <a:xfrm>
            <a:off x="8314291" y="1720415"/>
            <a:ext cx="535314" cy="530865"/>
            <a:chOff x="11904298" y="-1216203"/>
            <a:chExt cx="783752" cy="777240"/>
          </a:xfrm>
        </p:grpSpPr>
        <p:sp>
          <p:nvSpPr>
            <p:cNvPr id="82" name="Oval 81">
              <a:extLst>
                <a:ext uri="{FF2B5EF4-FFF2-40B4-BE49-F238E27FC236}">
                  <a16:creationId xmlns:a16="http://schemas.microsoft.com/office/drawing/2014/main" id="{CA0DA380-26BF-3540-B6ED-7D3E7B66DB87}"/>
                </a:ext>
              </a:extLst>
            </p:cNvPr>
            <p:cNvSpPr/>
            <p:nvPr/>
          </p:nvSpPr>
          <p:spPr>
            <a:xfrm>
              <a:off x="11910810" y="-1216203"/>
              <a:ext cx="777240" cy="77724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9FBFEA58-40F4-344C-AD72-340E9C5B591E}"/>
                </a:ext>
              </a:extLst>
            </p:cNvPr>
            <p:cNvSpPr/>
            <p:nvPr/>
          </p:nvSpPr>
          <p:spPr bwMode="auto">
            <a:xfrm>
              <a:off x="12095550" y="-1120937"/>
              <a:ext cx="389873" cy="596196"/>
            </a:xfrm>
            <a:prstGeom prst="ellipse">
              <a:avLst/>
            </a:prstGeom>
            <a:solidFill>
              <a:srgbClr val="CCC19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84" name="Picture 83" descr="Image result for face recognition clipart">
              <a:extLst>
                <a:ext uri="{FF2B5EF4-FFF2-40B4-BE49-F238E27FC236}">
                  <a16:creationId xmlns:a16="http://schemas.microsoft.com/office/drawing/2014/main" id="{F3634D84-2BA1-104B-B10F-3348AECDB671}"/>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foregroundMark x1="41628" y1="25778" x2="51860" y2="25778"/>
                          <a14:foregroundMark x1="51860" y1="25778" x2="57674" y2="27778"/>
                          <a14:foregroundMark x1="76047" y1="81333" x2="58140" y2="82667"/>
                          <a14:foregroundMark x1="37209" y1="79556" x2="21860" y2="80667"/>
                          <a14:foregroundMark x1="19535" y1="67111" x2="19302" y2="56889"/>
                          <a14:foregroundMark x1="22791" y1="12444" x2="19535" y2="12667"/>
                          <a14:foregroundMark x1="73256" y1="12444" x2="78140" y2="13111"/>
                        </a14:backgroundRemoval>
                      </a14:imgEffect>
                      <a14:imgEffect>
                        <a14:colorTemperature colorTemp="5300"/>
                      </a14:imgEffect>
                    </a14:imgLayer>
                  </a14:imgProps>
                </a:ext>
                <a:ext uri="{28A0092B-C50C-407E-A947-70E740481C1C}">
                  <a14:useLocalDpi xmlns:a14="http://schemas.microsoft.com/office/drawing/2010/main" val="0"/>
                </a:ext>
              </a:extLst>
            </a:blip>
            <a:srcRect l="17233" t="10001" r="17233" b="27378"/>
            <a:stretch>
              <a:fillRect/>
            </a:stretch>
          </p:blipFill>
          <p:spPr bwMode="auto">
            <a:xfrm>
              <a:off x="11904298" y="-1216203"/>
              <a:ext cx="777240" cy="777240"/>
            </a:xfrm>
            <a:custGeom>
              <a:avLst/>
              <a:gdLst>
                <a:gd name="connsiteX0" fmla="*/ 388620 w 777240"/>
                <a:gd name="connsiteY0" fmla="*/ 0 h 777240"/>
                <a:gd name="connsiteX1" fmla="*/ 777240 w 777240"/>
                <a:gd name="connsiteY1" fmla="*/ 388620 h 777240"/>
                <a:gd name="connsiteX2" fmla="*/ 388620 w 777240"/>
                <a:gd name="connsiteY2" fmla="*/ 777240 h 777240"/>
                <a:gd name="connsiteX3" fmla="*/ 0 w 777240"/>
                <a:gd name="connsiteY3" fmla="*/ 388620 h 777240"/>
                <a:gd name="connsiteX4" fmla="*/ 388620 w 777240"/>
                <a:gd name="connsiteY4" fmla="*/ 0 h 7772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7240" h="777240">
                  <a:moveTo>
                    <a:pt x="388620" y="0"/>
                  </a:moveTo>
                  <a:cubicBezTo>
                    <a:pt x="603249" y="0"/>
                    <a:pt x="777240" y="173991"/>
                    <a:pt x="777240" y="388620"/>
                  </a:cubicBezTo>
                  <a:cubicBezTo>
                    <a:pt x="777240" y="603249"/>
                    <a:pt x="603249" y="777240"/>
                    <a:pt x="388620" y="777240"/>
                  </a:cubicBezTo>
                  <a:cubicBezTo>
                    <a:pt x="173991" y="777240"/>
                    <a:pt x="0" y="603249"/>
                    <a:pt x="0" y="388620"/>
                  </a:cubicBezTo>
                  <a:cubicBezTo>
                    <a:pt x="0" y="173991"/>
                    <a:pt x="173991" y="0"/>
                    <a:pt x="388620" y="0"/>
                  </a:cubicBezTo>
                  <a:close/>
                </a:path>
              </a:pathLst>
            </a:custGeom>
            <a:noFill/>
            <a:extLst>
              <a:ext uri="{909E8E84-426E-40DD-AFC4-6F175D3DCCD1}">
                <a14:hiddenFill xmlns:a14="http://schemas.microsoft.com/office/drawing/2010/main">
                  <a:solidFill>
                    <a:srgbClr val="FFFFFF"/>
                  </a:solidFill>
                </a14:hiddenFill>
              </a:ext>
            </a:extLst>
          </p:spPr>
        </p:pic>
        <p:pic>
          <p:nvPicPr>
            <p:cNvPr id="85" name="Picture 6" descr="Image result for women hair clipart">
              <a:extLst>
                <a:ext uri="{FF2B5EF4-FFF2-40B4-BE49-F238E27FC236}">
                  <a16:creationId xmlns:a16="http://schemas.microsoft.com/office/drawing/2014/main" id="{04CF092E-6E5B-9845-9FEB-C3A2CC86F61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239" b="89982" l="8750" r="94205">
                          <a14:foregroundMark x1="44659" y1="13695" x2="20909" y2="33456"/>
                          <a14:foregroundMark x1="11364" y1="53217" x2="8750" y2="69945"/>
                          <a14:foregroundMark x1="8750" y1="69945" x2="10568" y2="77206"/>
                          <a14:foregroundMark x1="10568" y1="77206" x2="18409" y2="79871"/>
                          <a14:foregroundMark x1="13295" y1="48529" x2="38523" y2="31526"/>
                          <a14:foregroundMark x1="38523" y1="31526" x2="57159" y2="24265"/>
                          <a14:foregroundMark x1="57159" y1="24265" x2="61364" y2="18107"/>
                          <a14:foregroundMark x1="61364" y1="18107" x2="70114" y2="15993"/>
                          <a14:foregroundMark x1="70114" y1="15993" x2="72159" y2="23438"/>
                          <a14:foregroundMark x1="72159" y1="23438" x2="71364" y2="30790"/>
                          <a14:foregroundMark x1="71364" y1="30790" x2="82955" y2="27298"/>
                          <a14:foregroundMark x1="82955" y1="27298" x2="90000" y2="52206"/>
                          <a14:foregroundMark x1="90000" y1="52206" x2="90568" y2="60294"/>
                          <a14:foregroundMark x1="90568" y1="60294" x2="81591" y2="84926"/>
                          <a14:foregroundMark x1="76477" y1="41728" x2="75114" y2="46967"/>
                          <a14:foregroundMark x1="73977" y1="16360" x2="84545" y2="18934"/>
                          <a14:foregroundMark x1="84545" y1="18934" x2="88295" y2="25276"/>
                          <a14:foregroundMark x1="88295" y1="25276" x2="85909" y2="28217"/>
                          <a14:foregroundMark x1="42159" y1="9835" x2="26477" y2="18199"/>
                          <a14:foregroundMark x1="26477" y1="18199" x2="12955" y2="29044"/>
                          <a14:foregroundMark x1="42955" y1="8456" x2="61250" y2="12132"/>
                          <a14:foregroundMark x1="61250" y1="12132" x2="69886" y2="11581"/>
                          <a14:foregroundMark x1="69886" y1="11581" x2="72386" y2="9651"/>
                          <a14:foregroundMark x1="94205" y1="48529" x2="94205" y2="56342"/>
                          <a14:foregroundMark x1="94205" y1="56342" x2="92386" y2="60294"/>
                          <a14:foregroundMark x1="46023" y1="5239" x2="46023" y2="5239"/>
                          <a14:foregroundMark x1="46023" y1="5239" x2="44659" y2="5515"/>
                          <a14:backgroundMark x1="37386" y1="50643" x2="50341" y2="51563"/>
                          <a14:backgroundMark x1="50341" y1="51563" x2="60000" y2="56066"/>
                          <a14:backgroundMark x1="60000" y1="56066" x2="61477" y2="64246"/>
                          <a14:backgroundMark x1="61477" y1="64246" x2="45114" y2="84926"/>
                        </a14:backgroundRemoval>
                      </a14:imgEffect>
                    </a14:imgLayer>
                  </a14:imgProps>
                </a:ext>
                <a:ext uri="{28A0092B-C50C-407E-A947-70E740481C1C}">
                  <a14:useLocalDpi xmlns:a14="http://schemas.microsoft.com/office/drawing/2010/main" val="0"/>
                </a:ext>
              </a:extLst>
            </a:blip>
            <a:srcRect/>
            <a:stretch>
              <a:fillRect/>
            </a:stretch>
          </p:blipFill>
          <p:spPr bwMode="auto">
            <a:xfrm>
              <a:off x="11992506" y="-1174252"/>
              <a:ext cx="600824" cy="69626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glasses clipart">
              <a:extLst>
                <a:ext uri="{FF2B5EF4-FFF2-40B4-BE49-F238E27FC236}">
                  <a16:creationId xmlns:a16="http://schemas.microsoft.com/office/drawing/2014/main" id="{46CB39BB-5BCA-094A-94E4-682B3BA4252E}"/>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9489" b="89416" l="8000" r="90889">
                          <a14:foregroundMark x1="8222" y1="52190" x2="8222" y2="52190"/>
                          <a14:foregroundMark x1="90889" y1="51825" x2="90889" y2="51825"/>
                        </a14:backgroundRemoval>
                      </a14:imgEffect>
                    </a14:imgLayer>
                  </a14:imgProps>
                </a:ext>
                <a:ext uri="{28A0092B-C50C-407E-A947-70E740481C1C}">
                  <a14:useLocalDpi xmlns:a14="http://schemas.microsoft.com/office/drawing/2010/main" val="0"/>
                </a:ext>
              </a:extLst>
            </a:blip>
            <a:srcRect/>
            <a:stretch>
              <a:fillRect/>
            </a:stretch>
          </p:blipFill>
          <p:spPr bwMode="auto">
            <a:xfrm>
              <a:off x="12052522" y="-933844"/>
              <a:ext cx="483984" cy="294690"/>
            </a:xfrm>
            <a:prstGeom prst="rect">
              <a:avLst/>
            </a:prstGeom>
            <a:noFill/>
            <a:extLst>
              <a:ext uri="{909E8E84-426E-40DD-AFC4-6F175D3DCCD1}">
                <a14:hiddenFill xmlns:a14="http://schemas.microsoft.com/office/drawing/2010/main">
                  <a:solidFill>
                    <a:srgbClr val="FFFFFF"/>
                  </a:solidFill>
                </a14:hiddenFill>
              </a:ext>
            </a:extLst>
          </p:spPr>
        </p:pic>
      </p:grpSp>
      <p:sp>
        <p:nvSpPr>
          <p:cNvPr id="87" name="TextBox 86">
            <a:extLst>
              <a:ext uri="{FF2B5EF4-FFF2-40B4-BE49-F238E27FC236}">
                <a16:creationId xmlns:a16="http://schemas.microsoft.com/office/drawing/2014/main" id="{C7FA254E-5269-5B4E-A6BA-1EE3EA4FAC9C}"/>
              </a:ext>
            </a:extLst>
          </p:cNvPr>
          <p:cNvSpPr txBox="1"/>
          <p:nvPr/>
        </p:nvSpPr>
        <p:spPr>
          <a:xfrm>
            <a:off x="1728825" y="5644354"/>
            <a:ext cx="2901649" cy="830997"/>
          </a:xfrm>
          <a:prstGeom prst="rect">
            <a:avLst/>
          </a:prstGeom>
          <a:noFill/>
        </p:spPr>
        <p:txBody>
          <a:bodyPr wrap="square" rtlCol="0">
            <a:spAutoFit/>
          </a:bodyPr>
          <a:lstStyle/>
          <a:p>
            <a:pPr algn="ctr"/>
            <a:r>
              <a:rPr lang="en-US" sz="2400" dirty="0">
                <a:latin typeface="Cambria Math" charset="0"/>
                <a:ea typeface="Cambria Math" charset="0"/>
                <a:cs typeface="Cambria Math" charset="0"/>
              </a:rPr>
              <a:t>Overall # samples in the best equilibrium</a:t>
            </a:r>
          </a:p>
        </p:txBody>
      </p: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48D608EC-071C-1F4F-98A5-506284B2CF80}"/>
                  </a:ext>
                </a:extLst>
              </p:cNvPr>
              <p:cNvSpPr txBox="1"/>
              <p:nvPr/>
            </p:nvSpPr>
            <p:spPr>
              <a:xfrm>
                <a:off x="4496595" y="5779247"/>
                <a:ext cx="3024995" cy="614142"/>
              </a:xfrm>
              <a:prstGeom prst="rect">
                <a:avLst/>
              </a:prstGeom>
              <a:noFill/>
            </p:spPr>
            <p:txBody>
              <a:bodyPr wrap="none" rtlCol="0">
                <a:spAutoFit/>
              </a:bodyPr>
              <a:lstStyle/>
              <a:p>
                <a:pPr algn="ctr"/>
                <a14:m>
                  <m:oMath xmlns:m="http://schemas.openxmlformats.org/officeDocument/2006/math">
                    <m:r>
                      <a:rPr lang="en-US" sz="2800" i="1" dirty="0">
                        <a:latin typeface="Cambria Math" charset="0"/>
                      </a:rPr>
                      <m:t>=</m:t>
                    </m:r>
                    <m:r>
                      <m:rPr>
                        <m:sty m:val="p"/>
                      </m:rPr>
                      <a:rPr lang="en-US" sz="2800" dirty="0">
                        <a:latin typeface="Cambria Math" panose="02040503050406030204" pitchFamily="18" charset="0"/>
                      </a:rPr>
                      <m:t>Ω</m:t>
                    </m:r>
                    <m:d>
                      <m:dPr>
                        <m:ctrlPr>
                          <a:rPr lang="en-US" sz="2800" i="1" dirty="0">
                            <a:latin typeface="Cambria Math" panose="02040503050406030204" pitchFamily="18" charset="0"/>
                          </a:rPr>
                        </m:ctrlPr>
                      </m:dPr>
                      <m:e>
                        <m:rad>
                          <m:radPr>
                            <m:degHide m:val="on"/>
                            <m:ctrlPr>
                              <a:rPr lang="en-US" sz="2800" i="1" dirty="0">
                                <a:latin typeface="Cambria Math" panose="02040503050406030204" pitchFamily="18" charset="0"/>
                              </a:rPr>
                            </m:ctrlPr>
                          </m:radPr>
                          <m:deg/>
                          <m:e>
                            <m:r>
                              <a:rPr lang="en-US" sz="2800" i="1" dirty="0">
                                <a:latin typeface="Cambria Math" panose="02040503050406030204" pitchFamily="18" charset="0"/>
                              </a:rPr>
                              <m:t># </m:t>
                            </m:r>
                            <m:r>
                              <m:rPr>
                                <m:sty m:val="p"/>
                              </m:rPr>
                              <a:rPr lang="en-US" sz="2800" dirty="0">
                                <a:latin typeface="Cambria Math" panose="02040503050406030204" pitchFamily="18" charset="0"/>
                              </a:rPr>
                              <m:t>agents</m:t>
                            </m:r>
                          </m:e>
                        </m:rad>
                      </m:e>
                    </m:d>
                    <m:r>
                      <a:rPr lang="en-US" sz="2800" i="1" dirty="0">
                        <a:latin typeface="Cambria Math" charset="0"/>
                      </a:rPr>
                      <m:t>×</m:t>
                    </m:r>
                  </m:oMath>
                </a14:m>
                <a:r>
                  <a:rPr lang="en-US" sz="2800" dirty="0"/>
                  <a:t> </a:t>
                </a:r>
              </a:p>
            </p:txBody>
          </p:sp>
        </mc:Choice>
        <mc:Fallback xmlns="">
          <p:sp>
            <p:nvSpPr>
              <p:cNvPr id="89" name="TextBox 88">
                <a:extLst>
                  <a:ext uri="{FF2B5EF4-FFF2-40B4-BE49-F238E27FC236}">
                    <a16:creationId xmlns:a16="http://schemas.microsoft.com/office/drawing/2014/main" id="{48D608EC-071C-1F4F-98A5-506284B2CF80}"/>
                  </a:ext>
                </a:extLst>
              </p:cNvPr>
              <p:cNvSpPr txBox="1">
                <a:spLocks noRot="1" noChangeAspect="1" noMove="1" noResize="1" noEditPoints="1" noAdjustHandles="1" noChangeArrowheads="1" noChangeShapeType="1" noTextEdit="1"/>
              </p:cNvSpPr>
              <p:nvPr/>
            </p:nvSpPr>
            <p:spPr>
              <a:xfrm>
                <a:off x="4496595" y="5779247"/>
                <a:ext cx="3024995" cy="614142"/>
              </a:xfrm>
              <a:prstGeom prst="rect">
                <a:avLst/>
              </a:prstGeom>
              <a:blipFill>
                <a:blip r:embed="rId10"/>
                <a:stretch>
                  <a:fillRect b="-14286"/>
                </a:stretch>
              </a:blipFill>
            </p:spPr>
            <p:txBody>
              <a:bodyPr/>
              <a:lstStyle/>
              <a:p>
                <a:r>
                  <a:rPr lang="en-US">
                    <a:noFill/>
                  </a:rPr>
                  <a:t> </a:t>
                </a:r>
              </a:p>
            </p:txBody>
          </p:sp>
        </mc:Fallback>
      </mc:AlternateContent>
      <p:cxnSp>
        <p:nvCxnSpPr>
          <p:cNvPr id="90" name="Straight Connector 89">
            <a:extLst>
              <a:ext uri="{FF2B5EF4-FFF2-40B4-BE49-F238E27FC236}">
                <a16:creationId xmlns:a16="http://schemas.microsoft.com/office/drawing/2014/main" id="{ACA6234D-ECF9-274E-AE76-31C0E38C828A}"/>
              </a:ext>
            </a:extLst>
          </p:cNvPr>
          <p:cNvCxnSpPr/>
          <p:nvPr/>
        </p:nvCxnSpPr>
        <p:spPr>
          <a:xfrm>
            <a:off x="-2330" y="5400653"/>
            <a:ext cx="12170664"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AFB3B7AA-631F-A045-A4A8-A245FD5F73CF}"/>
              </a:ext>
            </a:extLst>
          </p:cNvPr>
          <p:cNvSpPr txBox="1"/>
          <p:nvPr/>
        </p:nvSpPr>
        <p:spPr>
          <a:xfrm>
            <a:off x="7387711" y="5673935"/>
            <a:ext cx="3510995" cy="830997"/>
          </a:xfrm>
          <a:prstGeom prst="rect">
            <a:avLst/>
          </a:prstGeom>
          <a:noFill/>
        </p:spPr>
        <p:txBody>
          <a:bodyPr wrap="square" rtlCol="0">
            <a:spAutoFit/>
          </a:bodyPr>
          <a:lstStyle/>
          <a:p>
            <a:pPr algn="ctr"/>
            <a:r>
              <a:rPr lang="en-US" sz="2400" dirty="0">
                <a:latin typeface="Cambria Math" charset="0"/>
                <a:ea typeface="Cambria Math" charset="0"/>
                <a:cs typeface="Cambria Math" charset="0"/>
              </a:rPr>
              <a:t>Overall # samples in the optimal collaboration</a:t>
            </a:r>
          </a:p>
        </p:txBody>
      </p:sp>
      <p:sp>
        <p:nvSpPr>
          <p:cNvPr id="8" name="Rectangle 7">
            <a:extLst>
              <a:ext uri="{FF2B5EF4-FFF2-40B4-BE49-F238E27FC236}">
                <a16:creationId xmlns:a16="http://schemas.microsoft.com/office/drawing/2014/main" id="{25FEBC95-02EB-2742-84B9-AADEBBC6C76B}"/>
              </a:ext>
            </a:extLst>
          </p:cNvPr>
          <p:cNvSpPr/>
          <p:nvPr/>
        </p:nvSpPr>
        <p:spPr>
          <a:xfrm>
            <a:off x="138023" y="4872519"/>
            <a:ext cx="13044451" cy="830997"/>
          </a:xfrm>
          <a:prstGeom prst="rect">
            <a:avLst/>
          </a:prstGeom>
        </p:spPr>
        <p:txBody>
          <a:bodyPr>
            <a:spAutoFit/>
          </a:bodyPr>
          <a:lstStyle/>
          <a:p>
            <a:r>
              <a:rPr lang="en-US" sz="2400" dirty="0">
                <a:solidFill>
                  <a:srgbClr val="C00000"/>
                </a:solidFill>
                <a:latin typeface="Cambria Math" charset="0"/>
                <a:ea typeface="Cambria Math" charset="0"/>
                <a:cs typeface="Cambria Math" charset="0"/>
              </a:rPr>
              <a:t>Equilibrium/Individual Rationality: Total work required to be done by other agents is large.</a:t>
            </a:r>
            <a:endParaRPr lang="en-US" sz="2400" dirty="0"/>
          </a:p>
        </p:txBody>
      </p:sp>
    </p:spTree>
    <p:extLst>
      <p:ext uri="{BB962C8B-B14F-4D97-AF65-F5344CB8AC3E}">
        <p14:creationId xmlns:p14="http://schemas.microsoft.com/office/powerpoint/2010/main" val="415334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3" grpId="0" animBg="1"/>
      <p:bldP spid="33" grpId="0" animBg="1"/>
      <p:bldP spid="34" grpId="0" animBg="1"/>
      <p:bldP spid="35" grpId="0" animBg="1"/>
      <p:bldP spid="36" grpId="0" animBg="1"/>
      <p:bldP spid="37" grpId="0" animBg="1"/>
      <p:bldP spid="2" grpId="0"/>
      <p:bldP spid="80" grpId="0"/>
      <p:bldP spid="87" grpId="0"/>
      <p:bldP spid="89" grpId="0"/>
      <p:bldP spid="9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594185" y="2836161"/>
            <a:ext cx="1009974"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447263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811FE-38C1-4246-81D2-C0FF08347308}"/>
              </a:ext>
            </a:extLst>
          </p:cNvPr>
          <p:cNvSpPr>
            <a:spLocks noGrp="1"/>
          </p:cNvSpPr>
          <p:nvPr>
            <p:ph type="title"/>
          </p:nvPr>
        </p:nvSpPr>
        <p:spPr/>
        <p:txBody>
          <a:bodyPr>
            <a:normAutofit/>
          </a:bodyPr>
          <a:lstStyle/>
          <a:p>
            <a:r>
              <a:rPr lang="en-US" dirty="0"/>
              <a:t>Optimality, Equilibria, and Free Riding</a:t>
            </a:r>
          </a:p>
        </p:txBody>
      </p:sp>
      <p:sp>
        <p:nvSpPr>
          <p:cNvPr id="3" name="Content Placeholder 2">
            <a:extLst>
              <a:ext uri="{FF2B5EF4-FFF2-40B4-BE49-F238E27FC236}">
                <a16:creationId xmlns:a16="http://schemas.microsoft.com/office/drawing/2014/main" id="{334186D3-1F80-9343-9CB0-631EE050FBA2}"/>
              </a:ext>
            </a:extLst>
          </p:cNvPr>
          <p:cNvSpPr>
            <a:spLocks noGrp="1"/>
          </p:cNvSpPr>
          <p:nvPr>
            <p:ph idx="1"/>
          </p:nvPr>
        </p:nvSpPr>
        <p:spPr/>
        <p:txBody>
          <a:bodyPr/>
          <a:lstStyle/>
          <a:p>
            <a:pPr marL="0" indent="0">
              <a:buNone/>
            </a:pPr>
            <a:r>
              <a:rPr lang="en-US" dirty="0"/>
              <a:t>In some cases, equilibria are highly structured.</a:t>
            </a:r>
          </a:p>
          <a:p>
            <a:pPr marL="0" indent="0">
              <a:buNone/>
            </a:pPr>
            <a:endParaRPr lang="en-US" dirty="0"/>
          </a:p>
          <a:p>
            <a:pPr marL="0" indent="0">
              <a:buNone/>
            </a:pPr>
            <a:r>
              <a:rPr lang="en-US" dirty="0"/>
              <a:t>If the utility/loss of agents are linear functions of the contribution:</a:t>
            </a:r>
          </a:p>
          <a:p>
            <a:pPr marL="0" indent="0">
              <a:buNone/>
            </a:pPr>
            <a:endParaRPr lang="en-US" dirty="0"/>
          </a:p>
          <a:p>
            <a:pPr marL="0" indent="0">
              <a:buNone/>
            </a:pPr>
            <a:r>
              <a:rPr lang="en-US" dirty="0"/>
              <a:t>Difference between optimal:</a:t>
            </a:r>
          </a:p>
          <a:p>
            <a:r>
              <a:rPr lang="en-US" dirty="0"/>
              <a:t>Any </a:t>
            </a:r>
            <a:r>
              <a:rPr lang="en-US" b="1" dirty="0"/>
              <a:t>equilibrium</a:t>
            </a:r>
            <a:r>
              <a:rPr lang="en-US" dirty="0"/>
              <a:t> is an optimal collaboration among </a:t>
            </a:r>
            <a:r>
              <a:rPr lang="en-US" b="1" dirty="0"/>
              <a:t>a subset of agents</a:t>
            </a:r>
            <a:r>
              <a:rPr lang="en-US" dirty="0"/>
              <a:t>.</a:t>
            </a:r>
          </a:p>
          <a:p>
            <a:r>
              <a:rPr lang="en-US" dirty="0"/>
              <a:t>Free riding is part of equilibria. </a:t>
            </a:r>
          </a:p>
          <a:p>
            <a:pPr marL="0" indent="0">
              <a:buNone/>
            </a:pPr>
            <a:r>
              <a:rPr lang="en-US" dirty="0">
                <a:sym typeface="Wingdings" pitchFamily="2" charset="2"/>
              </a:rPr>
              <a:t> </a:t>
            </a:r>
            <a:r>
              <a:rPr lang="en-US" dirty="0"/>
              <a:t>But it doesn’t impact </a:t>
            </a:r>
            <a:r>
              <a:rPr lang="en-US" b="1" dirty="0"/>
              <a:t>optimality</a:t>
            </a:r>
            <a:r>
              <a:rPr lang="en-US" dirty="0"/>
              <a:t> of the contributions of </a:t>
            </a:r>
            <a:r>
              <a:rPr lang="en-US" b="1" dirty="0"/>
              <a:t>participating agents.</a:t>
            </a:r>
          </a:p>
        </p:txBody>
      </p:sp>
    </p:spTree>
    <p:extLst>
      <p:ext uri="{BB962C8B-B14F-4D97-AF65-F5344CB8AC3E}">
        <p14:creationId xmlns:p14="http://schemas.microsoft.com/office/powerpoint/2010/main" val="416002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444240" y="678497"/>
            <a:ext cx="4785360" cy="646331"/>
          </a:xfrm>
          <a:prstGeom prst="rect">
            <a:avLst/>
          </a:prstGeom>
          <a:solidFill>
            <a:schemeClr val="bg1"/>
          </a:solidFill>
        </p:spPr>
        <p:txBody>
          <a:bodyPr wrap="square">
            <a:spAutoFit/>
          </a:bodyPr>
          <a:lstStyle/>
          <a:p>
            <a:pPr algn="ctr"/>
            <a:r>
              <a:rPr lang="en-US" sz="3600" b="1" dirty="0">
                <a:solidFill>
                  <a:schemeClr val="accent3"/>
                </a:solidFill>
                <a:latin typeface="Cambria Math" charset="0"/>
                <a:ea typeface="Cambria Math" charset="0"/>
                <a:cs typeface="Cambria Math" charset="0"/>
              </a:rPr>
              <a:t>Important Message</a:t>
            </a:r>
            <a:endParaRPr lang="en-US" sz="3600" b="1" dirty="0">
              <a:solidFill>
                <a:schemeClr val="accent3"/>
              </a:solidFill>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96369" y="2393587"/>
            <a:ext cx="2342054" cy="1613415"/>
          </a:xfrm>
          <a:prstGeom prst="rect">
            <a:avLst/>
          </a:prstGeom>
        </p:spPr>
      </p:pic>
      <p:sp>
        <p:nvSpPr>
          <p:cNvPr id="9" name="TextBox 8">
            <a:extLst>
              <a:ext uri="{FF2B5EF4-FFF2-40B4-BE49-F238E27FC236}">
                <a16:creationId xmlns:a16="http://schemas.microsoft.com/office/drawing/2014/main" id="{118548F6-6DB2-6E4C-AF78-893C030B150A}"/>
              </a:ext>
            </a:extLst>
          </p:cNvPr>
          <p:cNvSpPr txBox="1"/>
          <p:nvPr/>
        </p:nvSpPr>
        <p:spPr>
          <a:xfrm>
            <a:off x="607765" y="1709028"/>
            <a:ext cx="8079966" cy="1965474"/>
          </a:xfrm>
          <a:prstGeom prst="rect">
            <a:avLst/>
          </a:prstGeom>
          <a:noFill/>
        </p:spPr>
        <p:txBody>
          <a:bodyPr wrap="square" rtlCol="0">
            <a:spAutoFit/>
          </a:bodyPr>
          <a:lstStyle/>
          <a:p>
            <a:pPr algn="ctr">
              <a:lnSpc>
                <a:spcPct val="150000"/>
              </a:lnSpc>
            </a:pPr>
            <a:r>
              <a:rPr lang="en-US" sz="2800" dirty="0">
                <a:latin typeface="Cambria Math" charset="0"/>
                <a:ea typeface="Cambria Math" charset="0"/>
                <a:cs typeface="Cambria Math" charset="0"/>
              </a:rPr>
              <a:t>New mathematical foundation needed to </a:t>
            </a:r>
          </a:p>
          <a:p>
            <a:pPr algn="ctr">
              <a:lnSpc>
                <a:spcPct val="150000"/>
              </a:lnSpc>
            </a:pPr>
            <a:r>
              <a:rPr lang="en-US" sz="2800" dirty="0">
                <a:latin typeface="Cambria Math" charset="0"/>
                <a:ea typeface="Cambria Math" charset="0"/>
                <a:cs typeface="Cambria Math" charset="0"/>
              </a:rPr>
              <a:t>design learning algorithms that </a:t>
            </a:r>
            <a:r>
              <a:rPr lang="en-US" sz="2800" b="1" dirty="0">
                <a:latin typeface="Cambria Math" charset="0"/>
                <a:ea typeface="Cambria Math" charset="0"/>
                <a:cs typeface="Cambria Math" charset="0"/>
              </a:rPr>
              <a:t>act globally</a:t>
            </a:r>
            <a:r>
              <a:rPr lang="en-US" sz="2800" dirty="0">
                <a:latin typeface="Cambria Math" charset="0"/>
                <a:ea typeface="Cambria Math" charset="0"/>
                <a:cs typeface="Cambria Math" charset="0"/>
              </a:rPr>
              <a:t>, </a:t>
            </a:r>
          </a:p>
          <a:p>
            <a:pPr algn="ctr">
              <a:lnSpc>
                <a:spcPct val="150000"/>
              </a:lnSpc>
            </a:pPr>
            <a:r>
              <a:rPr lang="en-US" sz="2800" dirty="0">
                <a:latin typeface="Cambria Math" charset="0"/>
                <a:ea typeface="Cambria Math" charset="0"/>
                <a:cs typeface="Cambria Math" charset="0"/>
              </a:rPr>
              <a:t>and consider </a:t>
            </a:r>
            <a:r>
              <a:rPr lang="en-US" sz="2800" b="1" dirty="0">
                <a:latin typeface="Cambria Math" charset="0"/>
                <a:ea typeface="Cambria Math" charset="0"/>
                <a:cs typeface="Cambria Math" charset="0"/>
              </a:rPr>
              <a:t>per-agent incentives and objectives</a:t>
            </a:r>
            <a:r>
              <a:rPr lang="en-US" sz="2800" dirty="0">
                <a:latin typeface="Cambria Math" charset="0"/>
                <a:ea typeface="Cambria Math" charset="0"/>
                <a:cs typeface="Cambria Math" charset="0"/>
              </a:rPr>
              <a:t>. </a:t>
            </a:r>
          </a:p>
        </p:txBody>
      </p:sp>
      <p:pic>
        <p:nvPicPr>
          <p:cNvPr id="10" name="Picture 2" descr="Image">
            <a:extLst>
              <a:ext uri="{FF2B5EF4-FFF2-40B4-BE49-F238E27FC236}">
                <a16:creationId xmlns:a16="http://schemas.microsoft.com/office/drawing/2014/main" id="{BC89D12F-2392-244C-80CC-87DD10B4D1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235"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a:extLst>
              <a:ext uri="{FF2B5EF4-FFF2-40B4-BE49-F238E27FC236}">
                <a16:creationId xmlns:a16="http://schemas.microsoft.com/office/drawing/2014/main" id="{665EAE0A-4650-2E4E-85D2-A89F13670D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209" y="4707355"/>
            <a:ext cx="2867527" cy="215064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DEFF3E4-EC76-014A-893B-B8E717DE8DFB}"/>
              </a:ext>
            </a:extLst>
          </p:cNvPr>
          <p:cNvSpPr txBox="1"/>
          <p:nvPr/>
        </p:nvSpPr>
        <p:spPr>
          <a:xfrm>
            <a:off x="8839217" y="6068291"/>
            <a:ext cx="184731" cy="369332"/>
          </a:xfrm>
          <a:prstGeom prst="rect">
            <a:avLst/>
          </a:prstGeom>
          <a:noFill/>
        </p:spPr>
        <p:txBody>
          <a:bodyPr wrap="none" rtlCol="0">
            <a:spAutoFit/>
          </a:bodyPr>
          <a:lstStyle/>
          <a:p>
            <a:endParaRPr lang="en-US" dirty="0"/>
          </a:p>
        </p:txBody>
      </p:sp>
      <p:pic>
        <p:nvPicPr>
          <p:cNvPr id="14" name="Picture 2" descr="Image">
            <a:extLst>
              <a:ext uri="{FF2B5EF4-FFF2-40B4-BE49-F238E27FC236}">
                <a16:creationId xmlns:a16="http://schemas.microsoft.com/office/drawing/2014/main" id="{72F8D6C5-48EB-9B45-9D86-DF8576B5B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6039213" y="4707354"/>
            <a:ext cx="2867527" cy="215064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a:extLst>
              <a:ext uri="{FF2B5EF4-FFF2-40B4-BE49-F238E27FC236}">
                <a16:creationId xmlns:a16="http://schemas.microsoft.com/office/drawing/2014/main" id="{8CAD357D-5667-8548-9D03-6BF2B0E794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8857698" y="4707356"/>
            <a:ext cx="2867527" cy="2150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5426777"/>
      </p:ext>
    </p:extLst>
  </p:cSld>
  <p:clrMapOvr>
    <a:masterClrMapping/>
  </p:clrMapOvr>
  <mc:AlternateContent xmlns:mc="http://schemas.openxmlformats.org/markup-compatibility/2006">
    <mc:Choice xmlns:p14="http://schemas.microsoft.com/office/powerpoint/2010/main" Requires="p14">
      <p:transition spd="med" p14:dur="700" advTm="29820">
        <p:fade/>
      </p:transition>
    </mc:Choice>
    <mc:Fallback>
      <p:transition spd="med" advTm="2982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2631440" y="1128394"/>
            <a:ext cx="7559040" cy="5203826"/>
          </a:xfrm>
        </p:spPr>
        <p:txBody>
          <a:bodyPr>
            <a:normAutofit/>
          </a:bodyPr>
          <a:lstStyle/>
          <a:p>
            <a:pPr marL="457200" indent="-457200">
              <a:lnSpc>
                <a:spcPct val="100000"/>
              </a:lnSpc>
              <a:buFont typeface="+mj-lt"/>
              <a:buAutoNum type="arabicPeriod"/>
            </a:pPr>
            <a:r>
              <a:rPr lang="en-US" sz="2400" dirty="0"/>
              <a:t>Adversarial Interaction</a:t>
            </a:r>
          </a:p>
          <a:p>
            <a:pPr lvl="1">
              <a:lnSpc>
                <a:spcPct val="100000"/>
              </a:lnSpc>
            </a:pPr>
            <a:r>
              <a:rPr lang="en-US" sz="2000" dirty="0"/>
              <a:t>Offline, Online adversarial learning, and Zero-sum Games</a:t>
            </a:r>
          </a:p>
          <a:p>
            <a:pPr lvl="1">
              <a:lnSpc>
                <a:spcPct val="100000"/>
              </a:lnSpc>
            </a:pPr>
            <a:r>
              <a:rPr lang="en-US" sz="2000" dirty="0"/>
              <a:t>Beyond the worst-case adversaries</a:t>
            </a:r>
          </a:p>
          <a:p>
            <a:pPr lvl="1">
              <a:lnSpc>
                <a:spcPct val="100000"/>
              </a:lnSpc>
            </a:pPr>
            <a:r>
              <a:rPr lang="en-US" sz="2000" dirty="0"/>
              <a:t>Computational Challenges</a:t>
            </a:r>
            <a:endParaRPr lang="en-US" dirty="0"/>
          </a:p>
          <a:p>
            <a:pPr marL="457200" indent="-457200">
              <a:lnSpc>
                <a:spcPct val="100000"/>
              </a:lnSpc>
              <a:buFont typeface="+mj-lt"/>
              <a:buAutoNum type="arabicPeriod"/>
            </a:pPr>
            <a:r>
              <a:rPr lang="en-US" sz="2400" dirty="0"/>
              <a:t>General Strategic Interactions</a:t>
            </a:r>
          </a:p>
          <a:p>
            <a:pPr lvl="1">
              <a:lnSpc>
                <a:spcPct val="100000"/>
              </a:lnSpc>
            </a:pPr>
            <a:r>
              <a:rPr lang="en-US" sz="2000" dirty="0"/>
              <a:t>General-sum games and Stackelberg concept</a:t>
            </a:r>
          </a:p>
          <a:p>
            <a:pPr lvl="1">
              <a:lnSpc>
                <a:spcPct val="150000"/>
              </a:lnSpc>
            </a:pPr>
            <a:r>
              <a:rPr lang="en-US" sz="2000" dirty="0"/>
              <a:t>Learning and Stackelberg equilibria</a:t>
            </a:r>
          </a:p>
          <a:p>
            <a:pPr lvl="1">
              <a:lnSpc>
                <a:spcPct val="100000"/>
              </a:lnSpc>
            </a:pPr>
            <a:r>
              <a:rPr lang="en-US" sz="2000" dirty="0"/>
              <a:t>Learning in presence of non-myopic agents</a:t>
            </a:r>
            <a:endParaRPr lang="en-US" dirty="0"/>
          </a:p>
          <a:p>
            <a:pPr marL="457200" indent="-457200">
              <a:lnSpc>
                <a:spcPct val="100000"/>
              </a:lnSpc>
              <a:buFont typeface="+mj-lt"/>
              <a:buAutoNum type="arabicPeriod"/>
            </a:pPr>
            <a:r>
              <a:rPr lang="en-US" sz="2400" dirty="0"/>
              <a:t>Collaborative Interactions</a:t>
            </a:r>
          </a:p>
          <a:p>
            <a:pPr lvl="1">
              <a:lnSpc>
                <a:spcPct val="100000"/>
              </a:lnSpc>
            </a:pPr>
            <a:r>
              <a:rPr lang="en-US" sz="2000" dirty="0"/>
              <a:t>Models of data sharing for learning</a:t>
            </a:r>
          </a:p>
          <a:p>
            <a:pPr lvl="1">
              <a:lnSpc>
                <a:spcPct val="100000"/>
              </a:lnSpc>
            </a:pPr>
            <a:r>
              <a:rPr lang="en-US" sz="2000" dirty="0"/>
              <a:t>Average vs. Per-Agent learning guarantees</a:t>
            </a:r>
          </a:p>
          <a:p>
            <a:pPr lvl="1">
              <a:lnSpc>
                <a:spcPct val="100000"/>
              </a:lnSpc>
            </a:pPr>
            <a:r>
              <a:rPr lang="en-US" sz="2000" dirty="0"/>
              <a:t>Individual Rationality and Equilibria</a:t>
            </a:r>
          </a:p>
          <a:p>
            <a:pPr marL="457200" indent="-457200">
              <a:lnSpc>
                <a:spcPct val="100000"/>
              </a:lnSpc>
              <a:buFont typeface="+mj-lt"/>
              <a:buAutoNum type="arabicPeriod"/>
            </a:pPr>
            <a:endParaRPr lang="en-US" sz="2400" dirty="0"/>
          </a:p>
          <a:p>
            <a:pPr marL="457200" indent="-457200">
              <a:lnSpc>
                <a:spcPct val="100000"/>
              </a:lnSpc>
              <a:buFont typeface="+mj-lt"/>
              <a:buAutoNum type="arabicPeriod"/>
            </a:pPr>
            <a:endParaRPr lang="en-US" sz="2400" dirty="0"/>
          </a:p>
        </p:txBody>
      </p:sp>
      <p:sp>
        <p:nvSpPr>
          <p:cNvPr id="4" name="Right Brace 3">
            <a:extLst>
              <a:ext uri="{FF2B5EF4-FFF2-40B4-BE49-F238E27FC236}">
                <a16:creationId xmlns:a16="http://schemas.microsoft.com/office/drawing/2014/main" id="{6AFD5AD5-8A7F-B540-9795-98F19A534C31}"/>
              </a:ext>
            </a:extLst>
          </p:cNvPr>
          <p:cNvSpPr/>
          <p:nvPr/>
        </p:nvSpPr>
        <p:spPr>
          <a:xfrm rot="10800000">
            <a:off x="2174910" y="1202669"/>
            <a:ext cx="335279" cy="1820750"/>
          </a:xfrm>
          <a:prstGeom prst="rightBrace">
            <a:avLst>
              <a:gd name="adj1" fmla="val 4772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ight Brace 4">
            <a:extLst>
              <a:ext uri="{FF2B5EF4-FFF2-40B4-BE49-F238E27FC236}">
                <a16:creationId xmlns:a16="http://schemas.microsoft.com/office/drawing/2014/main" id="{F893F1B4-9ECC-4C4A-BB92-05C1191BB377}"/>
              </a:ext>
            </a:extLst>
          </p:cNvPr>
          <p:cNvSpPr/>
          <p:nvPr/>
        </p:nvSpPr>
        <p:spPr>
          <a:xfrm rot="10800000">
            <a:off x="2174909" y="3215148"/>
            <a:ext cx="335280" cy="2984684"/>
          </a:xfrm>
          <a:prstGeom prst="rightBrace">
            <a:avLst>
              <a:gd name="adj1" fmla="val 47727"/>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D5D7BE5D-D3C4-394D-8E7E-2E2807B71F6B}"/>
              </a:ext>
            </a:extLst>
          </p:cNvPr>
          <p:cNvSpPr txBox="1"/>
          <p:nvPr/>
        </p:nvSpPr>
        <p:spPr>
          <a:xfrm>
            <a:off x="517843" y="2252765"/>
            <a:ext cx="1392554" cy="646331"/>
          </a:xfrm>
          <a:prstGeom prst="rect">
            <a:avLst/>
          </a:prstGeom>
          <a:noFill/>
        </p:spPr>
        <p:txBody>
          <a:bodyPr wrap="square">
            <a:spAutoFit/>
          </a:bodyPr>
          <a:lstStyle/>
          <a:p>
            <a:pPr algn="ctr"/>
            <a:r>
              <a:rPr lang="en-US" b="1" dirty="0"/>
              <a:t>Wednesday</a:t>
            </a:r>
          </a:p>
        </p:txBody>
      </p:sp>
      <p:sp>
        <p:nvSpPr>
          <p:cNvPr id="8" name="TextBox 7">
            <a:extLst>
              <a:ext uri="{FF2B5EF4-FFF2-40B4-BE49-F238E27FC236}">
                <a16:creationId xmlns:a16="http://schemas.microsoft.com/office/drawing/2014/main" id="{112B0A01-D2A2-E747-A0B1-4984847A5A42}"/>
              </a:ext>
            </a:extLst>
          </p:cNvPr>
          <p:cNvSpPr txBox="1"/>
          <p:nvPr/>
        </p:nvSpPr>
        <p:spPr>
          <a:xfrm>
            <a:off x="426720" y="4780403"/>
            <a:ext cx="1574800" cy="369332"/>
          </a:xfrm>
          <a:prstGeom prst="rect">
            <a:avLst/>
          </a:prstGeom>
          <a:noFill/>
        </p:spPr>
        <p:txBody>
          <a:bodyPr wrap="square">
            <a:spAutoFit/>
          </a:bodyPr>
          <a:lstStyle/>
          <a:p>
            <a:pPr algn="ctr"/>
            <a:r>
              <a:rPr lang="en-US" b="1" dirty="0"/>
              <a:t>Thursday</a:t>
            </a:r>
          </a:p>
        </p:txBody>
      </p:sp>
    </p:spTree>
    <p:extLst>
      <p:ext uri="{BB962C8B-B14F-4D97-AF65-F5344CB8AC3E}">
        <p14:creationId xmlns:p14="http://schemas.microsoft.com/office/powerpoint/2010/main" val="135134031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0F3B-5A61-B142-91CB-18DF1BA75C74}"/>
              </a:ext>
            </a:extLst>
          </p:cNvPr>
          <p:cNvSpPr>
            <a:spLocks noGrp="1"/>
          </p:cNvSpPr>
          <p:nvPr>
            <p:ph type="title"/>
          </p:nvPr>
        </p:nvSpPr>
        <p:spPr>
          <a:xfrm>
            <a:off x="411480" y="385635"/>
            <a:ext cx="11369040" cy="894715"/>
          </a:xfrm>
        </p:spPr>
        <p:txBody>
          <a:bodyPr/>
          <a:lstStyle/>
          <a:p>
            <a:r>
              <a:rPr lang="en-US" dirty="0"/>
              <a:t>Learnability for Today’s World</a:t>
            </a:r>
          </a:p>
        </p:txBody>
      </p:sp>
      <p:cxnSp>
        <p:nvCxnSpPr>
          <p:cNvPr id="10" name="Straight Connector 9">
            <a:extLst>
              <a:ext uri="{FF2B5EF4-FFF2-40B4-BE49-F238E27FC236}">
                <a16:creationId xmlns:a16="http://schemas.microsoft.com/office/drawing/2014/main" id="{C2F01FB4-7239-9C46-8C29-77653E2077DB}"/>
              </a:ext>
            </a:extLst>
          </p:cNvPr>
          <p:cNvCxnSpPr>
            <a:cxnSpLocks/>
          </p:cNvCxnSpPr>
          <p:nvPr/>
        </p:nvCxnSpPr>
        <p:spPr>
          <a:xfrm>
            <a:off x="0" y="498404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6FA9AF-3FB7-EA47-A2C7-46686F7B27C2}"/>
              </a:ext>
            </a:extLst>
          </p:cNvPr>
          <p:cNvCxnSpPr>
            <a:cxnSpLocks/>
          </p:cNvCxnSpPr>
          <p:nvPr/>
        </p:nvCxnSpPr>
        <p:spPr>
          <a:xfrm flipV="1">
            <a:off x="2437577"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2D6E7-2BCA-F449-94FA-CC8B456B87C8}"/>
              </a:ext>
            </a:extLst>
          </p:cNvPr>
          <p:cNvCxnSpPr>
            <a:cxnSpLocks/>
          </p:cNvCxnSpPr>
          <p:nvPr/>
        </p:nvCxnSpPr>
        <p:spPr>
          <a:xfrm flipV="1">
            <a:off x="7312731"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6D0019C-2A9E-8F44-B068-D3F3795E0914}"/>
              </a:ext>
            </a:extLst>
          </p:cNvPr>
          <p:cNvCxnSpPr>
            <a:cxnSpLocks/>
          </p:cNvCxnSpPr>
          <p:nvPr/>
        </p:nvCxnSpPr>
        <p:spPr>
          <a:xfrm flipV="1">
            <a:off x="4875154"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62DB9B-F04D-914E-8303-0066FAE3E76E}"/>
              </a:ext>
            </a:extLst>
          </p:cNvPr>
          <p:cNvCxnSpPr>
            <a:cxnSpLocks/>
          </p:cNvCxnSpPr>
          <p:nvPr/>
        </p:nvCxnSpPr>
        <p:spPr>
          <a:xfrm flipV="1">
            <a:off x="9750308"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805D5F-9E47-EE40-A574-FBEE05DA1FF6}"/>
              </a:ext>
            </a:extLst>
          </p:cNvPr>
          <p:cNvCxnSpPr>
            <a:cxnSpLocks/>
          </p:cNvCxnSpPr>
          <p:nvPr/>
        </p:nvCxnSpPr>
        <p:spPr>
          <a:xfrm flipH="1" flipV="1">
            <a:off x="12187884" y="4984048"/>
            <a:ext cx="4116"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CBF7C8-4725-5945-9099-8C3D14F33692}"/>
              </a:ext>
            </a:extLst>
          </p:cNvPr>
          <p:cNvCxnSpPr>
            <a:cxnSpLocks/>
          </p:cNvCxnSpPr>
          <p:nvPr/>
        </p:nvCxnSpPr>
        <p:spPr>
          <a:xfrm flipV="1">
            <a:off x="0"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EB734F5-6503-A74B-B824-2D42C3361434}"/>
              </a:ext>
            </a:extLst>
          </p:cNvPr>
          <p:cNvPicPr>
            <a:picLocks noChangeAspect="1"/>
          </p:cNvPicPr>
          <p:nvPr/>
        </p:nvPicPr>
        <p:blipFill>
          <a:blip r:embed="rId2"/>
          <a:stretch>
            <a:fillRect/>
          </a:stretch>
        </p:blipFill>
        <p:spPr>
          <a:xfrm>
            <a:off x="8947333" y="3117214"/>
            <a:ext cx="3240551" cy="1857601"/>
          </a:xfrm>
          <a:prstGeom prst="rect">
            <a:avLst/>
          </a:prstGeom>
        </p:spPr>
      </p:pic>
      <p:pic>
        <p:nvPicPr>
          <p:cNvPr id="1026" name="Picture 2" descr="Uber and Lyft need to make drivers employees, appeals court rules - CNET">
            <a:extLst>
              <a:ext uri="{FF2B5EF4-FFF2-40B4-BE49-F238E27FC236}">
                <a16:creationId xmlns:a16="http://schemas.microsoft.com/office/drawing/2014/main" id="{2B527F4E-4BA4-7242-9398-EFEB5833D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124" y="4984048"/>
            <a:ext cx="3331470" cy="187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Tube warns creators it will start to demonetize low-quality kids&amp;#39; videos  next month | TechCrunch">
            <a:extLst>
              <a:ext uri="{FF2B5EF4-FFF2-40B4-BE49-F238E27FC236}">
                <a16:creationId xmlns:a16="http://schemas.microsoft.com/office/drawing/2014/main" id="{709BDCE6-4084-9946-B384-73BC6B589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594" y="4984047"/>
            <a:ext cx="2824778" cy="1883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y Tells Us the Stock Market Rally Will Continue Through Christmas |  Fortune">
            <a:extLst>
              <a:ext uri="{FF2B5EF4-FFF2-40B4-BE49-F238E27FC236}">
                <a16:creationId xmlns:a16="http://schemas.microsoft.com/office/drawing/2014/main" id="{C8AC369A-18BF-BD4D-88D0-60A02D8B2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372" y="4993280"/>
            <a:ext cx="3240368" cy="1873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line Advertising, Good or Bad? – Gavin&amp;#39;s Blog">
            <a:extLst>
              <a:ext uri="{FF2B5EF4-FFF2-40B4-BE49-F238E27FC236}">
                <a16:creationId xmlns:a16="http://schemas.microsoft.com/office/drawing/2014/main" id="{4119EE7D-93D2-4544-84E5-2D5D17D968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086" y="4984047"/>
            <a:ext cx="3331470" cy="1873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omic Data Sharing Policies: Global Challenges and Innovative Solutions  for Sharing Human Genomic Data">
            <a:extLst>
              <a:ext uri="{FF2B5EF4-FFF2-40B4-BE49-F238E27FC236}">
                <a16:creationId xmlns:a16="http://schemas.microsoft.com/office/drawing/2014/main" id="{C2A6C1CE-0E00-4048-B726-35FD04D843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7332" y="1265792"/>
            <a:ext cx="3325991" cy="18514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 reinforces political polarization - The DePaulia">
            <a:extLst>
              <a:ext uri="{FF2B5EF4-FFF2-40B4-BE49-F238E27FC236}">
                <a16:creationId xmlns:a16="http://schemas.microsoft.com/office/drawing/2014/main" id="{1D80C0C7-0246-FF4D-A5B6-314214AD4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0437" y="0"/>
            <a:ext cx="3264651" cy="1450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4344B94-ACEE-134E-AA99-68B28B26B654}"/>
              </a:ext>
            </a:extLst>
          </p:cNvPr>
          <p:cNvCxnSpPr>
            <a:cxnSpLocks/>
          </p:cNvCxnSpPr>
          <p:nvPr/>
        </p:nvCxnSpPr>
        <p:spPr>
          <a:xfrm>
            <a:off x="8980438" y="-123005"/>
            <a:ext cx="0" cy="50699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5EFD05-22E3-564A-B382-4C2E609C9677}"/>
              </a:ext>
            </a:extLst>
          </p:cNvPr>
          <p:cNvCxnSpPr>
            <a:cxnSpLocks/>
          </p:cNvCxnSpPr>
          <p:nvPr/>
        </p:nvCxnSpPr>
        <p:spPr>
          <a:xfrm>
            <a:off x="0" y="4946959"/>
            <a:ext cx="894733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F0EF0F-2BA9-8F40-A7B6-18F992786132}"/>
              </a:ext>
            </a:extLst>
          </p:cNvPr>
          <p:cNvCxnSpPr>
            <a:cxnSpLocks/>
          </p:cNvCxnSpPr>
          <p:nvPr/>
        </p:nvCxnSpPr>
        <p:spPr>
          <a:xfrm flipV="1">
            <a:off x="2795384" y="4946958"/>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0D001D-E221-834C-B68D-2E512BBA3604}"/>
              </a:ext>
            </a:extLst>
          </p:cNvPr>
          <p:cNvCxnSpPr>
            <a:cxnSpLocks/>
          </p:cNvCxnSpPr>
          <p:nvPr/>
        </p:nvCxnSpPr>
        <p:spPr>
          <a:xfrm flipV="1">
            <a:off x="6099619" y="4909871"/>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635F34-54CA-0D4F-A48F-67052A87C683}"/>
              </a:ext>
            </a:extLst>
          </p:cNvPr>
          <p:cNvCxnSpPr>
            <a:cxnSpLocks/>
          </p:cNvCxnSpPr>
          <p:nvPr/>
        </p:nvCxnSpPr>
        <p:spPr>
          <a:xfrm flipV="1">
            <a:off x="8996936" y="4946958"/>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09DA32-3294-4C44-9219-FD640A8662A6}"/>
              </a:ext>
            </a:extLst>
          </p:cNvPr>
          <p:cNvCxnSpPr>
            <a:cxnSpLocks/>
          </p:cNvCxnSpPr>
          <p:nvPr/>
        </p:nvCxnSpPr>
        <p:spPr>
          <a:xfrm flipH="1" flipV="1">
            <a:off x="8982818" y="4965504"/>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51A8D9-9750-CA4A-9FB0-AFAEB447258D}"/>
              </a:ext>
            </a:extLst>
          </p:cNvPr>
          <p:cNvCxnSpPr>
            <a:cxnSpLocks/>
          </p:cNvCxnSpPr>
          <p:nvPr/>
        </p:nvCxnSpPr>
        <p:spPr>
          <a:xfrm flipH="1" flipV="1">
            <a:off x="9008676" y="3098670"/>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7E978-0C3E-A14F-B323-B37DA5BEC6A7}"/>
              </a:ext>
            </a:extLst>
          </p:cNvPr>
          <p:cNvCxnSpPr>
            <a:cxnSpLocks/>
          </p:cNvCxnSpPr>
          <p:nvPr/>
        </p:nvCxnSpPr>
        <p:spPr>
          <a:xfrm flipH="1" flipV="1">
            <a:off x="9008676" y="1500493"/>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7FADE1E-C40B-2C4F-8C8A-F8F463305111}"/>
              </a:ext>
            </a:extLst>
          </p:cNvPr>
          <p:cNvSpPr txBox="1"/>
          <p:nvPr/>
        </p:nvSpPr>
        <p:spPr>
          <a:xfrm>
            <a:off x="4872305" y="2388839"/>
            <a:ext cx="2810323" cy="523220"/>
          </a:xfrm>
          <a:prstGeom prst="rect">
            <a:avLst/>
          </a:prstGeom>
          <a:solidFill>
            <a:schemeClr val="bg1"/>
          </a:solidFill>
        </p:spPr>
        <p:txBody>
          <a:bodyPr wrap="square" rtlCol="0">
            <a:spAutoFit/>
          </a:bodyPr>
          <a:lstStyle/>
          <a:p>
            <a:pPr algn="ctr"/>
            <a:r>
              <a:rPr lang="en-US" sz="2800" dirty="0"/>
              <a:t>Environment</a:t>
            </a:r>
          </a:p>
        </p:txBody>
      </p:sp>
      <p:sp>
        <p:nvSpPr>
          <p:cNvPr id="42" name="TextBox 41">
            <a:extLst>
              <a:ext uri="{FF2B5EF4-FFF2-40B4-BE49-F238E27FC236}">
                <a16:creationId xmlns:a16="http://schemas.microsoft.com/office/drawing/2014/main" id="{6F45C931-55F7-5C47-AA10-3518E0B326DE}"/>
              </a:ext>
            </a:extLst>
          </p:cNvPr>
          <p:cNvSpPr txBox="1"/>
          <p:nvPr/>
        </p:nvSpPr>
        <p:spPr>
          <a:xfrm>
            <a:off x="688215" y="2150153"/>
            <a:ext cx="2625211" cy="954107"/>
          </a:xfrm>
          <a:prstGeom prst="rect">
            <a:avLst/>
          </a:prstGeom>
          <a:solidFill>
            <a:schemeClr val="bg1"/>
          </a:solidFill>
        </p:spPr>
        <p:txBody>
          <a:bodyPr wrap="square">
            <a:spAutoFit/>
          </a:bodyPr>
          <a:lstStyle/>
          <a:p>
            <a:pPr algn="ctr"/>
            <a:r>
              <a:rPr lang="en-US" sz="2800" dirty="0"/>
              <a:t>Learning Algorithms </a:t>
            </a:r>
          </a:p>
        </p:txBody>
      </p:sp>
      <p:sp>
        <p:nvSpPr>
          <p:cNvPr id="38" name="Left-Right Arrow 37">
            <a:extLst>
              <a:ext uri="{FF2B5EF4-FFF2-40B4-BE49-F238E27FC236}">
                <a16:creationId xmlns:a16="http://schemas.microsoft.com/office/drawing/2014/main" id="{DB9A822F-9E97-B548-BB30-A7DAEE8D7772}"/>
              </a:ext>
            </a:extLst>
          </p:cNvPr>
          <p:cNvSpPr/>
          <p:nvPr/>
        </p:nvSpPr>
        <p:spPr>
          <a:xfrm>
            <a:off x="3246915" y="2400408"/>
            <a:ext cx="1889195" cy="5000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416575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3D68-4C19-9844-B99B-A1FC49AC50F2}"/>
              </a:ext>
            </a:extLst>
          </p:cNvPr>
          <p:cNvSpPr>
            <a:spLocks noGrp="1"/>
          </p:cNvSpPr>
          <p:nvPr>
            <p:ph type="title"/>
          </p:nvPr>
        </p:nvSpPr>
        <p:spPr/>
        <p:txBody>
          <a:bodyPr>
            <a:normAutofit/>
          </a:bodyPr>
          <a:lstStyle/>
          <a:p>
            <a:r>
              <a:rPr lang="en-US" dirty="0"/>
              <a:t>Learnability</a:t>
            </a:r>
          </a:p>
        </p:txBody>
      </p:sp>
      <p:sp>
        <p:nvSpPr>
          <p:cNvPr id="3" name="Content Placeholder 2">
            <a:extLst>
              <a:ext uri="{FF2B5EF4-FFF2-40B4-BE49-F238E27FC236}">
                <a16:creationId xmlns:a16="http://schemas.microsoft.com/office/drawing/2014/main" id="{64715EB5-BCDA-0C40-A3D0-2590551B5BDC}"/>
              </a:ext>
            </a:extLst>
          </p:cNvPr>
          <p:cNvSpPr>
            <a:spLocks noGrp="1"/>
          </p:cNvSpPr>
          <p:nvPr>
            <p:ph idx="1"/>
          </p:nvPr>
        </p:nvSpPr>
        <p:spPr>
          <a:xfrm>
            <a:off x="426719" y="1128394"/>
            <a:ext cx="12075335" cy="5203826"/>
          </a:xfrm>
        </p:spPr>
        <p:txBody>
          <a:bodyPr>
            <a:normAutofit lnSpcReduction="10000"/>
          </a:bodyPr>
          <a:lstStyle/>
          <a:p>
            <a:pPr marL="0" indent="0">
              <a:buNone/>
            </a:pPr>
            <a:r>
              <a:rPr lang="en-US" sz="2400" dirty="0"/>
              <a:t>Q1. What concepts can be learned in presence of strategic and adversarial behavior?</a:t>
            </a:r>
          </a:p>
          <a:p>
            <a:pPr marL="0" indent="0">
              <a:buNone/>
            </a:pPr>
            <a:r>
              <a:rPr lang="en-US" sz="2400" dirty="0">
                <a:sym typeface="Wingdings" pitchFamily="2" charset="2"/>
              </a:rPr>
              <a:t> Lessons for todays world from decade of efforts for understanding.</a:t>
            </a:r>
            <a:endParaRPr lang="en-US" sz="2400" dirty="0"/>
          </a:p>
          <a:p>
            <a:pPr marL="0" indent="0">
              <a:buNone/>
            </a:pPr>
            <a:endParaRPr lang="en-US" sz="2400" dirty="0"/>
          </a:p>
          <a:p>
            <a:pPr marL="0" indent="0">
              <a:buNone/>
            </a:pPr>
            <a:r>
              <a:rPr lang="en-US" sz="2400" dirty="0"/>
              <a:t>Q2. How to design learning for strategic and adversarial environment?</a:t>
            </a:r>
          </a:p>
          <a:p>
            <a:pPr>
              <a:buFont typeface="Wingdings" pitchFamily="2" charset="2"/>
              <a:buChar char="à"/>
            </a:pPr>
            <a:r>
              <a:rPr lang="en-US" sz="2400" dirty="0">
                <a:sym typeface="Wingdings" pitchFamily="2" charset="2"/>
              </a:rPr>
              <a:t>Computational overheads</a:t>
            </a:r>
          </a:p>
          <a:p>
            <a:pPr>
              <a:buFont typeface="Wingdings" pitchFamily="2" charset="2"/>
              <a:buChar char="à"/>
            </a:pPr>
            <a:r>
              <a:rPr lang="en-US" sz="2400" dirty="0">
                <a:sym typeface="Wingdings" pitchFamily="2" charset="2"/>
              </a:rPr>
              <a:t>Principals on how to use/not use data in strategic environments.</a:t>
            </a:r>
            <a:endParaRPr lang="en-US" sz="2400" dirty="0"/>
          </a:p>
          <a:p>
            <a:pPr marL="0" indent="0">
              <a:buNone/>
            </a:pPr>
            <a:endParaRPr lang="en-US" sz="2400" dirty="0"/>
          </a:p>
          <a:p>
            <a:pPr marL="0" indent="0">
              <a:buNone/>
            </a:pPr>
            <a:r>
              <a:rPr lang="en-US" sz="2400" dirty="0"/>
              <a:t>Q3. How can we design collaborative environment that encourage learner participation?</a:t>
            </a:r>
          </a:p>
          <a:p>
            <a:pPr marL="0" indent="0">
              <a:buNone/>
            </a:pPr>
            <a:r>
              <a:rPr lang="en-US" sz="2400" dirty="0">
                <a:sym typeface="Wingdings" pitchFamily="2" charset="2"/>
              </a:rPr>
              <a:t> Incentives of learning algorithms and data providers</a:t>
            </a:r>
          </a:p>
          <a:p>
            <a:pPr>
              <a:buFont typeface="Wingdings" pitchFamily="2" charset="2"/>
              <a:buChar char="à"/>
            </a:pPr>
            <a:r>
              <a:rPr lang="en-US" sz="2400" dirty="0">
                <a:sym typeface="Wingdings" pitchFamily="2" charset="2"/>
              </a:rPr>
              <a:t>Deliver the optimal learning algorithms for agents and the society.</a:t>
            </a:r>
          </a:p>
          <a:p>
            <a:pPr>
              <a:buFont typeface="Wingdings" pitchFamily="2" charset="2"/>
              <a:buChar char="à"/>
            </a:pPr>
            <a:endParaRPr lang="en-US" sz="2400" dirty="0">
              <a:sym typeface="Wingdings" pitchFamily="2" charset="2"/>
            </a:endParaRPr>
          </a:p>
          <a:p>
            <a:pPr marL="0" indent="0">
              <a:buNone/>
            </a:pPr>
            <a:r>
              <a:rPr lang="en-US" sz="2400" dirty="0">
                <a:sym typeface="Wingdings" pitchFamily="2" charset="2"/>
              </a:rPr>
              <a:t>Q4. Generally, how do these learning paradigms relate to one another?</a:t>
            </a:r>
            <a:endParaRPr lang="en-US" sz="2400" dirty="0"/>
          </a:p>
        </p:txBody>
      </p:sp>
    </p:spTree>
    <p:extLst>
      <p:ext uri="{BB962C8B-B14F-4D97-AF65-F5344CB8AC3E}">
        <p14:creationId xmlns:p14="http://schemas.microsoft.com/office/powerpoint/2010/main" val="43989418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D24B-629F-B242-A1CF-2C4EA897EF6D}"/>
              </a:ext>
            </a:extLst>
          </p:cNvPr>
          <p:cNvSpPr>
            <a:spLocks noGrp="1"/>
          </p:cNvSpPr>
          <p:nvPr>
            <p:ph type="title"/>
          </p:nvPr>
        </p:nvSpPr>
        <p:spPr/>
        <p:txBody>
          <a:bodyPr/>
          <a:lstStyle/>
          <a:p>
            <a:r>
              <a:rPr lang="en-US" dirty="0"/>
              <a:t>Want to learn more?</a:t>
            </a:r>
          </a:p>
        </p:txBody>
      </p:sp>
      <p:sp>
        <p:nvSpPr>
          <p:cNvPr id="3" name="Content Placeholder 2">
            <a:extLst>
              <a:ext uri="{FF2B5EF4-FFF2-40B4-BE49-F238E27FC236}">
                <a16:creationId xmlns:a16="http://schemas.microsoft.com/office/drawing/2014/main" id="{F5EF1D5F-46B6-D848-9013-07BB557B6EF9}"/>
              </a:ext>
            </a:extLst>
          </p:cNvPr>
          <p:cNvSpPr>
            <a:spLocks noGrp="1"/>
          </p:cNvSpPr>
          <p:nvPr>
            <p:ph idx="1"/>
          </p:nvPr>
        </p:nvSpPr>
        <p:spPr/>
        <p:txBody>
          <a:bodyPr/>
          <a:lstStyle/>
          <a:p>
            <a:pPr marL="0" indent="0">
              <a:buNone/>
            </a:pPr>
            <a:r>
              <a:rPr lang="en-US" dirty="0"/>
              <a:t>A four-hour tutorial at Simons Institute.</a:t>
            </a:r>
          </a:p>
          <a:p>
            <a:pPr marL="0" indent="0">
              <a:buNone/>
            </a:pPr>
            <a:endParaRPr lang="en-US" dirty="0"/>
          </a:p>
          <a:p>
            <a:pPr marL="0" indent="0">
              <a:buNone/>
            </a:pPr>
            <a:r>
              <a:rPr lang="en-US" dirty="0"/>
              <a:t>Four videos on </a:t>
            </a:r>
            <a:r>
              <a:rPr lang="en-US" dirty="0" err="1"/>
              <a:t>Youtube</a:t>
            </a:r>
            <a:r>
              <a:rPr lang="en-US" dirty="0"/>
              <a:t>.</a:t>
            </a:r>
          </a:p>
          <a:p>
            <a:pPr marL="0" indent="0">
              <a:buNone/>
            </a:pPr>
            <a:endParaRPr lang="en-US" dirty="0"/>
          </a:p>
          <a:p>
            <a:pPr marL="0" indent="0">
              <a:buNone/>
            </a:pPr>
            <a:r>
              <a:rPr lang="en-US" dirty="0"/>
              <a:t>Slides:  </a:t>
            </a:r>
            <a:r>
              <a:rPr lang="en-US" dirty="0">
                <a:hlinkClick r:id="rId2"/>
              </a:rPr>
              <a:t>https://tinyurl.com/25wme25</a:t>
            </a:r>
            <a:endParaRPr lang="en-US" dirty="0"/>
          </a:p>
        </p:txBody>
      </p:sp>
      <p:pic>
        <p:nvPicPr>
          <p:cNvPr id="5" name="Picture 4" descr="A group of people in a lecture hall&#10;&#10;Description automatically generated with medium confidence">
            <a:extLst>
              <a:ext uri="{FF2B5EF4-FFF2-40B4-BE49-F238E27FC236}">
                <a16:creationId xmlns:a16="http://schemas.microsoft.com/office/drawing/2014/main" id="{051F164D-C6EB-E348-B242-DFA107EB319B}"/>
              </a:ext>
            </a:extLst>
          </p:cNvPr>
          <p:cNvPicPr>
            <a:picLocks noChangeAspect="1"/>
          </p:cNvPicPr>
          <p:nvPr/>
        </p:nvPicPr>
        <p:blipFill>
          <a:blip r:embed="rId3"/>
          <a:stretch>
            <a:fillRect/>
          </a:stretch>
        </p:blipFill>
        <p:spPr>
          <a:xfrm>
            <a:off x="7104601" y="2130654"/>
            <a:ext cx="4691159" cy="3199306"/>
          </a:xfrm>
          <a:prstGeom prst="rect">
            <a:avLst/>
          </a:prstGeom>
        </p:spPr>
      </p:pic>
    </p:spTree>
    <p:extLst>
      <p:ext uri="{BB962C8B-B14F-4D97-AF65-F5344CB8AC3E}">
        <p14:creationId xmlns:p14="http://schemas.microsoft.com/office/powerpoint/2010/main" val="3840154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F392-6ED2-3649-97A3-7415B7C85374}"/>
              </a:ext>
            </a:extLst>
          </p:cNvPr>
          <p:cNvSpPr>
            <a:spLocks noGrp="1"/>
          </p:cNvSpPr>
          <p:nvPr>
            <p:ph type="title"/>
          </p:nvPr>
        </p:nvSpPr>
        <p:spPr/>
        <p:txBody>
          <a:bodyPr/>
          <a:lstStyle/>
          <a:p>
            <a:r>
              <a:rPr lang="en-US" dirty="0"/>
              <a:t>Adversarial Interactions</a:t>
            </a:r>
          </a:p>
        </p:txBody>
      </p:sp>
      <p:sp>
        <p:nvSpPr>
          <p:cNvPr id="6" name="Content Placeholder 2">
            <a:extLst>
              <a:ext uri="{FF2B5EF4-FFF2-40B4-BE49-F238E27FC236}">
                <a16:creationId xmlns:a16="http://schemas.microsoft.com/office/drawing/2014/main" id="{9B41CA2D-C26C-3073-A218-BCFC66037550}"/>
              </a:ext>
            </a:extLst>
          </p:cNvPr>
          <p:cNvSpPr txBox="1">
            <a:spLocks/>
          </p:cNvSpPr>
          <p:nvPr/>
        </p:nvSpPr>
        <p:spPr>
          <a:xfrm>
            <a:off x="240109" y="1128394"/>
            <a:ext cx="5808172" cy="5364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Usage Examples: </a:t>
            </a:r>
          </a:p>
          <a:p>
            <a:pPr marL="0" indent="0">
              <a:buFont typeface="Arial" panose="020B0604020202020204" pitchFamily="34" charset="0"/>
              <a:buNone/>
            </a:pPr>
            <a:r>
              <a:rPr lang="en-US" sz="2400" dirty="0"/>
              <a:t>There are adversarial manipulation of future instances and policies need updates.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Observations evolve in unpredictable ways, sometimes as a reactions by environment!</a:t>
            </a:r>
          </a:p>
          <a:p>
            <a:pPr marL="0" indent="0">
              <a:buFont typeface="Arial" panose="020B0604020202020204" pitchFamily="34" charset="0"/>
              <a:buNone/>
            </a:pPr>
            <a:endParaRPr lang="en-US" sz="2400" dirty="0"/>
          </a:p>
          <a:p>
            <a:pPr marL="0" indent="0">
              <a:buFont typeface="Arial" panose="020B0604020202020204" pitchFamily="34" charset="0"/>
              <a:buNone/>
            </a:pPr>
            <a:endParaRPr lang="en-US" sz="2400" dirty="0"/>
          </a:p>
          <a:p>
            <a:endParaRPr lang="en-US" sz="2400" dirty="0"/>
          </a:p>
        </p:txBody>
      </p:sp>
      <p:pic>
        <p:nvPicPr>
          <p:cNvPr id="7" name="Picture 6" descr="A screenshot of a chat&#10;&#10;Description automatically generated with low confidence">
            <a:extLst>
              <a:ext uri="{FF2B5EF4-FFF2-40B4-BE49-F238E27FC236}">
                <a16:creationId xmlns:a16="http://schemas.microsoft.com/office/drawing/2014/main" id="{5352E03A-70DD-00F3-51FD-0B4BB8FE90FB}"/>
              </a:ext>
            </a:extLst>
          </p:cNvPr>
          <p:cNvPicPr>
            <a:picLocks noChangeAspect="1"/>
          </p:cNvPicPr>
          <p:nvPr/>
        </p:nvPicPr>
        <p:blipFill>
          <a:blip r:embed="rId3"/>
          <a:stretch>
            <a:fillRect/>
          </a:stretch>
        </p:blipFill>
        <p:spPr>
          <a:xfrm>
            <a:off x="6656391" y="710954"/>
            <a:ext cx="5334001" cy="2976225"/>
          </a:xfrm>
          <a:prstGeom prst="rect">
            <a:avLst/>
          </a:prstGeom>
        </p:spPr>
      </p:pic>
      <p:cxnSp>
        <p:nvCxnSpPr>
          <p:cNvPr id="15" name="Straight Connector 14">
            <a:extLst>
              <a:ext uri="{FF2B5EF4-FFF2-40B4-BE49-F238E27FC236}">
                <a16:creationId xmlns:a16="http://schemas.microsoft.com/office/drawing/2014/main" id="{67A06D3F-042F-8BFB-6480-C21282DF0E35}"/>
              </a:ext>
            </a:extLst>
          </p:cNvPr>
          <p:cNvCxnSpPr>
            <a:cxnSpLocks/>
          </p:cNvCxnSpPr>
          <p:nvPr/>
        </p:nvCxnSpPr>
        <p:spPr>
          <a:xfrm>
            <a:off x="6143718" y="1048467"/>
            <a:ext cx="0" cy="58095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F0719BF-1095-179C-F2DC-7E86BAA7B230}"/>
              </a:ext>
            </a:extLst>
          </p:cNvPr>
          <p:cNvCxnSpPr>
            <a:cxnSpLocks/>
          </p:cNvCxnSpPr>
          <p:nvPr/>
        </p:nvCxnSpPr>
        <p:spPr>
          <a:xfrm flipH="1">
            <a:off x="6143718" y="3882322"/>
            <a:ext cx="604828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30" name="Picture 29" descr="Two men sitting in front of a fireplace&#10;&#10;Description automatically generated with low confidence">
            <a:extLst>
              <a:ext uri="{FF2B5EF4-FFF2-40B4-BE49-F238E27FC236}">
                <a16:creationId xmlns:a16="http://schemas.microsoft.com/office/drawing/2014/main" id="{D3B6F679-1A08-01B2-F31F-CEF5F3294827}"/>
              </a:ext>
            </a:extLst>
          </p:cNvPr>
          <p:cNvPicPr>
            <a:picLocks noChangeAspect="1"/>
          </p:cNvPicPr>
          <p:nvPr/>
        </p:nvPicPr>
        <p:blipFill>
          <a:blip r:embed="rId4"/>
          <a:stretch>
            <a:fillRect/>
          </a:stretch>
        </p:blipFill>
        <p:spPr>
          <a:xfrm>
            <a:off x="6239156" y="3953233"/>
            <a:ext cx="2951684" cy="1744177"/>
          </a:xfrm>
          <a:prstGeom prst="rect">
            <a:avLst/>
          </a:prstGeom>
        </p:spPr>
      </p:pic>
      <p:pic>
        <p:nvPicPr>
          <p:cNvPr id="31" name="Picture 30" descr="Two men sitting in front of a fireplace&#10;&#10;Description automatically generated with low confidence">
            <a:extLst>
              <a:ext uri="{FF2B5EF4-FFF2-40B4-BE49-F238E27FC236}">
                <a16:creationId xmlns:a16="http://schemas.microsoft.com/office/drawing/2014/main" id="{BCB580FA-B29D-6E98-B524-A332BFEC02EE}"/>
              </a:ext>
            </a:extLst>
          </p:cNvPr>
          <p:cNvPicPr>
            <a:picLocks noChangeAspect="1"/>
          </p:cNvPicPr>
          <p:nvPr/>
        </p:nvPicPr>
        <p:blipFill>
          <a:blip r:embed="rId5">
            <a:alphaModFix amt="50000"/>
            <a:extLst>
              <a:ext uri="{BEBA8EAE-BF5A-486C-A8C5-ECC9F3942E4B}">
                <a14:imgProps xmlns:a14="http://schemas.microsoft.com/office/drawing/2010/main">
                  <a14:imgLayer r:embed="rId6">
                    <a14:imgEffect>
                      <a14:artisticGlass/>
                    </a14:imgEffect>
                  </a14:imgLayer>
                </a14:imgProps>
              </a:ext>
            </a:extLst>
          </a:blip>
          <a:stretch>
            <a:fillRect/>
          </a:stretch>
        </p:blipFill>
        <p:spPr>
          <a:xfrm>
            <a:off x="9167859" y="3953233"/>
            <a:ext cx="2951684" cy="1744177"/>
          </a:xfrm>
          <a:prstGeom prst="rect">
            <a:avLst/>
          </a:prstGeom>
        </p:spPr>
      </p:pic>
      <p:sp>
        <p:nvSpPr>
          <p:cNvPr id="33" name="TextBox 32">
            <a:extLst>
              <a:ext uri="{FF2B5EF4-FFF2-40B4-BE49-F238E27FC236}">
                <a16:creationId xmlns:a16="http://schemas.microsoft.com/office/drawing/2014/main" id="{BE8CA1F4-C680-9EB5-5365-16E2613EE41C}"/>
              </a:ext>
            </a:extLst>
          </p:cNvPr>
          <p:cNvSpPr txBox="1"/>
          <p:nvPr/>
        </p:nvSpPr>
        <p:spPr>
          <a:xfrm>
            <a:off x="6549718" y="5740179"/>
            <a:ext cx="2212142" cy="369332"/>
          </a:xfrm>
          <a:prstGeom prst="rect">
            <a:avLst/>
          </a:prstGeom>
          <a:noFill/>
        </p:spPr>
        <p:txBody>
          <a:bodyPr wrap="square">
            <a:spAutoFit/>
          </a:bodyPr>
          <a:lstStyle/>
          <a:p>
            <a:r>
              <a:rPr lang="en-US" sz="1800" dirty="0"/>
              <a:t>Appropriate content</a:t>
            </a:r>
            <a:endParaRPr lang="en-US" dirty="0"/>
          </a:p>
        </p:txBody>
      </p:sp>
      <p:sp>
        <p:nvSpPr>
          <p:cNvPr id="34" name="TextBox 33">
            <a:extLst>
              <a:ext uri="{FF2B5EF4-FFF2-40B4-BE49-F238E27FC236}">
                <a16:creationId xmlns:a16="http://schemas.microsoft.com/office/drawing/2014/main" id="{CCBE82F4-DBF9-ACF4-44AE-0D32441D5855}"/>
              </a:ext>
            </a:extLst>
          </p:cNvPr>
          <p:cNvSpPr txBox="1"/>
          <p:nvPr/>
        </p:nvSpPr>
        <p:spPr>
          <a:xfrm>
            <a:off x="9340951" y="5740179"/>
            <a:ext cx="2649438" cy="646331"/>
          </a:xfrm>
          <a:prstGeom prst="rect">
            <a:avLst/>
          </a:prstGeom>
          <a:noFill/>
        </p:spPr>
        <p:txBody>
          <a:bodyPr wrap="square">
            <a:spAutoFit/>
          </a:bodyPr>
          <a:lstStyle/>
          <a:p>
            <a:r>
              <a:rPr lang="en-US" sz="1800" dirty="0"/>
              <a:t>Inappropriate content with mask</a:t>
            </a:r>
            <a:endParaRPr lang="en-US" dirty="0"/>
          </a:p>
        </p:txBody>
      </p:sp>
      <p:sp>
        <p:nvSpPr>
          <p:cNvPr id="36" name="Rectangle 35">
            <a:extLst>
              <a:ext uri="{FF2B5EF4-FFF2-40B4-BE49-F238E27FC236}">
                <a16:creationId xmlns:a16="http://schemas.microsoft.com/office/drawing/2014/main" id="{6ED4CACA-3FFD-4B9F-8AE5-70E3B9DC851C}"/>
              </a:ext>
            </a:extLst>
          </p:cNvPr>
          <p:cNvSpPr/>
          <p:nvPr/>
        </p:nvSpPr>
        <p:spPr>
          <a:xfrm>
            <a:off x="9286277" y="4077466"/>
            <a:ext cx="2704112" cy="1476253"/>
          </a:xfrm>
          <a:prstGeom prst="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1CE2D990-F4BC-1AFB-BE7A-4C7C471AC546}"/>
              </a:ext>
            </a:extLst>
          </p:cNvPr>
          <p:cNvSpPr txBox="1"/>
          <p:nvPr/>
        </p:nvSpPr>
        <p:spPr>
          <a:xfrm>
            <a:off x="9340951" y="5227156"/>
            <a:ext cx="1020251" cy="369332"/>
          </a:xfrm>
          <a:prstGeom prst="rect">
            <a:avLst/>
          </a:prstGeom>
          <a:noFill/>
        </p:spPr>
        <p:txBody>
          <a:bodyPr wrap="square" rtlCol="0">
            <a:spAutoFit/>
          </a:bodyPr>
          <a:lstStyle/>
          <a:p>
            <a:r>
              <a:rPr lang="en-US" b="1" dirty="0">
                <a:solidFill>
                  <a:srgbClr val="FF0000"/>
                </a:solidFill>
                <a:effectLst>
                  <a:glow rad="25400">
                    <a:schemeClr val="bg1">
                      <a:alpha val="40000"/>
                    </a:schemeClr>
                  </a:glow>
                </a:effectLst>
              </a:rPr>
              <a:t>NEWS</a:t>
            </a:r>
          </a:p>
        </p:txBody>
      </p:sp>
    </p:spTree>
    <p:extLst>
      <p:ext uri="{BB962C8B-B14F-4D97-AF65-F5344CB8AC3E}">
        <p14:creationId xmlns:p14="http://schemas.microsoft.com/office/powerpoint/2010/main" val="332156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3">
            <a:extLst>
              <a:ext uri="{FF2B5EF4-FFF2-40B4-BE49-F238E27FC236}">
                <a16:creationId xmlns:a16="http://schemas.microsoft.com/office/drawing/2014/main" id="{970B6A25-F0C6-CB6E-EDF1-420AF0E867BA}"/>
              </a:ext>
            </a:extLst>
          </p:cNvPr>
          <p:cNvCxnSpPr/>
          <p:nvPr/>
        </p:nvCxnSpPr>
        <p:spPr>
          <a:xfrm>
            <a:off x="2331555" y="5817650"/>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7C731B7D-FA1D-FF8B-9520-1867C3F415BB}"/>
              </a:ext>
            </a:extLst>
          </p:cNvPr>
          <p:cNvGrpSpPr/>
          <p:nvPr/>
        </p:nvGrpSpPr>
        <p:grpSpPr>
          <a:xfrm>
            <a:off x="3756273" y="4257863"/>
            <a:ext cx="5131615" cy="1571291"/>
            <a:chOff x="3979199" y="3880288"/>
            <a:chExt cx="5131615" cy="1571291"/>
          </a:xfrm>
        </p:grpSpPr>
        <p:cxnSp>
          <p:nvCxnSpPr>
            <p:cNvPr id="7" name="Straight Connector 6">
              <a:extLst>
                <a:ext uri="{FF2B5EF4-FFF2-40B4-BE49-F238E27FC236}">
                  <a16:creationId xmlns:a16="http://schemas.microsoft.com/office/drawing/2014/main" id="{053AD2B0-7B10-F4C6-9BC7-46E79E6431F2}"/>
                </a:ext>
              </a:extLst>
            </p:cNvPr>
            <p:cNvCxnSpPr>
              <a:cxnSpLocks/>
            </p:cNvCxnSpPr>
            <p:nvPr/>
          </p:nvCxnSpPr>
          <p:spPr>
            <a:xfrm>
              <a:off x="4679521" y="4369535"/>
              <a:ext cx="0" cy="10646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A482ACF-BA35-D6DC-B1A0-7F47B966BFFD}"/>
                </a:ext>
              </a:extLst>
            </p:cNvPr>
            <p:cNvCxnSpPr>
              <a:cxnSpLocks/>
            </p:cNvCxnSpPr>
            <p:nvPr/>
          </p:nvCxnSpPr>
          <p:spPr>
            <a:xfrm>
              <a:off x="4405917" y="3892788"/>
              <a:ext cx="0" cy="155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E1167072-5C83-6DDC-5129-0C0E04BC5421}"/>
                </a:ext>
              </a:extLst>
            </p:cNvPr>
            <p:cNvGrpSpPr/>
            <p:nvPr/>
          </p:nvGrpSpPr>
          <p:grpSpPr>
            <a:xfrm>
              <a:off x="3979199" y="3880288"/>
              <a:ext cx="5131615" cy="1558791"/>
              <a:chOff x="3979199" y="3880288"/>
              <a:chExt cx="5131615" cy="1558791"/>
            </a:xfrm>
          </p:grpSpPr>
          <p:cxnSp>
            <p:nvCxnSpPr>
              <p:cNvPr id="10" name="Straight Connector 9">
                <a:extLst>
                  <a:ext uri="{FF2B5EF4-FFF2-40B4-BE49-F238E27FC236}">
                    <a16:creationId xmlns:a16="http://schemas.microsoft.com/office/drawing/2014/main" id="{00945A0E-EDB6-E847-74F7-1357878157DE}"/>
                  </a:ext>
                </a:extLst>
              </p:cNvPr>
              <p:cNvCxnSpPr>
                <a:cxnSpLocks/>
              </p:cNvCxnSpPr>
              <p:nvPr/>
            </p:nvCxnSpPr>
            <p:spPr>
              <a:xfrm>
                <a:off x="5174333"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6F7FCA2-BED5-9939-6B1E-B290A4246316}"/>
                  </a:ext>
                </a:extLst>
              </p:cNvPr>
              <p:cNvCxnSpPr>
                <a:cxnSpLocks/>
              </p:cNvCxnSpPr>
              <p:nvPr/>
            </p:nvCxnSpPr>
            <p:spPr>
              <a:xfrm>
                <a:off x="3979199" y="3992502"/>
                <a:ext cx="0" cy="144256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93AFBC-444D-75F3-7B24-6AA413BF7D6D}"/>
                  </a:ext>
                </a:extLst>
              </p:cNvPr>
              <p:cNvCxnSpPr>
                <a:cxnSpLocks/>
              </p:cNvCxnSpPr>
              <p:nvPr/>
            </p:nvCxnSpPr>
            <p:spPr>
              <a:xfrm>
                <a:off x="4179725" y="3880288"/>
                <a:ext cx="0" cy="155879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A04A92-0C86-E341-F7FD-5EEB827DCABA}"/>
                  </a:ext>
                </a:extLst>
              </p:cNvPr>
              <p:cNvCxnSpPr>
                <a:cxnSpLocks/>
              </p:cNvCxnSpPr>
              <p:nvPr/>
            </p:nvCxnSpPr>
            <p:spPr>
              <a:xfrm>
                <a:off x="59042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A63F3C-896C-14FE-7604-3397D046AFB6}"/>
                  </a:ext>
                </a:extLst>
              </p:cNvPr>
              <p:cNvCxnSpPr>
                <a:cxnSpLocks/>
              </p:cNvCxnSpPr>
              <p:nvPr/>
            </p:nvCxnSpPr>
            <p:spPr>
              <a:xfrm>
                <a:off x="6505574"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469D780-5942-BDE5-90A2-EF944DFB23D8}"/>
                  </a:ext>
                </a:extLst>
              </p:cNvPr>
              <p:cNvCxnSpPr>
                <a:cxnSpLocks/>
              </p:cNvCxnSpPr>
              <p:nvPr/>
            </p:nvCxnSpPr>
            <p:spPr>
              <a:xfrm>
                <a:off x="6994861" y="4146805"/>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37503FB-4E65-03C4-D790-39115B5B8B3E}"/>
                  </a:ext>
                </a:extLst>
              </p:cNvPr>
              <p:cNvCxnSpPr>
                <a:cxnSpLocks/>
              </p:cNvCxnSpPr>
              <p:nvPr/>
            </p:nvCxnSpPr>
            <p:spPr>
              <a:xfrm>
                <a:off x="7263777"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B804CDA-492C-A006-3E3F-37C9AC0FD6ED}"/>
                  </a:ext>
                </a:extLst>
              </p:cNvPr>
              <p:cNvCxnSpPr>
                <a:cxnSpLocks/>
              </p:cNvCxnSpPr>
              <p:nvPr/>
            </p:nvCxnSpPr>
            <p:spPr>
              <a:xfrm>
                <a:off x="7696384"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9DCE3D5-56B1-BD9C-E631-3332852E8DC1}"/>
                  </a:ext>
                </a:extLst>
              </p:cNvPr>
              <p:cNvCxnSpPr>
                <a:cxnSpLocks/>
              </p:cNvCxnSpPr>
              <p:nvPr/>
            </p:nvCxnSpPr>
            <p:spPr>
              <a:xfrm>
                <a:off x="79413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AEC8AF0-66AC-7B6E-C67C-46936A4E0088}"/>
                  </a:ext>
                </a:extLst>
              </p:cNvPr>
              <p:cNvCxnSpPr>
                <a:cxnSpLocks/>
              </p:cNvCxnSpPr>
              <p:nvPr/>
            </p:nvCxnSpPr>
            <p:spPr>
              <a:xfrm>
                <a:off x="8170748"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3BC5D96-D41E-A086-4C88-A9258F137274}"/>
                  </a:ext>
                </a:extLst>
              </p:cNvPr>
              <p:cNvCxnSpPr>
                <a:cxnSpLocks/>
              </p:cNvCxnSpPr>
              <p:nvPr/>
            </p:nvCxnSpPr>
            <p:spPr>
              <a:xfrm>
                <a:off x="8525279" y="4134930"/>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9025BC5-015E-F8FA-6C16-291AAF653287}"/>
                  </a:ext>
                </a:extLst>
              </p:cNvPr>
              <p:cNvCxnSpPr>
                <a:cxnSpLocks/>
              </p:cNvCxnSpPr>
              <p:nvPr/>
            </p:nvCxnSpPr>
            <p:spPr>
              <a:xfrm>
                <a:off x="9110814" y="4134930"/>
                <a:ext cx="0" cy="1288257"/>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grpSp>
      </p:grpSp>
      <p:sp>
        <p:nvSpPr>
          <p:cNvPr id="22" name="Rectangle 21">
            <a:extLst>
              <a:ext uri="{FF2B5EF4-FFF2-40B4-BE49-F238E27FC236}">
                <a16:creationId xmlns:a16="http://schemas.microsoft.com/office/drawing/2014/main" id="{4E4A8A65-3769-7F45-7491-AE0B0702C383}"/>
              </a:ext>
            </a:extLst>
          </p:cNvPr>
          <p:cNvSpPr/>
          <p:nvPr/>
        </p:nvSpPr>
        <p:spPr>
          <a:xfrm>
            <a:off x="7061638" y="5095893"/>
            <a:ext cx="398406" cy="704091"/>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23" name="Rectangle 22">
                <a:extLst>
                  <a:ext uri="{FF2B5EF4-FFF2-40B4-BE49-F238E27FC236}">
                    <a16:creationId xmlns:a16="http://schemas.microsoft.com/office/drawing/2014/main" id="{9ED7E31A-C8BE-43E6-7CAE-35B49ADA03FA}"/>
                  </a:ext>
                </a:extLst>
              </p:cNvPr>
              <p:cNvSpPr/>
              <p:nvPr/>
            </p:nvSpPr>
            <p:spPr>
              <a:xfrm>
                <a:off x="7076855" y="5240411"/>
                <a:ext cx="36029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p:sp>
            <p:nvSpPr>
              <p:cNvPr id="23" name="Rectangle 22">
                <a:extLst>
                  <a:ext uri="{FF2B5EF4-FFF2-40B4-BE49-F238E27FC236}">
                    <a16:creationId xmlns:a16="http://schemas.microsoft.com/office/drawing/2014/main" id="{9ED7E31A-C8BE-43E6-7CAE-35B49ADA03FA}"/>
                  </a:ext>
                </a:extLst>
              </p:cNvPr>
              <p:cNvSpPr>
                <a:spLocks noRot="1" noChangeAspect="1" noMove="1" noResize="1" noEditPoints="1" noAdjustHandles="1" noChangeArrowheads="1" noChangeShapeType="1" noTextEdit="1"/>
              </p:cNvSpPr>
              <p:nvPr/>
            </p:nvSpPr>
            <p:spPr>
              <a:xfrm>
                <a:off x="7076855" y="5240411"/>
                <a:ext cx="360291" cy="369332"/>
              </a:xfrm>
              <a:prstGeom prst="rect">
                <a:avLst/>
              </a:prstGeom>
              <a:blipFill>
                <a:blip r:embed="rId2"/>
                <a:stretch>
                  <a:fillRect l="-6897" r="-3448" b="-13333"/>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75AE2B0B-A7E4-038A-20CC-7DBAA9C33590}"/>
              </a:ext>
            </a:extLst>
          </p:cNvPr>
          <p:cNvSpPr txBox="1"/>
          <p:nvPr/>
        </p:nvSpPr>
        <p:spPr>
          <a:xfrm>
            <a:off x="4081314" y="6424370"/>
            <a:ext cx="6734013" cy="400110"/>
          </a:xfrm>
          <a:prstGeom prst="rect">
            <a:avLst/>
          </a:prstGeom>
          <a:noFill/>
        </p:spPr>
        <p:txBody>
          <a:bodyPr wrap="square">
            <a:spAutoFit/>
          </a:bodyPr>
          <a:lstStyle/>
          <a:p>
            <a:r>
              <a:rPr lang="en-US" sz="2000" dirty="0"/>
              <a:t>Distribution of text scraped from the web</a:t>
            </a:r>
          </a:p>
        </p:txBody>
      </p:sp>
      <p:grpSp>
        <p:nvGrpSpPr>
          <p:cNvPr id="44" name="Group 43">
            <a:extLst>
              <a:ext uri="{FF2B5EF4-FFF2-40B4-BE49-F238E27FC236}">
                <a16:creationId xmlns:a16="http://schemas.microsoft.com/office/drawing/2014/main" id="{E34DB196-50A9-1772-2A53-1BAC2B728F0F}"/>
              </a:ext>
            </a:extLst>
          </p:cNvPr>
          <p:cNvGrpSpPr/>
          <p:nvPr/>
        </p:nvGrpSpPr>
        <p:grpSpPr>
          <a:xfrm>
            <a:off x="3099476" y="4116009"/>
            <a:ext cx="5986862" cy="1376271"/>
            <a:chOff x="3061052" y="7550657"/>
            <a:chExt cx="5986862" cy="1376271"/>
          </a:xfrm>
        </p:grpSpPr>
        <p:sp>
          <p:nvSpPr>
            <p:cNvPr id="45" name="Freeform 44">
              <a:extLst>
                <a:ext uri="{FF2B5EF4-FFF2-40B4-BE49-F238E27FC236}">
                  <a16:creationId xmlns:a16="http://schemas.microsoft.com/office/drawing/2014/main" id="{D8BFAD74-5CEF-5992-8FAB-ECE0E7646062}"/>
                </a:ext>
              </a:extLst>
            </p:cNvPr>
            <p:cNvSpPr/>
            <p:nvPr/>
          </p:nvSpPr>
          <p:spPr>
            <a:xfrm>
              <a:off x="3083786" y="7784358"/>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45">
              <a:extLst>
                <a:ext uri="{FF2B5EF4-FFF2-40B4-BE49-F238E27FC236}">
                  <a16:creationId xmlns:a16="http://schemas.microsoft.com/office/drawing/2014/main" id="{30809EC0-0ADF-B6EC-A791-5E4FA7D42A43}"/>
                </a:ext>
              </a:extLst>
            </p:cNvPr>
            <p:cNvSpPr/>
            <p:nvPr/>
          </p:nvSpPr>
          <p:spPr>
            <a:xfrm>
              <a:off x="3061052" y="7550657"/>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47" name="Rectangle 46">
            <a:extLst>
              <a:ext uri="{FF2B5EF4-FFF2-40B4-BE49-F238E27FC236}">
                <a16:creationId xmlns:a16="http://schemas.microsoft.com/office/drawing/2014/main" id="{1524DE21-4590-9383-CFDB-2D8B8C018750}"/>
              </a:ext>
            </a:extLst>
          </p:cNvPr>
          <p:cNvSpPr/>
          <p:nvPr/>
        </p:nvSpPr>
        <p:spPr>
          <a:xfrm>
            <a:off x="7094004" y="4512505"/>
            <a:ext cx="4434429" cy="1664581"/>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07903413-0F59-B299-8708-46291C85711F}"/>
                  </a:ext>
                </a:extLst>
              </p:cNvPr>
              <p:cNvSpPr txBox="1"/>
              <p:nvPr/>
            </p:nvSpPr>
            <p:spPr>
              <a:xfrm>
                <a:off x="8100636" y="4025196"/>
                <a:ext cx="3160296" cy="400110"/>
              </a:xfrm>
              <a:prstGeom prst="rect">
                <a:avLst/>
              </a:prstGeom>
              <a:noFill/>
            </p:spPr>
            <p:txBody>
              <a:bodyPr wrap="square">
                <a:spAutoFit/>
              </a:bodyPr>
              <a:lstStyle/>
              <a:p>
                <a14:m>
                  <m:oMath xmlns:m="http://schemas.openxmlformats.org/officeDocument/2006/math">
                    <m:sSup>
                      <m:sSupPr>
                        <m:ctrlPr>
                          <a:rPr lang="en-US" sz="2000" b="0" i="1" smtClean="0">
                            <a:solidFill>
                              <a:schemeClr val="accent1"/>
                            </a:solidFill>
                            <a:latin typeface="Cambria Math" panose="02040503050406030204" pitchFamily="18" charset="0"/>
                          </a:rPr>
                        </m:ctrlPr>
                      </m:sSupPr>
                      <m:e>
                        <m:r>
                          <a:rPr lang="en-US" sz="2000" b="0" i="1" smtClean="0">
                            <a:solidFill>
                              <a:schemeClr val="accent1"/>
                            </a:solidFill>
                            <a:latin typeface="Cambria Math" panose="02040503050406030204" pitchFamily="18" charset="0"/>
                          </a:rPr>
                          <m:t>h</m:t>
                        </m:r>
                      </m:e>
                      <m:sup>
                        <m:r>
                          <a:rPr lang="en-US" sz="2000" b="0" i="1" smtClean="0">
                            <a:solidFill>
                              <a:schemeClr val="accent1"/>
                            </a:solidFill>
                            <a:latin typeface="Cambria Math" panose="02040503050406030204" pitchFamily="18" charset="0"/>
                          </a:rPr>
                          <m:t>∗</m:t>
                        </m:r>
                      </m:sup>
                    </m:sSup>
                  </m:oMath>
                </a14:m>
                <a:r>
                  <a:rPr lang="en-US" sz="2000" dirty="0">
                    <a:solidFill>
                      <a:schemeClr val="accent1"/>
                    </a:solidFill>
                  </a:rPr>
                  <a:t>: restricted prompts</a:t>
                </a:r>
              </a:p>
            </p:txBody>
          </p:sp>
        </mc:Choice>
        <mc:Fallback>
          <p:sp>
            <p:nvSpPr>
              <p:cNvPr id="48" name="TextBox 47">
                <a:extLst>
                  <a:ext uri="{FF2B5EF4-FFF2-40B4-BE49-F238E27FC236}">
                    <a16:creationId xmlns:a16="http://schemas.microsoft.com/office/drawing/2014/main" id="{07903413-0F59-B299-8708-46291C85711F}"/>
                  </a:ext>
                </a:extLst>
              </p:cNvPr>
              <p:cNvSpPr txBox="1">
                <a:spLocks noRot="1" noChangeAspect="1" noMove="1" noResize="1" noEditPoints="1" noAdjustHandles="1" noChangeArrowheads="1" noChangeShapeType="1" noTextEdit="1"/>
              </p:cNvSpPr>
              <p:nvPr/>
            </p:nvSpPr>
            <p:spPr>
              <a:xfrm>
                <a:off x="8100636" y="4025196"/>
                <a:ext cx="3160296" cy="400110"/>
              </a:xfrm>
              <a:prstGeom prst="rect">
                <a:avLst/>
              </a:prstGeom>
              <a:blipFill>
                <a:blip r:embed="rId3"/>
                <a:stretch>
                  <a:fillRect t="-6061" b="-24242"/>
                </a:stretch>
              </a:blipFill>
            </p:spPr>
            <p:txBody>
              <a:bodyPr/>
              <a:lstStyle/>
              <a:p>
                <a:r>
                  <a:rPr lang="en-US">
                    <a:noFill/>
                  </a:rPr>
                  <a:t> </a:t>
                </a:r>
              </a:p>
            </p:txBody>
          </p:sp>
        </mc:Fallback>
      </mc:AlternateContent>
      <p:sp>
        <p:nvSpPr>
          <p:cNvPr id="49" name="Rectangle 48">
            <a:extLst>
              <a:ext uri="{FF2B5EF4-FFF2-40B4-BE49-F238E27FC236}">
                <a16:creationId xmlns:a16="http://schemas.microsoft.com/office/drawing/2014/main" id="{FE4EB04F-E58B-0D46-3E9F-38A61EDC2050}"/>
              </a:ext>
            </a:extLst>
          </p:cNvPr>
          <p:cNvSpPr/>
          <p:nvPr/>
        </p:nvSpPr>
        <p:spPr>
          <a:xfrm>
            <a:off x="7474884" y="4909084"/>
            <a:ext cx="2878646" cy="1087689"/>
          </a:xfrm>
          <a:prstGeom prst="rect">
            <a:avLst/>
          </a:prstGeom>
          <a:noFill/>
          <a:ln>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Picture 51" descr="A screenshot of a chat&#10;&#10;Description automatically generated with low confidence">
            <a:extLst>
              <a:ext uri="{FF2B5EF4-FFF2-40B4-BE49-F238E27FC236}">
                <a16:creationId xmlns:a16="http://schemas.microsoft.com/office/drawing/2014/main" id="{97E6C4AE-54E9-69DB-6166-80F2C3419806}"/>
              </a:ext>
            </a:extLst>
          </p:cNvPr>
          <p:cNvPicPr>
            <a:picLocks noChangeAspect="1"/>
          </p:cNvPicPr>
          <p:nvPr/>
        </p:nvPicPr>
        <p:blipFill>
          <a:blip r:embed="rId4"/>
          <a:stretch>
            <a:fillRect/>
          </a:stretch>
        </p:blipFill>
        <p:spPr>
          <a:xfrm>
            <a:off x="6988785" y="861227"/>
            <a:ext cx="4849092" cy="2705659"/>
          </a:xfrm>
          <a:prstGeom prst="rect">
            <a:avLst/>
          </a:prstGeom>
        </p:spPr>
      </p:pic>
      <p:sp>
        <p:nvSpPr>
          <p:cNvPr id="2" name="Title 1">
            <a:extLst>
              <a:ext uri="{FF2B5EF4-FFF2-40B4-BE49-F238E27FC236}">
                <a16:creationId xmlns:a16="http://schemas.microsoft.com/office/drawing/2014/main" id="{58CE91C1-C8EC-4EF2-3627-E2CEB261257D}"/>
              </a:ext>
            </a:extLst>
          </p:cNvPr>
          <p:cNvSpPr>
            <a:spLocks noGrp="1"/>
          </p:cNvSpPr>
          <p:nvPr>
            <p:ph type="title"/>
          </p:nvPr>
        </p:nvSpPr>
        <p:spPr/>
        <p:txBody>
          <a:bodyPr/>
          <a:lstStyle/>
          <a:p>
            <a:r>
              <a:rPr lang="en-US" dirty="0"/>
              <a:t>The challenge with adversarial interactions</a:t>
            </a:r>
          </a:p>
        </p:txBody>
      </p:sp>
      <mc:AlternateContent xmlns:mc="http://schemas.openxmlformats.org/markup-compatibility/2006">
        <mc:Choice xmlns:a14="http://schemas.microsoft.com/office/drawing/2010/main" Requires="a14">
          <p:sp>
            <p:nvSpPr>
              <p:cNvPr id="53" name="Rectangle 52">
                <a:extLst>
                  <a:ext uri="{FF2B5EF4-FFF2-40B4-BE49-F238E27FC236}">
                    <a16:creationId xmlns:a16="http://schemas.microsoft.com/office/drawing/2014/main" id="{66C21112-8F03-CCB5-E0FE-F97750B94F3E}"/>
                  </a:ext>
                </a:extLst>
              </p:cNvPr>
              <p:cNvSpPr/>
              <p:nvPr/>
            </p:nvSpPr>
            <p:spPr>
              <a:xfrm>
                <a:off x="10275229" y="5245355"/>
                <a:ext cx="1110176" cy="4908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sSubPr>
                        <m:e>
                          <m:r>
                            <a:rPr lang="en-US" sz="2400" i="1">
                              <a:solidFill>
                                <a:srgbClr val="00B0F0"/>
                              </a:solidFill>
                              <a:effectLst>
                                <a:glow rad="101600">
                                  <a:schemeClr val="bg1"/>
                                </a:glow>
                              </a:effectLst>
                              <a:latin typeface="Cambria Math" panose="02040503050406030204" pitchFamily="18" charset="0"/>
                              <a:ea typeface="Cambria Math" panose="02040503050406030204" pitchFamily="18" charset="0"/>
                            </a:rPr>
                            <m:t>h</m:t>
                          </m:r>
                        </m:e>
                        <m:sub>
                          <m:r>
                            <a:rPr lang="en-US" sz="2400" i="1">
                              <a:solidFill>
                                <a:srgbClr val="00B0F0"/>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solidFill>
                    <a:srgbClr val="00B0F0"/>
                  </a:solidFill>
                </a:endParaRPr>
              </a:p>
            </p:txBody>
          </p:sp>
        </mc:Choice>
        <mc:Fallback>
          <p:sp>
            <p:nvSpPr>
              <p:cNvPr id="53" name="Rectangle 52">
                <a:extLst>
                  <a:ext uri="{FF2B5EF4-FFF2-40B4-BE49-F238E27FC236}">
                    <a16:creationId xmlns:a16="http://schemas.microsoft.com/office/drawing/2014/main" id="{66C21112-8F03-CCB5-E0FE-F97750B94F3E}"/>
                  </a:ext>
                </a:extLst>
              </p:cNvPr>
              <p:cNvSpPr>
                <a:spLocks noRot="1" noChangeAspect="1" noMove="1" noResize="1" noEditPoints="1" noAdjustHandles="1" noChangeArrowheads="1" noChangeShapeType="1" noTextEdit="1"/>
              </p:cNvSpPr>
              <p:nvPr/>
            </p:nvSpPr>
            <p:spPr>
              <a:xfrm>
                <a:off x="10275229" y="5245355"/>
                <a:ext cx="1110176" cy="490840"/>
              </a:xfrm>
              <a:prstGeom prst="rect">
                <a:avLst/>
              </a:prstGeom>
              <a:blipFill>
                <a:blip r:embed="rId5"/>
                <a:stretch>
                  <a:fillRect l="-3409" b="-15000"/>
                </a:stretch>
              </a:blipFill>
            </p:spPr>
            <p:txBody>
              <a:bodyPr/>
              <a:lstStyle/>
              <a:p>
                <a:r>
                  <a:rPr lang="en-US">
                    <a:noFill/>
                  </a:rPr>
                  <a:t> </a:t>
                </a:r>
              </a:p>
            </p:txBody>
          </p:sp>
        </mc:Fallback>
      </mc:AlternateContent>
      <p:sp>
        <p:nvSpPr>
          <p:cNvPr id="54" name="Freeform 53">
            <a:extLst>
              <a:ext uri="{FF2B5EF4-FFF2-40B4-BE49-F238E27FC236}">
                <a16:creationId xmlns:a16="http://schemas.microsoft.com/office/drawing/2014/main" id="{C54E7390-8690-8FD8-B57F-29B922762333}"/>
              </a:ext>
            </a:extLst>
          </p:cNvPr>
          <p:cNvSpPr/>
          <p:nvPr/>
        </p:nvSpPr>
        <p:spPr>
          <a:xfrm>
            <a:off x="3122210" y="3670770"/>
            <a:ext cx="5949538" cy="1808330"/>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 name="connsiteX0" fmla="*/ 0 w 5949538"/>
              <a:gd name="connsiteY0" fmla="*/ 1211330 h 1246956"/>
              <a:gd name="connsiteX1" fmla="*/ 890650 w 5949538"/>
              <a:gd name="connsiteY1" fmla="*/ 47 h 1246956"/>
              <a:gd name="connsiteX2" fmla="*/ 2137559 w 5949538"/>
              <a:gd name="connsiteY2" fmla="*/ 1163829 h 1246956"/>
              <a:gd name="connsiteX3" fmla="*/ 3197171 w 5949538"/>
              <a:gd name="connsiteY3" fmla="*/ 1096905 h 1246956"/>
              <a:gd name="connsiteX4" fmla="*/ 4762005 w 5949538"/>
              <a:gd name="connsiteY4" fmla="*/ 831320 h 1246956"/>
              <a:gd name="connsiteX5" fmla="*/ 5949538 w 5949538"/>
              <a:gd name="connsiteY5" fmla="*/ 1246956 h 1246956"/>
              <a:gd name="connsiteX0" fmla="*/ 0 w 5949538"/>
              <a:gd name="connsiteY0" fmla="*/ 1917229 h 1952855"/>
              <a:gd name="connsiteX1" fmla="*/ 890650 w 5949538"/>
              <a:gd name="connsiteY1" fmla="*/ 705946 h 1952855"/>
              <a:gd name="connsiteX2" fmla="*/ 2137559 w 5949538"/>
              <a:gd name="connsiteY2" fmla="*/ 1869728 h 1952855"/>
              <a:gd name="connsiteX3" fmla="*/ 3695935 w 5949538"/>
              <a:gd name="connsiteY3" fmla="*/ 1436 h 1952855"/>
              <a:gd name="connsiteX4" fmla="*/ 4762005 w 5949538"/>
              <a:gd name="connsiteY4" fmla="*/ 1537219 h 1952855"/>
              <a:gd name="connsiteX5" fmla="*/ 5949538 w 5949538"/>
              <a:gd name="connsiteY5" fmla="*/ 1952855 h 1952855"/>
              <a:gd name="connsiteX0" fmla="*/ 0 w 5949538"/>
              <a:gd name="connsiteY0" fmla="*/ 1917229 h 1952855"/>
              <a:gd name="connsiteX1" fmla="*/ 890650 w 5949538"/>
              <a:gd name="connsiteY1" fmla="*/ 705946 h 1952855"/>
              <a:gd name="connsiteX2" fmla="*/ 2137559 w 5949538"/>
              <a:gd name="connsiteY2" fmla="*/ 1869728 h 1952855"/>
              <a:gd name="connsiteX3" fmla="*/ 3695935 w 5949538"/>
              <a:gd name="connsiteY3" fmla="*/ 1436 h 1952855"/>
              <a:gd name="connsiteX4" fmla="*/ 4762005 w 5949538"/>
              <a:gd name="connsiteY4" fmla="*/ 1537219 h 1952855"/>
              <a:gd name="connsiteX5" fmla="*/ 5949538 w 5949538"/>
              <a:gd name="connsiteY5" fmla="*/ 1952855 h 1952855"/>
              <a:gd name="connsiteX0" fmla="*/ 0 w 5949538"/>
              <a:gd name="connsiteY0" fmla="*/ 1917229 h 1952855"/>
              <a:gd name="connsiteX1" fmla="*/ 898962 w 5949538"/>
              <a:gd name="connsiteY1" fmla="*/ 1108282 h 1952855"/>
              <a:gd name="connsiteX2" fmla="*/ 2137559 w 5949538"/>
              <a:gd name="connsiteY2" fmla="*/ 1869728 h 1952855"/>
              <a:gd name="connsiteX3" fmla="*/ 3695935 w 5949538"/>
              <a:gd name="connsiteY3" fmla="*/ 1436 h 1952855"/>
              <a:gd name="connsiteX4" fmla="*/ 4762005 w 5949538"/>
              <a:gd name="connsiteY4" fmla="*/ 1537219 h 1952855"/>
              <a:gd name="connsiteX5" fmla="*/ 5949538 w 5949538"/>
              <a:gd name="connsiteY5" fmla="*/ 1952855 h 1952855"/>
              <a:gd name="connsiteX0" fmla="*/ 0 w 5949538"/>
              <a:gd name="connsiteY0" fmla="*/ 1917229 h 1952855"/>
              <a:gd name="connsiteX1" fmla="*/ 940526 w 5949538"/>
              <a:gd name="connsiteY1" fmla="*/ 1309450 h 1952855"/>
              <a:gd name="connsiteX2" fmla="*/ 2137559 w 5949538"/>
              <a:gd name="connsiteY2" fmla="*/ 1869728 h 1952855"/>
              <a:gd name="connsiteX3" fmla="*/ 3695935 w 5949538"/>
              <a:gd name="connsiteY3" fmla="*/ 1436 h 1952855"/>
              <a:gd name="connsiteX4" fmla="*/ 4762005 w 5949538"/>
              <a:gd name="connsiteY4" fmla="*/ 1537219 h 1952855"/>
              <a:gd name="connsiteX5" fmla="*/ 5949538 w 5949538"/>
              <a:gd name="connsiteY5" fmla="*/ 1952855 h 1952855"/>
              <a:gd name="connsiteX0" fmla="*/ 0 w 5949538"/>
              <a:gd name="connsiteY0" fmla="*/ 1917229 h 1952855"/>
              <a:gd name="connsiteX1" fmla="*/ 940526 w 5949538"/>
              <a:gd name="connsiteY1" fmla="*/ 1309450 h 1952855"/>
              <a:gd name="connsiteX2" fmla="*/ 2137559 w 5949538"/>
              <a:gd name="connsiteY2" fmla="*/ 1869728 h 1952855"/>
              <a:gd name="connsiteX3" fmla="*/ 3695935 w 5949538"/>
              <a:gd name="connsiteY3" fmla="*/ 1436 h 1952855"/>
              <a:gd name="connsiteX4" fmla="*/ 4762005 w 5949538"/>
              <a:gd name="connsiteY4" fmla="*/ 1537219 h 1952855"/>
              <a:gd name="connsiteX5" fmla="*/ 5949538 w 5949538"/>
              <a:gd name="connsiteY5" fmla="*/ 1952855 h 1952855"/>
              <a:gd name="connsiteX0" fmla="*/ 0 w 5949538"/>
              <a:gd name="connsiteY0" fmla="*/ 1916570 h 1952196"/>
              <a:gd name="connsiteX1" fmla="*/ 940526 w 5949538"/>
              <a:gd name="connsiteY1" fmla="*/ 1308791 h 1952196"/>
              <a:gd name="connsiteX2" fmla="*/ 2137559 w 5949538"/>
              <a:gd name="connsiteY2" fmla="*/ 1869069 h 1952196"/>
              <a:gd name="connsiteX3" fmla="*/ 2615280 w 5949538"/>
              <a:gd name="connsiteY3" fmla="*/ 1335801 h 1952196"/>
              <a:gd name="connsiteX4" fmla="*/ 3695935 w 5949538"/>
              <a:gd name="connsiteY4" fmla="*/ 777 h 1952196"/>
              <a:gd name="connsiteX5" fmla="*/ 4762005 w 5949538"/>
              <a:gd name="connsiteY5" fmla="*/ 1536560 h 1952196"/>
              <a:gd name="connsiteX6" fmla="*/ 5949538 w 5949538"/>
              <a:gd name="connsiteY6" fmla="*/ 1952196 h 1952196"/>
              <a:gd name="connsiteX0" fmla="*/ 0 w 5949538"/>
              <a:gd name="connsiteY0" fmla="*/ 1916405 h 1952031"/>
              <a:gd name="connsiteX1" fmla="*/ 940526 w 5949538"/>
              <a:gd name="connsiteY1" fmla="*/ 1308626 h 1952031"/>
              <a:gd name="connsiteX2" fmla="*/ 2137559 w 5949538"/>
              <a:gd name="connsiteY2" fmla="*/ 1868904 h 1952031"/>
              <a:gd name="connsiteX3" fmla="*/ 3122356 w 5949538"/>
              <a:gd name="connsiteY3" fmla="*/ 1628244 h 1952031"/>
              <a:gd name="connsiteX4" fmla="*/ 3695935 w 5949538"/>
              <a:gd name="connsiteY4" fmla="*/ 612 h 1952031"/>
              <a:gd name="connsiteX5" fmla="*/ 4762005 w 5949538"/>
              <a:gd name="connsiteY5" fmla="*/ 1536395 h 1952031"/>
              <a:gd name="connsiteX6" fmla="*/ 5949538 w 5949538"/>
              <a:gd name="connsiteY6" fmla="*/ 1952031 h 1952031"/>
              <a:gd name="connsiteX0" fmla="*/ 0 w 5949538"/>
              <a:gd name="connsiteY0" fmla="*/ 1916405 h 1952031"/>
              <a:gd name="connsiteX1" fmla="*/ 940526 w 5949538"/>
              <a:gd name="connsiteY1" fmla="*/ 1308626 h 1952031"/>
              <a:gd name="connsiteX2" fmla="*/ 2137559 w 5949538"/>
              <a:gd name="connsiteY2" fmla="*/ 1868904 h 1952031"/>
              <a:gd name="connsiteX3" fmla="*/ 3122356 w 5949538"/>
              <a:gd name="connsiteY3" fmla="*/ 1628244 h 1952031"/>
              <a:gd name="connsiteX4" fmla="*/ 3695935 w 5949538"/>
              <a:gd name="connsiteY4" fmla="*/ 612 h 1952031"/>
              <a:gd name="connsiteX5" fmla="*/ 4263241 w 5949538"/>
              <a:gd name="connsiteY5" fmla="*/ 1755851 h 1952031"/>
              <a:gd name="connsiteX6" fmla="*/ 5949538 w 5949538"/>
              <a:gd name="connsiteY6" fmla="*/ 1952031 h 1952031"/>
              <a:gd name="connsiteX0" fmla="*/ 0 w 5949538"/>
              <a:gd name="connsiteY0" fmla="*/ 1916405 h 1952031"/>
              <a:gd name="connsiteX1" fmla="*/ 940526 w 5949538"/>
              <a:gd name="connsiteY1" fmla="*/ 1308626 h 1952031"/>
              <a:gd name="connsiteX2" fmla="*/ 2137559 w 5949538"/>
              <a:gd name="connsiteY2" fmla="*/ 1868904 h 1952031"/>
              <a:gd name="connsiteX3" fmla="*/ 3122356 w 5949538"/>
              <a:gd name="connsiteY3" fmla="*/ 1628244 h 1952031"/>
              <a:gd name="connsiteX4" fmla="*/ 3695935 w 5949538"/>
              <a:gd name="connsiteY4" fmla="*/ 612 h 1952031"/>
              <a:gd name="connsiteX5" fmla="*/ 4562499 w 5949538"/>
              <a:gd name="connsiteY5" fmla="*/ 1801572 h 1952031"/>
              <a:gd name="connsiteX6" fmla="*/ 5949538 w 5949538"/>
              <a:gd name="connsiteY6" fmla="*/ 1952031 h 1952031"/>
              <a:gd name="connsiteX0" fmla="*/ 0 w 5949538"/>
              <a:gd name="connsiteY0" fmla="*/ 1916381 h 1952007"/>
              <a:gd name="connsiteX1" fmla="*/ 940526 w 5949538"/>
              <a:gd name="connsiteY1" fmla="*/ 1308602 h 1952007"/>
              <a:gd name="connsiteX2" fmla="*/ 2137559 w 5949538"/>
              <a:gd name="connsiteY2" fmla="*/ 1868880 h 1952007"/>
              <a:gd name="connsiteX3" fmla="*/ 3820625 w 5949538"/>
              <a:gd name="connsiteY3" fmla="*/ 1683084 h 1952007"/>
              <a:gd name="connsiteX4" fmla="*/ 3695935 w 5949538"/>
              <a:gd name="connsiteY4" fmla="*/ 588 h 1952007"/>
              <a:gd name="connsiteX5" fmla="*/ 4562499 w 5949538"/>
              <a:gd name="connsiteY5" fmla="*/ 1801548 h 1952007"/>
              <a:gd name="connsiteX6" fmla="*/ 5949538 w 5949538"/>
              <a:gd name="connsiteY6" fmla="*/ 1952007 h 1952007"/>
              <a:gd name="connsiteX0" fmla="*/ 0 w 5949538"/>
              <a:gd name="connsiteY0" fmla="*/ 2364295 h 2399921"/>
              <a:gd name="connsiteX1" fmla="*/ 940526 w 5949538"/>
              <a:gd name="connsiteY1" fmla="*/ 1756516 h 2399921"/>
              <a:gd name="connsiteX2" fmla="*/ 2137559 w 5949538"/>
              <a:gd name="connsiteY2" fmla="*/ 2316794 h 2399921"/>
              <a:gd name="connsiteX3" fmla="*/ 3820625 w 5949538"/>
              <a:gd name="connsiteY3" fmla="*/ 2130998 h 2399921"/>
              <a:gd name="connsiteX4" fmla="*/ 4144822 w 5949538"/>
              <a:gd name="connsiteY4" fmla="*/ 447 h 2399921"/>
              <a:gd name="connsiteX5" fmla="*/ 4562499 w 5949538"/>
              <a:gd name="connsiteY5" fmla="*/ 2249462 h 2399921"/>
              <a:gd name="connsiteX6" fmla="*/ 5949538 w 5949538"/>
              <a:gd name="connsiteY6" fmla="*/ 2399921 h 2399921"/>
              <a:gd name="connsiteX0" fmla="*/ 0 w 5949538"/>
              <a:gd name="connsiteY0" fmla="*/ 2364283 h 2399909"/>
              <a:gd name="connsiteX1" fmla="*/ 940526 w 5949538"/>
              <a:gd name="connsiteY1" fmla="*/ 1756504 h 2399909"/>
              <a:gd name="connsiteX2" fmla="*/ 2137559 w 5949538"/>
              <a:gd name="connsiteY2" fmla="*/ 2316782 h 2399909"/>
              <a:gd name="connsiteX3" fmla="*/ 3704247 w 5949538"/>
              <a:gd name="connsiteY3" fmla="*/ 2185850 h 2399909"/>
              <a:gd name="connsiteX4" fmla="*/ 4144822 w 5949538"/>
              <a:gd name="connsiteY4" fmla="*/ 435 h 2399909"/>
              <a:gd name="connsiteX5" fmla="*/ 4562499 w 5949538"/>
              <a:gd name="connsiteY5" fmla="*/ 2249450 h 2399909"/>
              <a:gd name="connsiteX6" fmla="*/ 5949538 w 5949538"/>
              <a:gd name="connsiteY6" fmla="*/ 2399909 h 2399909"/>
              <a:gd name="connsiteX0" fmla="*/ 0 w 5949538"/>
              <a:gd name="connsiteY0" fmla="*/ 2053471 h 2089097"/>
              <a:gd name="connsiteX1" fmla="*/ 940526 w 5949538"/>
              <a:gd name="connsiteY1" fmla="*/ 1445692 h 2089097"/>
              <a:gd name="connsiteX2" fmla="*/ 2137559 w 5949538"/>
              <a:gd name="connsiteY2" fmla="*/ 2005970 h 2089097"/>
              <a:gd name="connsiteX3" fmla="*/ 3704247 w 5949538"/>
              <a:gd name="connsiteY3" fmla="*/ 1875038 h 2089097"/>
              <a:gd name="connsiteX4" fmla="*/ 4144822 w 5949538"/>
              <a:gd name="connsiteY4" fmla="*/ 519 h 2089097"/>
              <a:gd name="connsiteX5" fmla="*/ 4562499 w 5949538"/>
              <a:gd name="connsiteY5" fmla="*/ 1938638 h 2089097"/>
              <a:gd name="connsiteX6" fmla="*/ 5949538 w 5949538"/>
              <a:gd name="connsiteY6" fmla="*/ 2089097 h 2089097"/>
              <a:gd name="connsiteX0" fmla="*/ 0 w 5949538"/>
              <a:gd name="connsiteY0" fmla="*/ 2053471 h 2089097"/>
              <a:gd name="connsiteX1" fmla="*/ 940526 w 5949538"/>
              <a:gd name="connsiteY1" fmla="*/ 1445692 h 2089097"/>
              <a:gd name="connsiteX2" fmla="*/ 2137559 w 5949538"/>
              <a:gd name="connsiteY2" fmla="*/ 2005970 h 2089097"/>
              <a:gd name="connsiteX3" fmla="*/ 3704247 w 5949538"/>
              <a:gd name="connsiteY3" fmla="*/ 1875038 h 2089097"/>
              <a:gd name="connsiteX4" fmla="*/ 4144822 w 5949538"/>
              <a:gd name="connsiteY4" fmla="*/ 519 h 2089097"/>
              <a:gd name="connsiteX5" fmla="*/ 4562499 w 5949538"/>
              <a:gd name="connsiteY5" fmla="*/ 1938638 h 2089097"/>
              <a:gd name="connsiteX6" fmla="*/ 5949538 w 5949538"/>
              <a:gd name="connsiteY6" fmla="*/ 2089097 h 2089097"/>
              <a:gd name="connsiteX0" fmla="*/ 0 w 5949538"/>
              <a:gd name="connsiteY0" fmla="*/ 2052952 h 2088578"/>
              <a:gd name="connsiteX1" fmla="*/ 940526 w 5949538"/>
              <a:gd name="connsiteY1" fmla="*/ 1445173 h 2088578"/>
              <a:gd name="connsiteX2" fmla="*/ 2137559 w 5949538"/>
              <a:gd name="connsiteY2" fmla="*/ 2005451 h 2088578"/>
              <a:gd name="connsiteX3" fmla="*/ 3704247 w 5949538"/>
              <a:gd name="connsiteY3" fmla="*/ 1874519 h 2088578"/>
              <a:gd name="connsiteX4" fmla="*/ 4144822 w 5949538"/>
              <a:gd name="connsiteY4" fmla="*/ 0 h 2088578"/>
              <a:gd name="connsiteX5" fmla="*/ 4562499 w 5949538"/>
              <a:gd name="connsiteY5" fmla="*/ 1938119 h 2088578"/>
              <a:gd name="connsiteX6" fmla="*/ 5949538 w 5949538"/>
              <a:gd name="connsiteY6" fmla="*/ 2088578 h 2088578"/>
              <a:gd name="connsiteX0" fmla="*/ 0 w 5949538"/>
              <a:gd name="connsiteY0" fmla="*/ 2052952 h 2088578"/>
              <a:gd name="connsiteX1" fmla="*/ 940526 w 5949538"/>
              <a:gd name="connsiteY1" fmla="*/ 1445173 h 2088578"/>
              <a:gd name="connsiteX2" fmla="*/ 2137559 w 5949538"/>
              <a:gd name="connsiteY2" fmla="*/ 2005451 h 2088578"/>
              <a:gd name="connsiteX3" fmla="*/ 3704247 w 5949538"/>
              <a:gd name="connsiteY3" fmla="*/ 1874519 h 2088578"/>
              <a:gd name="connsiteX4" fmla="*/ 4144822 w 5949538"/>
              <a:gd name="connsiteY4" fmla="*/ 0 h 2088578"/>
              <a:gd name="connsiteX5" fmla="*/ 4562499 w 5949538"/>
              <a:gd name="connsiteY5" fmla="*/ 1938119 h 2088578"/>
              <a:gd name="connsiteX6" fmla="*/ 5949538 w 5949538"/>
              <a:gd name="connsiteY6" fmla="*/ 2088578 h 2088578"/>
              <a:gd name="connsiteX0" fmla="*/ 0 w 5949538"/>
              <a:gd name="connsiteY0" fmla="*/ 2052952 h 2088578"/>
              <a:gd name="connsiteX1" fmla="*/ 940526 w 5949538"/>
              <a:gd name="connsiteY1" fmla="*/ 1445173 h 2088578"/>
              <a:gd name="connsiteX2" fmla="*/ 2137559 w 5949538"/>
              <a:gd name="connsiteY2" fmla="*/ 2005451 h 2088578"/>
              <a:gd name="connsiteX3" fmla="*/ 3704247 w 5949538"/>
              <a:gd name="connsiteY3" fmla="*/ 1874519 h 2088578"/>
              <a:gd name="connsiteX4" fmla="*/ 4144822 w 5949538"/>
              <a:gd name="connsiteY4" fmla="*/ 0 h 2088578"/>
              <a:gd name="connsiteX5" fmla="*/ 4562499 w 5949538"/>
              <a:gd name="connsiteY5" fmla="*/ 1938119 h 2088578"/>
              <a:gd name="connsiteX6" fmla="*/ 5949538 w 5949538"/>
              <a:gd name="connsiteY6" fmla="*/ 2088578 h 2088578"/>
              <a:gd name="connsiteX0" fmla="*/ 0 w 5949538"/>
              <a:gd name="connsiteY0" fmla="*/ 1943224 h 1978850"/>
              <a:gd name="connsiteX1" fmla="*/ 940526 w 5949538"/>
              <a:gd name="connsiteY1" fmla="*/ 1335445 h 1978850"/>
              <a:gd name="connsiteX2" fmla="*/ 2137559 w 5949538"/>
              <a:gd name="connsiteY2" fmla="*/ 1895723 h 1978850"/>
              <a:gd name="connsiteX3" fmla="*/ 3704247 w 5949538"/>
              <a:gd name="connsiteY3" fmla="*/ 1764791 h 1978850"/>
              <a:gd name="connsiteX4" fmla="*/ 4103259 w 5949538"/>
              <a:gd name="connsiteY4" fmla="*/ 0 h 1978850"/>
              <a:gd name="connsiteX5" fmla="*/ 4562499 w 5949538"/>
              <a:gd name="connsiteY5" fmla="*/ 1828391 h 1978850"/>
              <a:gd name="connsiteX6" fmla="*/ 5949538 w 5949538"/>
              <a:gd name="connsiteY6" fmla="*/ 1978850 h 1978850"/>
              <a:gd name="connsiteX0" fmla="*/ 0 w 5949538"/>
              <a:gd name="connsiteY0" fmla="*/ 1943224 h 1978850"/>
              <a:gd name="connsiteX1" fmla="*/ 940526 w 5949538"/>
              <a:gd name="connsiteY1" fmla="*/ 1335445 h 1978850"/>
              <a:gd name="connsiteX2" fmla="*/ 2137559 w 5949538"/>
              <a:gd name="connsiteY2" fmla="*/ 1895723 h 1978850"/>
              <a:gd name="connsiteX3" fmla="*/ 3812313 w 5949538"/>
              <a:gd name="connsiteY3" fmla="*/ 1764791 h 1978850"/>
              <a:gd name="connsiteX4" fmla="*/ 4103259 w 5949538"/>
              <a:gd name="connsiteY4" fmla="*/ 0 h 1978850"/>
              <a:gd name="connsiteX5" fmla="*/ 4562499 w 5949538"/>
              <a:gd name="connsiteY5" fmla="*/ 1828391 h 1978850"/>
              <a:gd name="connsiteX6" fmla="*/ 5949538 w 5949538"/>
              <a:gd name="connsiteY6" fmla="*/ 1978850 h 1978850"/>
              <a:gd name="connsiteX0" fmla="*/ 0 w 5949538"/>
              <a:gd name="connsiteY0" fmla="*/ 1943224 h 1979010"/>
              <a:gd name="connsiteX1" fmla="*/ 940526 w 5949538"/>
              <a:gd name="connsiteY1" fmla="*/ 1335445 h 1979010"/>
              <a:gd name="connsiteX2" fmla="*/ 2137559 w 5949538"/>
              <a:gd name="connsiteY2" fmla="*/ 1895723 h 1979010"/>
              <a:gd name="connsiteX3" fmla="*/ 3712560 w 5949538"/>
              <a:gd name="connsiteY3" fmla="*/ 1773935 h 1979010"/>
              <a:gd name="connsiteX4" fmla="*/ 4103259 w 5949538"/>
              <a:gd name="connsiteY4" fmla="*/ 0 h 1979010"/>
              <a:gd name="connsiteX5" fmla="*/ 4562499 w 5949538"/>
              <a:gd name="connsiteY5" fmla="*/ 1828391 h 1979010"/>
              <a:gd name="connsiteX6" fmla="*/ 5949538 w 5949538"/>
              <a:gd name="connsiteY6" fmla="*/ 1978850 h 1979010"/>
              <a:gd name="connsiteX0" fmla="*/ 0 w 5949538"/>
              <a:gd name="connsiteY0" fmla="*/ 1943224 h 1979009"/>
              <a:gd name="connsiteX1" fmla="*/ 940526 w 5949538"/>
              <a:gd name="connsiteY1" fmla="*/ 1335445 h 1979009"/>
              <a:gd name="connsiteX2" fmla="*/ 2137559 w 5949538"/>
              <a:gd name="connsiteY2" fmla="*/ 1895723 h 1979009"/>
              <a:gd name="connsiteX3" fmla="*/ 3712560 w 5949538"/>
              <a:gd name="connsiteY3" fmla="*/ 1773935 h 1979009"/>
              <a:gd name="connsiteX4" fmla="*/ 4169760 w 5949538"/>
              <a:gd name="connsiteY4" fmla="*/ 0 h 1979009"/>
              <a:gd name="connsiteX5" fmla="*/ 4562499 w 5949538"/>
              <a:gd name="connsiteY5" fmla="*/ 1828391 h 1979009"/>
              <a:gd name="connsiteX6" fmla="*/ 5949538 w 5949538"/>
              <a:gd name="connsiteY6" fmla="*/ 1978850 h 1979009"/>
              <a:gd name="connsiteX0" fmla="*/ 0 w 5949538"/>
              <a:gd name="connsiteY0" fmla="*/ 1943224 h 1979009"/>
              <a:gd name="connsiteX1" fmla="*/ 940526 w 5949538"/>
              <a:gd name="connsiteY1" fmla="*/ 1335445 h 1979009"/>
              <a:gd name="connsiteX2" fmla="*/ 2137559 w 5949538"/>
              <a:gd name="connsiteY2" fmla="*/ 1895723 h 1979009"/>
              <a:gd name="connsiteX3" fmla="*/ 3712560 w 5949538"/>
              <a:gd name="connsiteY3" fmla="*/ 1773935 h 1979009"/>
              <a:gd name="connsiteX4" fmla="*/ 4169760 w 5949538"/>
              <a:gd name="connsiteY4" fmla="*/ 0 h 1979009"/>
              <a:gd name="connsiteX5" fmla="*/ 4703816 w 5949538"/>
              <a:gd name="connsiteY5" fmla="*/ 1855823 h 1979009"/>
              <a:gd name="connsiteX6" fmla="*/ 5949538 w 5949538"/>
              <a:gd name="connsiteY6" fmla="*/ 1978850 h 1979009"/>
              <a:gd name="connsiteX0" fmla="*/ 0 w 5949538"/>
              <a:gd name="connsiteY0" fmla="*/ 1943224 h 2004249"/>
              <a:gd name="connsiteX1" fmla="*/ 940526 w 5949538"/>
              <a:gd name="connsiteY1" fmla="*/ 1335445 h 2004249"/>
              <a:gd name="connsiteX2" fmla="*/ 2303813 w 5949538"/>
              <a:gd name="connsiteY2" fmla="*/ 1941444 h 2004249"/>
              <a:gd name="connsiteX3" fmla="*/ 3712560 w 5949538"/>
              <a:gd name="connsiteY3" fmla="*/ 1773935 h 2004249"/>
              <a:gd name="connsiteX4" fmla="*/ 4169760 w 5949538"/>
              <a:gd name="connsiteY4" fmla="*/ 0 h 2004249"/>
              <a:gd name="connsiteX5" fmla="*/ 4703816 w 5949538"/>
              <a:gd name="connsiteY5" fmla="*/ 1855823 h 2004249"/>
              <a:gd name="connsiteX6" fmla="*/ 5949538 w 5949538"/>
              <a:gd name="connsiteY6" fmla="*/ 1978850 h 2004249"/>
              <a:gd name="connsiteX0" fmla="*/ 0 w 5949538"/>
              <a:gd name="connsiteY0" fmla="*/ 1943224 h 1984243"/>
              <a:gd name="connsiteX1" fmla="*/ 990403 w 5949538"/>
              <a:gd name="connsiteY1" fmla="*/ 1628053 h 1984243"/>
              <a:gd name="connsiteX2" fmla="*/ 2303813 w 5949538"/>
              <a:gd name="connsiteY2" fmla="*/ 1941444 h 1984243"/>
              <a:gd name="connsiteX3" fmla="*/ 3712560 w 5949538"/>
              <a:gd name="connsiteY3" fmla="*/ 1773935 h 1984243"/>
              <a:gd name="connsiteX4" fmla="*/ 4169760 w 5949538"/>
              <a:gd name="connsiteY4" fmla="*/ 0 h 1984243"/>
              <a:gd name="connsiteX5" fmla="*/ 4703816 w 5949538"/>
              <a:gd name="connsiteY5" fmla="*/ 1855823 h 1984243"/>
              <a:gd name="connsiteX6" fmla="*/ 5949538 w 5949538"/>
              <a:gd name="connsiteY6" fmla="*/ 1978850 h 1984243"/>
              <a:gd name="connsiteX0" fmla="*/ 0 w 5949538"/>
              <a:gd name="connsiteY0" fmla="*/ 1943224 h 1989166"/>
              <a:gd name="connsiteX1" fmla="*/ 990403 w 5949538"/>
              <a:gd name="connsiteY1" fmla="*/ 1554900 h 1989166"/>
              <a:gd name="connsiteX2" fmla="*/ 2303813 w 5949538"/>
              <a:gd name="connsiteY2" fmla="*/ 1941444 h 1989166"/>
              <a:gd name="connsiteX3" fmla="*/ 3712560 w 5949538"/>
              <a:gd name="connsiteY3" fmla="*/ 1773935 h 1989166"/>
              <a:gd name="connsiteX4" fmla="*/ 4169760 w 5949538"/>
              <a:gd name="connsiteY4" fmla="*/ 0 h 1989166"/>
              <a:gd name="connsiteX5" fmla="*/ 4703816 w 5949538"/>
              <a:gd name="connsiteY5" fmla="*/ 1855823 h 1989166"/>
              <a:gd name="connsiteX6" fmla="*/ 5949538 w 5949538"/>
              <a:gd name="connsiteY6" fmla="*/ 1978850 h 1989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9538" h="1989166">
                <a:moveTo>
                  <a:pt x="0" y="1943224"/>
                </a:moveTo>
                <a:cubicBezTo>
                  <a:pt x="499951" y="1588429"/>
                  <a:pt x="606434" y="1555197"/>
                  <a:pt x="990403" y="1554900"/>
                </a:cubicBezTo>
                <a:cubicBezTo>
                  <a:pt x="1374372" y="1554603"/>
                  <a:pt x="1850120" y="1904938"/>
                  <a:pt x="2303813" y="1941444"/>
                </a:cubicBezTo>
                <a:cubicBezTo>
                  <a:pt x="2757506" y="1977950"/>
                  <a:pt x="3452831" y="2085317"/>
                  <a:pt x="3712560" y="1773935"/>
                </a:cubicBezTo>
                <a:cubicBezTo>
                  <a:pt x="3972289" y="1462553"/>
                  <a:pt x="3820286" y="158564"/>
                  <a:pt x="4169760" y="0"/>
                </a:cubicBezTo>
                <a:cubicBezTo>
                  <a:pt x="4527547" y="97469"/>
                  <a:pt x="4245088" y="1830815"/>
                  <a:pt x="4703816" y="1855823"/>
                </a:cubicBezTo>
                <a:cubicBezTo>
                  <a:pt x="5071951" y="1861761"/>
                  <a:pt x="5593278" y="1768063"/>
                  <a:pt x="5949538" y="1978850"/>
                </a:cubicBezTo>
              </a:path>
            </a:pathLst>
          </a:cu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73E9056C-6570-EEEE-DF09-028E3B90A194}"/>
              </a:ext>
            </a:extLst>
          </p:cNvPr>
          <p:cNvGrpSpPr/>
          <p:nvPr/>
        </p:nvGrpSpPr>
        <p:grpSpPr>
          <a:xfrm>
            <a:off x="7029127" y="3683607"/>
            <a:ext cx="498855" cy="2105701"/>
            <a:chOff x="5290261" y="2647962"/>
            <a:chExt cx="498855" cy="2105701"/>
          </a:xfrm>
        </p:grpSpPr>
        <p:sp>
          <p:nvSpPr>
            <p:cNvPr id="65" name="Freeform 64">
              <a:extLst>
                <a:ext uri="{FF2B5EF4-FFF2-40B4-BE49-F238E27FC236}">
                  <a16:creationId xmlns:a16="http://schemas.microsoft.com/office/drawing/2014/main" id="{C3DE60FF-DCC2-E25F-2583-CA884B6205DA}"/>
                </a:ext>
              </a:extLst>
            </p:cNvPr>
            <p:cNvSpPr/>
            <p:nvPr/>
          </p:nvSpPr>
          <p:spPr>
            <a:xfrm>
              <a:off x="5370212" y="2647962"/>
              <a:ext cx="343966" cy="2105701"/>
            </a:xfrm>
            <a:custGeom>
              <a:avLst/>
              <a:gdLst>
                <a:gd name="connsiteX0" fmla="*/ 234813 w 402887"/>
                <a:gd name="connsiteY0" fmla="*/ 0 h 2134871"/>
                <a:gd name="connsiteX1" fmla="*/ 377648 w 402887"/>
                <a:gd name="connsiteY1" fmla="*/ 186650 h 2134871"/>
                <a:gd name="connsiteX2" fmla="*/ 402887 w 402887"/>
                <a:gd name="connsiteY2" fmla="*/ 290377 h 2134871"/>
                <a:gd name="connsiteX3" fmla="*/ 402887 w 402887"/>
                <a:gd name="connsiteY3" fmla="*/ 1790179 h 2134871"/>
                <a:gd name="connsiteX4" fmla="*/ 398406 w 402887"/>
                <a:gd name="connsiteY4" fmla="*/ 1790155 h 2134871"/>
                <a:gd name="connsiteX5" fmla="*/ 398406 w 402887"/>
                <a:gd name="connsiteY5" fmla="*/ 2134871 h 2134871"/>
                <a:gd name="connsiteX6" fmla="*/ 0 w 402887"/>
                <a:gd name="connsiteY6" fmla="*/ 2134871 h 2134871"/>
                <a:gd name="connsiteX7" fmla="*/ 0 w 402887"/>
                <a:gd name="connsiteY7" fmla="*/ 1781866 h 2134871"/>
                <a:gd name="connsiteX8" fmla="*/ 4481 w 402887"/>
                <a:gd name="connsiteY8" fmla="*/ 1781891 h 2134871"/>
                <a:gd name="connsiteX9" fmla="*/ 4481 w 402887"/>
                <a:gd name="connsiteY9" fmla="*/ 503498 h 2134871"/>
                <a:gd name="connsiteX10" fmla="*/ 5058 w 402887"/>
                <a:gd name="connsiteY10" fmla="*/ 498966 h 2134871"/>
                <a:gd name="connsiteX11" fmla="*/ 234813 w 402887"/>
                <a:gd name="connsiteY11" fmla="*/ 0 h 2134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02887" h="2134871">
                  <a:moveTo>
                    <a:pt x="234813" y="0"/>
                  </a:moveTo>
                  <a:cubicBezTo>
                    <a:pt x="301898" y="16614"/>
                    <a:pt x="346475" y="85511"/>
                    <a:pt x="377648" y="186650"/>
                  </a:cubicBezTo>
                  <a:lnTo>
                    <a:pt x="402887" y="290377"/>
                  </a:lnTo>
                  <a:lnTo>
                    <a:pt x="402887" y="1790179"/>
                  </a:lnTo>
                  <a:lnTo>
                    <a:pt x="398406" y="1790155"/>
                  </a:lnTo>
                  <a:lnTo>
                    <a:pt x="398406" y="2134871"/>
                  </a:lnTo>
                  <a:lnTo>
                    <a:pt x="0" y="2134871"/>
                  </a:lnTo>
                  <a:lnTo>
                    <a:pt x="0" y="1781866"/>
                  </a:lnTo>
                  <a:lnTo>
                    <a:pt x="4481" y="1781891"/>
                  </a:lnTo>
                  <a:lnTo>
                    <a:pt x="4481" y="503498"/>
                  </a:lnTo>
                  <a:lnTo>
                    <a:pt x="5058" y="498966"/>
                  </a:lnTo>
                  <a:cubicBezTo>
                    <a:pt x="43228" y="254544"/>
                    <a:pt x="103760" y="54056"/>
                    <a:pt x="234813" y="0"/>
                  </a:cubicBezTo>
                  <a:close/>
                </a:path>
              </a:pathLst>
            </a:cu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mc:AlternateContent xmlns:mc="http://schemas.openxmlformats.org/markup-compatibility/2006">
          <mc:Choice xmlns:a14="http://schemas.microsoft.com/office/drawing/2010/main" Requires="a14">
            <p:sp>
              <p:nvSpPr>
                <p:cNvPr id="66" name="Rectangle 65">
                  <a:extLst>
                    <a:ext uri="{FF2B5EF4-FFF2-40B4-BE49-F238E27FC236}">
                      <a16:creationId xmlns:a16="http://schemas.microsoft.com/office/drawing/2014/main" id="{680C170B-38C9-3976-42BC-E328FED3616B}"/>
                    </a:ext>
                  </a:extLst>
                </p:cNvPr>
                <p:cNvSpPr/>
                <p:nvPr/>
              </p:nvSpPr>
              <p:spPr>
                <a:xfrm>
                  <a:off x="5290261" y="3453905"/>
                  <a:ext cx="498855"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b="0" i="1" dirty="0" smtClean="0">
                            <a:effectLst>
                              <a:glow rad="203200">
                                <a:schemeClr val="bg1"/>
                              </a:glow>
                            </a:effectLst>
                            <a:latin typeface="Cambria Math" panose="02040503050406030204" pitchFamily="18" charset="0"/>
                            <a:ea typeface="Cambria Math" panose="02040503050406030204" pitchFamily="18" charset="0"/>
                          </a:rPr>
                          <m:t>0.3</m:t>
                        </m:r>
                      </m:oMath>
                    </m:oMathPara>
                  </a14:m>
                  <a:endParaRPr lang="en-US" sz="1600" dirty="0">
                    <a:effectLst>
                      <a:glow rad="203200">
                        <a:schemeClr val="bg1"/>
                      </a:glow>
                    </a:effectLst>
                  </a:endParaRPr>
                </a:p>
              </p:txBody>
            </p:sp>
          </mc:Choice>
          <mc:Fallback>
            <p:sp>
              <p:nvSpPr>
                <p:cNvPr id="66" name="Rectangle 65">
                  <a:extLst>
                    <a:ext uri="{FF2B5EF4-FFF2-40B4-BE49-F238E27FC236}">
                      <a16:creationId xmlns:a16="http://schemas.microsoft.com/office/drawing/2014/main" id="{680C170B-38C9-3976-42BC-E328FED3616B}"/>
                    </a:ext>
                  </a:extLst>
                </p:cNvPr>
                <p:cNvSpPr>
                  <a:spLocks noRot="1" noChangeAspect="1" noMove="1" noResize="1" noEditPoints="1" noAdjustHandles="1" noChangeArrowheads="1" noChangeShapeType="1" noTextEdit="1"/>
                </p:cNvSpPr>
                <p:nvPr/>
              </p:nvSpPr>
              <p:spPr>
                <a:xfrm>
                  <a:off x="5290261" y="3453905"/>
                  <a:ext cx="498855" cy="338554"/>
                </a:xfrm>
                <a:prstGeom prst="rect">
                  <a:avLst/>
                </a:prstGeom>
                <a:blipFill>
                  <a:blip r:embed="rId6"/>
                  <a:stretch>
                    <a:fillRect l="-5000" r="-7500" b="-14286"/>
                  </a:stretch>
                </a:blipFill>
              </p:spPr>
              <p:txBody>
                <a:bodyPr/>
                <a:lstStyle/>
                <a:p>
                  <a:r>
                    <a:rPr lang="en-US">
                      <a:noFill/>
                    </a:rPr>
                    <a:t> </a:t>
                  </a:r>
                </a:p>
              </p:txBody>
            </p:sp>
          </mc:Fallback>
        </mc:AlternateContent>
      </p:grpSp>
      <p:sp>
        <p:nvSpPr>
          <p:cNvPr id="68" name="Content Placeholder 2">
            <a:extLst>
              <a:ext uri="{FF2B5EF4-FFF2-40B4-BE49-F238E27FC236}">
                <a16:creationId xmlns:a16="http://schemas.microsoft.com/office/drawing/2014/main" id="{66D39807-54EE-BEC1-3BD9-7CFD52D38646}"/>
              </a:ext>
            </a:extLst>
          </p:cNvPr>
          <p:cNvSpPr txBox="1">
            <a:spLocks/>
          </p:cNvSpPr>
          <p:nvPr/>
        </p:nvSpPr>
        <p:spPr>
          <a:xfrm>
            <a:off x="240109" y="1128394"/>
            <a:ext cx="5808172" cy="5364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Adversarial behavior doesn’t come from a distribution. It adapts to current model. </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Assuming that data comes from one particular distribution is a bad idea.</a:t>
            </a:r>
          </a:p>
          <a:p>
            <a:endParaRPr lang="en-US" sz="2400" dirty="0"/>
          </a:p>
        </p:txBody>
      </p:sp>
    </p:spTree>
    <p:extLst>
      <p:ext uri="{BB962C8B-B14F-4D97-AF65-F5344CB8AC3E}">
        <p14:creationId xmlns:p14="http://schemas.microsoft.com/office/powerpoint/2010/main" val="624479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P spid="47" grpId="0" animBg="1"/>
      <p:bldP spid="48" grpId="0"/>
      <p:bldP spid="49" grpId="0" animBg="1"/>
      <p:bldP spid="53" grpId="0"/>
      <p:bldP spid="5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F392-6ED2-3649-97A3-7415B7C85374}"/>
              </a:ext>
            </a:extLst>
          </p:cNvPr>
          <p:cNvSpPr>
            <a:spLocks noGrp="1"/>
          </p:cNvSpPr>
          <p:nvPr>
            <p:ph type="title"/>
          </p:nvPr>
        </p:nvSpPr>
        <p:spPr/>
        <p:txBody>
          <a:bodyPr/>
          <a:lstStyle/>
          <a:p>
            <a:r>
              <a:rPr lang="en-US" dirty="0"/>
              <a:t>Adversarial Setting</a:t>
            </a:r>
          </a:p>
        </p:txBody>
      </p:sp>
      <p:sp>
        <p:nvSpPr>
          <p:cNvPr id="3" name="Content Placeholder 2">
            <a:extLst>
              <a:ext uri="{FF2B5EF4-FFF2-40B4-BE49-F238E27FC236}">
                <a16:creationId xmlns:a16="http://schemas.microsoft.com/office/drawing/2014/main" id="{41BC1A29-252D-B944-BAF3-FA5B0C7FD0F7}"/>
              </a:ext>
            </a:extLst>
          </p:cNvPr>
          <p:cNvSpPr>
            <a:spLocks noGrp="1"/>
          </p:cNvSpPr>
          <p:nvPr>
            <p:ph idx="1"/>
          </p:nvPr>
        </p:nvSpPr>
        <p:spPr>
          <a:xfrm>
            <a:off x="426720" y="1260246"/>
            <a:ext cx="5182339" cy="5364073"/>
          </a:xfrm>
        </p:spPr>
        <p:txBody>
          <a:bodyPr>
            <a:noAutofit/>
          </a:bodyPr>
          <a:lstStyle/>
          <a:p>
            <a:pPr marL="0" indent="0">
              <a:buFont typeface="Arial" panose="020B0604020202020204" pitchFamily="34" charset="0"/>
              <a:buNone/>
            </a:pPr>
            <a:r>
              <a:rPr lang="en-US" sz="2400" b="1" dirty="0"/>
              <a:t>Usage Examples: </a:t>
            </a:r>
          </a:p>
          <a:p>
            <a:pPr marL="0" indent="0">
              <a:buFont typeface="Arial" panose="020B0604020202020204" pitchFamily="34" charset="0"/>
              <a:buNone/>
            </a:pPr>
            <a:r>
              <a:rPr lang="en-US" sz="2400" dirty="0"/>
              <a:t>There are adversarial manipulation of future instances and policies need updates.</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Observations evolve in unpredictable ways, sometimes as a reactions by environment!</a:t>
            </a:r>
          </a:p>
        </p:txBody>
      </p:sp>
      <p:sp>
        <p:nvSpPr>
          <p:cNvPr id="9" name="Rounded Rectangle 8">
            <a:extLst>
              <a:ext uri="{FF2B5EF4-FFF2-40B4-BE49-F238E27FC236}">
                <a16:creationId xmlns:a16="http://schemas.microsoft.com/office/drawing/2014/main" id="{AFDC4AE1-9438-0E47-8A8B-0E12F007E3BE}"/>
              </a:ext>
            </a:extLst>
          </p:cNvPr>
          <p:cNvSpPr/>
          <p:nvPr/>
        </p:nvSpPr>
        <p:spPr>
          <a:xfrm>
            <a:off x="6616079" y="1136372"/>
            <a:ext cx="5182338" cy="5612524"/>
          </a:xfrm>
          <a:prstGeom prst="roundRect">
            <a:avLst>
              <a:gd name="adj" fmla="val 2127"/>
            </a:avLst>
          </a:prstGeom>
          <a:solidFill>
            <a:schemeClr val="accent1">
              <a:lumMod val="20000"/>
              <a:lumOff val="80000"/>
              <a:alpha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3D04E48A-2DF8-784C-AC0C-0F695155CB4B}"/>
              </a:ext>
            </a:extLst>
          </p:cNvPr>
          <p:cNvGrpSpPr/>
          <p:nvPr/>
        </p:nvGrpSpPr>
        <p:grpSpPr>
          <a:xfrm>
            <a:off x="8563278" y="5017960"/>
            <a:ext cx="1354673" cy="1130835"/>
            <a:chOff x="7348542" y="2194785"/>
            <a:chExt cx="1803070" cy="1505141"/>
          </a:xfrm>
        </p:grpSpPr>
        <p:pic>
          <p:nvPicPr>
            <p:cNvPr id="11" name="Picture 10">
              <a:extLst>
                <a:ext uri="{FF2B5EF4-FFF2-40B4-BE49-F238E27FC236}">
                  <a16:creationId xmlns:a16="http://schemas.microsoft.com/office/drawing/2014/main" id="{9E61DF21-8868-ED46-983E-0615CD2CA76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348542" y="2194785"/>
              <a:ext cx="1131068" cy="1468920"/>
            </a:xfrm>
            <a:prstGeom prst="rect">
              <a:avLst/>
            </a:prstGeom>
          </p:spPr>
        </p:pic>
        <p:pic>
          <p:nvPicPr>
            <p:cNvPr id="12" name="Picture 11">
              <a:extLst>
                <a:ext uri="{FF2B5EF4-FFF2-40B4-BE49-F238E27FC236}">
                  <a16:creationId xmlns:a16="http://schemas.microsoft.com/office/drawing/2014/main" id="{1BE85A92-59A5-2E41-B663-2090D864CA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rot="5787010">
              <a:off x="8270355" y="2818669"/>
              <a:ext cx="439937" cy="1322577"/>
            </a:xfrm>
            <a:prstGeom prst="rect">
              <a:avLst/>
            </a:prstGeom>
          </p:spPr>
        </p:pic>
      </p:grpSp>
      <p:sp>
        <p:nvSpPr>
          <p:cNvPr id="13" name="Rectangle 12">
            <a:extLst>
              <a:ext uri="{FF2B5EF4-FFF2-40B4-BE49-F238E27FC236}">
                <a16:creationId xmlns:a16="http://schemas.microsoft.com/office/drawing/2014/main" id="{971F3F84-ADC9-6F47-8A0A-2FAE0FC02458}"/>
              </a:ext>
            </a:extLst>
          </p:cNvPr>
          <p:cNvSpPr/>
          <p:nvPr/>
        </p:nvSpPr>
        <p:spPr>
          <a:xfrm>
            <a:off x="7963011" y="6140142"/>
            <a:ext cx="2603791" cy="430887"/>
          </a:xfrm>
          <a:prstGeom prst="rect">
            <a:avLst/>
          </a:prstGeom>
        </p:spPr>
        <p:txBody>
          <a:bodyPr wrap="none">
            <a:spAutoFit/>
          </a:bodyPr>
          <a:lstStyle/>
          <a:p>
            <a:pPr algn="ctr"/>
            <a:r>
              <a:rPr lang="en-US" sz="2200" b="1" dirty="0"/>
              <a:t>Adversarial Online</a:t>
            </a:r>
            <a:endParaRPr lang="en-US" sz="2200" dirty="0"/>
          </a:p>
        </p:txBody>
      </p:sp>
      <p:sp>
        <p:nvSpPr>
          <p:cNvPr id="14" name="Content Placeholder 1">
            <a:extLst>
              <a:ext uri="{FF2B5EF4-FFF2-40B4-BE49-F238E27FC236}">
                <a16:creationId xmlns:a16="http://schemas.microsoft.com/office/drawing/2014/main" id="{457E83C6-F8A1-4B48-8C55-959525051087}"/>
              </a:ext>
            </a:extLst>
          </p:cNvPr>
          <p:cNvSpPr txBox="1">
            <a:spLocks/>
          </p:cNvSpPr>
          <p:nvPr/>
        </p:nvSpPr>
        <p:spPr>
          <a:xfrm>
            <a:off x="6774873" y="1274622"/>
            <a:ext cx="5023544" cy="606055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t>Data is generated by an all-powerful </a:t>
            </a:r>
            <a:r>
              <a:rPr lang="en-US" sz="2200" b="1" dirty="0"/>
              <a:t>adaptive adversary, </a:t>
            </a:r>
            <a:r>
              <a:rPr lang="en-US" sz="2200" dirty="0"/>
              <a:t>who knows the learning algorithm, model, and history.</a:t>
            </a:r>
            <a:endParaRPr lang="en-US" sz="2200" b="1" dirty="0"/>
          </a:p>
          <a:p>
            <a:pPr marL="0" indent="0">
              <a:lnSpc>
                <a:spcPct val="100000"/>
              </a:lnSpc>
              <a:buFont typeface="Arial" panose="020B0604020202020204" pitchFamily="34" charset="0"/>
              <a:buNone/>
            </a:pPr>
            <a:endParaRPr lang="en-US" sz="2200" b="1" dirty="0"/>
          </a:p>
          <a:p>
            <a:pPr marL="0" indent="0">
              <a:lnSpc>
                <a:spcPct val="100000"/>
              </a:lnSpc>
              <a:buFont typeface="Arial" panose="020B0604020202020204" pitchFamily="34" charset="0"/>
              <a:buNone/>
            </a:pPr>
            <a:r>
              <a:rPr lang="en-US" sz="2200" dirty="0"/>
              <a:t>Learner wants good performance over </a:t>
            </a:r>
            <a:r>
              <a:rPr lang="en-US" sz="2200" dirty="0" err="1"/>
              <a:t>adversarially</a:t>
            </a:r>
            <a:r>
              <a:rPr lang="en-US" sz="2200" dirty="0"/>
              <a:t> generated data.</a:t>
            </a:r>
            <a:endParaRPr lang="en-US" sz="2200" b="1" dirty="0"/>
          </a:p>
          <a:p>
            <a:pPr marL="0" indent="0">
              <a:lnSpc>
                <a:spcPct val="100000"/>
              </a:lnSpc>
              <a:buFont typeface="Arial" panose="020B0604020202020204" pitchFamily="34" charset="0"/>
              <a:buNone/>
            </a:pPr>
            <a:endParaRPr lang="en-US" sz="2200" dirty="0"/>
          </a:p>
          <a:p>
            <a:pPr marL="0" indent="0">
              <a:lnSpc>
                <a:spcPct val="100000"/>
              </a:lnSpc>
              <a:buFont typeface="Arial" panose="020B0604020202020204" pitchFamily="34" charset="0"/>
              <a:buNone/>
            </a:pPr>
            <a:r>
              <a:rPr lang="en-US" sz="2200" dirty="0"/>
              <a:t>Robust to any adversarial reactions to earlier decisions. </a:t>
            </a:r>
          </a:p>
        </p:txBody>
      </p:sp>
    </p:spTree>
    <p:extLst>
      <p:ext uri="{BB962C8B-B14F-4D97-AF65-F5344CB8AC3E}">
        <p14:creationId xmlns:p14="http://schemas.microsoft.com/office/powerpoint/2010/main" val="498143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t>Stochastic setting</a:t>
                </a:r>
                <a:r>
                  <a:rPr lang="en-US" sz="2200" dirty="0">
                    <a:solidFill>
                      <a:schemeClr val="tx1"/>
                    </a:solidFill>
                  </a:rPr>
                  <a:t>: Unknown distribution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over </a:t>
                </a:r>
                <a14:m>
                  <m:oMath xmlns:m="http://schemas.openxmlformats.org/officeDocument/2006/math">
                    <m:r>
                      <a:rPr lang="en-US" sz="2200" b="0" i="1" smtClean="0">
                        <a:solidFill>
                          <a:schemeClr val="tx1"/>
                        </a:solidFill>
                        <a:latin typeface="Cambria Math" panose="02040503050406030204" pitchFamily="18" charset="0"/>
                      </a:rPr>
                      <m:t>𝑋</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𝑌</m:t>
                    </m:r>
                  </m:oMath>
                </a14:m>
                <a:r>
                  <a:rPr lang="en-US" sz="2200" dirty="0">
                    <a:solidFill>
                      <a:schemeClr val="tx1"/>
                    </a:solidFill>
                  </a:rPr>
                  <a:t> and function class </a:t>
                </a:r>
                <a14:m>
                  <m:oMath xmlns:m="http://schemas.openxmlformats.org/officeDocument/2006/math">
                    <m:r>
                      <a:rPr lang="en-US" sz="2400" i="1">
                        <a:solidFill>
                          <a:schemeClr val="tx1"/>
                        </a:solidFill>
                        <a:latin typeface="Cambria Math" panose="02040503050406030204" pitchFamily="18" charset="0"/>
                        <a:ea typeface="Cambria Math" charset="0"/>
                        <a:cs typeface="Cambria Math" charset="0"/>
                        <a:sym typeface="Wingdings"/>
                      </a:rPr>
                      <m:t>𝐻</m:t>
                    </m:r>
                  </m:oMath>
                </a14:m>
                <a:r>
                  <a:rPr lang="en-US" sz="2200" dirty="0">
                    <a:solidFill>
                      <a:schemeClr val="tx1"/>
                    </a:solidFill>
                  </a:rPr>
                  <a:t>.</a:t>
                </a:r>
              </a:p>
              <a:p>
                <a:pPr marL="0" indent="0">
                  <a:buNone/>
                </a:pPr>
                <a:r>
                  <a:rPr lang="en-US" sz="2200" dirty="0"/>
                  <a:t>At round </a:t>
                </a:r>
                <a14:m>
                  <m:oMath xmlns:m="http://schemas.openxmlformats.org/officeDocument/2006/math">
                    <m:r>
                      <a:rPr lang="en-US" sz="2400" b="0" i="1" smtClean="0">
                        <a:solidFill>
                          <a:srgbClr val="00B050"/>
                        </a:solidFill>
                        <a:latin typeface="Cambria Math" panose="02040503050406030204" pitchFamily="18" charset="0"/>
                      </a:rPr>
                      <m:t>𝑡</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Learner observes </a:t>
                </a:r>
                <a14:m>
                  <m:oMath xmlns:m="http://schemas.openxmlformats.org/officeDocument/2006/math">
                    <m:d>
                      <m:dPr>
                        <m:ctrlPr>
                          <a:rPr lang="en-US" sz="2200" i="1">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𝑥</m:t>
                            </m:r>
                          </m:e>
                          <m:sub>
                            <m:r>
                              <a:rPr lang="en-US" sz="2200" i="1">
                                <a:solidFill>
                                  <a:schemeClr val="accent2"/>
                                </a:solidFill>
                                <a:latin typeface="Cambria Math" panose="02040503050406030204" pitchFamily="18" charset="0"/>
                              </a:rPr>
                              <m:t>𝑡</m:t>
                            </m:r>
                          </m:sub>
                        </m:sSub>
                        <m:r>
                          <a:rPr lang="en-US" sz="2200" i="1">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𝑦</m:t>
                            </m:r>
                          </m:e>
                          <m:sub>
                            <m:r>
                              <a:rPr lang="en-US" sz="2200" i="1">
                                <a:solidFill>
                                  <a:schemeClr val="accent2"/>
                                </a:solidFill>
                                <a:latin typeface="Cambria Math" panose="02040503050406030204" pitchFamily="18" charset="0"/>
                              </a:rPr>
                              <m:t>𝑡</m:t>
                            </m:r>
                          </m:sub>
                        </m:sSub>
                      </m:e>
                    </m:d>
                    <m:r>
                      <a:rPr lang="en-US" sz="2200" i="1">
                        <a:solidFill>
                          <a:schemeClr val="accent2"/>
                        </a:solidFill>
                        <a:latin typeface="Cambria Math" panose="02040503050406030204" pitchFamily="18" charset="0"/>
                      </a:rPr>
                      <m:t> </m:t>
                    </m:r>
                  </m:oMath>
                </a14:m>
                <a:r>
                  <a:rPr lang="en-US" sz="2200" dirty="0"/>
                  <a:t>and incurs a loss </a:t>
                </a: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𝐿</m:t>
                        </m:r>
                      </m:e>
                      <m:sub>
                        <m:r>
                          <a:rPr lang="en-US" sz="2200" i="1">
                            <a:solidFill>
                              <a:schemeClr val="accent2"/>
                            </a:solidFill>
                            <a:latin typeface="Cambria Math" panose="02040503050406030204" pitchFamily="18" charset="0"/>
                          </a:rPr>
                          <m:t>𝑡</m:t>
                        </m:r>
                      </m:sub>
                    </m:sSub>
                    <m:d>
                      <m:dPr>
                        <m:ctrlPr>
                          <a:rPr lang="en-US" sz="2200" i="1">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𝑓</m:t>
                                </m:r>
                              </m:e>
                              <m:sub>
                                <m:r>
                                  <a:rPr lang="en-US" sz="2200" i="1">
                                    <a:solidFill>
                                      <a:schemeClr val="accent2"/>
                                    </a:solidFill>
                                    <a:latin typeface="Cambria Math" panose="02040503050406030204" pitchFamily="18" charset="0"/>
                                  </a:rPr>
                                  <m:t>𝑡</m:t>
                                </m:r>
                              </m:sub>
                            </m:sSub>
                            <m:r>
                              <a:rPr lang="en-US" sz="2200" i="1">
                                <a:solidFill>
                                  <a:schemeClr val="accent2"/>
                                </a:solidFill>
                                <a:latin typeface="Cambria Math" panose="02040503050406030204" pitchFamily="18" charset="0"/>
                              </a:rPr>
                              <m:t>, </m:t>
                            </m:r>
                            <m:r>
                              <a:rPr lang="en-US" sz="2200" i="1">
                                <a:solidFill>
                                  <a:schemeClr val="accent2"/>
                                </a:solidFill>
                                <a:latin typeface="Cambria Math" panose="02040503050406030204" pitchFamily="18" charset="0"/>
                              </a:rPr>
                              <m:t>𝑥</m:t>
                            </m:r>
                          </m:e>
                          <m:sub>
                            <m:r>
                              <a:rPr lang="en-US" sz="2200" i="1">
                                <a:solidFill>
                                  <a:schemeClr val="accent2"/>
                                </a:solidFill>
                                <a:latin typeface="Cambria Math" panose="02040503050406030204" pitchFamily="18" charset="0"/>
                              </a:rPr>
                              <m:t>𝑡</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𝑦</m:t>
                            </m:r>
                          </m:e>
                          <m:sub>
                            <m:r>
                              <a:rPr lang="en-US" sz="2200" i="1">
                                <a:solidFill>
                                  <a:schemeClr val="accent2"/>
                                </a:solidFill>
                                <a:latin typeface="Cambria Math" panose="02040503050406030204" pitchFamily="18" charset="0"/>
                              </a:rPr>
                              <m:t>𝑡</m:t>
                            </m:r>
                          </m:sub>
                        </m:sSub>
                      </m:e>
                    </m:d>
                    <m:r>
                      <a:rPr lang="en-US" sz="2200" i="1">
                        <a:solidFill>
                          <a:schemeClr val="accent2"/>
                        </a:solidFill>
                        <a:latin typeface="Cambria Math" panose="02040503050406030204" pitchFamily="18" charset="0"/>
                      </a:rPr>
                      <m:t> </m:t>
                    </m:r>
                  </m:oMath>
                </a14:m>
                <a:endParaRPr lang="en-US" sz="2200" dirty="0"/>
              </a:p>
              <a:p>
                <a:pPr marL="0" indent="0">
                  <a:buNone/>
                </a:pPr>
                <a:r>
                  <a:rPr lang="en-US" sz="2200" dirty="0"/>
                  <a:t>Goal: Get regret that is vanishing as </a:t>
                </a:r>
                <a14:m>
                  <m:oMath xmlns:m="http://schemas.openxmlformats.org/officeDocument/2006/math">
                    <m:r>
                      <a:rPr lang="en-US" sz="2200" i="1">
                        <a:solidFill>
                          <a:schemeClr val="accent2"/>
                        </a:solidFill>
                        <a:latin typeface="Cambria Math" panose="02040503050406030204" pitchFamily="18" charset="0"/>
                      </a:rPr>
                      <m:t>𝑇</m:t>
                    </m:r>
                    <m:r>
                      <a:rPr lang="en-US" sz="2200" i="1">
                        <a:solidFill>
                          <a:schemeClr val="accent2"/>
                        </a:solidFill>
                        <a:latin typeface="Cambria Math" panose="02040503050406030204" pitchFamily="18" charset="0"/>
                      </a:rPr>
                      <m:t>→∞</m:t>
                    </m:r>
                  </m:oMath>
                </a14:m>
                <a:r>
                  <a:rPr lang="en-US" sz="2200" dirty="0"/>
                  <a:t>.</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As </a:t>
                </a:r>
                <a14:m>
                  <m:oMath xmlns:m="http://schemas.openxmlformats.org/officeDocument/2006/math">
                    <m:r>
                      <a:rPr lang="en-US" sz="2200" i="1">
                        <a:solidFill>
                          <a:schemeClr val="accent2"/>
                        </a:solidFill>
                        <a:latin typeface="Cambria Math" panose="02040503050406030204" pitchFamily="18" charset="0"/>
                      </a:rPr>
                      <m:t>𝑇</m:t>
                    </m:r>
                    <m:r>
                      <a:rPr lang="en-US" sz="2200" b="0" i="1" smtClean="0">
                        <a:solidFill>
                          <a:schemeClr val="accent2"/>
                        </a:solidFill>
                        <a:latin typeface="Cambria Math" panose="02040503050406030204" pitchFamily="18" charset="0"/>
                      </a:rPr>
                      <m:t>→∞</m:t>
                    </m:r>
                  </m:oMath>
                </a14:m>
                <a:r>
                  <a:rPr lang="en-US" sz="2200" dirty="0"/>
                  <a:t>, avg number of mistakes </a:t>
                </a:r>
                <a:r>
                  <a:rPr lang="en-US" sz="2200" dirty="0" err="1"/>
                  <a:t>Alg</a:t>
                </a:r>
                <a:r>
                  <a:rPr lang="en-US" sz="2200" dirty="0"/>
                  <a:t> makes is no worst than the best predictor.  </a:t>
                </a:r>
              </a:p>
            </p:txBody>
          </p:sp>
        </mc:Choice>
        <mc:Fallback>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13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normAutofit/>
          </a:bodyPr>
          <a:lstStyle/>
          <a:p>
            <a:r>
              <a:rPr lang="en-US" dirty="0"/>
              <a:t>Formal Setup: Adversarial vs Stochastic Setting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E392337-10A9-6049-9006-45CBE410EDFE}"/>
                  </a:ext>
                </a:extLst>
              </p:cNvPr>
              <p:cNvSpPr txBox="1"/>
              <p:nvPr/>
            </p:nvSpPr>
            <p:spPr>
              <a:xfrm>
                <a:off x="1725871" y="4611169"/>
                <a:ext cx="8576245" cy="11201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Avg</m:t>
                      </m:r>
                      <m:r>
                        <a:rPr lang="en-US" sz="2000">
                          <a:latin typeface="Cambria Math" panose="02040503050406030204" pitchFamily="18" charset="0"/>
                        </a:rPr>
                        <m:t>. </m:t>
                      </m:r>
                      <m:r>
                        <m:rPr>
                          <m:sty m:val="p"/>
                        </m:rPr>
                        <a:rPr lang="en-US" sz="2000">
                          <a:latin typeface="Cambria Math" charset="0"/>
                        </a:rPr>
                        <m:t>REGRET</m:t>
                      </m:r>
                      <m:r>
                        <a:rPr lang="en-US" sz="2000">
                          <a:latin typeface="Cambria Math" charset="0"/>
                        </a:rPr>
                        <m:t> =    </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𝑓</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r>
                                <a:rPr lang="en-US" sz="2000" i="1">
                                  <a:latin typeface="Cambria Math" panose="02040503050406030204" pitchFamily="18" charset="0"/>
                                </a:rPr>
                                <m:t> −</m:t>
                              </m:r>
                              <m:r>
                                <a:rPr lang="en-US" sz="2000">
                                  <a:latin typeface="Cambria Math" panose="02040503050406030204" pitchFamily="18" charset="0"/>
                                </a:rPr>
                                <m:t>  </m:t>
                              </m:r>
                              <m:limLow>
                                <m:limLowPr>
                                  <m:ctrlPr>
                                    <a:rPr lang="en-US" sz="2000" i="1">
                                      <a:latin typeface="Cambria Math" panose="02040503050406030204" pitchFamily="18" charset="0"/>
                                    </a:rPr>
                                  </m:ctrlPr>
                                </m:limLowPr>
                                <m:e>
                                  <m:r>
                                    <a:rPr lang="en-US" sz="2000">
                                      <a:latin typeface="Cambria Math" panose="02040503050406030204" pitchFamily="18" charset="0"/>
                                    </a:rPr>
                                    <m:t> </m:t>
                                  </m:r>
                                  <m:r>
                                    <m:rPr>
                                      <m:sty m:val="p"/>
                                    </m:rPr>
                                    <a:rPr lang="en-US" sz="2000">
                                      <a:latin typeface="Cambria Math" charset="0"/>
                                    </a:rPr>
                                    <m:t>m</m:t>
                                  </m:r>
                                  <m:r>
                                    <m:rPr>
                                      <m:sty m:val="p"/>
                                    </m:rPr>
                                    <a:rPr lang="en-US" sz="2000">
                                      <a:latin typeface="Cambria Math" panose="02040503050406030204" pitchFamily="18" charset="0"/>
                                    </a:rPr>
                                    <m:t>in</m:t>
                                  </m:r>
                                </m:e>
                                <m:lim>
                                  <m:sSup>
                                    <m:sSupPr>
                                      <m:ctrlPr>
                                        <a:rPr lang="en-US" sz="2000" i="1">
                                          <a:solidFill>
                                            <a:srgbClr val="0432FF"/>
                                          </a:solidFill>
                                          <a:latin typeface="Cambria Math" panose="02040503050406030204" pitchFamily="18" charset="0"/>
                                          <a:ea typeface="Cambria Math" charset="0"/>
                                          <a:cs typeface="Cambria Math" charset="0"/>
                                          <a:sym typeface="Wingdings"/>
                                        </a:rPr>
                                      </m:ctrlPr>
                                    </m:sSupPr>
                                    <m:e>
                                      <m:r>
                                        <a:rPr lang="en-US" sz="2000" i="1">
                                          <a:solidFill>
                                            <a:srgbClr val="0432FF"/>
                                          </a:solidFill>
                                          <a:latin typeface="Cambria Math" panose="02040503050406030204" pitchFamily="18" charset="0"/>
                                          <a:ea typeface="Cambria Math" charset="0"/>
                                          <a:cs typeface="Cambria Math" charset="0"/>
                                          <a:sym typeface="Wingdings"/>
                                        </a:rPr>
                                        <m:t>h</m:t>
                                      </m:r>
                                    </m:e>
                                    <m:sup>
                                      <m:r>
                                        <a:rPr lang="en-US" sz="2000" i="1">
                                          <a:solidFill>
                                            <a:srgbClr val="0432FF"/>
                                          </a:solidFill>
                                          <a:latin typeface="Cambria Math" panose="02040503050406030204" pitchFamily="18" charset="0"/>
                                          <a:ea typeface="Cambria Math" charset="0"/>
                                          <a:cs typeface="Cambria Math" charset="0"/>
                                          <a:sym typeface="Wingdings"/>
                                        </a:rPr>
                                        <m:t>∗</m:t>
                                      </m:r>
                                    </m:sup>
                                  </m:sSup>
                                  <m:r>
                                    <a:rPr lang="en-US" sz="2000" i="1">
                                      <a:solidFill>
                                        <a:srgbClr val="0432FF"/>
                                      </a:solidFill>
                                      <a:latin typeface="Cambria Math" panose="02040503050406030204" pitchFamily="18" charset="0"/>
                                      <a:ea typeface="Cambria Math" charset="0"/>
                                      <a:cs typeface="Cambria Math" charset="0"/>
                                      <a:sym typeface="Wingdings"/>
                                    </a:rPr>
                                    <m:t>∈</m:t>
                                  </m:r>
                                  <m:r>
                                    <a:rPr lang="en-US" sz="2000" i="1">
                                      <a:solidFill>
                                        <a:srgbClr val="0432FF"/>
                                      </a:solidFill>
                                      <a:latin typeface="Cambria Math" panose="02040503050406030204" pitchFamily="18" charset="0"/>
                                      <a:ea typeface="Cambria Math" charset="0"/>
                                      <a:cs typeface="Cambria Math" charset="0"/>
                                      <a:sym typeface="Wingdings"/>
                                    </a:rPr>
                                    <m:t>𝐻</m:t>
                                  </m:r>
                                </m:lim>
                              </m:limLow>
                            </m:e>
                            <m:lim/>
                          </m:limLow>
                        </m:fName>
                        <m:e>
                          <m:f>
                            <m:fPr>
                              <m:ctrlPr>
                                <a:rPr lang="en-US" sz="2000" i="1">
                                  <a:latin typeface="Cambria Math" panose="02040503050406030204" pitchFamily="18" charset="0"/>
                                  <a:ea typeface="Cambria Math" charset="0"/>
                                  <a:cs typeface="Cambria Math" charset="0"/>
                                  <a:sym typeface="Wingdings"/>
                                </a:rPr>
                              </m:ctrlPr>
                            </m:fPr>
                            <m:num>
                              <m:r>
                                <a:rPr lang="en-US" sz="2000" i="1">
                                  <a:latin typeface="Cambria Math" panose="02040503050406030204" pitchFamily="18" charset="0"/>
                                  <a:ea typeface="Cambria Math" charset="0"/>
                                  <a:cs typeface="Cambria Math" charset="0"/>
                                  <a:sym typeface="Wingdings"/>
                                </a:rPr>
                                <m:t>1</m:t>
                              </m:r>
                            </m:num>
                            <m:den>
                              <m:r>
                                <a:rPr lang="en-US" sz="2000" i="1">
                                  <a:latin typeface="Cambria Math" panose="02040503050406030204" pitchFamily="18" charset="0"/>
                                  <a:ea typeface="Cambria Math" charset="0"/>
                                  <a:cs typeface="Cambria Math" charset="0"/>
                                  <a:sym typeface="Wingdings"/>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p>
                                        <m:sSupPr>
                                          <m:ctrlPr>
                                            <a:rPr lang="en-US" sz="2000" i="1">
                                              <a:solidFill>
                                                <a:schemeClr val="accent2"/>
                                              </a:solidFill>
                                              <a:latin typeface="Cambria Math" panose="02040503050406030204" pitchFamily="18" charset="0"/>
                                            </a:rPr>
                                          </m:ctrlPr>
                                        </m:sSupPr>
                                        <m:e>
                                          <m:r>
                                            <a:rPr lang="en-US" sz="2000" i="1">
                                              <a:solidFill>
                                                <a:schemeClr val="accent2"/>
                                              </a:solidFill>
                                              <a:latin typeface="Cambria Math" panose="02040503050406030204" pitchFamily="18" charset="0"/>
                                            </a:rPr>
                                            <m:t>h</m:t>
                                          </m:r>
                                        </m:e>
                                        <m:sup>
                                          <m:r>
                                            <a:rPr lang="en-US" sz="2000" i="1">
                                              <a:solidFill>
                                                <a:schemeClr val="accent2"/>
                                              </a:solidFill>
                                              <a:latin typeface="Cambria Math" panose="02040503050406030204" pitchFamily="18" charset="0"/>
                                            </a:rPr>
                                            <m:t>∗</m:t>
                                          </m:r>
                                        </m:sup>
                                      </m:sSup>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e>
                      </m:func>
                    </m:oMath>
                  </m:oMathPara>
                </a14:m>
                <a:endParaRPr lang="en-US" sz="2000" dirty="0"/>
              </a:p>
            </p:txBody>
          </p:sp>
        </mc:Choice>
        <mc:Fallback>
          <p:sp>
            <p:nvSpPr>
              <p:cNvPr id="4" name="TextBox 3">
                <a:extLst>
                  <a:ext uri="{FF2B5EF4-FFF2-40B4-BE49-F238E27FC236}">
                    <a16:creationId xmlns:a16="http://schemas.microsoft.com/office/drawing/2014/main" id="{EE392337-10A9-6049-9006-45CBE410EDFE}"/>
                  </a:ext>
                </a:extLst>
              </p:cNvPr>
              <p:cNvSpPr txBox="1">
                <a:spLocks noRot="1" noChangeAspect="1" noMove="1" noResize="1" noEditPoints="1" noAdjustHandles="1" noChangeArrowheads="1" noChangeShapeType="1" noTextEdit="1"/>
              </p:cNvSpPr>
              <p:nvPr/>
            </p:nvSpPr>
            <p:spPr>
              <a:xfrm>
                <a:off x="1725871" y="4611169"/>
                <a:ext cx="8576245" cy="1120115"/>
              </a:xfrm>
              <a:prstGeom prst="rect">
                <a:avLst/>
              </a:prstGeom>
              <a:blipFill>
                <a:blip r:embed="rId3"/>
                <a:stretch>
                  <a:fillRect t="-82222" b="-114444"/>
                </a:stretch>
              </a:blipFill>
            </p:spPr>
            <p:txBody>
              <a:bodyPr/>
              <a:lstStyle/>
              <a:p>
                <a:r>
                  <a:rPr lang="en-US">
                    <a:noFill/>
                  </a:rPr>
                  <a:t> </a:t>
                </a:r>
              </a:p>
            </p:txBody>
          </p:sp>
        </mc:Fallback>
      </mc:AlternateContent>
      <p:pic>
        <p:nvPicPr>
          <p:cNvPr id="12" name="Picture 11" descr="stick_figure_search_clues_1600_clr_1814-e1360778164687.png">
            <a:extLst>
              <a:ext uri="{FF2B5EF4-FFF2-40B4-BE49-F238E27FC236}">
                <a16:creationId xmlns:a16="http://schemas.microsoft.com/office/drawing/2014/main" id="{E4A65C65-4797-BC40-B367-8DB32A248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040624" y="1632672"/>
            <a:ext cx="1318762" cy="1352790"/>
          </a:xfrm>
          <a:prstGeom prst="rect">
            <a:avLst/>
          </a:prstGeom>
        </p:spPr>
      </p:pic>
      <p:pic>
        <p:nvPicPr>
          <p:cNvPr id="16" name="Picture 15">
            <a:extLst>
              <a:ext uri="{FF2B5EF4-FFF2-40B4-BE49-F238E27FC236}">
                <a16:creationId xmlns:a16="http://schemas.microsoft.com/office/drawing/2014/main" id="{E6CF28C7-83C9-EC4B-B3AD-4390CA86EC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05841" y="1845317"/>
            <a:ext cx="903265" cy="8931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8287DC3-B2B6-9D47-B6D8-35AC157833EC}"/>
                  </a:ext>
                </a:extLst>
              </p:cNvPr>
              <p:cNvSpPr/>
              <p:nvPr/>
            </p:nvSpPr>
            <p:spPr>
              <a:xfrm>
                <a:off x="1304011" y="2711095"/>
                <a:ext cx="5187430" cy="769441"/>
              </a:xfrm>
              <a:prstGeom prst="rect">
                <a:avLst/>
              </a:prstGeom>
            </p:spPr>
            <p:txBody>
              <a:bodyPr wrap="square">
                <a:spAutoFit/>
              </a:bodyPr>
              <a:lstStyle/>
              <a:p>
                <a:pPr algn="ctr"/>
                <a:r>
                  <a:rPr lang="en-US" sz="2200" dirty="0">
                    <a:latin typeface="Cambria Math" charset="0"/>
                    <a:ea typeface="Cambria Math" charset="0"/>
                    <a:cs typeface="Cambria Math" charset="0"/>
                    <a:sym typeface="Wingdings"/>
                  </a:rPr>
                  <a:t>Learner picks </a:t>
                </a:r>
                <a:r>
                  <a:rPr lang="en-US" sz="2200" dirty="0">
                    <a:solidFill>
                      <a:schemeClr val="tx2"/>
                    </a:solidFill>
                  </a:rPr>
                  <a:t>prediction rule </a:t>
                </a:r>
                <a14:m>
                  <m:oMath xmlns:m="http://schemas.openxmlformats.org/officeDocument/2006/math">
                    <m:sSub>
                      <m:sSubPr>
                        <m:ctrlPr>
                          <a:rPr lang="en-US" sz="2200" i="1">
                            <a:solidFill>
                              <a:srgbClr val="00B050"/>
                            </a:solidFill>
                            <a:latin typeface="Cambria Math" panose="02040503050406030204" pitchFamily="18" charset="0"/>
                          </a:rPr>
                        </m:ctrlPr>
                      </m:sSubPr>
                      <m:e>
                        <m:r>
                          <a:rPr lang="en-US" sz="2200" i="1">
                            <a:solidFill>
                              <a:srgbClr val="00B050"/>
                            </a:solidFill>
                            <a:latin typeface="Cambria Math" panose="02040503050406030204" pitchFamily="18" charset="0"/>
                          </a:rPr>
                          <m:t>𝑓</m:t>
                        </m:r>
                      </m:e>
                      <m:sub>
                        <m:r>
                          <a:rPr lang="en-US" sz="2200" i="1">
                            <a:solidFill>
                              <a:srgbClr val="00B050"/>
                            </a:solidFill>
                            <a:latin typeface="Cambria Math" panose="02040503050406030204" pitchFamily="18" charset="0"/>
                          </a:rPr>
                          <m:t>𝑡</m:t>
                        </m:r>
                      </m:sub>
                    </m:sSub>
                    <m:r>
                      <a:rPr lang="en-US" sz="2200" i="1">
                        <a:solidFill>
                          <a:srgbClr val="00B050"/>
                        </a:solidFill>
                        <a:latin typeface="Cambria Math" panose="02040503050406030204" pitchFamily="18" charset="0"/>
                      </a:rPr>
                      <m:t> :</m:t>
                    </m:r>
                    <m:r>
                      <a:rPr lang="en-US" sz="2200" i="1">
                        <a:solidFill>
                          <a:srgbClr val="00B050"/>
                        </a:solidFill>
                        <a:latin typeface="Cambria Math" panose="02040503050406030204" pitchFamily="18" charset="0"/>
                      </a:rPr>
                      <m:t>𝑋</m:t>
                    </m:r>
                    <m:r>
                      <a:rPr lang="en-US" sz="2200" i="1">
                        <a:solidFill>
                          <a:srgbClr val="00B050"/>
                        </a:solidFill>
                        <a:latin typeface="Cambria Math" panose="02040503050406030204" pitchFamily="18" charset="0"/>
                      </a:rPr>
                      <m:t>→</m:t>
                    </m:r>
                    <m:r>
                      <a:rPr lang="en-US" sz="2200" i="1">
                        <a:solidFill>
                          <a:srgbClr val="00B050"/>
                        </a:solidFill>
                        <a:latin typeface="Cambria Math" panose="02040503050406030204" pitchFamily="18" charset="0"/>
                      </a:rPr>
                      <m:t>𝑌</m:t>
                    </m:r>
                  </m:oMath>
                </a14:m>
                <a:r>
                  <a:rPr lang="en-US" sz="2200" dirty="0">
                    <a:solidFill>
                      <a:schemeClr val="tx2"/>
                    </a:solidFill>
                  </a:rPr>
                  <a:t>, not necessarily deterministic</a:t>
                </a:r>
                <a:r>
                  <a:rPr lang="en-US" sz="2200" dirty="0">
                    <a:latin typeface="Cambria Math" charset="0"/>
                    <a:ea typeface="Cambria Math" charset="0"/>
                    <a:cs typeface="Cambria Math" charset="0"/>
                    <a:sym typeface="Wingdings"/>
                  </a:rPr>
                  <a:t>.</a:t>
                </a:r>
              </a:p>
            </p:txBody>
          </p:sp>
        </mc:Choice>
        <mc:Fallback xmlns="">
          <p:sp>
            <p:nvSpPr>
              <p:cNvPr id="17" name="Rectangle 16">
                <a:extLst>
                  <a:ext uri="{FF2B5EF4-FFF2-40B4-BE49-F238E27FC236}">
                    <a16:creationId xmlns:a16="http://schemas.microsoft.com/office/drawing/2014/main" id="{B8287DC3-B2B6-9D47-B6D8-35AC157833EC}"/>
                  </a:ext>
                </a:extLst>
              </p:cNvPr>
              <p:cNvSpPr>
                <a:spLocks noRot="1" noChangeAspect="1" noMove="1" noResize="1" noEditPoints="1" noAdjustHandles="1" noChangeArrowheads="1" noChangeShapeType="1" noTextEdit="1"/>
              </p:cNvSpPr>
              <p:nvPr/>
            </p:nvSpPr>
            <p:spPr>
              <a:xfrm>
                <a:off x="1304011" y="2711095"/>
                <a:ext cx="5187430" cy="769441"/>
              </a:xfrm>
              <a:prstGeom prst="rect">
                <a:avLst/>
              </a:prstGeom>
              <a:blipFill>
                <a:blip r:embed="rId6"/>
                <a:stretch>
                  <a:fillRect t="-4839" r="-732"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6FD82C9-B099-364A-BFF6-FDC6CFE09612}"/>
                  </a:ext>
                </a:extLst>
              </p:cNvPr>
              <p:cNvSpPr/>
              <p:nvPr/>
            </p:nvSpPr>
            <p:spPr>
              <a:xfrm>
                <a:off x="7356143" y="2754101"/>
                <a:ext cx="3766781" cy="430887"/>
              </a:xfrm>
              <a:prstGeom prst="rect">
                <a:avLst/>
              </a:prstGeom>
            </p:spPr>
            <p:txBody>
              <a:bodyPr wrap="square">
                <a:spAutoFit/>
              </a:bodyPr>
              <a:lstStyle/>
              <a:p>
                <a:r>
                  <a:rPr lang="en-US" sz="2200" dirty="0">
                    <a:latin typeface="Cambria Math" charset="0"/>
                    <a:ea typeface="Cambria Math" charset="0"/>
                    <a:cs typeface="Cambria Math" charset="0"/>
                    <a:sym typeface="Wingdings"/>
                  </a:rPr>
                  <a:t>The world picks </a:t>
                </a:r>
                <a14:m>
                  <m:oMath xmlns:m="http://schemas.openxmlformats.org/officeDocument/2006/math">
                    <m:d>
                      <m:dPr>
                        <m:ctrlPr>
                          <a:rPr lang="en-US" sz="2200" i="1">
                            <a:solidFill>
                              <a:srgbClr val="C00000"/>
                            </a:solidFill>
                            <a:latin typeface="Cambria Math" panose="02040503050406030204" pitchFamily="18" charset="0"/>
                          </a:rPr>
                        </m:ctrlPr>
                      </m:dPr>
                      <m:e>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𝑥</m:t>
                            </m:r>
                          </m:e>
                          <m:sub>
                            <m:r>
                              <a:rPr lang="en-US" sz="2200" i="1">
                                <a:solidFill>
                                  <a:srgbClr val="C00000"/>
                                </a:solidFill>
                                <a:latin typeface="Cambria Math" panose="02040503050406030204" pitchFamily="18" charset="0"/>
                              </a:rPr>
                              <m:t>𝑡</m:t>
                            </m:r>
                          </m:sub>
                        </m:sSub>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𝑦</m:t>
                            </m:r>
                          </m:e>
                          <m:sub>
                            <m:r>
                              <a:rPr lang="en-US" sz="2200" i="1">
                                <a:solidFill>
                                  <a:srgbClr val="C00000"/>
                                </a:solidFill>
                                <a:latin typeface="Cambria Math" panose="02040503050406030204" pitchFamily="18" charset="0"/>
                              </a:rPr>
                              <m:t>𝑡</m:t>
                            </m:r>
                          </m:sub>
                        </m:sSub>
                      </m:e>
                    </m:d>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𝐷</m:t>
                    </m:r>
                  </m:oMath>
                </a14:m>
                <a:r>
                  <a:rPr lang="en-US" sz="2200" dirty="0"/>
                  <a:t> </a:t>
                </a:r>
              </a:p>
            </p:txBody>
          </p:sp>
        </mc:Choice>
        <mc:Fallback xmlns="">
          <p:sp>
            <p:nvSpPr>
              <p:cNvPr id="18" name="Rectangle 17">
                <a:extLst>
                  <a:ext uri="{FF2B5EF4-FFF2-40B4-BE49-F238E27FC236}">
                    <a16:creationId xmlns:a16="http://schemas.microsoft.com/office/drawing/2014/main" id="{96FD82C9-B099-364A-BFF6-FDC6CFE09612}"/>
                  </a:ext>
                </a:extLst>
              </p:cNvPr>
              <p:cNvSpPr>
                <a:spLocks noRot="1" noChangeAspect="1" noMove="1" noResize="1" noEditPoints="1" noAdjustHandles="1" noChangeArrowheads="1" noChangeShapeType="1" noTextEdit="1"/>
              </p:cNvSpPr>
              <p:nvPr/>
            </p:nvSpPr>
            <p:spPr>
              <a:xfrm>
                <a:off x="7356143" y="2754101"/>
                <a:ext cx="3766781" cy="430887"/>
              </a:xfrm>
              <a:prstGeom prst="rect">
                <a:avLst/>
              </a:prstGeom>
              <a:blipFill>
                <a:blip r:embed="rId7"/>
                <a:stretch>
                  <a:fillRect l="-2013" t="-8571" b="-285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5491581E-625F-774B-A8A9-176EDC2656FD}"/>
              </a:ext>
            </a:extLst>
          </p:cNvPr>
          <p:cNvCxnSpPr>
            <a:cxnSpLocks/>
          </p:cNvCxnSpPr>
          <p:nvPr/>
        </p:nvCxnSpPr>
        <p:spPr>
          <a:xfrm>
            <a:off x="468474" y="1277244"/>
            <a:ext cx="6864064"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541060-7BB6-5D44-AD21-C7FCB31B85EF}"/>
              </a:ext>
            </a:extLst>
          </p:cNvPr>
          <p:cNvSpPr/>
          <p:nvPr/>
        </p:nvSpPr>
        <p:spPr>
          <a:xfrm>
            <a:off x="335504" y="745003"/>
            <a:ext cx="2634247" cy="430887"/>
          </a:xfrm>
          <a:prstGeom prst="rect">
            <a:avLst/>
          </a:prstGeom>
        </p:spPr>
        <p:txBody>
          <a:bodyPr wrap="none">
            <a:spAutoFit/>
          </a:bodyPr>
          <a:lstStyle/>
          <a:p>
            <a:r>
              <a:rPr lang="en-US" sz="2200" b="1" dirty="0">
                <a:solidFill>
                  <a:srgbClr val="FF0000"/>
                </a:solidFill>
              </a:rPr>
              <a:t>Adversarial setting</a:t>
            </a:r>
          </a:p>
        </p:txBody>
      </p:sp>
      <p:pic>
        <p:nvPicPr>
          <p:cNvPr id="20" name="Picture 19">
            <a:extLst>
              <a:ext uri="{FF2B5EF4-FFF2-40B4-BE49-F238E27FC236}">
                <a16:creationId xmlns:a16="http://schemas.microsoft.com/office/drawing/2014/main" id="{97EC2429-641A-254B-94C3-51B7F205F853}"/>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89533" y="1561524"/>
            <a:ext cx="934767" cy="1213984"/>
          </a:xfrm>
          <a:prstGeom prst="rect">
            <a:avLst/>
          </a:prstGeom>
        </p:spPr>
      </p:pic>
      <p:pic>
        <p:nvPicPr>
          <p:cNvPr id="21" name="Picture 20">
            <a:extLst>
              <a:ext uri="{FF2B5EF4-FFF2-40B4-BE49-F238E27FC236}">
                <a16:creationId xmlns:a16="http://schemas.microsoft.com/office/drawing/2014/main" id="{D7017437-5403-CA42-BA9E-1127B2872E1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5787010">
            <a:off x="9624593" y="2085438"/>
            <a:ext cx="330531" cy="993672"/>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35382C5-3F74-B84F-BBFC-87ED8941677C}"/>
                  </a:ext>
                </a:extLst>
              </p:cNvPr>
              <p:cNvSpPr/>
              <p:nvPr/>
            </p:nvSpPr>
            <p:spPr>
              <a:xfrm>
                <a:off x="7154117" y="2839023"/>
                <a:ext cx="5037883" cy="769441"/>
              </a:xfrm>
              <a:prstGeom prst="rect">
                <a:avLst/>
              </a:prstGeom>
              <a:solidFill>
                <a:schemeClr val="bg1"/>
              </a:solidFill>
            </p:spPr>
            <p:txBody>
              <a:bodyPr wrap="square">
                <a:spAutoFit/>
              </a:bodyPr>
              <a:lstStyle/>
              <a:p>
                <a:r>
                  <a:rPr lang="en-US" sz="2200" dirty="0">
                    <a:solidFill>
                      <a:srgbClr val="C00000"/>
                    </a:solidFill>
                    <a:latin typeface="Cambria Math" charset="0"/>
                    <a:ea typeface="Cambria Math" charset="0"/>
                    <a:cs typeface="Cambria Math" charset="0"/>
                    <a:sym typeface="Wingdings"/>
                  </a:rPr>
                  <a:t>Adversary picks </a:t>
                </a:r>
                <a14:m>
                  <m:oMath xmlns:m="http://schemas.openxmlformats.org/officeDocument/2006/math">
                    <m:d>
                      <m:dPr>
                        <m:ctrlPr>
                          <a:rPr lang="en-US" sz="2200" i="1">
                            <a:solidFill>
                              <a:srgbClr val="C00000"/>
                            </a:solidFill>
                            <a:latin typeface="Cambria Math" panose="02040503050406030204" pitchFamily="18" charset="0"/>
                          </a:rPr>
                        </m:ctrlPr>
                      </m:dPr>
                      <m:e>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𝑥</m:t>
                            </m:r>
                          </m:e>
                          <m:sub>
                            <m:r>
                              <a:rPr lang="en-US" sz="2200" i="1">
                                <a:solidFill>
                                  <a:srgbClr val="C00000"/>
                                </a:solidFill>
                                <a:latin typeface="Cambria Math" panose="02040503050406030204" pitchFamily="18" charset="0"/>
                              </a:rPr>
                              <m:t>𝑡</m:t>
                            </m:r>
                          </m:sub>
                        </m:sSub>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𝑦</m:t>
                            </m:r>
                          </m:e>
                          <m:sub>
                            <m:r>
                              <a:rPr lang="en-US" sz="2200" i="1">
                                <a:solidFill>
                                  <a:srgbClr val="C00000"/>
                                </a:solidFill>
                                <a:latin typeface="Cambria Math" panose="02040503050406030204" pitchFamily="18" charset="0"/>
                              </a:rPr>
                              <m:t>𝑡</m:t>
                            </m:r>
                          </m:sub>
                        </m:sSub>
                      </m:e>
                    </m:d>
                  </m:oMath>
                </a14:m>
                <a:r>
                  <a:rPr lang="en-US" sz="2200" dirty="0">
                    <a:solidFill>
                      <a:srgbClr val="C00000"/>
                    </a:solidFill>
                  </a:rPr>
                  <a:t>, knowing the history for </a:t>
                </a:r>
                <a14:m>
                  <m:oMath xmlns:m="http://schemas.openxmlformats.org/officeDocument/2006/math">
                    <m:r>
                      <a:rPr lang="en-US" sz="2200" b="0" i="1" smtClean="0">
                        <a:solidFill>
                          <a:srgbClr val="C00000"/>
                        </a:solidFill>
                        <a:latin typeface="Cambria Math" panose="02040503050406030204" pitchFamily="18" charset="0"/>
                      </a:rPr>
                      <m:t>1, …, </m:t>
                    </m:r>
                    <m:r>
                      <a:rPr lang="en-US" sz="2200" b="0" i="1" smtClean="0">
                        <a:solidFill>
                          <a:srgbClr val="C00000"/>
                        </a:solidFill>
                        <a:latin typeface="Cambria Math" panose="02040503050406030204" pitchFamily="18" charset="0"/>
                      </a:rPr>
                      <m:t>𝑡</m:t>
                    </m:r>
                    <m:r>
                      <a:rPr lang="en-US" sz="2200" b="0" i="1" smtClean="0">
                        <a:solidFill>
                          <a:srgbClr val="C00000"/>
                        </a:solidFill>
                        <a:latin typeface="Cambria Math" panose="02040503050406030204" pitchFamily="18" charset="0"/>
                      </a:rPr>
                      <m:t>−1</m:t>
                    </m:r>
                  </m:oMath>
                </a14:m>
                <a:r>
                  <a:rPr lang="en-US" sz="2200" dirty="0">
                    <a:solidFill>
                      <a:srgbClr val="C00000"/>
                    </a:solidFill>
                  </a:rPr>
                  <a:t> and the algorithm</a:t>
                </a:r>
              </a:p>
            </p:txBody>
          </p:sp>
        </mc:Choice>
        <mc:Fallback xmlns="">
          <p:sp>
            <p:nvSpPr>
              <p:cNvPr id="22" name="Rectangle 21">
                <a:extLst>
                  <a:ext uri="{FF2B5EF4-FFF2-40B4-BE49-F238E27FC236}">
                    <a16:creationId xmlns:a16="http://schemas.microsoft.com/office/drawing/2014/main" id="{635382C5-3F74-B84F-BBFC-87ED8941677C}"/>
                  </a:ext>
                </a:extLst>
              </p:cNvPr>
              <p:cNvSpPr>
                <a:spLocks noRot="1" noChangeAspect="1" noMove="1" noResize="1" noEditPoints="1" noAdjustHandles="1" noChangeArrowheads="1" noChangeShapeType="1" noTextEdit="1"/>
              </p:cNvSpPr>
              <p:nvPr/>
            </p:nvSpPr>
            <p:spPr>
              <a:xfrm>
                <a:off x="7154117" y="2839023"/>
                <a:ext cx="5037883" cy="769441"/>
              </a:xfrm>
              <a:prstGeom prst="rect">
                <a:avLst/>
              </a:prstGeom>
              <a:blipFill>
                <a:blip r:embed="rId10"/>
                <a:stretch>
                  <a:fillRect l="-1508" t="-4839" b="-14516"/>
                </a:stretch>
              </a:blipFill>
            </p:spPr>
            <p:txBody>
              <a:bodyPr/>
              <a:lstStyle/>
              <a:p>
                <a:r>
                  <a:rPr lang="en-US">
                    <a:noFill/>
                  </a:rPr>
                  <a:t> </a:t>
                </a:r>
              </a:p>
            </p:txBody>
          </p:sp>
        </mc:Fallback>
      </mc:AlternateContent>
    </p:spTree>
    <p:extLst>
      <p:ext uri="{BB962C8B-B14F-4D97-AF65-F5344CB8AC3E}">
        <p14:creationId xmlns:p14="http://schemas.microsoft.com/office/powerpoint/2010/main" val="426611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0E81-591F-EF46-B322-74EF692B5A2F}"/>
              </a:ext>
            </a:extLst>
          </p:cNvPr>
          <p:cNvSpPr>
            <a:spLocks noGrp="1"/>
          </p:cNvSpPr>
          <p:nvPr>
            <p:ph type="ctrTitle"/>
          </p:nvPr>
        </p:nvSpPr>
        <p:spPr>
          <a:xfrm>
            <a:off x="646386" y="1122363"/>
            <a:ext cx="11161986" cy="2387600"/>
          </a:xfrm>
        </p:spPr>
        <p:txBody>
          <a:bodyPr>
            <a:normAutofit fontScale="90000"/>
          </a:bodyPr>
          <a:lstStyle/>
          <a:p>
            <a:r>
              <a:rPr lang="en-US" dirty="0"/>
              <a:t>Learning and Decision Making</a:t>
            </a:r>
            <a:br>
              <a:rPr lang="en-US" dirty="0"/>
            </a:br>
            <a:r>
              <a:rPr lang="en-US" dirty="0"/>
              <a:t>with Strategic Interactions</a:t>
            </a:r>
            <a:br>
              <a:rPr lang="en-US" dirty="0"/>
            </a:br>
            <a:endParaRPr lang="en-US" dirty="0"/>
          </a:p>
        </p:txBody>
      </p:sp>
      <p:sp>
        <p:nvSpPr>
          <p:cNvPr id="3" name="Subtitle 2">
            <a:extLst>
              <a:ext uri="{FF2B5EF4-FFF2-40B4-BE49-F238E27FC236}">
                <a16:creationId xmlns:a16="http://schemas.microsoft.com/office/drawing/2014/main" id="{137C6F97-2513-554E-8BFB-8EED63F6F351}"/>
              </a:ext>
            </a:extLst>
          </p:cNvPr>
          <p:cNvSpPr>
            <a:spLocks noGrp="1"/>
          </p:cNvSpPr>
          <p:nvPr>
            <p:ph type="subTitle" idx="1"/>
          </p:nvPr>
        </p:nvSpPr>
        <p:spPr/>
        <p:txBody>
          <a:bodyPr/>
          <a:lstStyle/>
          <a:p>
            <a:r>
              <a:rPr lang="en-US" sz="3600" dirty="0"/>
              <a:t>Nika Haghtalab</a:t>
            </a:r>
          </a:p>
          <a:p>
            <a:r>
              <a:rPr lang="en-US" sz="2800" dirty="0"/>
              <a:t>UC Berkeley</a:t>
            </a:r>
          </a:p>
        </p:txBody>
      </p:sp>
    </p:spTree>
    <p:extLst>
      <p:ext uri="{BB962C8B-B14F-4D97-AF65-F5344CB8AC3E}">
        <p14:creationId xmlns:p14="http://schemas.microsoft.com/office/powerpoint/2010/main" val="2628013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t>Regret is defined as</a:t>
                </a:r>
              </a:p>
              <a:p>
                <a:pPr marL="0" indent="0">
                  <a:buNone/>
                </a:pPr>
                <a:endParaRPr lang="en-US" sz="2200" dirty="0"/>
              </a:p>
              <a:p>
                <a:pPr marL="0" indent="0">
                  <a:buNone/>
                </a:pPr>
                <a:endParaRPr lang="en-US" sz="2200" dirty="0"/>
              </a:p>
              <a:p>
                <a:pPr marL="0" indent="0">
                  <a:buNone/>
                </a:pPr>
                <a:r>
                  <a:rPr lang="en-US" sz="2200" dirty="0"/>
                  <a:t>Why shouldn’t we define it as</a:t>
                </a:r>
              </a:p>
              <a:p>
                <a:pPr marL="0" indent="0">
                  <a:buNone/>
                </a:pPr>
                <a:endParaRPr lang="en-US" sz="2200" dirty="0"/>
              </a:p>
              <a:p>
                <a:pPr marL="0" indent="0">
                  <a:buNone/>
                </a:pPr>
                <a:endParaRPr lang="en-US" sz="2200" dirty="0"/>
              </a:p>
              <a:p>
                <a:pPr marL="0" indent="0">
                  <a:buNone/>
                </a:pPr>
                <a:r>
                  <a:rPr lang="en-US" sz="2200" dirty="0"/>
                  <a:t>Because:</a:t>
                </a:r>
              </a:p>
              <a:p>
                <a:r>
                  <a:rPr lang="en-US" sz="2200" dirty="0"/>
                  <a:t>Learning should be about designing rules and patterns (</a:t>
                </a:r>
                <a14:m>
                  <m:oMath xmlns:m="http://schemas.openxmlformats.org/officeDocument/2006/math">
                    <m:sSup>
                      <m:sSupPr>
                        <m:ctrlPr>
                          <a:rPr lang="en-US" sz="2400" i="1">
                            <a:solidFill>
                              <a:srgbClr val="00B050"/>
                            </a:solidFill>
                            <a:latin typeface="Cambria Math" panose="02040503050406030204" pitchFamily="18" charset="0"/>
                            <a:ea typeface="Cambria Math" charset="0"/>
                            <a:cs typeface="Cambria Math" charset="0"/>
                            <a:sym typeface="Wingdings"/>
                          </a:rPr>
                        </m:ctrlPr>
                      </m:sSupPr>
                      <m:e>
                        <m:r>
                          <a:rPr lang="en-US" sz="2400" i="1">
                            <a:solidFill>
                              <a:srgbClr val="00B050"/>
                            </a:solidFill>
                            <a:latin typeface="Cambria Math" panose="02040503050406030204" pitchFamily="18" charset="0"/>
                            <a:ea typeface="Cambria Math" charset="0"/>
                            <a:cs typeface="Cambria Math" charset="0"/>
                            <a:sym typeface="Wingdings"/>
                          </a:rPr>
                          <m:t>h</m:t>
                        </m:r>
                      </m:e>
                      <m:sup>
                        <m:r>
                          <a:rPr lang="en-US" sz="2400" i="1">
                            <a:solidFill>
                              <a:srgbClr val="00B050"/>
                            </a:solidFill>
                            <a:latin typeface="Cambria Math" panose="02040503050406030204" pitchFamily="18" charset="0"/>
                            <a:ea typeface="Cambria Math" charset="0"/>
                            <a:cs typeface="Cambria Math" charset="0"/>
                            <a:sym typeface="Wingdings"/>
                          </a:rPr>
                          <m:t>∗</m:t>
                        </m:r>
                      </m:sup>
                    </m:sSup>
                  </m:oMath>
                </a14:m>
                <a:r>
                  <a:rPr lang="en-US" sz="2200" dirty="0"/>
                  <a:t>that applied to many decisions), not one-off decisions (</a:t>
                </a:r>
                <a14:m>
                  <m:oMath xmlns:m="http://schemas.openxmlformats.org/officeDocument/2006/math">
                    <m:sSubSup>
                      <m:sSubSupPr>
                        <m:ctrlPr>
                          <a:rPr lang="en-US" sz="2400" b="0" i="1" smtClean="0">
                            <a:solidFill>
                              <a:schemeClr val="accent1"/>
                            </a:solidFill>
                            <a:latin typeface="Cambria Math" panose="02040503050406030204" pitchFamily="18" charset="0"/>
                          </a:rPr>
                        </m:ctrlPr>
                      </m:sSubSupPr>
                      <m:e>
                        <m:r>
                          <a:rPr lang="en-US" sz="2400" i="1">
                            <a:solidFill>
                              <a:schemeClr val="accent1"/>
                            </a:solidFill>
                            <a:latin typeface="Cambria Math" panose="02040503050406030204" pitchFamily="18" charset="0"/>
                          </a:rPr>
                          <m:t>h</m:t>
                        </m:r>
                      </m:e>
                      <m:sub>
                        <m:r>
                          <a:rPr lang="en-US" sz="2400" b="0" i="1" smtClean="0">
                            <a:solidFill>
                              <a:schemeClr val="accent1"/>
                            </a:solidFill>
                            <a:latin typeface="Cambria Math" panose="02040503050406030204" pitchFamily="18" charset="0"/>
                          </a:rPr>
                          <m:t>𝑡</m:t>
                        </m:r>
                      </m:sub>
                      <m:sup>
                        <m:r>
                          <a:rPr lang="en-US" sz="2400" i="1">
                            <a:solidFill>
                              <a:schemeClr val="accent1"/>
                            </a:solidFill>
                            <a:latin typeface="Cambria Math" panose="02040503050406030204" pitchFamily="18" charset="0"/>
                          </a:rPr>
                          <m:t>∗</m:t>
                        </m:r>
                      </m:sup>
                    </m:sSubSup>
                  </m:oMath>
                </a14:m>
                <a:r>
                  <a:rPr lang="en-US" sz="2200" dirty="0"/>
                  <a:t>).</a:t>
                </a:r>
              </a:p>
              <a:p>
                <a:r>
                  <a:rPr lang="en-US" sz="2200" dirty="0"/>
                  <a:t>If </a:t>
                </a:r>
                <a14:m>
                  <m:oMath xmlns:m="http://schemas.openxmlformats.org/officeDocument/2006/math">
                    <m:r>
                      <a:rPr lang="en-US" sz="2400" i="1" smtClean="0">
                        <a:solidFill>
                          <a:srgbClr val="00B050"/>
                        </a:solidFill>
                        <a:latin typeface="Cambria Math" panose="02040503050406030204" pitchFamily="18" charset="0"/>
                        <a:ea typeface="Cambria Math" charset="0"/>
                        <a:cs typeface="Cambria Math" charset="0"/>
                        <a:sym typeface="Wingdings"/>
                      </a:rPr>
                      <m:t>𝐻</m:t>
                    </m:r>
                  </m:oMath>
                </a14:m>
                <a:r>
                  <a:rPr lang="en-US" sz="2200" dirty="0"/>
                  <a:t> is rich enough, good general rules exist, </a:t>
                </a:r>
                <a14:m>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limLow>
                              <m:limLowPr>
                                <m:ctrlPr>
                                  <a:rPr lang="en-US" sz="2400" i="1">
                                    <a:latin typeface="Cambria Math" panose="02040503050406030204" pitchFamily="18" charset="0"/>
                                  </a:rPr>
                                </m:ctrlPr>
                              </m:limLowPr>
                              <m:e>
                                <m:r>
                                  <a:rPr lang="en-US" sz="2400">
                                    <a:latin typeface="Cambria Math" panose="02040503050406030204" pitchFamily="18" charset="0"/>
                                  </a:rPr>
                                  <m:t> </m:t>
                                </m:r>
                                <m:r>
                                  <m:rPr>
                                    <m:sty m:val="p"/>
                                  </m:rPr>
                                  <a:rPr lang="en-US" sz="2400">
                                    <a:latin typeface="Cambria Math" charset="0"/>
                                  </a:rPr>
                                  <m:t>m</m:t>
                                </m:r>
                                <m:r>
                                  <m:rPr>
                                    <m:sty m:val="p"/>
                                  </m:rPr>
                                  <a:rPr lang="en-US" sz="2400">
                                    <a:latin typeface="Cambria Math" panose="02040503050406030204" pitchFamily="18" charset="0"/>
                                  </a:rPr>
                                  <m:t>in</m:t>
                                </m:r>
                              </m:e>
                              <m:lim>
                                <m:sSup>
                                  <m:sSupPr>
                                    <m:ctrlPr>
                                      <a:rPr lang="en-US" sz="2400" i="1">
                                        <a:solidFill>
                                          <a:srgbClr val="00B050"/>
                                        </a:solidFill>
                                        <a:latin typeface="Cambria Math" panose="02040503050406030204" pitchFamily="18" charset="0"/>
                                        <a:ea typeface="Cambria Math" charset="0"/>
                                        <a:cs typeface="Cambria Math" charset="0"/>
                                        <a:sym typeface="Wingdings"/>
                                      </a:rPr>
                                    </m:ctrlPr>
                                  </m:sSupPr>
                                  <m:e>
                                    <m:r>
                                      <a:rPr lang="en-US" sz="2400" i="1">
                                        <a:solidFill>
                                          <a:srgbClr val="00B050"/>
                                        </a:solidFill>
                                        <a:latin typeface="Cambria Math" panose="02040503050406030204" pitchFamily="18" charset="0"/>
                                        <a:ea typeface="Cambria Math" charset="0"/>
                                        <a:cs typeface="Cambria Math" charset="0"/>
                                        <a:sym typeface="Wingdings"/>
                                      </a:rPr>
                                      <m:t>h</m:t>
                                    </m:r>
                                  </m:e>
                                  <m:sup>
                                    <m:r>
                                      <a:rPr lang="en-US" sz="2400" i="1">
                                        <a:solidFill>
                                          <a:srgbClr val="00B050"/>
                                        </a:solidFill>
                                        <a:latin typeface="Cambria Math" panose="02040503050406030204" pitchFamily="18" charset="0"/>
                                        <a:ea typeface="Cambria Math" charset="0"/>
                                        <a:cs typeface="Cambria Math" charset="0"/>
                                        <a:sym typeface="Wingdings"/>
                                      </a:rPr>
                                      <m:t>∗</m:t>
                                    </m:r>
                                  </m:sup>
                                </m:sSup>
                                <m:r>
                                  <a:rPr lang="en-US" sz="2400" i="1">
                                    <a:solidFill>
                                      <a:srgbClr val="00B050"/>
                                    </a:solidFill>
                                    <a:latin typeface="Cambria Math" panose="02040503050406030204" pitchFamily="18" charset="0"/>
                                    <a:ea typeface="Cambria Math" charset="0"/>
                                    <a:cs typeface="Cambria Math" charset="0"/>
                                    <a:sym typeface="Wingdings"/>
                                  </a:rPr>
                                  <m:t>∈</m:t>
                                </m:r>
                                <m:r>
                                  <a:rPr lang="en-US" sz="2400" i="1">
                                    <a:solidFill>
                                      <a:srgbClr val="00B050"/>
                                    </a:solidFill>
                                    <a:latin typeface="Cambria Math" panose="02040503050406030204" pitchFamily="18" charset="0"/>
                                    <a:ea typeface="Cambria Math" charset="0"/>
                                    <a:cs typeface="Cambria Math" charset="0"/>
                                    <a:sym typeface="Wingdings"/>
                                  </a:rPr>
                                  <m:t>𝐻</m:t>
                                </m:r>
                              </m:lim>
                            </m:limLow>
                          </m:e>
                          <m:lim/>
                        </m:limLow>
                      </m:fName>
                      <m:e>
                        <m:f>
                          <m:fPr>
                            <m:ctrlPr>
                              <a:rPr lang="en-US" sz="2400" i="1">
                                <a:latin typeface="Cambria Math" panose="02040503050406030204" pitchFamily="18" charset="0"/>
                                <a:ea typeface="Cambria Math" charset="0"/>
                                <a:cs typeface="Cambria Math" charset="0"/>
                                <a:sym typeface="Wingdings"/>
                              </a:rPr>
                            </m:ctrlPr>
                          </m:fPr>
                          <m:num>
                            <m:r>
                              <a:rPr lang="en-US" sz="2400" i="1">
                                <a:latin typeface="Cambria Math" panose="02040503050406030204" pitchFamily="18" charset="0"/>
                                <a:ea typeface="Cambria Math" charset="0"/>
                                <a:cs typeface="Cambria Math" charset="0"/>
                                <a:sym typeface="Wingdings"/>
                              </a:rPr>
                              <m:t>1</m:t>
                            </m:r>
                          </m:num>
                          <m:den>
                            <m:r>
                              <a:rPr lang="en-US" sz="2400" i="1">
                                <a:latin typeface="Cambria Math" panose="02040503050406030204" pitchFamily="18" charset="0"/>
                                <a:ea typeface="Cambria Math" charset="0"/>
                                <a:cs typeface="Cambria Math" charset="0"/>
                                <a:sym typeface="Wingdings"/>
                              </a:rPr>
                              <m:t>𝑇</m:t>
                            </m:r>
                          </m:den>
                        </m:f>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𝐿</m:t>
                                </m:r>
                              </m:e>
                              <m:sub>
                                <m:r>
                                  <a:rPr lang="en-US" sz="2400" i="1">
                                    <a:solidFill>
                                      <a:schemeClr val="accent2"/>
                                    </a:solidFill>
                                    <a:latin typeface="Cambria Math" panose="02040503050406030204" pitchFamily="18" charset="0"/>
                                  </a:rPr>
                                  <m:t>𝑡</m:t>
                                </m:r>
                              </m:sub>
                            </m:sSub>
                            <m:d>
                              <m:dPr>
                                <m:ctrlPr>
                                  <a:rPr lang="en-US" sz="2400" i="1">
                                    <a:solidFill>
                                      <a:schemeClr val="accent2"/>
                                    </a:solidFill>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sSup>
                                      <m:sSupPr>
                                        <m:ctrlPr>
                                          <a:rPr lang="en-US" sz="2400" i="1">
                                            <a:solidFill>
                                              <a:srgbClr val="00B050"/>
                                            </a:solidFill>
                                            <a:latin typeface="Cambria Math" panose="02040503050406030204" pitchFamily="18" charset="0"/>
                                          </a:rPr>
                                        </m:ctrlPr>
                                      </m:sSupPr>
                                      <m:e>
                                        <m:r>
                                          <a:rPr lang="en-US" sz="2400" i="1">
                                            <a:solidFill>
                                              <a:srgbClr val="00B050"/>
                                            </a:solidFill>
                                            <a:latin typeface="Cambria Math" panose="02040503050406030204" pitchFamily="18" charset="0"/>
                                          </a:rPr>
                                          <m:t>h</m:t>
                                        </m:r>
                                      </m:e>
                                      <m:sup>
                                        <m:r>
                                          <a:rPr lang="en-US" sz="2400" i="1">
                                            <a:solidFill>
                                              <a:srgbClr val="00B050"/>
                                            </a:solidFill>
                                            <a:latin typeface="Cambria Math" panose="02040503050406030204" pitchFamily="18" charset="0"/>
                                          </a:rPr>
                                          <m:t>∗</m:t>
                                        </m:r>
                                      </m:sup>
                                    </m:sSup>
                                    <m:r>
                                      <a:rPr lang="en-US" sz="2400" i="1">
                                        <a:solidFill>
                                          <a:schemeClr val="accent2"/>
                                        </a:solidFill>
                                        <a:latin typeface="Cambria Math" panose="02040503050406030204" pitchFamily="18" charset="0"/>
                                      </a:rPr>
                                      <m:t>, </m:t>
                                    </m:r>
                                    <m:r>
                                      <a:rPr lang="en-US" sz="2400" i="1">
                                        <a:solidFill>
                                          <a:schemeClr val="accent2"/>
                                        </a:solidFill>
                                        <a:latin typeface="Cambria Math" panose="02040503050406030204" pitchFamily="18" charset="0"/>
                                      </a:rPr>
                                      <m:t>𝑥</m:t>
                                    </m:r>
                                  </m:e>
                                  <m:sub>
                                    <m:r>
                                      <a:rPr lang="en-US" sz="2400" i="1">
                                        <a:solidFill>
                                          <a:schemeClr val="accent2"/>
                                        </a:solidFill>
                                        <a:latin typeface="Cambria Math" panose="02040503050406030204" pitchFamily="18" charset="0"/>
                                      </a:rPr>
                                      <m:t>𝑡</m:t>
                                    </m:r>
                                  </m:sub>
                                </m:sSub>
                                <m:r>
                                  <a:rPr lang="en-US" sz="2400" i="1">
                                    <a:solidFill>
                                      <a:schemeClr val="accent2"/>
                                    </a:solidFill>
                                    <a:latin typeface="Cambria Math" panose="02040503050406030204" pitchFamily="18" charset="0"/>
                                  </a:rPr>
                                  <m:t>, </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𝑦</m:t>
                                    </m:r>
                                  </m:e>
                                  <m:sub>
                                    <m:r>
                                      <a:rPr lang="en-US" sz="2400" i="1">
                                        <a:solidFill>
                                          <a:schemeClr val="accent2"/>
                                        </a:solidFill>
                                        <a:latin typeface="Cambria Math" panose="02040503050406030204" pitchFamily="18" charset="0"/>
                                      </a:rPr>
                                      <m:t>𝑡</m:t>
                                    </m:r>
                                  </m:sub>
                                </m:sSub>
                              </m:e>
                            </m:d>
                          </m:e>
                        </m:nary>
                        <m:r>
                          <a:rPr lang="en-US" sz="2400" b="0" i="1" smtClean="0">
                            <a:solidFill>
                              <a:schemeClr val="tx1"/>
                            </a:solidFill>
                            <a:latin typeface="Cambria Math" panose="02040503050406030204" pitchFamily="18" charset="0"/>
                          </a:rPr>
                          <m:t>≈0</m:t>
                        </m:r>
                        <m:r>
                          <a:rPr lang="en-US" sz="2400" b="0" i="1" smtClean="0">
                            <a:solidFill>
                              <a:schemeClr val="accent2"/>
                            </a:solidFill>
                            <a:latin typeface="Cambria Math" panose="02040503050406030204" pitchFamily="18" charset="0"/>
                          </a:rPr>
                          <m:t>.</m:t>
                        </m:r>
                      </m:e>
                    </m:func>
                  </m:oMath>
                </a14:m>
                <a:endParaRPr lang="en-US" sz="2200" dirty="0"/>
              </a:p>
              <a:p>
                <a:endParaRPr lang="en-US" sz="2200" dirty="0"/>
              </a:p>
              <a:p>
                <a:endParaRPr lang="en-US" sz="2200" dirty="0"/>
              </a:p>
            </p:txBody>
          </p:sp>
        </mc:Choice>
        <mc:Fallback>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36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normAutofit/>
          </a:bodyPr>
          <a:lstStyle/>
          <a:p>
            <a:r>
              <a:rPr lang="en-US" dirty="0"/>
              <a:t>Remark on the choice of benchmark</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E392337-10A9-6049-9006-45CBE410EDFE}"/>
                  </a:ext>
                </a:extLst>
              </p:cNvPr>
              <p:cNvSpPr txBox="1"/>
              <p:nvPr/>
            </p:nvSpPr>
            <p:spPr>
              <a:xfrm>
                <a:off x="1559616" y="1244514"/>
                <a:ext cx="8576245" cy="11201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a:latin typeface="Cambria Math" panose="02040503050406030204" pitchFamily="18" charset="0"/>
                        </a:rPr>
                        <m:t>Avg</m:t>
                      </m:r>
                      <m:r>
                        <a:rPr lang="en-US" sz="2000">
                          <a:latin typeface="Cambria Math" panose="02040503050406030204" pitchFamily="18" charset="0"/>
                        </a:rPr>
                        <m:t>. </m:t>
                      </m:r>
                      <m:r>
                        <m:rPr>
                          <m:sty m:val="p"/>
                        </m:rPr>
                        <a:rPr lang="en-US" sz="2000">
                          <a:latin typeface="Cambria Math" charset="0"/>
                        </a:rPr>
                        <m:t>REGRET</m:t>
                      </m:r>
                      <m:r>
                        <a:rPr lang="en-US" sz="2000">
                          <a:latin typeface="Cambria Math" charset="0"/>
                        </a:rPr>
                        <m:t> =    </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𝑓</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r>
                                <a:rPr lang="en-US" sz="2000" i="1">
                                  <a:latin typeface="Cambria Math" panose="02040503050406030204" pitchFamily="18" charset="0"/>
                                </a:rPr>
                                <m:t> −</m:t>
                              </m:r>
                              <m:r>
                                <a:rPr lang="en-US" sz="2000">
                                  <a:latin typeface="Cambria Math" panose="02040503050406030204" pitchFamily="18" charset="0"/>
                                </a:rPr>
                                <m:t>  </m:t>
                              </m:r>
                              <m:limLow>
                                <m:limLowPr>
                                  <m:ctrlPr>
                                    <a:rPr lang="en-US" sz="2000" i="1">
                                      <a:latin typeface="Cambria Math" panose="02040503050406030204" pitchFamily="18" charset="0"/>
                                    </a:rPr>
                                  </m:ctrlPr>
                                </m:limLowPr>
                                <m:e>
                                  <m:r>
                                    <a:rPr lang="en-US" sz="2000">
                                      <a:latin typeface="Cambria Math" panose="02040503050406030204" pitchFamily="18" charset="0"/>
                                    </a:rPr>
                                    <m:t> </m:t>
                                  </m:r>
                                  <m:r>
                                    <m:rPr>
                                      <m:sty m:val="p"/>
                                    </m:rPr>
                                    <a:rPr lang="en-US" sz="2000">
                                      <a:latin typeface="Cambria Math" charset="0"/>
                                    </a:rPr>
                                    <m:t>m</m:t>
                                  </m:r>
                                  <m:r>
                                    <m:rPr>
                                      <m:sty m:val="p"/>
                                    </m:rPr>
                                    <a:rPr lang="en-US" sz="2000">
                                      <a:latin typeface="Cambria Math" panose="02040503050406030204" pitchFamily="18" charset="0"/>
                                    </a:rPr>
                                    <m:t>in</m:t>
                                  </m:r>
                                </m:e>
                                <m:lim>
                                  <m:sSup>
                                    <m:sSupPr>
                                      <m:ctrlPr>
                                        <a:rPr lang="en-US" sz="2000" i="1" smtClean="0">
                                          <a:solidFill>
                                            <a:srgbClr val="00B050"/>
                                          </a:solidFill>
                                          <a:latin typeface="Cambria Math" panose="02040503050406030204" pitchFamily="18" charset="0"/>
                                          <a:ea typeface="Cambria Math" charset="0"/>
                                          <a:cs typeface="Cambria Math" charset="0"/>
                                          <a:sym typeface="Wingdings"/>
                                        </a:rPr>
                                      </m:ctrlPr>
                                    </m:sSupPr>
                                    <m:e>
                                      <m:r>
                                        <a:rPr lang="en-US" sz="2000" i="1">
                                          <a:solidFill>
                                            <a:srgbClr val="00B050"/>
                                          </a:solidFill>
                                          <a:latin typeface="Cambria Math" panose="02040503050406030204" pitchFamily="18" charset="0"/>
                                          <a:ea typeface="Cambria Math" charset="0"/>
                                          <a:cs typeface="Cambria Math" charset="0"/>
                                          <a:sym typeface="Wingdings"/>
                                        </a:rPr>
                                        <m:t>h</m:t>
                                      </m:r>
                                    </m:e>
                                    <m:sup>
                                      <m:r>
                                        <a:rPr lang="en-US" sz="2000" i="1">
                                          <a:solidFill>
                                            <a:srgbClr val="00B050"/>
                                          </a:solidFill>
                                          <a:latin typeface="Cambria Math" panose="02040503050406030204" pitchFamily="18" charset="0"/>
                                          <a:ea typeface="Cambria Math" charset="0"/>
                                          <a:cs typeface="Cambria Math" charset="0"/>
                                          <a:sym typeface="Wingdings"/>
                                        </a:rPr>
                                        <m:t>∗</m:t>
                                      </m:r>
                                    </m:sup>
                                  </m:sSup>
                                  <m:r>
                                    <a:rPr lang="en-US" sz="2000" i="1">
                                      <a:solidFill>
                                        <a:srgbClr val="00B050"/>
                                      </a:solidFill>
                                      <a:latin typeface="Cambria Math" panose="02040503050406030204" pitchFamily="18" charset="0"/>
                                      <a:ea typeface="Cambria Math" charset="0"/>
                                      <a:cs typeface="Cambria Math" charset="0"/>
                                      <a:sym typeface="Wingdings"/>
                                    </a:rPr>
                                    <m:t>∈</m:t>
                                  </m:r>
                                  <m:r>
                                    <a:rPr lang="en-US" sz="2000" i="1">
                                      <a:solidFill>
                                        <a:srgbClr val="00B050"/>
                                      </a:solidFill>
                                      <a:latin typeface="Cambria Math" panose="02040503050406030204" pitchFamily="18" charset="0"/>
                                      <a:ea typeface="Cambria Math" charset="0"/>
                                      <a:cs typeface="Cambria Math" charset="0"/>
                                      <a:sym typeface="Wingdings"/>
                                    </a:rPr>
                                    <m:t>𝐻</m:t>
                                  </m:r>
                                </m:lim>
                              </m:limLow>
                            </m:e>
                            <m:lim/>
                          </m:limLow>
                        </m:fName>
                        <m:e>
                          <m:f>
                            <m:fPr>
                              <m:ctrlPr>
                                <a:rPr lang="en-US" sz="2000" i="1">
                                  <a:latin typeface="Cambria Math" panose="02040503050406030204" pitchFamily="18" charset="0"/>
                                  <a:ea typeface="Cambria Math" charset="0"/>
                                  <a:cs typeface="Cambria Math" charset="0"/>
                                  <a:sym typeface="Wingdings"/>
                                </a:rPr>
                              </m:ctrlPr>
                            </m:fPr>
                            <m:num>
                              <m:r>
                                <a:rPr lang="en-US" sz="2000" i="1">
                                  <a:latin typeface="Cambria Math" panose="02040503050406030204" pitchFamily="18" charset="0"/>
                                  <a:ea typeface="Cambria Math" charset="0"/>
                                  <a:cs typeface="Cambria Math" charset="0"/>
                                  <a:sym typeface="Wingdings"/>
                                </a:rPr>
                                <m:t>1</m:t>
                              </m:r>
                            </m:num>
                            <m:den>
                              <m:r>
                                <a:rPr lang="en-US" sz="2000" i="1">
                                  <a:latin typeface="Cambria Math" panose="02040503050406030204" pitchFamily="18" charset="0"/>
                                  <a:ea typeface="Cambria Math" charset="0"/>
                                  <a:cs typeface="Cambria Math" charset="0"/>
                                  <a:sym typeface="Wingdings"/>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p>
                                        <m:sSupPr>
                                          <m:ctrlPr>
                                            <a:rPr lang="en-US" sz="2000" i="1" smtClean="0">
                                              <a:solidFill>
                                                <a:srgbClr val="00B050"/>
                                              </a:solidFill>
                                              <a:latin typeface="Cambria Math" panose="02040503050406030204" pitchFamily="18" charset="0"/>
                                            </a:rPr>
                                          </m:ctrlPr>
                                        </m:sSupPr>
                                        <m:e>
                                          <m:r>
                                            <a:rPr lang="en-US" sz="2000" i="1">
                                              <a:solidFill>
                                                <a:srgbClr val="00B050"/>
                                              </a:solidFill>
                                              <a:latin typeface="Cambria Math" panose="02040503050406030204" pitchFamily="18" charset="0"/>
                                            </a:rPr>
                                            <m:t>h</m:t>
                                          </m:r>
                                        </m:e>
                                        <m:sup>
                                          <m:r>
                                            <a:rPr lang="en-US" sz="2000" i="1">
                                              <a:solidFill>
                                                <a:srgbClr val="00B050"/>
                                              </a:solidFill>
                                              <a:latin typeface="Cambria Math" panose="02040503050406030204" pitchFamily="18" charset="0"/>
                                            </a:rPr>
                                            <m:t>∗</m:t>
                                          </m:r>
                                        </m:sup>
                                      </m:sSup>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e>
                      </m:func>
                    </m:oMath>
                  </m:oMathPara>
                </a14:m>
                <a:endParaRPr lang="en-US" sz="2000" dirty="0"/>
              </a:p>
            </p:txBody>
          </p:sp>
        </mc:Choice>
        <mc:Fallback>
          <p:sp>
            <p:nvSpPr>
              <p:cNvPr id="4" name="TextBox 3">
                <a:extLst>
                  <a:ext uri="{FF2B5EF4-FFF2-40B4-BE49-F238E27FC236}">
                    <a16:creationId xmlns:a16="http://schemas.microsoft.com/office/drawing/2014/main" id="{EE392337-10A9-6049-9006-45CBE410EDFE}"/>
                  </a:ext>
                </a:extLst>
              </p:cNvPr>
              <p:cNvSpPr txBox="1">
                <a:spLocks noRot="1" noChangeAspect="1" noMove="1" noResize="1" noEditPoints="1" noAdjustHandles="1" noChangeArrowheads="1" noChangeShapeType="1" noTextEdit="1"/>
              </p:cNvSpPr>
              <p:nvPr/>
            </p:nvSpPr>
            <p:spPr>
              <a:xfrm>
                <a:off x="1559616" y="1244514"/>
                <a:ext cx="8576245" cy="1120115"/>
              </a:xfrm>
              <a:prstGeom prst="rect">
                <a:avLst/>
              </a:prstGeom>
              <a:blipFill>
                <a:blip r:embed="rId3"/>
                <a:stretch>
                  <a:fillRect t="-82222" b="-114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0EC3147-A611-BFA0-4F8D-03946C61A86D}"/>
                  </a:ext>
                </a:extLst>
              </p:cNvPr>
              <p:cNvSpPr txBox="1"/>
              <p:nvPr/>
            </p:nvSpPr>
            <p:spPr>
              <a:xfrm>
                <a:off x="1556151" y="2519135"/>
                <a:ext cx="8576245" cy="112011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smtClean="0">
                          <a:latin typeface="Cambria Math" panose="02040503050406030204" pitchFamily="18" charset="0"/>
                        </a:rPr>
                        <m:t>Avg</m:t>
                      </m:r>
                      <m:r>
                        <a:rPr lang="en-US" sz="2000" smtClean="0">
                          <a:latin typeface="Cambria Math" panose="02040503050406030204" pitchFamily="18" charset="0"/>
                        </a:rPr>
                        <m:t>. </m:t>
                      </m:r>
                      <m:r>
                        <m:rPr>
                          <m:sty m:val="p"/>
                        </m:rPr>
                        <a:rPr lang="en-US" sz="2000">
                          <a:latin typeface="Cambria Math" charset="0"/>
                        </a:rPr>
                        <m:t>REGRET</m:t>
                      </m:r>
                      <m:r>
                        <a:rPr lang="en-US" sz="2000">
                          <a:latin typeface="Cambria Math" charset="0"/>
                        </a:rPr>
                        <m:t> =    </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𝑓</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r>
                                <a:rPr lang="en-US" sz="2000" i="1">
                                  <a:latin typeface="Cambria Math" panose="02040503050406030204" pitchFamily="18" charset="0"/>
                                </a:rPr>
                                <m:t> −</m:t>
                              </m:r>
                              <m:r>
                                <a:rPr lang="en-US" sz="2000">
                                  <a:latin typeface="Cambria Math" panose="02040503050406030204" pitchFamily="18" charset="0"/>
                                </a:rPr>
                                <m:t>  </m:t>
                              </m:r>
                            </m:e>
                            <m:lim/>
                          </m:limLow>
                        </m:fName>
                        <m:e>
                          <m:f>
                            <m:fPr>
                              <m:ctrlPr>
                                <a:rPr lang="en-US" sz="2000" i="1">
                                  <a:latin typeface="Cambria Math" panose="02040503050406030204" pitchFamily="18" charset="0"/>
                                  <a:ea typeface="Cambria Math" charset="0"/>
                                  <a:cs typeface="Cambria Math" charset="0"/>
                                  <a:sym typeface="Wingdings"/>
                                </a:rPr>
                              </m:ctrlPr>
                            </m:fPr>
                            <m:num>
                              <m:r>
                                <a:rPr lang="en-US" sz="2000" i="1">
                                  <a:latin typeface="Cambria Math" panose="02040503050406030204" pitchFamily="18" charset="0"/>
                                  <a:ea typeface="Cambria Math" charset="0"/>
                                  <a:cs typeface="Cambria Math" charset="0"/>
                                  <a:sym typeface="Wingdings"/>
                                </a:rPr>
                                <m:t>1</m:t>
                              </m:r>
                            </m:num>
                            <m:den>
                              <m:r>
                                <a:rPr lang="en-US" sz="2000" i="1">
                                  <a:latin typeface="Cambria Math" panose="02040503050406030204" pitchFamily="18" charset="0"/>
                                  <a:ea typeface="Cambria Math" charset="0"/>
                                  <a:cs typeface="Cambria Math" charset="0"/>
                                  <a:sym typeface="Wingdings"/>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limLow>
                                <m:limLowPr>
                                  <m:ctrlPr>
                                    <a:rPr lang="en-US" sz="2000" i="1">
                                      <a:latin typeface="Cambria Math" panose="02040503050406030204" pitchFamily="18" charset="0"/>
                                    </a:rPr>
                                  </m:ctrlPr>
                                </m:limLowPr>
                                <m:e>
                                  <m:r>
                                    <a:rPr lang="en-US" sz="2000">
                                      <a:latin typeface="Cambria Math" panose="02040503050406030204" pitchFamily="18" charset="0"/>
                                    </a:rPr>
                                    <m:t> </m:t>
                                  </m:r>
                                  <m:r>
                                    <m:rPr>
                                      <m:sty m:val="p"/>
                                    </m:rPr>
                                    <a:rPr lang="en-US" sz="2000">
                                      <a:latin typeface="Cambria Math" charset="0"/>
                                    </a:rPr>
                                    <m:t>m</m:t>
                                  </m:r>
                                  <m:r>
                                    <m:rPr>
                                      <m:sty m:val="p"/>
                                    </m:rPr>
                                    <a:rPr lang="en-US" sz="2000">
                                      <a:latin typeface="Cambria Math" panose="02040503050406030204" pitchFamily="18" charset="0"/>
                                    </a:rPr>
                                    <m:t>in</m:t>
                                  </m:r>
                                </m:e>
                                <m:lim>
                                  <m:sSubSup>
                                    <m:sSubSupPr>
                                      <m:ctrlPr>
                                        <a:rPr lang="en-US" sz="2000" b="0" i="1" smtClean="0">
                                          <a:solidFill>
                                            <a:schemeClr val="accent1"/>
                                          </a:solidFill>
                                          <a:latin typeface="Cambria Math" panose="02040503050406030204" pitchFamily="18" charset="0"/>
                                          <a:ea typeface="Cambria Math" charset="0"/>
                                          <a:cs typeface="Cambria Math" charset="0"/>
                                          <a:sym typeface="Wingdings"/>
                                        </a:rPr>
                                      </m:ctrlPr>
                                    </m:sSubSupPr>
                                    <m:e>
                                      <m:r>
                                        <a:rPr lang="en-US" sz="2000" i="1">
                                          <a:solidFill>
                                            <a:schemeClr val="accent1"/>
                                          </a:solidFill>
                                          <a:latin typeface="Cambria Math" panose="02040503050406030204" pitchFamily="18" charset="0"/>
                                          <a:ea typeface="Cambria Math" charset="0"/>
                                          <a:cs typeface="Cambria Math" charset="0"/>
                                          <a:sym typeface="Wingdings"/>
                                        </a:rPr>
                                        <m:t>h</m:t>
                                      </m:r>
                                    </m:e>
                                    <m:sub>
                                      <m:r>
                                        <a:rPr lang="en-US" sz="2000" b="0" i="1" smtClean="0">
                                          <a:solidFill>
                                            <a:schemeClr val="accent1"/>
                                          </a:solidFill>
                                          <a:latin typeface="Cambria Math" panose="02040503050406030204" pitchFamily="18" charset="0"/>
                                          <a:ea typeface="Cambria Math" charset="0"/>
                                          <a:cs typeface="Cambria Math" charset="0"/>
                                          <a:sym typeface="Wingdings"/>
                                        </a:rPr>
                                        <m:t>𝑡</m:t>
                                      </m:r>
                                    </m:sub>
                                    <m:sup>
                                      <m:r>
                                        <a:rPr lang="en-US" sz="2000" i="1">
                                          <a:solidFill>
                                            <a:schemeClr val="accent1"/>
                                          </a:solidFill>
                                          <a:latin typeface="Cambria Math" panose="02040503050406030204" pitchFamily="18" charset="0"/>
                                          <a:ea typeface="Cambria Math" charset="0"/>
                                          <a:cs typeface="Cambria Math" charset="0"/>
                                          <a:sym typeface="Wingdings"/>
                                        </a:rPr>
                                        <m:t>∗</m:t>
                                      </m:r>
                                    </m:sup>
                                  </m:sSubSup>
                                  <m:r>
                                    <a:rPr lang="en-US" sz="2000" i="1">
                                      <a:solidFill>
                                        <a:schemeClr val="accent1"/>
                                      </a:solidFill>
                                      <a:latin typeface="Cambria Math" panose="02040503050406030204" pitchFamily="18" charset="0"/>
                                      <a:ea typeface="Cambria Math" charset="0"/>
                                      <a:cs typeface="Cambria Math" charset="0"/>
                                      <a:sym typeface="Wingdings"/>
                                    </a:rPr>
                                    <m:t>∈</m:t>
                                  </m:r>
                                  <m:r>
                                    <a:rPr lang="en-US" sz="2000" i="1">
                                      <a:solidFill>
                                        <a:schemeClr val="accent1"/>
                                      </a:solidFill>
                                      <a:latin typeface="Cambria Math" panose="02040503050406030204" pitchFamily="18" charset="0"/>
                                      <a:ea typeface="Cambria Math" charset="0"/>
                                      <a:cs typeface="Cambria Math" charset="0"/>
                                      <a:sym typeface="Wingdings"/>
                                    </a:rPr>
                                    <m:t>𝐻</m:t>
                                  </m:r>
                                </m:lim>
                              </m:limLow>
                              <m:r>
                                <a:rPr lang="en-US" sz="2000" b="0" i="1" smtClean="0">
                                  <a:solidFill>
                                    <a:srgbClr val="0432FF"/>
                                  </a:solidFill>
                                  <a:latin typeface="Cambria Math" panose="02040503050406030204" pitchFamily="18" charset="0"/>
                                  <a:ea typeface="Cambria Math" charset="0"/>
                                  <a:cs typeface="Cambria Math" charset="0"/>
                                  <a:sym typeface="Wingdings"/>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bSup>
                                        <m:sSubSupPr>
                                          <m:ctrlPr>
                                            <a:rPr lang="en-US" sz="2000" b="0" i="1" smtClean="0">
                                              <a:solidFill>
                                                <a:schemeClr val="accent1"/>
                                              </a:solidFill>
                                              <a:latin typeface="Cambria Math" panose="02040503050406030204" pitchFamily="18" charset="0"/>
                                            </a:rPr>
                                          </m:ctrlPr>
                                        </m:sSubSupPr>
                                        <m:e>
                                          <m:r>
                                            <a:rPr lang="en-US" sz="2000" i="1">
                                              <a:solidFill>
                                                <a:schemeClr val="accent1"/>
                                              </a:solidFill>
                                              <a:latin typeface="Cambria Math" panose="02040503050406030204" pitchFamily="18" charset="0"/>
                                            </a:rPr>
                                            <m:t>h</m:t>
                                          </m:r>
                                        </m:e>
                                        <m:sub>
                                          <m:r>
                                            <a:rPr lang="en-US" sz="2000" b="0" i="1" smtClean="0">
                                              <a:solidFill>
                                                <a:schemeClr val="accent1"/>
                                              </a:solidFill>
                                              <a:latin typeface="Cambria Math" panose="02040503050406030204" pitchFamily="18" charset="0"/>
                                            </a:rPr>
                                            <m:t>𝑡</m:t>
                                          </m:r>
                                        </m:sub>
                                        <m:sup>
                                          <m:r>
                                            <a:rPr lang="en-US" sz="2000" i="1">
                                              <a:solidFill>
                                                <a:schemeClr val="accent1"/>
                                              </a:solidFill>
                                              <a:latin typeface="Cambria Math" panose="02040503050406030204" pitchFamily="18" charset="0"/>
                                            </a:rPr>
                                            <m:t>∗</m:t>
                                          </m:r>
                                        </m:sup>
                                      </m:sSubSup>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e>
                      </m:func>
                    </m:oMath>
                  </m:oMathPara>
                </a14:m>
                <a:endParaRPr lang="en-US" sz="2000" dirty="0"/>
              </a:p>
            </p:txBody>
          </p:sp>
        </mc:Choice>
        <mc:Fallback>
          <p:sp>
            <p:nvSpPr>
              <p:cNvPr id="5" name="TextBox 4">
                <a:extLst>
                  <a:ext uri="{FF2B5EF4-FFF2-40B4-BE49-F238E27FC236}">
                    <a16:creationId xmlns:a16="http://schemas.microsoft.com/office/drawing/2014/main" id="{30EC3147-A611-BFA0-4F8D-03946C61A86D}"/>
                  </a:ext>
                </a:extLst>
              </p:cNvPr>
              <p:cNvSpPr txBox="1">
                <a:spLocks noRot="1" noChangeAspect="1" noMove="1" noResize="1" noEditPoints="1" noAdjustHandles="1" noChangeArrowheads="1" noChangeShapeType="1" noTextEdit="1"/>
              </p:cNvSpPr>
              <p:nvPr/>
            </p:nvSpPr>
            <p:spPr>
              <a:xfrm>
                <a:off x="1556151" y="2519135"/>
                <a:ext cx="8576245" cy="1120115"/>
              </a:xfrm>
              <a:prstGeom prst="rect">
                <a:avLst/>
              </a:prstGeom>
              <a:blipFill>
                <a:blip r:embed="rId4"/>
                <a:stretch>
                  <a:fillRect t="-84270" b="-116854"/>
                </a:stretch>
              </a:blipFill>
            </p:spPr>
            <p:txBody>
              <a:bodyPr/>
              <a:lstStyle/>
              <a:p>
                <a:r>
                  <a:rPr lang="en-US">
                    <a:noFill/>
                  </a:rPr>
                  <a:t> </a:t>
                </a:r>
              </a:p>
            </p:txBody>
          </p:sp>
        </mc:Fallback>
      </mc:AlternateContent>
    </p:spTree>
    <p:extLst>
      <p:ext uri="{BB962C8B-B14F-4D97-AF65-F5344CB8AC3E}">
        <p14:creationId xmlns:p14="http://schemas.microsoft.com/office/powerpoint/2010/main" val="14259541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6939B789-A0E2-204D-B224-1591B96493C8}"/>
                  </a:ext>
                </a:extLst>
              </p:cNvPr>
              <p:cNvSpPr>
                <a:spLocks noGrp="1"/>
              </p:cNvSpPr>
              <p:nvPr>
                <p:ph idx="1"/>
              </p:nvPr>
            </p:nvSpPr>
            <p:spPr>
              <a:xfrm>
                <a:off x="467973" y="1080238"/>
                <a:ext cx="10728807" cy="5482073"/>
              </a:xfrm>
            </p:spPr>
            <p:txBody>
              <a:bodyPr>
                <a:noAutofit/>
              </a:bodyPr>
              <a:lstStyle/>
              <a:p>
                <a:pPr marL="0" indent="0">
                  <a:buNone/>
                </a:pPr>
                <a:r>
                  <a:rPr lang="en-US" sz="2200" dirty="0"/>
                  <a:t>Take </a:t>
                </a:r>
                <a14:m>
                  <m:oMath xmlns:m="http://schemas.openxmlformats.org/officeDocument/2006/math">
                    <m:r>
                      <a:rPr lang="en-US" sz="2200" i="1">
                        <a:solidFill>
                          <a:schemeClr val="accent2"/>
                        </a:solidFill>
                        <a:latin typeface="Cambria Math" panose="02040503050406030204" pitchFamily="18" charset="0"/>
                      </a:rPr>
                      <m:t>𝐻</m:t>
                    </m:r>
                    <m:r>
                      <a:rPr lang="en-US" sz="2200" i="1">
                        <a:solidFill>
                          <a:schemeClr val="accent2"/>
                        </a:solidFill>
                        <a:latin typeface="Cambria Math" panose="02040503050406030204" pitchFamily="18" charset="0"/>
                      </a:rPr>
                      <m:t>=</m:t>
                    </m:r>
                    <m:d>
                      <m:dPr>
                        <m:begChr m:val="{"/>
                        <m:endChr m:val="}"/>
                        <m:ctrlPr>
                          <a:rPr lang="en-US" sz="2200" i="1">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h</m:t>
                            </m:r>
                          </m:e>
                          <m:sub>
                            <m:r>
                              <a:rPr lang="en-US" sz="2200" i="1">
                                <a:solidFill>
                                  <a:schemeClr val="accent2"/>
                                </a:solidFill>
                                <a:latin typeface="Cambria Math" panose="02040503050406030204" pitchFamily="18" charset="0"/>
                              </a:rPr>
                              <m:t>𝑎</m:t>
                            </m:r>
                          </m:sub>
                        </m:sSub>
                        <m:d>
                          <m:dPr>
                            <m:ctrlPr>
                              <a:rPr lang="en-US" sz="2200" i="1">
                                <a:solidFill>
                                  <a:schemeClr val="accent2"/>
                                </a:solidFill>
                                <a:latin typeface="Cambria Math" panose="02040503050406030204" pitchFamily="18" charset="0"/>
                              </a:rPr>
                            </m:ctrlPr>
                          </m:dPr>
                          <m:e>
                            <m:r>
                              <a:rPr lang="en-US" sz="2200" i="1">
                                <a:solidFill>
                                  <a:schemeClr val="accent2"/>
                                </a:solidFill>
                                <a:latin typeface="Cambria Math" panose="02040503050406030204" pitchFamily="18" charset="0"/>
                              </a:rPr>
                              <m:t>𝑥</m:t>
                            </m:r>
                          </m:e>
                        </m:d>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𝑠𝑖𝑔𝑛</m:t>
                        </m:r>
                        <m:d>
                          <m:dPr>
                            <m:ctrlPr>
                              <a:rPr lang="en-US" sz="2200" i="1">
                                <a:solidFill>
                                  <a:schemeClr val="accent2"/>
                                </a:solidFill>
                                <a:latin typeface="Cambria Math" panose="02040503050406030204" pitchFamily="18" charset="0"/>
                              </a:rPr>
                            </m:ctrlPr>
                          </m:dPr>
                          <m:e>
                            <m:r>
                              <a:rPr lang="en-US" sz="2200" i="1">
                                <a:solidFill>
                                  <a:schemeClr val="accent2"/>
                                </a:solidFill>
                                <a:latin typeface="Cambria Math" panose="02040503050406030204" pitchFamily="18" charset="0"/>
                              </a:rPr>
                              <m:t>𝑥</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𝑎</m:t>
                            </m:r>
                          </m:e>
                        </m:d>
                        <m:r>
                          <a:rPr lang="en-US" sz="2200" i="1">
                            <a:solidFill>
                              <a:schemeClr val="accent2"/>
                            </a:solidFill>
                            <a:latin typeface="Cambria Math" panose="02040503050406030204" pitchFamily="18" charset="0"/>
                          </a:rPr>
                          <m:t> | </m:t>
                        </m:r>
                        <m:r>
                          <a:rPr lang="en-US" sz="2200" i="1">
                            <a:solidFill>
                              <a:schemeClr val="accent2"/>
                            </a:solidFill>
                            <a:latin typeface="Cambria Math" panose="02040503050406030204" pitchFamily="18" charset="0"/>
                          </a:rPr>
                          <m:t>𝑎</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ea typeface="Cambria Math" panose="02040503050406030204" pitchFamily="18" charset="0"/>
                          </a:rPr>
                          <m:t>ℝ</m:t>
                        </m:r>
                      </m:e>
                    </m:d>
                  </m:oMath>
                </a14:m>
                <a:r>
                  <a:rPr lang="en-US" sz="2200" dirty="0"/>
                  <a:t> is the set of </a:t>
                </a:r>
                <a:r>
                  <a:rPr lang="en-US" sz="2200" b="1" i="1" dirty="0"/>
                  <a:t>thresholds on a line</a:t>
                </a:r>
                <a:r>
                  <a:rPr lang="en-US" sz="2200" b="1" dirty="0"/>
                  <a:t>.</a:t>
                </a:r>
              </a:p>
              <a:p>
                <a:pPr marL="0" indent="0">
                  <a:buNone/>
                </a:pPr>
                <a:r>
                  <a:rPr lang="en-US" sz="2200" dirty="0">
                    <a:latin typeface="Cambria Math" panose="02040503050406030204" pitchFamily="18" charset="0"/>
                    <a:ea typeface="Cambria Math" panose="02040503050406030204" pitchFamily="18" charset="0"/>
                  </a:rPr>
                  <a:t>Algorithm has to predict labels of </a:t>
                </a:r>
                <a:r>
                  <a:rPr lang="en-US" sz="2200" b="1" dirty="0">
                    <a:latin typeface="Cambria Math" panose="02040503050406030204" pitchFamily="18" charset="0"/>
                    <a:ea typeface="Cambria Math" panose="02040503050406030204" pitchFamily="18" charset="0"/>
                  </a:rPr>
                  <a:t>adaptively and </a:t>
                </a:r>
                <a:r>
                  <a:rPr lang="en-US" sz="2200" b="1" dirty="0" err="1">
                    <a:latin typeface="Cambria Math" panose="02040503050406030204" pitchFamily="18" charset="0"/>
                    <a:ea typeface="Cambria Math" panose="02040503050406030204" pitchFamily="18" charset="0"/>
                  </a:rPr>
                  <a:t>adversarially</a:t>
                </a:r>
                <a:r>
                  <a:rPr lang="en-US" sz="2200" b="1" dirty="0">
                    <a:latin typeface="Cambria Math" panose="02040503050406030204" pitchFamily="18" charset="0"/>
                    <a:ea typeface="Cambria Math" panose="02040503050406030204" pitchFamily="18" charset="0"/>
                  </a:rPr>
                  <a:t> </a:t>
                </a:r>
                <a:r>
                  <a:rPr lang="en-US" sz="2200" dirty="0">
                    <a:latin typeface="Cambria Math" panose="02040503050406030204" pitchFamily="18" charset="0"/>
                    <a:ea typeface="Cambria Math" panose="02040503050406030204" pitchFamily="18" charset="0"/>
                  </a:rPr>
                  <a:t>selected points.</a:t>
                </a: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a:p>
                <a:pPr marL="0" indent="0">
                  <a:buNone/>
                </a:pPr>
                <a:endParaRPr lang="en-US" sz="2200" dirty="0">
                  <a:latin typeface="Cambria Math" panose="02040503050406030204" pitchFamily="18" charset="0"/>
                  <a:ea typeface="Cambria Math" panose="02040503050406030204" pitchFamily="18" charset="0"/>
                </a:endParaRPr>
              </a:p>
            </p:txBody>
          </p:sp>
        </mc:Choice>
        <mc:Fallback xmlns="">
          <p:sp>
            <p:nvSpPr>
              <p:cNvPr id="2" name="Content Placeholder 1">
                <a:extLst>
                  <a:ext uri="{FF2B5EF4-FFF2-40B4-BE49-F238E27FC236}">
                    <a16:creationId xmlns:a16="http://schemas.microsoft.com/office/drawing/2014/main" id="{6939B789-A0E2-204D-B224-1591B96493C8}"/>
                  </a:ext>
                </a:extLst>
              </p:cNvPr>
              <p:cNvSpPr>
                <a:spLocks noGrp="1" noRot="1" noChangeAspect="1" noMove="1" noResize="1" noEditPoints="1" noAdjustHandles="1" noChangeArrowheads="1" noChangeShapeType="1" noTextEdit="1"/>
              </p:cNvSpPr>
              <p:nvPr>
                <p:ph idx="1"/>
              </p:nvPr>
            </p:nvSpPr>
            <p:spPr>
              <a:xfrm>
                <a:off x="467973" y="1080238"/>
                <a:ext cx="10728807" cy="5482073"/>
              </a:xfrm>
              <a:blipFill>
                <a:blip r:embed="rId3"/>
                <a:stretch>
                  <a:fillRect l="-709" t="-11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22EA0F18-19BF-5049-B503-AD7DAB600F38}"/>
              </a:ext>
            </a:extLst>
          </p:cNvPr>
          <p:cNvSpPr>
            <a:spLocks noGrp="1"/>
          </p:cNvSpPr>
          <p:nvPr>
            <p:ph type="title"/>
          </p:nvPr>
        </p:nvSpPr>
        <p:spPr/>
        <p:txBody>
          <a:bodyPr/>
          <a:lstStyle/>
          <a:p>
            <a:r>
              <a:rPr lang="en-US" dirty="0"/>
              <a:t>An Example of an Adversary’s Power</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D06BEA-4198-BE40-BD6D-2CD9AEC05296}"/>
                  </a:ext>
                </a:extLst>
              </p:cNvPr>
              <p:cNvSpPr/>
              <p:nvPr/>
            </p:nvSpPr>
            <p:spPr>
              <a:xfrm>
                <a:off x="5850083" y="2738766"/>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dirty="0">
                        <a:solidFill>
                          <a:schemeClr val="tx1"/>
                        </a:solidFill>
                        <a:latin typeface="Cambria Math" panose="02040503050406030204" pitchFamily="18" charset="0"/>
                      </a:rPr>
                      <m:t>1/2</m:t>
                    </m:r>
                  </m:oMath>
                </a14:m>
                <a:r>
                  <a:rPr lang="en-US" sz="1600" dirty="0">
                    <a:solidFill>
                      <a:schemeClr val="tx1"/>
                    </a:solidFill>
                  </a:rPr>
                  <a:t> </a:t>
                </a:r>
              </a:p>
            </p:txBody>
          </p:sp>
        </mc:Choice>
        <mc:Fallback xmlns="">
          <p:sp>
            <p:nvSpPr>
              <p:cNvPr id="4" name="Rectangle 3">
                <a:extLst>
                  <a:ext uri="{FF2B5EF4-FFF2-40B4-BE49-F238E27FC236}">
                    <a16:creationId xmlns:a16="http://schemas.microsoft.com/office/drawing/2014/main" id="{21D06BEA-4198-BE40-BD6D-2CD9AEC05296}"/>
                  </a:ext>
                </a:extLst>
              </p:cNvPr>
              <p:cNvSpPr>
                <a:spLocks noRot="1" noChangeAspect="1" noMove="1" noResize="1" noEditPoints="1" noAdjustHandles="1" noChangeArrowheads="1" noChangeShapeType="1" noTextEdit="1"/>
              </p:cNvSpPr>
              <p:nvPr/>
            </p:nvSpPr>
            <p:spPr>
              <a:xfrm>
                <a:off x="5850083" y="2738766"/>
                <a:ext cx="553212" cy="274320"/>
              </a:xfrm>
              <a:prstGeom prst="rect">
                <a:avLst/>
              </a:prstGeom>
              <a:blipFill>
                <a:blip r:embed="rId4"/>
                <a:stretch>
                  <a:fillRect b="-217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03D7C19-EAD0-8744-948A-EEB387DD243C}"/>
                  </a:ext>
                </a:extLst>
              </p:cNvPr>
              <p:cNvSpPr/>
              <p:nvPr/>
            </p:nvSpPr>
            <p:spPr>
              <a:xfrm>
                <a:off x="4294304" y="3546955"/>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1/4</m:t>
                      </m:r>
                    </m:oMath>
                  </m:oMathPara>
                </a14:m>
                <a:endParaRPr lang="en-US" sz="1600" dirty="0">
                  <a:solidFill>
                    <a:schemeClr val="tx1"/>
                  </a:solidFill>
                </a:endParaRPr>
              </a:p>
            </p:txBody>
          </p:sp>
        </mc:Choice>
        <mc:Fallback xmlns="">
          <p:sp>
            <p:nvSpPr>
              <p:cNvPr id="5" name="Rectangle 4">
                <a:extLst>
                  <a:ext uri="{FF2B5EF4-FFF2-40B4-BE49-F238E27FC236}">
                    <a16:creationId xmlns:a16="http://schemas.microsoft.com/office/drawing/2014/main" id="{A03D7C19-EAD0-8744-948A-EEB387DD243C}"/>
                  </a:ext>
                </a:extLst>
              </p:cNvPr>
              <p:cNvSpPr>
                <a:spLocks noRot="1" noChangeAspect="1" noMove="1" noResize="1" noEditPoints="1" noAdjustHandles="1" noChangeArrowheads="1" noChangeShapeType="1" noTextEdit="1"/>
              </p:cNvSpPr>
              <p:nvPr/>
            </p:nvSpPr>
            <p:spPr>
              <a:xfrm>
                <a:off x="4294304" y="3546955"/>
                <a:ext cx="553212" cy="274320"/>
              </a:xfrm>
              <a:prstGeom prst="rect">
                <a:avLst/>
              </a:prstGeom>
              <a:blipFill>
                <a:blip r:embed="rId5"/>
                <a:stretch>
                  <a:fillRect b="-2083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C19DCA9-FD04-E94D-982A-9BAC4166F7A0}"/>
                  </a:ext>
                </a:extLst>
              </p:cNvPr>
              <p:cNvSpPr/>
              <p:nvPr/>
            </p:nvSpPr>
            <p:spPr>
              <a:xfrm>
                <a:off x="7300959" y="3546955"/>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3/4</m:t>
                      </m:r>
                    </m:oMath>
                  </m:oMathPara>
                </a14:m>
                <a:endParaRPr lang="en-US" sz="1600" dirty="0">
                  <a:solidFill>
                    <a:schemeClr val="tx1"/>
                  </a:solidFill>
                </a:endParaRPr>
              </a:p>
            </p:txBody>
          </p:sp>
        </mc:Choice>
        <mc:Fallback xmlns="">
          <p:sp>
            <p:nvSpPr>
              <p:cNvPr id="6" name="Rectangle 5">
                <a:extLst>
                  <a:ext uri="{FF2B5EF4-FFF2-40B4-BE49-F238E27FC236}">
                    <a16:creationId xmlns:a16="http://schemas.microsoft.com/office/drawing/2014/main" id="{DC19DCA9-FD04-E94D-982A-9BAC4166F7A0}"/>
                  </a:ext>
                </a:extLst>
              </p:cNvPr>
              <p:cNvSpPr>
                <a:spLocks noRot="1" noChangeAspect="1" noMove="1" noResize="1" noEditPoints="1" noAdjustHandles="1" noChangeArrowheads="1" noChangeShapeType="1" noTextEdit="1"/>
              </p:cNvSpPr>
              <p:nvPr/>
            </p:nvSpPr>
            <p:spPr>
              <a:xfrm>
                <a:off x="7300959" y="3546955"/>
                <a:ext cx="553212" cy="274320"/>
              </a:xfrm>
              <a:prstGeom prst="rect">
                <a:avLst/>
              </a:prstGeom>
              <a:blipFill>
                <a:blip r:embed="rId6"/>
                <a:stretch>
                  <a:fillRect b="-2083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C4A4FAB-88A0-0D49-BC46-2B8D81924D04}"/>
                  </a:ext>
                </a:extLst>
              </p:cNvPr>
              <p:cNvSpPr/>
              <p:nvPr/>
            </p:nvSpPr>
            <p:spPr>
              <a:xfrm>
                <a:off x="3493114"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1/8</m:t>
                      </m:r>
                    </m:oMath>
                  </m:oMathPara>
                </a14:m>
                <a:endParaRPr lang="en-US" sz="1600" dirty="0">
                  <a:solidFill>
                    <a:schemeClr val="tx1"/>
                  </a:solidFill>
                </a:endParaRPr>
              </a:p>
            </p:txBody>
          </p:sp>
        </mc:Choice>
        <mc:Fallback xmlns="">
          <p:sp>
            <p:nvSpPr>
              <p:cNvPr id="7" name="Rectangle 6">
                <a:extLst>
                  <a:ext uri="{FF2B5EF4-FFF2-40B4-BE49-F238E27FC236}">
                    <a16:creationId xmlns:a16="http://schemas.microsoft.com/office/drawing/2014/main" id="{5C4A4FAB-88A0-0D49-BC46-2B8D81924D04}"/>
                  </a:ext>
                </a:extLst>
              </p:cNvPr>
              <p:cNvSpPr>
                <a:spLocks noRot="1" noChangeAspect="1" noMove="1" noResize="1" noEditPoints="1" noAdjustHandles="1" noChangeArrowheads="1" noChangeShapeType="1" noTextEdit="1"/>
              </p:cNvSpPr>
              <p:nvPr/>
            </p:nvSpPr>
            <p:spPr>
              <a:xfrm>
                <a:off x="3493114" y="4392702"/>
                <a:ext cx="553212" cy="274320"/>
              </a:xfrm>
              <a:prstGeom prst="rect">
                <a:avLst/>
              </a:prstGeom>
              <a:blipFill>
                <a:blip r:embed="rId7"/>
                <a:stretch>
                  <a:fillRect b="-20833"/>
                </a:stretch>
              </a:blipFill>
              <a:ln>
                <a:solidFill>
                  <a:schemeClr val="tx1"/>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F4DF5FD6-087F-DC4E-9038-FB9D0C648681}"/>
              </a:ext>
            </a:extLst>
          </p:cNvPr>
          <p:cNvSpPr/>
          <p:nvPr/>
        </p:nvSpPr>
        <p:spPr>
          <a:xfrm>
            <a:off x="6566038"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5/8</a:t>
            </a:r>
          </a:p>
        </p:txBody>
      </p:sp>
      <p:sp>
        <p:nvSpPr>
          <p:cNvPr id="9" name="Rectangle 8">
            <a:extLst>
              <a:ext uri="{FF2B5EF4-FFF2-40B4-BE49-F238E27FC236}">
                <a16:creationId xmlns:a16="http://schemas.microsoft.com/office/drawing/2014/main" id="{4EB4D9C1-7764-D340-9B86-6715C9A7C687}"/>
              </a:ext>
            </a:extLst>
          </p:cNvPr>
          <p:cNvSpPr/>
          <p:nvPr/>
        </p:nvSpPr>
        <p:spPr>
          <a:xfrm>
            <a:off x="5029576"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3/8</a:t>
            </a:r>
          </a:p>
        </p:txBody>
      </p:sp>
      <p:sp>
        <p:nvSpPr>
          <p:cNvPr id="10" name="Rectangle 9">
            <a:extLst>
              <a:ext uri="{FF2B5EF4-FFF2-40B4-BE49-F238E27FC236}">
                <a16:creationId xmlns:a16="http://schemas.microsoft.com/office/drawing/2014/main" id="{8D26A62B-E48F-9844-9C20-ED031C065C19}"/>
              </a:ext>
            </a:extLst>
          </p:cNvPr>
          <p:cNvSpPr/>
          <p:nvPr/>
        </p:nvSpPr>
        <p:spPr>
          <a:xfrm>
            <a:off x="8102500"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7/8</a:t>
            </a:r>
          </a:p>
        </p:txBody>
      </p:sp>
      <p:cxnSp>
        <p:nvCxnSpPr>
          <p:cNvPr id="11" name="Straight Arrow Connector 10">
            <a:extLst>
              <a:ext uri="{FF2B5EF4-FFF2-40B4-BE49-F238E27FC236}">
                <a16:creationId xmlns:a16="http://schemas.microsoft.com/office/drawing/2014/main" id="{61D8D15E-7FCF-654E-8E0F-1DEB7B3A7F63}"/>
              </a:ext>
            </a:extLst>
          </p:cNvPr>
          <p:cNvCxnSpPr>
            <a:stCxn id="4" idx="3"/>
            <a:endCxn id="6" idx="0"/>
          </p:cNvCxnSpPr>
          <p:nvPr/>
        </p:nvCxnSpPr>
        <p:spPr>
          <a:xfrm>
            <a:off x="6403295" y="2875927"/>
            <a:ext cx="1174270" cy="67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CA49CD-1AB4-EB45-A057-A5C01B7F16FC}"/>
              </a:ext>
            </a:extLst>
          </p:cNvPr>
          <p:cNvCxnSpPr>
            <a:cxnSpLocks/>
            <a:stCxn id="4" idx="1"/>
            <a:endCxn id="5" idx="0"/>
          </p:cNvCxnSpPr>
          <p:nvPr/>
        </p:nvCxnSpPr>
        <p:spPr>
          <a:xfrm flipH="1">
            <a:off x="4570911" y="2875927"/>
            <a:ext cx="1279173" cy="67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F85B27-4FCC-0A4E-A24E-441F9BEDC66E}"/>
              </a:ext>
            </a:extLst>
          </p:cNvPr>
          <p:cNvCxnSpPr>
            <a:cxnSpLocks/>
            <a:stCxn id="5" idx="2"/>
            <a:endCxn id="7" idx="0"/>
          </p:cNvCxnSpPr>
          <p:nvPr/>
        </p:nvCxnSpPr>
        <p:spPr>
          <a:xfrm flipH="1">
            <a:off x="3769720" y="3821276"/>
            <a:ext cx="801190"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D3166C-4693-5243-8CAA-D503C3390C42}"/>
              </a:ext>
            </a:extLst>
          </p:cNvPr>
          <p:cNvCxnSpPr>
            <a:cxnSpLocks/>
            <a:stCxn id="5" idx="2"/>
            <a:endCxn id="9" idx="0"/>
          </p:cNvCxnSpPr>
          <p:nvPr/>
        </p:nvCxnSpPr>
        <p:spPr>
          <a:xfrm>
            <a:off x="4570910" y="3821276"/>
            <a:ext cx="735272"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0BD8F0-8BF6-8E40-8F3F-6319A41D3674}"/>
              </a:ext>
            </a:extLst>
          </p:cNvPr>
          <p:cNvCxnSpPr>
            <a:cxnSpLocks/>
            <a:stCxn id="6" idx="2"/>
            <a:endCxn id="8" idx="0"/>
          </p:cNvCxnSpPr>
          <p:nvPr/>
        </p:nvCxnSpPr>
        <p:spPr>
          <a:xfrm flipH="1">
            <a:off x="6842645" y="3821276"/>
            <a:ext cx="734921"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894959-75FB-554D-8931-02981D17A9DE}"/>
              </a:ext>
            </a:extLst>
          </p:cNvPr>
          <p:cNvCxnSpPr>
            <a:cxnSpLocks/>
            <a:stCxn id="6" idx="2"/>
            <a:endCxn id="10" idx="0"/>
          </p:cNvCxnSpPr>
          <p:nvPr/>
        </p:nvCxnSpPr>
        <p:spPr>
          <a:xfrm>
            <a:off x="7577566" y="3821276"/>
            <a:ext cx="801541"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EA5F30-157A-694F-99E4-2CB6B3F87B08}"/>
              </a:ext>
            </a:extLst>
          </p:cNvPr>
          <p:cNvCxnSpPr>
            <a:cxnSpLocks/>
            <a:stCxn id="7" idx="2"/>
          </p:cNvCxnSpPr>
          <p:nvPr/>
        </p:nvCxnSpPr>
        <p:spPr>
          <a:xfrm flipH="1">
            <a:off x="3328920" y="4667022"/>
            <a:ext cx="44080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E99441-11B7-8B47-AF80-0BA7F43FB831}"/>
              </a:ext>
            </a:extLst>
          </p:cNvPr>
          <p:cNvCxnSpPr>
            <a:cxnSpLocks/>
            <a:stCxn id="7" idx="2"/>
          </p:cNvCxnSpPr>
          <p:nvPr/>
        </p:nvCxnSpPr>
        <p:spPr>
          <a:xfrm>
            <a:off x="3769721" y="4667022"/>
            <a:ext cx="393773"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370926-9328-4E4C-A69D-DD3CE8F6FE53}"/>
              </a:ext>
            </a:extLst>
          </p:cNvPr>
          <p:cNvCxnSpPr>
            <a:cxnSpLocks/>
            <a:stCxn id="9" idx="2"/>
          </p:cNvCxnSpPr>
          <p:nvPr/>
        </p:nvCxnSpPr>
        <p:spPr>
          <a:xfrm flipH="1">
            <a:off x="4841952" y="4667022"/>
            <a:ext cx="46423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73D2D-E59E-EE40-B3C2-DE0C2D852366}"/>
              </a:ext>
            </a:extLst>
          </p:cNvPr>
          <p:cNvCxnSpPr>
            <a:cxnSpLocks/>
            <a:stCxn id="9" idx="2"/>
          </p:cNvCxnSpPr>
          <p:nvPr/>
        </p:nvCxnSpPr>
        <p:spPr>
          <a:xfrm>
            <a:off x="5306182" y="4667022"/>
            <a:ext cx="44840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066224-C24A-9D4A-B06D-C1F34A94CBB5}"/>
              </a:ext>
            </a:extLst>
          </p:cNvPr>
          <p:cNvCxnSpPr>
            <a:cxnSpLocks/>
            <a:stCxn id="8" idx="2"/>
          </p:cNvCxnSpPr>
          <p:nvPr/>
        </p:nvCxnSpPr>
        <p:spPr>
          <a:xfrm flipH="1">
            <a:off x="6444192" y="4667022"/>
            <a:ext cx="398452"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D1F18B-FE6D-7D4D-B4EF-1269A1F3B88A}"/>
              </a:ext>
            </a:extLst>
          </p:cNvPr>
          <p:cNvCxnSpPr>
            <a:cxnSpLocks/>
            <a:stCxn id="8" idx="2"/>
          </p:cNvCxnSpPr>
          <p:nvPr/>
        </p:nvCxnSpPr>
        <p:spPr>
          <a:xfrm>
            <a:off x="6842644" y="4667022"/>
            <a:ext cx="402668"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D75534C-9720-F24E-A1EE-35D5EAD8C6A6}"/>
              </a:ext>
            </a:extLst>
          </p:cNvPr>
          <p:cNvCxnSpPr>
            <a:cxnSpLocks/>
            <a:stCxn id="10" idx="2"/>
          </p:cNvCxnSpPr>
          <p:nvPr/>
        </p:nvCxnSpPr>
        <p:spPr>
          <a:xfrm flipH="1">
            <a:off x="8001828" y="4667022"/>
            <a:ext cx="377278"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93D3E9-B3B9-4F4D-9C65-6B4F2F36592B}"/>
              </a:ext>
            </a:extLst>
          </p:cNvPr>
          <p:cNvCxnSpPr>
            <a:cxnSpLocks/>
            <a:stCxn id="10" idx="2"/>
          </p:cNvCxnSpPr>
          <p:nvPr/>
        </p:nvCxnSpPr>
        <p:spPr>
          <a:xfrm>
            <a:off x="8379106" y="4667022"/>
            <a:ext cx="468446"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79913F5-4A16-BF47-A76C-B18C8F91A000}"/>
                  </a:ext>
                </a:extLst>
              </p:cNvPr>
              <p:cNvSpPr/>
              <p:nvPr/>
            </p:nvSpPr>
            <p:spPr>
              <a:xfrm>
                <a:off x="6428904" y="3009731"/>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𝑦</m:t>
                      </m:r>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3" name="Rectangle 32">
                <a:extLst>
                  <a:ext uri="{FF2B5EF4-FFF2-40B4-BE49-F238E27FC236}">
                    <a16:creationId xmlns:a16="http://schemas.microsoft.com/office/drawing/2014/main" id="{679913F5-4A16-BF47-A76C-B18C8F91A000}"/>
                  </a:ext>
                </a:extLst>
              </p:cNvPr>
              <p:cNvSpPr>
                <a:spLocks noRot="1" noChangeAspect="1" noMove="1" noResize="1" noEditPoints="1" noAdjustHandles="1" noChangeArrowheads="1" noChangeShapeType="1" noTextEdit="1"/>
              </p:cNvSpPr>
              <p:nvPr/>
            </p:nvSpPr>
            <p:spPr>
              <a:xfrm>
                <a:off x="6428904" y="3009731"/>
                <a:ext cx="941992" cy="338554"/>
              </a:xfrm>
              <a:prstGeom prst="rect">
                <a:avLst/>
              </a:prstGeom>
              <a:blipFill>
                <a:blip r:embed="rId8"/>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5EDB929-0D4A-FF49-A69D-3B81B35B5018}"/>
                  </a:ext>
                </a:extLst>
              </p:cNvPr>
              <p:cNvSpPr/>
              <p:nvPr/>
            </p:nvSpPr>
            <p:spPr>
              <a:xfrm>
                <a:off x="4754906" y="2985277"/>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𝑦</m:t>
                      </m:r>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4" name="Rectangle 33">
                <a:extLst>
                  <a:ext uri="{FF2B5EF4-FFF2-40B4-BE49-F238E27FC236}">
                    <a16:creationId xmlns:a16="http://schemas.microsoft.com/office/drawing/2014/main" id="{E5EDB929-0D4A-FF49-A69D-3B81B35B5018}"/>
                  </a:ext>
                </a:extLst>
              </p:cNvPr>
              <p:cNvSpPr>
                <a:spLocks noRot="1" noChangeAspect="1" noMove="1" noResize="1" noEditPoints="1" noAdjustHandles="1" noChangeArrowheads="1" noChangeShapeType="1" noTextEdit="1"/>
              </p:cNvSpPr>
              <p:nvPr/>
            </p:nvSpPr>
            <p:spPr>
              <a:xfrm>
                <a:off x="4754906" y="2985277"/>
                <a:ext cx="941992" cy="338554"/>
              </a:xfrm>
              <a:prstGeom prst="rect">
                <a:avLst/>
              </a:prstGeom>
              <a:blipFill>
                <a:blip r:embed="rId9"/>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19F5AC1-E32B-494D-A348-A3BBA97BB5FF}"/>
                  </a:ext>
                </a:extLst>
              </p:cNvPr>
              <p:cNvSpPr/>
              <p:nvPr/>
            </p:nvSpPr>
            <p:spPr>
              <a:xfrm>
                <a:off x="3793182"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5" name="Rectangle 34">
                <a:extLst>
                  <a:ext uri="{FF2B5EF4-FFF2-40B4-BE49-F238E27FC236}">
                    <a16:creationId xmlns:a16="http://schemas.microsoft.com/office/drawing/2014/main" id="{D19F5AC1-E32B-494D-A348-A3BBA97BB5FF}"/>
                  </a:ext>
                </a:extLst>
              </p:cNvPr>
              <p:cNvSpPr>
                <a:spLocks noRot="1" noChangeAspect="1" noMove="1" noResize="1" noEditPoints="1" noAdjustHandles="1" noChangeArrowheads="1" noChangeShapeType="1" noTextEdit="1"/>
              </p:cNvSpPr>
              <p:nvPr/>
            </p:nvSpPr>
            <p:spPr>
              <a:xfrm>
                <a:off x="3793182" y="3841145"/>
                <a:ext cx="941992" cy="338554"/>
              </a:xfrm>
              <a:prstGeom prst="rect">
                <a:avLst/>
              </a:prstGeom>
              <a:blipFill>
                <a:blip r:embed="rId10"/>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5FFEBEE-BC89-384B-B411-8B16139DB9ED}"/>
                  </a:ext>
                </a:extLst>
              </p:cNvPr>
              <p:cNvSpPr/>
              <p:nvPr/>
            </p:nvSpPr>
            <p:spPr>
              <a:xfrm>
                <a:off x="4380921"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6" name="Rectangle 35">
                <a:extLst>
                  <a:ext uri="{FF2B5EF4-FFF2-40B4-BE49-F238E27FC236}">
                    <a16:creationId xmlns:a16="http://schemas.microsoft.com/office/drawing/2014/main" id="{45FFEBEE-BC89-384B-B411-8B16139DB9ED}"/>
                  </a:ext>
                </a:extLst>
              </p:cNvPr>
              <p:cNvSpPr>
                <a:spLocks noRot="1" noChangeAspect="1" noMove="1" noResize="1" noEditPoints="1" noAdjustHandles="1" noChangeArrowheads="1" noChangeShapeType="1" noTextEdit="1"/>
              </p:cNvSpPr>
              <p:nvPr/>
            </p:nvSpPr>
            <p:spPr>
              <a:xfrm>
                <a:off x="4380921" y="3841145"/>
                <a:ext cx="941992" cy="338554"/>
              </a:xfrm>
              <a:prstGeom prst="rect">
                <a:avLst/>
              </a:prstGeom>
              <a:blipFill>
                <a:blip r:embed="rId11"/>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0421748-6E29-4446-B1F6-9883B27F5F7E}"/>
                  </a:ext>
                </a:extLst>
              </p:cNvPr>
              <p:cNvSpPr/>
              <p:nvPr/>
            </p:nvSpPr>
            <p:spPr>
              <a:xfrm>
                <a:off x="3405285"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7" name="Rectangle 36">
                <a:extLst>
                  <a:ext uri="{FF2B5EF4-FFF2-40B4-BE49-F238E27FC236}">
                    <a16:creationId xmlns:a16="http://schemas.microsoft.com/office/drawing/2014/main" id="{70421748-6E29-4446-B1F6-9883B27F5F7E}"/>
                  </a:ext>
                </a:extLst>
              </p:cNvPr>
              <p:cNvSpPr>
                <a:spLocks noRot="1" noChangeAspect="1" noMove="1" noResize="1" noEditPoints="1" noAdjustHandles="1" noChangeArrowheads="1" noChangeShapeType="1" noTextEdit="1"/>
              </p:cNvSpPr>
              <p:nvPr/>
            </p:nvSpPr>
            <p:spPr>
              <a:xfrm>
                <a:off x="3405285" y="4771775"/>
                <a:ext cx="274320" cy="338554"/>
              </a:xfrm>
              <a:prstGeom prst="rect">
                <a:avLst/>
              </a:prstGeom>
              <a:blipFill>
                <a:blip r:embed="rId12"/>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99352C3-C48F-BD48-B2F8-B324D41D14AD}"/>
                  </a:ext>
                </a:extLst>
              </p:cNvPr>
              <p:cNvSpPr/>
              <p:nvPr/>
            </p:nvSpPr>
            <p:spPr>
              <a:xfrm>
                <a:off x="7464996"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8" name="Rectangle 37">
                <a:extLst>
                  <a:ext uri="{FF2B5EF4-FFF2-40B4-BE49-F238E27FC236}">
                    <a16:creationId xmlns:a16="http://schemas.microsoft.com/office/drawing/2014/main" id="{E99352C3-C48F-BD48-B2F8-B324D41D14AD}"/>
                  </a:ext>
                </a:extLst>
              </p:cNvPr>
              <p:cNvSpPr>
                <a:spLocks noRot="1" noChangeAspect="1" noMove="1" noResize="1" noEditPoints="1" noAdjustHandles="1" noChangeArrowheads="1" noChangeShapeType="1" noTextEdit="1"/>
              </p:cNvSpPr>
              <p:nvPr/>
            </p:nvSpPr>
            <p:spPr>
              <a:xfrm>
                <a:off x="7464996" y="3841145"/>
                <a:ext cx="941992" cy="338554"/>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3566722-1026-C442-A437-FBC846BB4F8E}"/>
                  </a:ext>
                </a:extLst>
              </p:cNvPr>
              <p:cNvSpPr/>
              <p:nvPr/>
            </p:nvSpPr>
            <p:spPr>
              <a:xfrm>
                <a:off x="6819106"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9" name="Rectangle 38">
                <a:extLst>
                  <a:ext uri="{FF2B5EF4-FFF2-40B4-BE49-F238E27FC236}">
                    <a16:creationId xmlns:a16="http://schemas.microsoft.com/office/drawing/2014/main" id="{73566722-1026-C442-A437-FBC846BB4F8E}"/>
                  </a:ext>
                </a:extLst>
              </p:cNvPr>
              <p:cNvSpPr>
                <a:spLocks noRot="1" noChangeAspect="1" noMove="1" noResize="1" noEditPoints="1" noAdjustHandles="1" noChangeArrowheads="1" noChangeShapeType="1" noTextEdit="1"/>
              </p:cNvSpPr>
              <p:nvPr/>
            </p:nvSpPr>
            <p:spPr>
              <a:xfrm>
                <a:off x="6819106" y="3841145"/>
                <a:ext cx="941992" cy="338554"/>
              </a:xfrm>
              <a:prstGeom prst="rect">
                <a:avLst/>
              </a:prstGeom>
              <a:blipFill>
                <a:blip r:embed="rId14"/>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AECDECE-46DC-BC4A-B0AA-E826AE26C63A}"/>
                  </a:ext>
                </a:extLst>
              </p:cNvPr>
              <p:cNvSpPr/>
              <p:nvPr/>
            </p:nvSpPr>
            <p:spPr>
              <a:xfrm>
                <a:off x="4952410"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0" name="Rectangle 39">
                <a:extLst>
                  <a:ext uri="{FF2B5EF4-FFF2-40B4-BE49-F238E27FC236}">
                    <a16:creationId xmlns:a16="http://schemas.microsoft.com/office/drawing/2014/main" id="{4AECDECE-46DC-BC4A-B0AA-E826AE26C63A}"/>
                  </a:ext>
                </a:extLst>
              </p:cNvPr>
              <p:cNvSpPr>
                <a:spLocks noRot="1" noChangeAspect="1" noMove="1" noResize="1" noEditPoints="1" noAdjustHandles="1" noChangeArrowheads="1" noChangeShapeType="1" noTextEdit="1"/>
              </p:cNvSpPr>
              <p:nvPr/>
            </p:nvSpPr>
            <p:spPr>
              <a:xfrm>
                <a:off x="4952410" y="4771775"/>
                <a:ext cx="274320" cy="338554"/>
              </a:xfrm>
              <a:prstGeom prst="rect">
                <a:avLst/>
              </a:prstGeom>
              <a:blipFill>
                <a:blip r:embed="rId15"/>
                <a:stretch>
                  <a:fillRect l="-8696" r="-1739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FA82D80-6818-0C45-A0AB-5B78629ED3D3}"/>
                  </a:ext>
                </a:extLst>
              </p:cNvPr>
              <p:cNvSpPr/>
              <p:nvPr/>
            </p:nvSpPr>
            <p:spPr>
              <a:xfrm>
                <a:off x="6491526"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1" name="Rectangle 40">
                <a:extLst>
                  <a:ext uri="{FF2B5EF4-FFF2-40B4-BE49-F238E27FC236}">
                    <a16:creationId xmlns:a16="http://schemas.microsoft.com/office/drawing/2014/main" id="{5FA82D80-6818-0C45-A0AB-5B78629ED3D3}"/>
                  </a:ext>
                </a:extLst>
              </p:cNvPr>
              <p:cNvSpPr>
                <a:spLocks noRot="1" noChangeAspect="1" noMove="1" noResize="1" noEditPoints="1" noAdjustHandles="1" noChangeArrowheads="1" noChangeShapeType="1" noTextEdit="1"/>
              </p:cNvSpPr>
              <p:nvPr/>
            </p:nvSpPr>
            <p:spPr>
              <a:xfrm>
                <a:off x="6491526" y="4771775"/>
                <a:ext cx="274320" cy="338554"/>
              </a:xfrm>
              <a:prstGeom prst="rect">
                <a:avLst/>
              </a:prstGeom>
              <a:blipFill>
                <a:blip r:embed="rId12"/>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6BFCCB2-4D14-B547-A643-353AE7E6D83C}"/>
                  </a:ext>
                </a:extLst>
              </p:cNvPr>
              <p:cNvSpPr/>
              <p:nvPr/>
            </p:nvSpPr>
            <p:spPr>
              <a:xfrm>
                <a:off x="8015113"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2" name="Rectangle 41">
                <a:extLst>
                  <a:ext uri="{FF2B5EF4-FFF2-40B4-BE49-F238E27FC236}">
                    <a16:creationId xmlns:a16="http://schemas.microsoft.com/office/drawing/2014/main" id="{16BFCCB2-4D14-B547-A643-353AE7E6D83C}"/>
                  </a:ext>
                </a:extLst>
              </p:cNvPr>
              <p:cNvSpPr>
                <a:spLocks noRot="1" noChangeAspect="1" noMove="1" noResize="1" noEditPoints="1" noAdjustHandles="1" noChangeArrowheads="1" noChangeShapeType="1" noTextEdit="1"/>
              </p:cNvSpPr>
              <p:nvPr/>
            </p:nvSpPr>
            <p:spPr>
              <a:xfrm>
                <a:off x="8015113" y="4771775"/>
                <a:ext cx="274320" cy="338554"/>
              </a:xfrm>
              <a:prstGeom prst="rect">
                <a:avLst/>
              </a:prstGeom>
              <a:blipFill>
                <a:blip r:embed="rId12"/>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215BE76-7D1C-E94E-8AD7-CC9E2A688F16}"/>
                  </a:ext>
                </a:extLst>
              </p:cNvPr>
              <p:cNvSpPr/>
              <p:nvPr/>
            </p:nvSpPr>
            <p:spPr>
              <a:xfrm>
                <a:off x="3853784"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3" name="Rectangle 42">
                <a:extLst>
                  <a:ext uri="{FF2B5EF4-FFF2-40B4-BE49-F238E27FC236}">
                    <a16:creationId xmlns:a16="http://schemas.microsoft.com/office/drawing/2014/main" id="{2215BE76-7D1C-E94E-8AD7-CC9E2A688F16}"/>
                  </a:ext>
                </a:extLst>
              </p:cNvPr>
              <p:cNvSpPr>
                <a:spLocks noRot="1" noChangeAspect="1" noMove="1" noResize="1" noEditPoints="1" noAdjustHandles="1" noChangeArrowheads="1" noChangeShapeType="1" noTextEdit="1"/>
              </p:cNvSpPr>
              <p:nvPr/>
            </p:nvSpPr>
            <p:spPr>
              <a:xfrm>
                <a:off x="3853784" y="4771775"/>
                <a:ext cx="274320" cy="338554"/>
              </a:xfrm>
              <a:prstGeom prst="rect">
                <a:avLst/>
              </a:prstGeom>
              <a:blipFill>
                <a:blip r:embed="rId16"/>
                <a:stretch>
                  <a:fillRect r="-7272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4E40B34-9A81-CB4C-BDCA-64E3CEAABA43}"/>
                  </a:ext>
                </a:extLst>
              </p:cNvPr>
              <p:cNvSpPr/>
              <p:nvPr/>
            </p:nvSpPr>
            <p:spPr>
              <a:xfrm>
                <a:off x="5320263"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4" name="Rectangle 43">
                <a:extLst>
                  <a:ext uri="{FF2B5EF4-FFF2-40B4-BE49-F238E27FC236}">
                    <a16:creationId xmlns:a16="http://schemas.microsoft.com/office/drawing/2014/main" id="{C4E40B34-9A81-CB4C-BDCA-64E3CEAABA43}"/>
                  </a:ext>
                </a:extLst>
              </p:cNvPr>
              <p:cNvSpPr>
                <a:spLocks noRot="1" noChangeAspect="1" noMove="1" noResize="1" noEditPoints="1" noAdjustHandles="1" noChangeArrowheads="1" noChangeShapeType="1" noTextEdit="1"/>
              </p:cNvSpPr>
              <p:nvPr/>
            </p:nvSpPr>
            <p:spPr>
              <a:xfrm>
                <a:off x="5320263" y="4771775"/>
                <a:ext cx="274320" cy="338554"/>
              </a:xfrm>
              <a:prstGeom prst="rect">
                <a:avLst/>
              </a:prstGeom>
              <a:blipFill>
                <a:blip r:embed="rId17"/>
                <a:stretch>
                  <a:fillRect r="-7272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9957FC9-FBF7-1C42-842E-2107B0E2076D}"/>
                  </a:ext>
                </a:extLst>
              </p:cNvPr>
              <p:cNvSpPr/>
              <p:nvPr/>
            </p:nvSpPr>
            <p:spPr>
              <a:xfrm>
                <a:off x="6896487"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5" name="Rectangle 44">
                <a:extLst>
                  <a:ext uri="{FF2B5EF4-FFF2-40B4-BE49-F238E27FC236}">
                    <a16:creationId xmlns:a16="http://schemas.microsoft.com/office/drawing/2014/main" id="{69957FC9-FBF7-1C42-842E-2107B0E2076D}"/>
                  </a:ext>
                </a:extLst>
              </p:cNvPr>
              <p:cNvSpPr>
                <a:spLocks noRot="1" noChangeAspect="1" noMove="1" noResize="1" noEditPoints="1" noAdjustHandles="1" noChangeArrowheads="1" noChangeShapeType="1" noTextEdit="1"/>
              </p:cNvSpPr>
              <p:nvPr/>
            </p:nvSpPr>
            <p:spPr>
              <a:xfrm>
                <a:off x="6896487" y="4771775"/>
                <a:ext cx="274320" cy="338554"/>
              </a:xfrm>
              <a:prstGeom prst="rect">
                <a:avLst/>
              </a:prstGeom>
              <a:blipFill>
                <a:blip r:embed="rId18"/>
                <a:stretch>
                  <a:fillRect r="-6956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309D82B6-9E3C-1B4E-86E1-FC0A09C962C8}"/>
                  </a:ext>
                </a:extLst>
              </p:cNvPr>
              <p:cNvSpPr/>
              <p:nvPr/>
            </p:nvSpPr>
            <p:spPr>
              <a:xfrm>
                <a:off x="8429876"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6" name="Rectangle 45">
                <a:extLst>
                  <a:ext uri="{FF2B5EF4-FFF2-40B4-BE49-F238E27FC236}">
                    <a16:creationId xmlns:a16="http://schemas.microsoft.com/office/drawing/2014/main" id="{309D82B6-9E3C-1B4E-86E1-FC0A09C962C8}"/>
                  </a:ext>
                </a:extLst>
              </p:cNvPr>
              <p:cNvSpPr>
                <a:spLocks noRot="1" noChangeAspect="1" noMove="1" noResize="1" noEditPoints="1" noAdjustHandles="1" noChangeArrowheads="1" noChangeShapeType="1" noTextEdit="1"/>
              </p:cNvSpPr>
              <p:nvPr/>
            </p:nvSpPr>
            <p:spPr>
              <a:xfrm>
                <a:off x="8429876" y="4771775"/>
                <a:ext cx="274320" cy="338554"/>
              </a:xfrm>
              <a:prstGeom prst="rect">
                <a:avLst/>
              </a:prstGeom>
              <a:blipFill>
                <a:blip r:embed="rId19"/>
                <a:stretch>
                  <a:fillRect r="-65217"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5668FC4-7D27-D545-90E1-690E99103F91}"/>
              </a:ext>
            </a:extLst>
          </p:cNvPr>
          <p:cNvCxnSpPr/>
          <p:nvPr/>
        </p:nvCxnSpPr>
        <p:spPr>
          <a:xfrm>
            <a:off x="2224004" y="5437209"/>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93ED0B99-0115-0545-9AAB-30712C38D38D}"/>
              </a:ext>
            </a:extLst>
          </p:cNvPr>
          <p:cNvSpPr/>
          <p:nvPr/>
        </p:nvSpPr>
        <p:spPr>
          <a:xfrm>
            <a:off x="1999898" y="2404758"/>
            <a:ext cx="2294406" cy="646331"/>
          </a:xfrm>
          <a:prstGeom prst="rect">
            <a:avLst/>
          </a:prstGeom>
        </p:spPr>
        <p:txBody>
          <a:bodyPr wrap="square">
            <a:spAutoFit/>
          </a:bodyPr>
          <a:lstStyle/>
          <a:p>
            <a:r>
              <a:rPr lang="en-US" dirty="0">
                <a:solidFill>
                  <a:srgbClr val="FF0000"/>
                </a:solidFill>
                <a:latin typeface="Cambria Math" panose="02040503050406030204" pitchFamily="18" charset="0"/>
                <a:ea typeface="Cambria Math" panose="02040503050406030204" pitchFamily="18" charset="0"/>
              </a:rPr>
              <a:t>The label adversary claims is the real one </a:t>
            </a:r>
            <a:endParaRPr lang="en-US" dirty="0">
              <a:solidFill>
                <a:srgbClr val="FF0000"/>
              </a:solidFill>
            </a:endParaRPr>
          </a:p>
        </p:txBody>
      </p:sp>
      <p:sp>
        <p:nvSpPr>
          <p:cNvPr id="48" name="Rectangle 47">
            <a:extLst>
              <a:ext uri="{FF2B5EF4-FFF2-40B4-BE49-F238E27FC236}">
                <a16:creationId xmlns:a16="http://schemas.microsoft.com/office/drawing/2014/main" id="{65B56132-2F00-A547-AB7B-3303AFCE9C87}"/>
              </a:ext>
            </a:extLst>
          </p:cNvPr>
          <p:cNvSpPr/>
          <p:nvPr/>
        </p:nvSpPr>
        <p:spPr>
          <a:xfrm>
            <a:off x="7761098" y="2482028"/>
            <a:ext cx="2642183" cy="369332"/>
          </a:xfrm>
          <a:prstGeom prst="rect">
            <a:avLst/>
          </a:prstGeom>
        </p:spPr>
        <p:txBody>
          <a:bodyPr wrap="square">
            <a:spAutoFit/>
          </a:bodyPr>
          <a:lstStyle/>
          <a:p>
            <a:r>
              <a:rPr lang="en-US" dirty="0">
                <a:solidFill>
                  <a:srgbClr val="00B050"/>
                </a:solidFill>
                <a:latin typeface="Cambria Math" panose="02040503050406030204" pitchFamily="18" charset="0"/>
                <a:ea typeface="Cambria Math" panose="02040503050406030204" pitchFamily="18" charset="0"/>
              </a:rPr>
              <a:t>Algorithm’s prediction</a:t>
            </a:r>
            <a:endParaRPr lang="en-US" dirty="0">
              <a:solidFill>
                <a:srgbClr val="00B050"/>
              </a:solidFill>
            </a:endParaRPr>
          </a:p>
        </p:txBody>
      </p:sp>
      <p:sp>
        <p:nvSpPr>
          <p:cNvPr id="27" name="Freeform 26">
            <a:extLst>
              <a:ext uri="{FF2B5EF4-FFF2-40B4-BE49-F238E27FC236}">
                <a16:creationId xmlns:a16="http://schemas.microsoft.com/office/drawing/2014/main" id="{B10E44BC-B8D2-0C44-9E27-ED8778D0A985}"/>
              </a:ext>
            </a:extLst>
          </p:cNvPr>
          <p:cNvSpPr/>
          <p:nvPr/>
        </p:nvSpPr>
        <p:spPr>
          <a:xfrm>
            <a:off x="6802580" y="2646225"/>
            <a:ext cx="977900"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Freeform 48">
            <a:extLst>
              <a:ext uri="{FF2B5EF4-FFF2-40B4-BE49-F238E27FC236}">
                <a16:creationId xmlns:a16="http://schemas.microsoft.com/office/drawing/2014/main" id="{E671827E-F3CF-A648-A047-FBD2DC9CE836}"/>
              </a:ext>
            </a:extLst>
          </p:cNvPr>
          <p:cNvSpPr/>
          <p:nvPr/>
        </p:nvSpPr>
        <p:spPr>
          <a:xfrm flipH="1">
            <a:off x="4293971" y="2691088"/>
            <a:ext cx="642325"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8C6FE49D-C772-F648-BEF0-2CA2D364D072}"/>
              </a:ext>
            </a:extLst>
          </p:cNvPr>
          <p:cNvSpPr/>
          <p:nvPr/>
        </p:nvSpPr>
        <p:spPr>
          <a:xfrm>
            <a:off x="6262741" y="3528180"/>
            <a:ext cx="2642182" cy="18858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23EF460-54A4-4C44-A1F7-2BE002F00CE1}"/>
              </a:ext>
            </a:extLst>
          </p:cNvPr>
          <p:cNvSpPr/>
          <p:nvPr/>
        </p:nvSpPr>
        <p:spPr>
          <a:xfrm>
            <a:off x="2207570" y="4382969"/>
            <a:ext cx="2273667" cy="10288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0D19F42-A593-B14C-9BE8-F412035BBF96}"/>
              </a:ext>
            </a:extLst>
          </p:cNvPr>
          <p:cNvSpPr/>
          <p:nvPr/>
        </p:nvSpPr>
        <p:spPr>
          <a:xfrm>
            <a:off x="2233257" y="3504219"/>
            <a:ext cx="1454824" cy="369332"/>
          </a:xfrm>
          <a:prstGeom prst="rect">
            <a:avLst/>
          </a:prstGeom>
        </p:spPr>
        <p:txBody>
          <a:bodyPr wrap="square">
            <a:spAutoFit/>
          </a:bodyPr>
          <a:lstStyle/>
          <a:p>
            <a:r>
              <a:rPr lang="en-US" dirty="0">
                <a:solidFill>
                  <a:srgbClr val="00B050"/>
                </a:solidFill>
              </a:rPr>
              <a:t>Algorithm</a:t>
            </a:r>
          </a:p>
        </p:txBody>
      </p:sp>
      <p:sp>
        <p:nvSpPr>
          <p:cNvPr id="52" name="Freeform 51">
            <a:extLst>
              <a:ext uri="{FF2B5EF4-FFF2-40B4-BE49-F238E27FC236}">
                <a16:creationId xmlns:a16="http://schemas.microsoft.com/office/drawing/2014/main" id="{E7E04B50-2B76-694C-86FD-D7858E87138D}"/>
              </a:ext>
            </a:extLst>
          </p:cNvPr>
          <p:cNvSpPr/>
          <p:nvPr/>
        </p:nvSpPr>
        <p:spPr>
          <a:xfrm flipH="1">
            <a:off x="3352267" y="3759444"/>
            <a:ext cx="687957"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a:extLst>
              <a:ext uri="{FF2B5EF4-FFF2-40B4-BE49-F238E27FC236}">
                <a16:creationId xmlns:a16="http://schemas.microsoft.com/office/drawing/2014/main" id="{1E47C9C6-5218-B94E-9ACF-90E8E6CCD114}"/>
              </a:ext>
            </a:extLst>
          </p:cNvPr>
          <p:cNvSpPr/>
          <p:nvPr/>
        </p:nvSpPr>
        <p:spPr>
          <a:xfrm>
            <a:off x="5596179" y="3504219"/>
            <a:ext cx="2294406" cy="369332"/>
          </a:xfrm>
          <a:prstGeom prst="rect">
            <a:avLst/>
          </a:prstGeom>
        </p:spPr>
        <p:txBody>
          <a:bodyPr wrap="square">
            <a:spAutoFit/>
          </a:bodyPr>
          <a:lstStyle/>
          <a:p>
            <a:r>
              <a:rPr lang="en-US" dirty="0">
                <a:solidFill>
                  <a:srgbClr val="FF0000"/>
                </a:solidFill>
                <a:latin typeface="Cambria Math" panose="02040503050406030204" pitchFamily="18" charset="0"/>
                <a:ea typeface="Cambria Math" panose="02040503050406030204" pitchFamily="18" charset="0"/>
              </a:rPr>
              <a:t>Adversary</a:t>
            </a:r>
            <a:endParaRPr lang="en-US" dirty="0">
              <a:solidFill>
                <a:srgbClr val="FF0000"/>
              </a:solidFill>
            </a:endParaRPr>
          </a:p>
        </p:txBody>
      </p:sp>
      <p:sp>
        <p:nvSpPr>
          <p:cNvPr id="64" name="Freeform 63">
            <a:extLst>
              <a:ext uri="{FF2B5EF4-FFF2-40B4-BE49-F238E27FC236}">
                <a16:creationId xmlns:a16="http://schemas.microsoft.com/office/drawing/2014/main" id="{DB5EFF46-B045-C24C-BC03-158FFB617243}"/>
              </a:ext>
            </a:extLst>
          </p:cNvPr>
          <p:cNvSpPr/>
          <p:nvPr/>
        </p:nvSpPr>
        <p:spPr>
          <a:xfrm>
            <a:off x="5012695" y="3695788"/>
            <a:ext cx="564749"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Straight Connector 29">
            <a:extLst>
              <a:ext uri="{FF2B5EF4-FFF2-40B4-BE49-F238E27FC236}">
                <a16:creationId xmlns:a16="http://schemas.microsoft.com/office/drawing/2014/main" id="{115E3596-8B07-1D4F-AC27-F3C0F1D13369}"/>
              </a:ext>
            </a:extLst>
          </p:cNvPr>
          <p:cNvCxnSpPr/>
          <p:nvPr/>
        </p:nvCxnSpPr>
        <p:spPr>
          <a:xfrm flipV="1">
            <a:off x="5528419" y="2236763"/>
            <a:ext cx="0" cy="320876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D0A7D739-FA8E-7844-A4C8-56E8D8B75F1F}"/>
              </a:ext>
            </a:extLst>
          </p:cNvPr>
          <p:cNvSpPr/>
          <p:nvPr/>
        </p:nvSpPr>
        <p:spPr>
          <a:xfrm>
            <a:off x="6289432" y="4330717"/>
            <a:ext cx="2294406" cy="369332"/>
          </a:xfrm>
          <a:prstGeom prst="rect">
            <a:avLst/>
          </a:prstGeom>
        </p:spPr>
        <p:txBody>
          <a:bodyPr wrap="square">
            <a:spAutoFit/>
          </a:bodyPr>
          <a:lstStyle/>
          <a:p>
            <a:r>
              <a:rPr lang="en-US" dirty="0">
                <a:solidFill>
                  <a:srgbClr val="FF0000"/>
                </a:solidFill>
                <a:latin typeface="Cambria Math" panose="02040503050406030204" pitchFamily="18" charset="0"/>
                <a:ea typeface="Cambria Math" panose="02040503050406030204" pitchFamily="18" charset="0"/>
              </a:rPr>
              <a:t>Adversary</a:t>
            </a:r>
            <a:endParaRPr lang="en-US" dirty="0">
              <a:solidFill>
                <a:srgbClr val="FF0000"/>
              </a:solidFill>
            </a:endParaRPr>
          </a:p>
        </p:txBody>
      </p:sp>
      <p:sp>
        <p:nvSpPr>
          <p:cNvPr id="67" name="Freeform 66">
            <a:extLst>
              <a:ext uri="{FF2B5EF4-FFF2-40B4-BE49-F238E27FC236}">
                <a16:creationId xmlns:a16="http://schemas.microsoft.com/office/drawing/2014/main" id="{487705DB-724A-BB41-AEF1-8E999510A4A5}"/>
              </a:ext>
            </a:extLst>
          </p:cNvPr>
          <p:cNvSpPr/>
          <p:nvPr/>
        </p:nvSpPr>
        <p:spPr>
          <a:xfrm>
            <a:off x="5705948" y="4522286"/>
            <a:ext cx="564749"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FF000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0D077B3-AAD1-EF49-BBE4-75775B94001E}"/>
                  </a:ext>
                </a:extLst>
              </p:cNvPr>
              <p:cNvSpPr/>
              <p:nvPr/>
            </p:nvSpPr>
            <p:spPr>
              <a:xfrm>
                <a:off x="4302192" y="5485800"/>
                <a:ext cx="2777748" cy="369332"/>
              </a:xfrm>
              <a:prstGeom prst="rect">
                <a:avLst/>
              </a:prstGeom>
            </p:spPr>
            <p:txBody>
              <a:bodyPr wrap="none">
                <a:spAutoFit/>
              </a:bodyPr>
              <a:lstStyle/>
              <a:p>
                <a:r>
                  <a:rPr lang="en-US" dirty="0">
                    <a:solidFill>
                      <a:srgbClr val="00B0F0"/>
                    </a:solidFill>
                    <a:effectLst>
                      <a:glow rad="101600">
                        <a:schemeClr val="bg1"/>
                      </a:glow>
                    </a:effectLst>
                    <a:ea typeface="Cambria Math" panose="02040503050406030204" pitchFamily="18" charset="0"/>
                  </a:rPr>
                  <a:t>Consistent threshold </a:t>
                </a:r>
                <a14:m>
                  <m:oMath xmlns:m="http://schemas.openxmlformats.org/officeDocument/2006/math">
                    <m:sSub>
                      <m:sSubPr>
                        <m:ctrlP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sSubPr>
                      <m:e>
                        <m:r>
                          <m:rPr>
                            <m:sty m:val="p"/>
                          </m:rPr>
                          <a:rPr lang="en-US" b="0" i="0"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e>
                      <m:sub>
                        <m: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t>𝑎</m:t>
                        </m:r>
                      </m:sub>
                    </m:sSub>
                    <m:d>
                      <m:dPr>
                        <m:ctrlP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dPr>
                      <m:e>
                        <m: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t>⋅</m:t>
                        </m:r>
                      </m:e>
                    </m:d>
                  </m:oMath>
                </a14:m>
                <a:endParaRPr lang="en-US" dirty="0">
                  <a:solidFill>
                    <a:srgbClr val="00B0F0"/>
                  </a:solidFill>
                </a:endParaRPr>
              </a:p>
            </p:txBody>
          </p:sp>
        </mc:Choice>
        <mc:Fallback xmlns="">
          <p:sp>
            <p:nvSpPr>
              <p:cNvPr id="31" name="Rectangle 30">
                <a:extLst>
                  <a:ext uri="{FF2B5EF4-FFF2-40B4-BE49-F238E27FC236}">
                    <a16:creationId xmlns:a16="http://schemas.microsoft.com/office/drawing/2014/main" id="{90D077B3-AAD1-EF49-BBE4-75775B94001E}"/>
                  </a:ext>
                </a:extLst>
              </p:cNvPr>
              <p:cNvSpPr>
                <a:spLocks noRot="1" noChangeAspect="1" noMove="1" noResize="1" noEditPoints="1" noAdjustHandles="1" noChangeArrowheads="1" noChangeShapeType="1" noTextEdit="1"/>
              </p:cNvSpPr>
              <p:nvPr/>
            </p:nvSpPr>
            <p:spPr>
              <a:xfrm>
                <a:off x="4302192" y="5485800"/>
                <a:ext cx="2777748" cy="369332"/>
              </a:xfrm>
              <a:prstGeom prst="rect">
                <a:avLst/>
              </a:prstGeom>
              <a:blipFill>
                <a:blip r:embed="rId20"/>
                <a:stretch>
                  <a:fillRect l="-3182" t="-20690" b="-41379"/>
                </a:stretch>
              </a:blipFill>
            </p:spPr>
            <p:txBody>
              <a:bodyPr/>
              <a:lstStyle/>
              <a:p>
                <a:r>
                  <a:rPr lang="en-US">
                    <a:noFill/>
                  </a:rPr>
                  <a:t> </a:t>
                </a:r>
              </a:p>
            </p:txBody>
          </p:sp>
        </mc:Fallback>
      </mc:AlternateContent>
      <p:sp>
        <p:nvSpPr>
          <p:cNvPr id="68" name="Rectangle 67">
            <a:extLst>
              <a:ext uri="{FF2B5EF4-FFF2-40B4-BE49-F238E27FC236}">
                <a16:creationId xmlns:a16="http://schemas.microsoft.com/office/drawing/2014/main" id="{D67C7E25-C4EF-DA47-AC6A-6A080AA19CDC}"/>
              </a:ext>
            </a:extLst>
          </p:cNvPr>
          <p:cNvSpPr/>
          <p:nvPr/>
        </p:nvSpPr>
        <p:spPr>
          <a:xfrm>
            <a:off x="3216574" y="4365832"/>
            <a:ext cx="1454824" cy="369332"/>
          </a:xfrm>
          <a:prstGeom prst="rect">
            <a:avLst/>
          </a:prstGeom>
        </p:spPr>
        <p:txBody>
          <a:bodyPr wrap="square">
            <a:spAutoFit/>
          </a:bodyPr>
          <a:lstStyle/>
          <a:p>
            <a:r>
              <a:rPr lang="en-US" dirty="0">
                <a:solidFill>
                  <a:srgbClr val="00B050"/>
                </a:solidFill>
              </a:rPr>
              <a:t>Algorithm</a:t>
            </a:r>
          </a:p>
        </p:txBody>
      </p:sp>
      <p:sp>
        <p:nvSpPr>
          <p:cNvPr id="69" name="Freeform 68">
            <a:extLst>
              <a:ext uri="{FF2B5EF4-FFF2-40B4-BE49-F238E27FC236}">
                <a16:creationId xmlns:a16="http://schemas.microsoft.com/office/drawing/2014/main" id="{FE114DF6-E306-4D47-B60D-C252C3A5B001}"/>
              </a:ext>
            </a:extLst>
          </p:cNvPr>
          <p:cNvSpPr/>
          <p:nvPr/>
        </p:nvSpPr>
        <p:spPr>
          <a:xfrm flipH="1">
            <a:off x="4335584" y="4621057"/>
            <a:ext cx="687957" cy="342900"/>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3E78BBC-0AE3-0340-826B-8D34D4F6F117}"/>
                  </a:ext>
                </a:extLst>
              </p:cNvPr>
              <p:cNvSpPr txBox="1"/>
              <p:nvPr/>
            </p:nvSpPr>
            <p:spPr>
              <a:xfrm>
                <a:off x="441040" y="6139974"/>
                <a:ext cx="11659314" cy="430887"/>
              </a:xfrm>
              <a:prstGeom prst="rect">
                <a:avLst/>
              </a:prstGeom>
              <a:noFill/>
            </p:spPr>
            <p:txBody>
              <a:bodyPr wrap="square">
                <a:spAutoFit/>
              </a:bodyPr>
              <a:lstStyle/>
              <a:p>
                <a:pPr marL="0" indent="0">
                  <a:buNone/>
                </a:pPr>
                <a:r>
                  <a:rPr lang="en-US" sz="2200" dirty="0">
                    <a:latin typeface="Cambria Math" panose="02040503050406030204" pitchFamily="18" charset="0"/>
                    <a:ea typeface="Cambria Math" panose="02040503050406030204" pitchFamily="18" charset="0"/>
                  </a:rPr>
                  <a:t>Algorithm is forced to err at every round </a:t>
                </a:r>
                <a:r>
                  <a:rPr lang="en-US" sz="2200" dirty="0">
                    <a:latin typeface="Cambria Math" panose="02040503050406030204" pitchFamily="18" charset="0"/>
                    <a:ea typeface="Cambria Math" panose="02040503050406030204" pitchFamily="18" charset="0"/>
                    <a:sym typeface="Wingdings" pitchFamily="2" charset="2"/>
                  </a:rPr>
                  <a:t> </a:t>
                </a:r>
                <a:r>
                  <a:rPr lang="en-US" sz="2200" dirty="0">
                    <a:latin typeface="Cambria Math" panose="02040503050406030204" pitchFamily="18" charset="0"/>
                    <a:ea typeface="Cambria Math" panose="02040503050406030204" pitchFamily="18" charset="0"/>
                  </a:rPr>
                  <a:t> </a:t>
                </a:r>
                <a14:m>
                  <m:oMath xmlns:m="http://schemas.openxmlformats.org/officeDocument/2006/math">
                    <m:r>
                      <a:rPr lang="en-US" sz="2200" i="1">
                        <a:solidFill>
                          <a:schemeClr val="accent2"/>
                        </a:solidFill>
                        <a:effectLst>
                          <a:glow rad="101600">
                            <a:schemeClr val="bg1"/>
                          </a:glow>
                        </a:effectLst>
                        <a:latin typeface="Cambria Math" panose="02040503050406030204" pitchFamily="18" charset="0"/>
                        <a:ea typeface="Cambria Math" panose="02040503050406030204" pitchFamily="18" charset="0"/>
                      </a:rPr>
                      <m:t>𝑇</m:t>
                    </m:r>
                  </m:oMath>
                </a14:m>
                <a:r>
                  <a:rPr lang="en-US" sz="2200" dirty="0">
                    <a:latin typeface="Cambria Math" panose="02040503050406030204" pitchFamily="18" charset="0"/>
                    <a:ea typeface="Cambria Math" panose="02040503050406030204" pitchFamily="18" charset="0"/>
                  </a:rPr>
                  <a:t>  mistakes over </a:t>
                </a:r>
                <a14:m>
                  <m:oMath xmlns:m="http://schemas.openxmlformats.org/officeDocument/2006/math">
                    <m:r>
                      <a:rPr lang="en-US" sz="2200" i="1">
                        <a:solidFill>
                          <a:schemeClr val="accent2"/>
                        </a:solidFill>
                        <a:effectLst>
                          <a:glow rad="101600">
                            <a:schemeClr val="bg1"/>
                          </a:glow>
                        </a:effectLst>
                        <a:latin typeface="Cambria Math" panose="02040503050406030204" pitchFamily="18" charset="0"/>
                        <a:ea typeface="Cambria Math" panose="02040503050406030204" pitchFamily="18" charset="0"/>
                      </a:rPr>
                      <m:t>𝑇</m:t>
                    </m:r>
                  </m:oMath>
                </a14:m>
                <a:r>
                  <a:rPr lang="en-US" sz="2200" dirty="0">
                    <a:latin typeface="Cambria Math" panose="02040503050406030204" pitchFamily="18" charset="0"/>
                    <a:ea typeface="Cambria Math" panose="02040503050406030204" pitchFamily="18" charset="0"/>
                  </a:rPr>
                  <a:t> instances </a:t>
                </a:r>
                <a:r>
                  <a:rPr lang="en-US" sz="2200" dirty="0">
                    <a:latin typeface="Cambria Math" panose="02040503050406030204" pitchFamily="18" charset="0"/>
                    <a:ea typeface="Cambria Math" panose="02040503050406030204" pitchFamily="18" charset="0"/>
                    <a:sym typeface="Wingdings" pitchFamily="2" charset="2"/>
                  </a:rPr>
                  <a:t> Avg Regret O(1).</a:t>
                </a:r>
                <a:endParaRPr lang="en-US" sz="2200" dirty="0">
                  <a:latin typeface="Cambria Math" panose="02040503050406030204" pitchFamily="18" charset="0"/>
                  <a:ea typeface="Cambria Math" panose="02040503050406030204" pitchFamily="18" charset="0"/>
                </a:endParaRPr>
              </a:p>
            </p:txBody>
          </p:sp>
        </mc:Choice>
        <mc:Fallback xmlns="">
          <p:sp>
            <p:nvSpPr>
              <p:cNvPr id="58" name="TextBox 57">
                <a:extLst>
                  <a:ext uri="{FF2B5EF4-FFF2-40B4-BE49-F238E27FC236}">
                    <a16:creationId xmlns:a16="http://schemas.microsoft.com/office/drawing/2014/main" id="{03E78BBC-0AE3-0340-826B-8D34D4F6F117}"/>
                  </a:ext>
                </a:extLst>
              </p:cNvPr>
              <p:cNvSpPr txBox="1">
                <a:spLocks noRot="1" noChangeAspect="1" noMove="1" noResize="1" noEditPoints="1" noAdjustHandles="1" noChangeArrowheads="1" noChangeShapeType="1" noTextEdit="1"/>
              </p:cNvSpPr>
              <p:nvPr/>
            </p:nvSpPr>
            <p:spPr>
              <a:xfrm>
                <a:off x="441040" y="6139974"/>
                <a:ext cx="11659314" cy="430887"/>
              </a:xfrm>
              <a:prstGeom prst="rect">
                <a:avLst/>
              </a:prstGeom>
              <a:blipFill>
                <a:blip r:embed="rId21"/>
                <a:stretch>
                  <a:fillRect l="-653" t="-8571" b="-28571"/>
                </a:stretch>
              </a:blipFill>
            </p:spPr>
            <p:txBody>
              <a:bodyPr/>
              <a:lstStyle/>
              <a:p>
                <a:r>
                  <a:rPr lang="en-US">
                    <a:noFill/>
                  </a:rPr>
                  <a:t> </a:t>
                </a:r>
              </a:p>
            </p:txBody>
          </p:sp>
        </mc:Fallback>
      </mc:AlternateContent>
    </p:spTree>
    <p:extLst>
      <p:ext uri="{BB962C8B-B14F-4D97-AF65-F5344CB8AC3E}">
        <p14:creationId xmlns:p14="http://schemas.microsoft.com/office/powerpoint/2010/main" val="87112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4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46"/>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66"/>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7"/>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68"/>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31"/>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grpId="0" nodeType="clickEffect">
                                  <p:stCondLst>
                                    <p:cond delay="0"/>
                                  </p:stCondLst>
                                  <p:childTnLst>
                                    <p:set>
                                      <p:cBhvr>
                                        <p:cTn id="136" dur="1" fill="hold">
                                          <p:stCondLst>
                                            <p:cond delay="0"/>
                                          </p:stCondLst>
                                        </p:cTn>
                                        <p:tgtEl>
                                          <p:spTgt spid="28"/>
                                        </p:tgtEl>
                                        <p:attrNameLst>
                                          <p:attrName>style.visibility</p:attrName>
                                        </p:attrNameLst>
                                      </p:cBhvr>
                                      <p:to>
                                        <p:strVal val="hidden"/>
                                      </p:to>
                                    </p:set>
                                  </p:childTnLst>
                                </p:cTn>
                              </p:par>
                              <p:par>
                                <p:cTn id="137" presetID="1" presetClass="exit" presetSubtype="0" fill="hold" grpId="0" nodeType="withEffect">
                                  <p:stCondLst>
                                    <p:cond delay="0"/>
                                  </p:stCondLst>
                                  <p:childTnLst>
                                    <p:set>
                                      <p:cBhvr>
                                        <p:cTn id="138" dur="1" fill="hold">
                                          <p:stCondLst>
                                            <p:cond delay="0"/>
                                          </p:stCondLst>
                                        </p:cTn>
                                        <p:tgtEl>
                                          <p:spTgt spid="50"/>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51"/>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52"/>
                                        </p:tgtEl>
                                        <p:attrNameLst>
                                          <p:attrName>style.visibility</p:attrName>
                                        </p:attrNameLst>
                                      </p:cBhvr>
                                      <p:to>
                                        <p:strVal val="hidden"/>
                                      </p:to>
                                    </p:set>
                                  </p:childTnLst>
                                </p:cTn>
                              </p:par>
                              <p:par>
                                <p:cTn id="143" presetID="1" presetClass="exit" presetSubtype="0" fill="hold" grpId="1" nodeType="withEffect">
                                  <p:stCondLst>
                                    <p:cond delay="0"/>
                                  </p:stCondLst>
                                  <p:childTnLst>
                                    <p:set>
                                      <p:cBhvr>
                                        <p:cTn id="144" dur="1" fill="hold">
                                          <p:stCondLst>
                                            <p:cond delay="0"/>
                                          </p:stCondLst>
                                        </p:cTn>
                                        <p:tgtEl>
                                          <p:spTgt spid="2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49"/>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4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7"/>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63"/>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64"/>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66"/>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67"/>
                                        </p:tgtEl>
                                        <p:attrNameLst>
                                          <p:attrName>style.visibility</p:attrName>
                                        </p:attrNameLst>
                                      </p:cBhvr>
                                      <p:to>
                                        <p:strVal val="hidden"/>
                                      </p:to>
                                    </p:set>
                                  </p:childTnLst>
                                </p:cTn>
                              </p:par>
                              <p:par>
                                <p:cTn id="159" presetID="1" presetClass="exit" presetSubtype="0" fill="hold" grpId="1" nodeType="withEffect">
                                  <p:stCondLst>
                                    <p:cond delay="0"/>
                                  </p:stCondLst>
                                  <p:childTnLst>
                                    <p:set>
                                      <p:cBhvr>
                                        <p:cTn id="160" dur="1" fill="hold">
                                          <p:stCondLst>
                                            <p:cond delay="0"/>
                                          </p:stCondLst>
                                        </p:cTn>
                                        <p:tgtEl>
                                          <p:spTgt spid="68"/>
                                        </p:tgtEl>
                                        <p:attrNameLst>
                                          <p:attrName>style.visibility</p:attrName>
                                        </p:attrNameLst>
                                      </p:cBhvr>
                                      <p:to>
                                        <p:strVal val="hidden"/>
                                      </p:to>
                                    </p:set>
                                  </p:childTnLst>
                                </p:cTn>
                              </p:par>
                              <p:par>
                                <p:cTn id="161" presetID="1" presetClass="exit" presetSubtype="0" fill="hold" grpId="1" nodeType="withEffect">
                                  <p:stCondLst>
                                    <p:cond delay="0"/>
                                  </p:stCondLst>
                                  <p:childTnLst>
                                    <p:set>
                                      <p:cBhvr>
                                        <p:cTn id="162" dur="1" fill="hold">
                                          <p:stCondLst>
                                            <p:cond delay="0"/>
                                          </p:stCondLst>
                                        </p:cTn>
                                        <p:tgtEl>
                                          <p:spTgt spid="69"/>
                                        </p:tgtEl>
                                        <p:attrNameLst>
                                          <p:attrName>style.visibility</p:attrName>
                                        </p:attrNameLst>
                                      </p:cBhvr>
                                      <p:to>
                                        <p:strVal val="hidden"/>
                                      </p:to>
                                    </p:set>
                                  </p:childTnLst>
                                </p:cTn>
                              </p:par>
                              <p:par>
                                <p:cTn id="163" presetID="1" presetClass="exit" presetSubtype="0" fill="hold" nodeType="withEffect">
                                  <p:stCondLst>
                                    <p:cond delay="0"/>
                                  </p:stCondLst>
                                  <p:childTnLst>
                                    <p:set>
                                      <p:cBhvr>
                                        <p:cTn id="164" dur="1" fill="hold">
                                          <p:stCondLst>
                                            <p:cond delay="0"/>
                                          </p:stCondLst>
                                        </p:cTn>
                                        <p:tgtEl>
                                          <p:spTgt spid="30"/>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1"/>
                                        </p:tgtEl>
                                        <p:attrNameLst>
                                          <p:attrName>style.visibility</p:attrName>
                                        </p:attrNameLst>
                                      </p:cBhvr>
                                      <p:to>
                                        <p:strVal val="hidden"/>
                                      </p:to>
                                    </p:set>
                                  </p:childTnLst>
                                </p:cTn>
                              </p:par>
                            </p:childTnLst>
                          </p:cTn>
                        </p:par>
                      </p:childTnLst>
                    </p:cTn>
                  </p:par>
                  <p:par>
                    <p:cTn id="167" fill="hold">
                      <p:stCondLst>
                        <p:cond delay="indefinite"/>
                      </p:stCondLst>
                      <p:childTnLst>
                        <p:par>
                          <p:cTn id="168" fill="hold">
                            <p:stCondLst>
                              <p:cond delay="0"/>
                            </p:stCondLst>
                            <p:childTnLst>
                              <p:par>
                                <p:cTn id="169" presetID="1" presetClass="exit" presetSubtype="0" fill="hold" grpId="1" nodeType="clickEffect">
                                  <p:stCondLst>
                                    <p:cond delay="0"/>
                                  </p:stCondLst>
                                  <p:childTnLst>
                                    <p:set>
                                      <p:cBhvr>
                                        <p:cTn id="170" dur="1" fill="hold">
                                          <p:stCondLst>
                                            <p:cond delay="0"/>
                                          </p:stCondLst>
                                        </p:cTn>
                                        <p:tgtEl>
                                          <p:spTgt spid="28"/>
                                        </p:tgtEl>
                                        <p:attrNameLst>
                                          <p:attrName>style.visibility</p:attrName>
                                        </p:attrNameLst>
                                      </p:cBhvr>
                                      <p:to>
                                        <p:strVal val="hidden"/>
                                      </p:to>
                                    </p:set>
                                  </p:childTnLst>
                                </p:cTn>
                              </p:par>
                              <p:par>
                                <p:cTn id="171" presetID="1" presetClass="exit" presetSubtype="0" fill="hold" grpId="1" nodeType="withEffect">
                                  <p:stCondLst>
                                    <p:cond delay="0"/>
                                  </p:stCondLst>
                                  <p:childTnLst>
                                    <p:set>
                                      <p:cBhvr>
                                        <p:cTn id="172" dur="1" fill="hold">
                                          <p:stCondLst>
                                            <p:cond delay="0"/>
                                          </p:stCondLst>
                                        </p:cTn>
                                        <p:tgtEl>
                                          <p:spTgt spid="50"/>
                                        </p:tgtEl>
                                        <p:attrNameLst>
                                          <p:attrName>style.visibility</p:attrName>
                                        </p:attrNameLst>
                                      </p:cBhvr>
                                      <p:to>
                                        <p:strVal val="hidden"/>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grpId="0" nodeType="clickEffect">
                                  <p:stCondLst>
                                    <p:cond delay="0"/>
                                  </p:stCondLst>
                                  <p:childTnLst>
                                    <p:set>
                                      <p:cBhvr>
                                        <p:cTn id="17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25" grpId="0"/>
      <p:bldP spid="25" grpId="1"/>
      <p:bldP spid="48" grpId="0"/>
      <p:bldP spid="48" grpId="1"/>
      <p:bldP spid="27" grpId="0" animBg="1"/>
      <p:bldP spid="27" grpId="1" animBg="1"/>
      <p:bldP spid="49" grpId="0" animBg="1"/>
      <p:bldP spid="49" grpId="1" animBg="1"/>
      <p:bldP spid="28" grpId="0" animBg="1"/>
      <p:bldP spid="28" grpId="1" animBg="1"/>
      <p:bldP spid="50" grpId="0" animBg="1"/>
      <p:bldP spid="50" grpId="1" animBg="1"/>
      <p:bldP spid="51" grpId="0"/>
      <p:bldP spid="51" grpId="1"/>
      <p:bldP spid="52" grpId="0" animBg="1"/>
      <p:bldP spid="52" grpId="1" animBg="1"/>
      <p:bldP spid="63" grpId="0"/>
      <p:bldP spid="63" grpId="1"/>
      <p:bldP spid="64" grpId="0" animBg="1"/>
      <p:bldP spid="64" grpId="1" animBg="1"/>
      <p:bldP spid="66" grpId="0"/>
      <p:bldP spid="66" grpId="1"/>
      <p:bldP spid="67" grpId="0" animBg="1"/>
      <p:bldP spid="67" grpId="1" animBg="1"/>
      <p:bldP spid="31" grpId="0"/>
      <p:bldP spid="31" grpId="1"/>
      <p:bldP spid="68" grpId="0"/>
      <p:bldP spid="68" grpId="1"/>
      <p:bldP spid="69" grpId="0" animBg="1"/>
      <p:bldP spid="69" grpId="1" animBg="1"/>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CAB9B-FEC5-AD41-8413-32387D0DAC82}"/>
              </a:ext>
            </a:extLst>
          </p:cNvPr>
          <p:cNvSpPr>
            <a:spLocks noGrp="1"/>
          </p:cNvSpPr>
          <p:nvPr>
            <p:ph type="title"/>
          </p:nvPr>
        </p:nvSpPr>
        <p:spPr/>
        <p:txBody>
          <a:bodyPr/>
          <a:lstStyle/>
          <a:p>
            <a:r>
              <a:rPr lang="en-US" dirty="0"/>
              <a:t>Characterizing Online Learnability</a:t>
            </a:r>
          </a:p>
        </p:txBody>
      </p:sp>
      <p:sp>
        <p:nvSpPr>
          <p:cNvPr id="3" name="Content Placeholder 2">
            <a:extLst>
              <a:ext uri="{FF2B5EF4-FFF2-40B4-BE49-F238E27FC236}">
                <a16:creationId xmlns:a16="http://schemas.microsoft.com/office/drawing/2014/main" id="{FDFC9A2B-1601-AD4D-8381-86EDCD028BA1}"/>
              </a:ext>
            </a:extLst>
          </p:cNvPr>
          <p:cNvSpPr>
            <a:spLocks noGrp="1"/>
          </p:cNvSpPr>
          <p:nvPr>
            <p:ph idx="1"/>
          </p:nvPr>
        </p:nvSpPr>
        <p:spPr/>
        <p:txBody>
          <a:bodyPr>
            <a:normAutofit/>
          </a:bodyPr>
          <a:lstStyle/>
          <a:p>
            <a:pPr marL="0" indent="0">
              <a:buNone/>
            </a:pPr>
            <a:r>
              <a:rPr lang="en-US" sz="2400" dirty="0"/>
              <a:t>Role of VC dimension:</a:t>
            </a:r>
          </a:p>
          <a:p>
            <a:r>
              <a:rPr lang="en-US" sz="2400" dirty="0"/>
              <a:t>Finite VC dimension is not sufficient, because of </a:t>
            </a:r>
            <a:r>
              <a:rPr lang="en-US" sz="2400" i="1" dirty="0"/>
              <a:t>thresholds on a line</a:t>
            </a:r>
            <a:r>
              <a:rPr lang="en-US" sz="2400" dirty="0"/>
              <a:t>.</a:t>
            </a:r>
          </a:p>
          <a:p>
            <a:r>
              <a:rPr lang="en-US" sz="2400" dirty="0"/>
              <a:t>VC dimension focuses on labeling a set.</a:t>
            </a:r>
          </a:p>
          <a:p>
            <a:r>
              <a:rPr lang="en-US" sz="2400" dirty="0"/>
              <a:t>But we need to consider </a:t>
            </a:r>
            <a:r>
              <a:rPr lang="en-US" sz="2400" dirty="0" err="1"/>
              <a:t>labelings</a:t>
            </a:r>
            <a:r>
              <a:rPr lang="en-US" sz="2400" dirty="0"/>
              <a:t> of sequences.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4061C67-AF91-1247-BCF3-EA6F166FEF6A}"/>
                  </a:ext>
                </a:extLst>
              </p:cNvPr>
              <p:cNvSpPr txBox="1"/>
              <p:nvPr/>
            </p:nvSpPr>
            <p:spPr>
              <a:xfrm>
                <a:off x="412004" y="3299765"/>
                <a:ext cx="6796779" cy="1824282"/>
              </a:xfrm>
              <a:prstGeom prst="rect">
                <a:avLst/>
              </a:prstGeom>
              <a:noFill/>
            </p:spPr>
            <p:txBody>
              <a:bodyPr wrap="square">
                <a:spAutoFit/>
              </a:bodyPr>
              <a:lstStyle/>
              <a:p>
                <a:pPr>
                  <a:lnSpc>
                    <a:spcPct val="120000"/>
                  </a:lnSpc>
                </a:pPr>
                <a:r>
                  <a:rPr lang="en-US" sz="2400" b="1" dirty="0">
                    <a:solidFill>
                      <a:schemeClr val="tx1"/>
                    </a:solidFill>
                  </a:rPr>
                  <a:t>Littlestone Tree: </a:t>
                </a:r>
                <a:r>
                  <a:rPr lang="en-US" sz="2400" dirty="0">
                    <a:solidFill>
                      <a:schemeClr val="tx1"/>
                    </a:solidFill>
                  </a:rPr>
                  <a:t>Full decision tree with nodes in </a:t>
                </a:r>
                <a14:m>
                  <m:oMath xmlns:m="http://schemas.openxmlformats.org/officeDocument/2006/math">
                    <m:r>
                      <a:rPr lang="en-US" sz="2400" b="0" i="1" smtClean="0">
                        <a:solidFill>
                          <a:schemeClr val="accent2"/>
                        </a:solidFill>
                        <a:latin typeface="Cambria Math" panose="02040503050406030204" pitchFamily="18" charset="0"/>
                      </a:rPr>
                      <m:t>𝑋</m:t>
                    </m:r>
                  </m:oMath>
                </a14:m>
                <a:r>
                  <a:rPr lang="en-US" sz="2400" dirty="0">
                    <a:solidFill>
                      <a:schemeClr val="tx1"/>
                    </a:solidFill>
                  </a:rPr>
                  <a:t> and paths determined by </a:t>
                </a:r>
                <a14:m>
                  <m:oMath xmlns:m="http://schemas.openxmlformats.org/officeDocument/2006/math">
                    <m:r>
                      <a:rPr lang="en-US" sz="2400" b="0" i="1" smtClean="0">
                        <a:solidFill>
                          <a:schemeClr val="accent2"/>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and</m:t>
                    </m:r>
                    <m:r>
                      <a:rPr lang="en-US" sz="2400" b="0" i="1" smtClean="0">
                        <a:solidFill>
                          <a:schemeClr val="accent2"/>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sequences</m:t>
                    </m:r>
                  </m:oMath>
                </a14:m>
                <a:r>
                  <a:rPr lang="en-US" sz="2400" dirty="0">
                    <a:solidFill>
                      <a:schemeClr val="tx1"/>
                    </a:solidFill>
                  </a:rPr>
                  <a:t>. </a:t>
                </a:r>
                <a:r>
                  <a:rPr lang="en-US" sz="2400" dirty="0"/>
                  <a:t>For every path, there is an </a:t>
                </a:r>
                <a14:m>
                  <m:oMath xmlns:m="http://schemas.openxmlformats.org/officeDocument/2006/math">
                    <m:r>
                      <a:rPr lang="en-US" sz="2400" b="0" i="1" smtClean="0">
                        <a:solidFill>
                          <a:schemeClr val="accent2"/>
                        </a:solidFill>
                        <a:latin typeface="Cambria Math" panose="02040503050406030204" pitchFamily="18" charset="0"/>
                      </a:rPr>
                      <m:t>h</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𝐻</m:t>
                    </m:r>
                    <m:r>
                      <a:rPr lang="en-US" sz="2400" b="0" i="1" smtClean="0">
                        <a:solidFill>
                          <a:schemeClr val="accent2"/>
                        </a:solidFill>
                        <a:latin typeface="Cambria Math" panose="02040503050406030204" pitchFamily="18" charset="0"/>
                      </a:rPr>
                      <m:t> </m:t>
                    </m:r>
                  </m:oMath>
                </a14:m>
                <a:r>
                  <a:rPr lang="en-US" sz="2400" dirty="0"/>
                  <a:t> that’s consistent with the labels. </a:t>
                </a:r>
                <a:r>
                  <a:rPr lang="en-US" sz="2400" dirty="0">
                    <a:solidFill>
                      <a:schemeClr val="tx1"/>
                    </a:solidFill>
                  </a:rPr>
                  <a:t> </a:t>
                </a:r>
              </a:p>
            </p:txBody>
          </p:sp>
        </mc:Choice>
        <mc:Fallback xmlns="">
          <p:sp>
            <p:nvSpPr>
              <p:cNvPr id="12" name="TextBox 11">
                <a:extLst>
                  <a:ext uri="{FF2B5EF4-FFF2-40B4-BE49-F238E27FC236}">
                    <a16:creationId xmlns:a16="http://schemas.microsoft.com/office/drawing/2014/main" id="{04061C67-AF91-1247-BCF3-EA6F166FEF6A}"/>
                  </a:ext>
                </a:extLst>
              </p:cNvPr>
              <p:cNvSpPr txBox="1">
                <a:spLocks noRot="1" noChangeAspect="1" noMove="1" noResize="1" noEditPoints="1" noAdjustHandles="1" noChangeArrowheads="1" noChangeShapeType="1" noTextEdit="1"/>
              </p:cNvSpPr>
              <p:nvPr/>
            </p:nvSpPr>
            <p:spPr>
              <a:xfrm>
                <a:off x="412004" y="3299765"/>
                <a:ext cx="6796779" cy="1824282"/>
              </a:xfrm>
              <a:prstGeom prst="rect">
                <a:avLst/>
              </a:prstGeom>
              <a:blipFill>
                <a:blip r:embed="rId2"/>
                <a:stretch>
                  <a:fillRect l="-1493" t="-690" r="-187" b="-6897"/>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B22B2400-65E2-4646-B763-D5C6DC7FDB85}"/>
              </a:ext>
            </a:extLst>
          </p:cNvPr>
          <p:cNvGrpSpPr/>
          <p:nvPr/>
        </p:nvGrpSpPr>
        <p:grpSpPr>
          <a:xfrm>
            <a:off x="7808426" y="3194167"/>
            <a:ext cx="3747783" cy="2708809"/>
            <a:chOff x="7808426" y="3194167"/>
            <a:chExt cx="3747783" cy="2708809"/>
          </a:xfrm>
        </p:grpSpPr>
        <p:cxnSp>
          <p:nvCxnSpPr>
            <p:cNvPr id="21" name="Straight Connector 20">
              <a:extLst>
                <a:ext uri="{FF2B5EF4-FFF2-40B4-BE49-F238E27FC236}">
                  <a16:creationId xmlns:a16="http://schemas.microsoft.com/office/drawing/2014/main" id="{BF12E632-92C4-A441-95C3-FB09759E28EC}"/>
                </a:ext>
              </a:extLst>
            </p:cNvPr>
            <p:cNvCxnSpPr>
              <a:cxnSpLocks/>
              <a:stCxn id="13" idx="3"/>
              <a:endCxn id="15" idx="7"/>
            </p:cNvCxnSpPr>
            <p:nvPr/>
          </p:nvCxnSpPr>
          <p:spPr>
            <a:xfrm flipH="1">
              <a:off x="8832876" y="3662461"/>
              <a:ext cx="651819" cy="630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D6B376D9-ACBE-C54D-8BD5-3B8E2AF9E608}"/>
                </a:ext>
              </a:extLst>
            </p:cNvPr>
            <p:cNvCxnSpPr>
              <a:cxnSpLocks/>
              <a:stCxn id="13" idx="5"/>
              <a:endCxn id="14" idx="1"/>
            </p:cNvCxnSpPr>
            <p:nvPr/>
          </p:nvCxnSpPr>
          <p:spPr>
            <a:xfrm>
              <a:off x="9872643" y="3662461"/>
              <a:ext cx="649402" cy="568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C6533C6-D470-B743-A6CD-CEE8E852F664}"/>
                </a:ext>
              </a:extLst>
            </p:cNvPr>
            <p:cNvCxnSpPr>
              <a:cxnSpLocks/>
              <a:endCxn id="16" idx="0"/>
            </p:cNvCxnSpPr>
            <p:nvPr/>
          </p:nvCxnSpPr>
          <p:spPr>
            <a:xfrm flipH="1">
              <a:off x="8082746" y="4487373"/>
              <a:ext cx="634924" cy="866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1C64FD9-9BD4-A043-A8C9-B692D17E32C1}"/>
                </a:ext>
              </a:extLst>
            </p:cNvPr>
            <p:cNvCxnSpPr>
              <a:cxnSpLocks/>
              <a:endCxn id="17" idx="0"/>
            </p:cNvCxnSpPr>
            <p:nvPr/>
          </p:nvCxnSpPr>
          <p:spPr>
            <a:xfrm>
              <a:off x="8571762" y="4523008"/>
              <a:ext cx="577365" cy="83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2357235-28B6-5E42-AB72-58566BD12210}"/>
                </a:ext>
              </a:extLst>
            </p:cNvPr>
            <p:cNvCxnSpPr>
              <a:cxnSpLocks/>
              <a:endCxn id="18" idx="0"/>
            </p:cNvCxnSpPr>
            <p:nvPr/>
          </p:nvCxnSpPr>
          <p:spPr>
            <a:xfrm flipH="1">
              <a:off x="10215508" y="4468121"/>
              <a:ext cx="500511" cy="8862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8D3AECD-C4AD-9744-A0C6-0A21A27DD2FF}"/>
                </a:ext>
              </a:extLst>
            </p:cNvPr>
            <p:cNvCxnSpPr>
              <a:cxnSpLocks/>
              <a:endCxn id="19" idx="0"/>
            </p:cNvCxnSpPr>
            <p:nvPr/>
          </p:nvCxnSpPr>
          <p:spPr>
            <a:xfrm>
              <a:off x="10677604" y="4468121"/>
              <a:ext cx="604285" cy="8862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Oval 12">
                  <a:extLst>
                    <a:ext uri="{FF2B5EF4-FFF2-40B4-BE49-F238E27FC236}">
                      <a16:creationId xmlns:a16="http://schemas.microsoft.com/office/drawing/2014/main" id="{5A673DFE-F9D4-4249-BFF6-FB24578589F0}"/>
                    </a:ext>
                  </a:extLst>
                </p:cNvPr>
                <p:cNvSpPr/>
                <p:nvPr/>
              </p:nvSpPr>
              <p:spPr>
                <a:xfrm>
                  <a:off x="9404349" y="3194167"/>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r>
                          <a:rPr lang="en-US" b="0" i="1" smtClean="0">
                            <a:solidFill>
                              <a:schemeClr val="accent2"/>
                            </a:solidFill>
                            <a:latin typeface="Cambria Math" panose="02040503050406030204" pitchFamily="18" charset="0"/>
                          </a:rPr>
                          <m:t> </m:t>
                        </m:r>
                      </m:oMath>
                    </m:oMathPara>
                  </a14:m>
                  <a:endParaRPr lang="en-US" dirty="0"/>
                </a:p>
              </p:txBody>
            </p:sp>
          </mc:Choice>
          <mc:Fallback xmlns="">
            <p:sp>
              <p:nvSpPr>
                <p:cNvPr id="13" name="Oval 12">
                  <a:extLst>
                    <a:ext uri="{FF2B5EF4-FFF2-40B4-BE49-F238E27FC236}">
                      <a16:creationId xmlns:a16="http://schemas.microsoft.com/office/drawing/2014/main" id="{5A673DFE-F9D4-4249-BFF6-FB24578589F0}"/>
                    </a:ext>
                  </a:extLst>
                </p:cNvPr>
                <p:cNvSpPr>
                  <a:spLocks noRot="1" noChangeAspect="1" noMove="1" noResize="1" noEditPoints="1" noAdjustHandles="1" noChangeArrowheads="1" noChangeShapeType="1" noTextEdit="1"/>
                </p:cNvSpPr>
                <p:nvPr/>
              </p:nvSpPr>
              <p:spPr>
                <a:xfrm>
                  <a:off x="9404349" y="3194167"/>
                  <a:ext cx="548640" cy="548640"/>
                </a:xfrm>
                <a:prstGeom prst="ellipse">
                  <a:avLst/>
                </a:prstGeom>
                <a:blipFill>
                  <a:blip r:embed="rId3"/>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F701CC19-F0DA-F84E-9DB5-C9148956CC6E}"/>
                    </a:ext>
                  </a:extLst>
                </p:cNvPr>
                <p:cNvSpPr/>
                <p:nvPr/>
              </p:nvSpPr>
              <p:spPr>
                <a:xfrm>
                  <a:off x="8364582" y="4213053"/>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5" name="Oval 14">
                  <a:extLst>
                    <a:ext uri="{FF2B5EF4-FFF2-40B4-BE49-F238E27FC236}">
                      <a16:creationId xmlns:a16="http://schemas.microsoft.com/office/drawing/2014/main" id="{F701CC19-F0DA-F84E-9DB5-C9148956CC6E}"/>
                    </a:ext>
                  </a:extLst>
                </p:cNvPr>
                <p:cNvSpPr>
                  <a:spLocks noRot="1" noChangeAspect="1" noMove="1" noResize="1" noEditPoints="1" noAdjustHandles="1" noChangeArrowheads="1" noChangeShapeType="1" noTextEdit="1"/>
                </p:cNvSpPr>
                <p:nvPr/>
              </p:nvSpPr>
              <p:spPr>
                <a:xfrm>
                  <a:off x="8364582" y="4213053"/>
                  <a:ext cx="548640" cy="548640"/>
                </a:xfrm>
                <a:prstGeom prst="ellipse">
                  <a:avLst/>
                </a:prstGeom>
                <a:blipFill>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97CD5BC6-2901-824C-9B70-96B1DA413C4E}"/>
                    </a:ext>
                  </a:extLst>
                </p:cNvPr>
                <p:cNvSpPr/>
                <p:nvPr/>
              </p:nvSpPr>
              <p:spPr>
                <a:xfrm>
                  <a:off x="7808426" y="5354336"/>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6" name="Oval 15">
                  <a:extLst>
                    <a:ext uri="{FF2B5EF4-FFF2-40B4-BE49-F238E27FC236}">
                      <a16:creationId xmlns:a16="http://schemas.microsoft.com/office/drawing/2014/main" id="{97CD5BC6-2901-824C-9B70-96B1DA413C4E}"/>
                    </a:ext>
                  </a:extLst>
                </p:cNvPr>
                <p:cNvSpPr>
                  <a:spLocks noRot="1" noChangeAspect="1" noMove="1" noResize="1" noEditPoints="1" noAdjustHandles="1" noChangeArrowheads="1" noChangeShapeType="1" noTextEdit="1"/>
                </p:cNvSpPr>
                <p:nvPr/>
              </p:nvSpPr>
              <p:spPr>
                <a:xfrm>
                  <a:off x="7808426" y="5354336"/>
                  <a:ext cx="548640" cy="54864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733FAB14-CFD4-4E44-99D2-1AA9F0625839}"/>
                    </a:ext>
                  </a:extLst>
                </p:cNvPr>
                <p:cNvSpPr/>
                <p:nvPr/>
              </p:nvSpPr>
              <p:spPr>
                <a:xfrm>
                  <a:off x="8874807" y="5354336"/>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 +</m:t>
                            </m:r>
                          </m:sub>
                        </m:sSub>
                      </m:oMath>
                    </m:oMathPara>
                  </a14:m>
                  <a:endParaRPr lang="en-US" dirty="0"/>
                </a:p>
              </p:txBody>
            </p:sp>
          </mc:Choice>
          <mc:Fallback xmlns="">
            <p:sp>
              <p:nvSpPr>
                <p:cNvPr id="17" name="Oval 16">
                  <a:extLst>
                    <a:ext uri="{FF2B5EF4-FFF2-40B4-BE49-F238E27FC236}">
                      <a16:creationId xmlns:a16="http://schemas.microsoft.com/office/drawing/2014/main" id="{733FAB14-CFD4-4E44-99D2-1AA9F0625839}"/>
                    </a:ext>
                  </a:extLst>
                </p:cNvPr>
                <p:cNvSpPr>
                  <a:spLocks noRot="1" noChangeAspect="1" noMove="1" noResize="1" noEditPoints="1" noAdjustHandles="1" noChangeArrowheads="1" noChangeShapeType="1" noTextEdit="1"/>
                </p:cNvSpPr>
                <p:nvPr/>
              </p:nvSpPr>
              <p:spPr>
                <a:xfrm>
                  <a:off x="8874807" y="5354336"/>
                  <a:ext cx="548640" cy="548640"/>
                </a:xfrm>
                <a:prstGeom prst="ellipse">
                  <a:avLst/>
                </a:prstGeom>
                <a:blipFill>
                  <a:blip r:embed="rId6"/>
                  <a:stretch>
                    <a:fillRect l="-22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4E872BCE-7EB2-2444-8361-149E527623CC}"/>
                    </a:ext>
                  </a:extLst>
                </p:cNvPr>
                <p:cNvSpPr/>
                <p:nvPr/>
              </p:nvSpPr>
              <p:spPr>
                <a:xfrm>
                  <a:off x="9941188" y="5354336"/>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 −</m:t>
                            </m:r>
                          </m:sub>
                        </m:sSub>
                      </m:oMath>
                    </m:oMathPara>
                  </a14:m>
                  <a:endParaRPr lang="en-US" dirty="0"/>
                </a:p>
              </p:txBody>
            </p:sp>
          </mc:Choice>
          <mc:Fallback xmlns="">
            <p:sp>
              <p:nvSpPr>
                <p:cNvPr id="18" name="Oval 17">
                  <a:extLst>
                    <a:ext uri="{FF2B5EF4-FFF2-40B4-BE49-F238E27FC236}">
                      <a16:creationId xmlns:a16="http://schemas.microsoft.com/office/drawing/2014/main" id="{4E872BCE-7EB2-2444-8361-149E527623CC}"/>
                    </a:ext>
                  </a:extLst>
                </p:cNvPr>
                <p:cNvSpPr>
                  <a:spLocks noRot="1" noChangeAspect="1" noMove="1" noResize="1" noEditPoints="1" noAdjustHandles="1" noChangeArrowheads="1" noChangeShapeType="1" noTextEdit="1"/>
                </p:cNvSpPr>
                <p:nvPr/>
              </p:nvSpPr>
              <p:spPr>
                <a:xfrm>
                  <a:off x="9941188" y="5354336"/>
                  <a:ext cx="548640" cy="548640"/>
                </a:xfrm>
                <a:prstGeom prst="ellipse">
                  <a:avLst/>
                </a:prstGeom>
                <a:blipFill>
                  <a:blip r:embed="rId7"/>
                  <a:stretch>
                    <a:fillRect l="-22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848D5489-5C7C-EB40-B609-8E5C12AF35F6}"/>
                    </a:ext>
                  </a:extLst>
                </p:cNvPr>
                <p:cNvSpPr/>
                <p:nvPr/>
              </p:nvSpPr>
              <p:spPr>
                <a:xfrm>
                  <a:off x="11007569" y="5354336"/>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9" name="Oval 18">
                  <a:extLst>
                    <a:ext uri="{FF2B5EF4-FFF2-40B4-BE49-F238E27FC236}">
                      <a16:creationId xmlns:a16="http://schemas.microsoft.com/office/drawing/2014/main" id="{848D5489-5C7C-EB40-B609-8E5C12AF35F6}"/>
                    </a:ext>
                  </a:extLst>
                </p:cNvPr>
                <p:cNvSpPr>
                  <a:spLocks noRot="1" noChangeAspect="1" noMove="1" noResize="1" noEditPoints="1" noAdjustHandles="1" noChangeArrowheads="1" noChangeShapeType="1" noTextEdit="1"/>
                </p:cNvSpPr>
                <p:nvPr/>
              </p:nvSpPr>
              <p:spPr>
                <a:xfrm>
                  <a:off x="11007569" y="5354336"/>
                  <a:ext cx="548640" cy="548640"/>
                </a:xfrm>
                <a:prstGeom prst="ellipse">
                  <a:avLst/>
                </a:prstGeom>
                <a:blipFill>
                  <a:blip r:embed="rId8"/>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51AE8BF2-BFB7-6A40-89E7-2CBA57C75EBE}"/>
                    </a:ext>
                  </a:extLst>
                </p:cNvPr>
                <p:cNvSpPr/>
                <p:nvPr/>
              </p:nvSpPr>
              <p:spPr>
                <a:xfrm>
                  <a:off x="10441699" y="4150840"/>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0" smtClean="0">
                                <a:solidFill>
                                  <a:schemeClr val="accent2"/>
                                </a:solidFill>
                                <a:latin typeface="Cambria Math" panose="02040503050406030204" pitchFamily="18" charset="0"/>
                              </a:rPr>
                              <m:t>+</m:t>
                            </m:r>
                          </m:sub>
                        </m:sSub>
                      </m:oMath>
                    </m:oMathPara>
                  </a14:m>
                  <a:endParaRPr lang="en-US" dirty="0"/>
                </a:p>
              </p:txBody>
            </p:sp>
          </mc:Choice>
          <mc:Fallback xmlns="">
            <p:sp>
              <p:nvSpPr>
                <p:cNvPr id="14" name="Oval 13">
                  <a:extLst>
                    <a:ext uri="{FF2B5EF4-FFF2-40B4-BE49-F238E27FC236}">
                      <a16:creationId xmlns:a16="http://schemas.microsoft.com/office/drawing/2014/main" id="{51AE8BF2-BFB7-6A40-89E7-2CBA57C75EBE}"/>
                    </a:ext>
                  </a:extLst>
                </p:cNvPr>
                <p:cNvSpPr>
                  <a:spLocks noRot="1" noChangeAspect="1" noMove="1" noResize="1" noEditPoints="1" noAdjustHandles="1" noChangeArrowheads="1" noChangeShapeType="1" noTextEdit="1"/>
                </p:cNvSpPr>
                <p:nvPr/>
              </p:nvSpPr>
              <p:spPr>
                <a:xfrm>
                  <a:off x="10441699" y="4150840"/>
                  <a:ext cx="548640" cy="548640"/>
                </a:xfrm>
                <a:prstGeom prst="ellipse">
                  <a:avLst/>
                </a:prstGeom>
                <a:blipFill>
                  <a:blip r:embed="rId9"/>
                  <a:stretch>
                    <a:fillRect/>
                  </a:stretch>
                </a:blipFill>
                <a:ln>
                  <a:solidFill>
                    <a:schemeClr val="tx1"/>
                  </a:solidFill>
                </a:ln>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8FDDEADD-A9D0-C449-B51C-AA058B8578C0}"/>
                  </a:ext>
                </a:extLst>
              </p:cNvPr>
              <p:cNvSpPr/>
              <p:nvPr/>
            </p:nvSpPr>
            <p:spPr>
              <a:xfrm>
                <a:off x="7948273" y="3354230"/>
                <a:ext cx="1008948" cy="373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𝑦</m:t>
                          </m:r>
                        </m:e>
                        <m:sub>
                          <m:r>
                            <a:rPr lang="en-US" b="0" i="1" smtClean="0">
                              <a:solidFill>
                                <a:schemeClr val="accent2"/>
                              </a:solidFill>
                              <a:latin typeface="Cambria Math" panose="02040503050406030204" pitchFamily="18" charset="0"/>
                            </a:rPr>
                            <m:t>∅</m:t>
                          </m:r>
                        </m:sub>
                      </m:sSub>
                      <m:r>
                        <a:rPr lang="en-US" b="0" i="1" smtClean="0">
                          <a:solidFill>
                            <a:schemeClr val="accent2"/>
                          </a:solidFill>
                          <a:latin typeface="Cambria Math" panose="02040503050406030204" pitchFamily="18" charset="0"/>
                        </a:rPr>
                        <m:t>=−</m:t>
                      </m:r>
                    </m:oMath>
                  </m:oMathPara>
                </a14:m>
                <a:endParaRPr lang="en-US" dirty="0">
                  <a:solidFill>
                    <a:srgbClr val="00B050"/>
                  </a:solidFill>
                </a:endParaRPr>
              </a:p>
            </p:txBody>
          </p:sp>
        </mc:Choice>
        <mc:Fallback xmlns="">
          <p:sp>
            <p:nvSpPr>
              <p:cNvPr id="56" name="Rectangle 55">
                <a:extLst>
                  <a:ext uri="{FF2B5EF4-FFF2-40B4-BE49-F238E27FC236}">
                    <a16:creationId xmlns:a16="http://schemas.microsoft.com/office/drawing/2014/main" id="{8FDDEADD-A9D0-C449-B51C-AA058B8578C0}"/>
                  </a:ext>
                </a:extLst>
              </p:cNvPr>
              <p:cNvSpPr>
                <a:spLocks noRot="1" noChangeAspect="1" noMove="1" noResize="1" noEditPoints="1" noAdjustHandles="1" noChangeArrowheads="1" noChangeShapeType="1" noTextEdit="1"/>
              </p:cNvSpPr>
              <p:nvPr/>
            </p:nvSpPr>
            <p:spPr>
              <a:xfrm>
                <a:off x="7948273" y="3354230"/>
                <a:ext cx="1008948" cy="373307"/>
              </a:xfrm>
              <a:prstGeom prst="rect">
                <a:avLst/>
              </a:prstGeom>
              <a:blipFill>
                <a:blip r:embed="rId10"/>
                <a:stretch>
                  <a:fillRect b="-6667"/>
                </a:stretch>
              </a:blipFill>
            </p:spPr>
            <p:txBody>
              <a:bodyPr/>
              <a:lstStyle/>
              <a:p>
                <a:r>
                  <a:rPr lang="en-US">
                    <a:noFill/>
                  </a:rPr>
                  <a:t> </a:t>
                </a:r>
              </a:p>
            </p:txBody>
          </p:sp>
        </mc:Fallback>
      </mc:AlternateContent>
      <p:sp>
        <p:nvSpPr>
          <p:cNvPr id="57" name="Freeform 56">
            <a:extLst>
              <a:ext uri="{FF2B5EF4-FFF2-40B4-BE49-F238E27FC236}">
                <a16:creationId xmlns:a16="http://schemas.microsoft.com/office/drawing/2014/main" id="{788FF40F-F4F0-DB49-B943-1BC1F6EC3502}"/>
              </a:ext>
            </a:extLst>
          </p:cNvPr>
          <p:cNvSpPr/>
          <p:nvPr/>
        </p:nvSpPr>
        <p:spPr>
          <a:xfrm>
            <a:off x="10263149" y="3542576"/>
            <a:ext cx="444500" cy="257625"/>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6601C677-B330-B941-AD2A-8E2D96C3706F}"/>
                  </a:ext>
                </a:extLst>
              </p:cNvPr>
              <p:cNvSpPr/>
              <p:nvPr/>
            </p:nvSpPr>
            <p:spPr>
              <a:xfrm>
                <a:off x="10618779" y="3350827"/>
                <a:ext cx="1008948" cy="373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𝑦</m:t>
                          </m:r>
                        </m:e>
                        <m:sub>
                          <m:r>
                            <a:rPr lang="en-US" b="0" i="1" smtClean="0">
                              <a:solidFill>
                                <a:schemeClr val="accent2"/>
                              </a:solidFill>
                              <a:latin typeface="Cambria Math" panose="02040503050406030204" pitchFamily="18" charset="0"/>
                            </a:rPr>
                            <m:t>∅</m:t>
                          </m:r>
                        </m:sub>
                      </m:sSub>
                      <m:r>
                        <a:rPr lang="en-US" b="0" i="1" smtClean="0">
                          <a:solidFill>
                            <a:schemeClr val="accent2"/>
                          </a:solidFill>
                          <a:latin typeface="Cambria Math" panose="02040503050406030204" pitchFamily="18" charset="0"/>
                        </a:rPr>
                        <m:t>=+</m:t>
                      </m:r>
                    </m:oMath>
                  </m:oMathPara>
                </a14:m>
                <a:endParaRPr lang="en-US" dirty="0">
                  <a:solidFill>
                    <a:srgbClr val="00B050"/>
                  </a:solidFill>
                </a:endParaRPr>
              </a:p>
            </p:txBody>
          </p:sp>
        </mc:Choice>
        <mc:Fallback xmlns="">
          <p:sp>
            <p:nvSpPr>
              <p:cNvPr id="58" name="Rectangle 57">
                <a:extLst>
                  <a:ext uri="{FF2B5EF4-FFF2-40B4-BE49-F238E27FC236}">
                    <a16:creationId xmlns:a16="http://schemas.microsoft.com/office/drawing/2014/main" id="{6601C677-B330-B941-AD2A-8E2D96C3706F}"/>
                  </a:ext>
                </a:extLst>
              </p:cNvPr>
              <p:cNvSpPr>
                <a:spLocks noRot="1" noChangeAspect="1" noMove="1" noResize="1" noEditPoints="1" noAdjustHandles="1" noChangeArrowheads="1" noChangeShapeType="1" noTextEdit="1"/>
              </p:cNvSpPr>
              <p:nvPr/>
            </p:nvSpPr>
            <p:spPr>
              <a:xfrm>
                <a:off x="10618779" y="3350827"/>
                <a:ext cx="1008948" cy="373307"/>
              </a:xfrm>
              <a:prstGeom prst="rect">
                <a:avLst/>
              </a:prstGeom>
              <a:blipFill>
                <a:blip r:embed="rId11"/>
                <a:stretch>
                  <a:fillRect b="-6667"/>
                </a:stretch>
              </a:blipFill>
            </p:spPr>
            <p:txBody>
              <a:bodyPr/>
              <a:lstStyle/>
              <a:p>
                <a:r>
                  <a:rPr lang="en-US">
                    <a:noFill/>
                  </a:rPr>
                  <a:t> </a:t>
                </a:r>
              </a:p>
            </p:txBody>
          </p:sp>
        </mc:Fallback>
      </mc:AlternateContent>
      <p:sp>
        <p:nvSpPr>
          <p:cNvPr id="60" name="Freeform 59">
            <a:extLst>
              <a:ext uri="{FF2B5EF4-FFF2-40B4-BE49-F238E27FC236}">
                <a16:creationId xmlns:a16="http://schemas.microsoft.com/office/drawing/2014/main" id="{89DD42C2-32A8-9A44-BAAB-B437A66E2B25}"/>
              </a:ext>
            </a:extLst>
          </p:cNvPr>
          <p:cNvSpPr/>
          <p:nvPr/>
        </p:nvSpPr>
        <p:spPr>
          <a:xfrm flipH="1">
            <a:off x="8897249" y="3601971"/>
            <a:ext cx="342630" cy="220243"/>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2" name="TextBox 61">
            <a:extLst>
              <a:ext uri="{FF2B5EF4-FFF2-40B4-BE49-F238E27FC236}">
                <a16:creationId xmlns:a16="http://schemas.microsoft.com/office/drawing/2014/main" id="{BC9B177D-2B69-1343-8C5D-58AF3DDDA4D4}"/>
              </a:ext>
            </a:extLst>
          </p:cNvPr>
          <p:cNvSpPr txBox="1"/>
          <p:nvPr/>
        </p:nvSpPr>
        <p:spPr>
          <a:xfrm>
            <a:off x="400827" y="5265646"/>
            <a:ext cx="6709031" cy="830997"/>
          </a:xfrm>
          <a:prstGeom prst="rect">
            <a:avLst/>
          </a:prstGeom>
          <a:noFill/>
        </p:spPr>
        <p:txBody>
          <a:bodyPr wrap="square">
            <a:spAutoFit/>
          </a:bodyPr>
          <a:lstStyle/>
          <a:p>
            <a:r>
              <a:rPr lang="en-US" sz="2400" b="1" dirty="0" err="1">
                <a:solidFill>
                  <a:schemeClr val="tx1"/>
                </a:solidFill>
              </a:rPr>
              <a:t>Littlestone</a:t>
            </a:r>
            <a:r>
              <a:rPr lang="en-US" sz="2400" b="1" dirty="0">
                <a:solidFill>
                  <a:schemeClr val="tx1"/>
                </a:solidFill>
              </a:rPr>
              <a:t> Dimension: </a:t>
            </a:r>
            <a:r>
              <a:rPr lang="en-US" sz="2400" dirty="0">
                <a:solidFill>
                  <a:schemeClr val="tx1"/>
                </a:solidFill>
              </a:rPr>
              <a:t>Height of the largest </a:t>
            </a:r>
            <a:r>
              <a:rPr lang="en-US" sz="2400" dirty="0" err="1"/>
              <a:t>L</a:t>
            </a:r>
            <a:r>
              <a:rPr lang="en-US" sz="2400" dirty="0" err="1">
                <a:solidFill>
                  <a:schemeClr val="tx1"/>
                </a:solidFill>
              </a:rPr>
              <a:t>ittlestone</a:t>
            </a:r>
            <a:r>
              <a:rPr lang="en-US" sz="2400" dirty="0">
                <a:solidFill>
                  <a:schemeClr val="tx1"/>
                </a:solidFill>
              </a:rPr>
              <a:t> tree.</a:t>
            </a:r>
            <a:r>
              <a:rPr lang="en-US" sz="2400" b="1" dirty="0">
                <a:solidFill>
                  <a:schemeClr val="tx1"/>
                </a:solidFill>
              </a:rPr>
              <a:t>  </a:t>
            </a:r>
            <a:endParaRPr lang="en-US" sz="2400" dirty="0"/>
          </a:p>
        </p:txBody>
      </p: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FE786EE6-6C14-B44A-8807-32A7C0514944}"/>
                  </a:ext>
                </a:extLst>
              </p:cNvPr>
              <p:cNvSpPr/>
              <p:nvPr/>
            </p:nvSpPr>
            <p:spPr>
              <a:xfrm>
                <a:off x="9116639" y="4528680"/>
                <a:ext cx="1008948" cy="37330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accent2"/>
                              </a:solidFill>
                              <a:latin typeface="Cambria Math" panose="02040503050406030204" pitchFamily="18" charset="0"/>
                            </a:rPr>
                          </m:ctrlPr>
                        </m:sSubPr>
                        <m:e>
                          <m:r>
                            <a:rPr lang="en-US" b="0" i="1" smtClean="0">
                              <a:solidFill>
                                <a:schemeClr val="accent2"/>
                              </a:solidFill>
                              <a:latin typeface="Cambria Math" panose="02040503050406030204" pitchFamily="18" charset="0"/>
                            </a:rPr>
                            <m:t>𝑦</m:t>
                          </m:r>
                        </m:e>
                        <m:sub>
                          <m:r>
                            <a:rPr lang="en-US" b="0" i="1" smtClean="0">
                              <a:solidFill>
                                <a:schemeClr val="accent2"/>
                              </a:solidFill>
                              <a:latin typeface="Cambria Math" panose="02040503050406030204" pitchFamily="18" charset="0"/>
                            </a:rPr>
                            <m:t>+</m:t>
                          </m:r>
                        </m:sub>
                      </m:sSub>
                      <m:r>
                        <a:rPr lang="en-US" b="0" i="1" smtClean="0">
                          <a:solidFill>
                            <a:schemeClr val="accent2"/>
                          </a:solidFill>
                          <a:latin typeface="Cambria Math" panose="02040503050406030204" pitchFamily="18" charset="0"/>
                        </a:rPr>
                        <m:t>=−</m:t>
                      </m:r>
                    </m:oMath>
                  </m:oMathPara>
                </a14:m>
                <a:endParaRPr lang="en-US" dirty="0">
                  <a:solidFill>
                    <a:srgbClr val="00B050"/>
                  </a:solidFill>
                </a:endParaRPr>
              </a:p>
            </p:txBody>
          </p:sp>
        </mc:Choice>
        <mc:Fallback xmlns="">
          <p:sp>
            <p:nvSpPr>
              <p:cNvPr id="64" name="Rectangle 63">
                <a:extLst>
                  <a:ext uri="{FF2B5EF4-FFF2-40B4-BE49-F238E27FC236}">
                    <a16:creationId xmlns:a16="http://schemas.microsoft.com/office/drawing/2014/main" id="{FE786EE6-6C14-B44A-8807-32A7C0514944}"/>
                  </a:ext>
                </a:extLst>
              </p:cNvPr>
              <p:cNvSpPr>
                <a:spLocks noRot="1" noChangeAspect="1" noMove="1" noResize="1" noEditPoints="1" noAdjustHandles="1" noChangeArrowheads="1" noChangeShapeType="1" noTextEdit="1"/>
              </p:cNvSpPr>
              <p:nvPr/>
            </p:nvSpPr>
            <p:spPr>
              <a:xfrm>
                <a:off x="9116639" y="4528680"/>
                <a:ext cx="1008948" cy="373307"/>
              </a:xfrm>
              <a:prstGeom prst="rect">
                <a:avLst/>
              </a:prstGeom>
              <a:blipFill>
                <a:blip r:embed="rId12"/>
                <a:stretch>
                  <a:fillRect b="-10000"/>
                </a:stretch>
              </a:blipFill>
            </p:spPr>
            <p:txBody>
              <a:bodyPr/>
              <a:lstStyle/>
              <a:p>
                <a:r>
                  <a:rPr lang="en-US">
                    <a:noFill/>
                  </a:rPr>
                  <a:t> </a:t>
                </a:r>
              </a:p>
            </p:txBody>
          </p:sp>
        </mc:Fallback>
      </mc:AlternateContent>
      <p:sp>
        <p:nvSpPr>
          <p:cNvPr id="65" name="Freeform 64">
            <a:extLst>
              <a:ext uri="{FF2B5EF4-FFF2-40B4-BE49-F238E27FC236}">
                <a16:creationId xmlns:a16="http://schemas.microsoft.com/office/drawing/2014/main" id="{F16459DD-1E5F-5843-8A47-AC9977436FAE}"/>
              </a:ext>
            </a:extLst>
          </p:cNvPr>
          <p:cNvSpPr/>
          <p:nvPr/>
        </p:nvSpPr>
        <p:spPr>
          <a:xfrm flipH="1">
            <a:off x="10005778" y="4779264"/>
            <a:ext cx="342630" cy="220243"/>
          </a:xfrm>
          <a:custGeom>
            <a:avLst/>
            <a:gdLst>
              <a:gd name="connsiteX0" fmla="*/ 977900 w 977900"/>
              <a:gd name="connsiteY0" fmla="*/ 0 h 342900"/>
              <a:gd name="connsiteX1" fmla="*/ 342900 w 977900"/>
              <a:gd name="connsiteY1" fmla="*/ 88900 h 342900"/>
              <a:gd name="connsiteX2" fmla="*/ 0 w 977900"/>
              <a:gd name="connsiteY2" fmla="*/ 342900 h 342900"/>
            </a:gdLst>
            <a:ahLst/>
            <a:cxnLst>
              <a:cxn ang="0">
                <a:pos x="connsiteX0" y="connsiteY0"/>
              </a:cxn>
              <a:cxn ang="0">
                <a:pos x="connsiteX1" y="connsiteY1"/>
              </a:cxn>
              <a:cxn ang="0">
                <a:pos x="connsiteX2" y="connsiteY2"/>
              </a:cxn>
            </a:cxnLst>
            <a:rect l="l" t="t" r="r" b="b"/>
            <a:pathLst>
              <a:path w="977900" h="342900">
                <a:moveTo>
                  <a:pt x="977900" y="0"/>
                </a:moveTo>
                <a:cubicBezTo>
                  <a:pt x="741891" y="15875"/>
                  <a:pt x="505883" y="31750"/>
                  <a:pt x="342900" y="88900"/>
                </a:cubicBezTo>
                <a:cubicBezTo>
                  <a:pt x="179917" y="146050"/>
                  <a:pt x="89958" y="244475"/>
                  <a:pt x="0" y="342900"/>
                </a:cubicBezTo>
              </a:path>
            </a:pathLst>
          </a:custGeom>
          <a:noFill/>
          <a:ln w="22225">
            <a:solidFill>
              <a:srgbClr val="00B050"/>
            </a:solidFill>
            <a:headEnd type="none"/>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6" name="TextBox 65">
            <a:extLst>
              <a:ext uri="{FF2B5EF4-FFF2-40B4-BE49-F238E27FC236}">
                <a16:creationId xmlns:a16="http://schemas.microsoft.com/office/drawing/2014/main" id="{A418A4DE-FF8D-534F-8C1B-05A7BD5A1414}"/>
              </a:ext>
            </a:extLst>
          </p:cNvPr>
          <p:cNvSpPr txBox="1"/>
          <p:nvPr/>
        </p:nvSpPr>
        <p:spPr>
          <a:xfrm>
            <a:off x="10215508" y="6329682"/>
            <a:ext cx="1916655" cy="369332"/>
          </a:xfrm>
          <a:prstGeom prst="rect">
            <a:avLst/>
          </a:prstGeom>
          <a:noFill/>
        </p:spPr>
        <p:txBody>
          <a:bodyPr wrap="square">
            <a:spAutoFit/>
          </a:bodyPr>
          <a:lstStyle/>
          <a:p>
            <a:r>
              <a:rPr lang="en-US" sz="1800" dirty="0">
                <a:solidFill>
                  <a:schemeClr val="accent6"/>
                </a:solidFill>
              </a:rPr>
              <a:t>[Littlestone’87]</a:t>
            </a:r>
            <a:endParaRPr lang="en-US" dirty="0"/>
          </a:p>
        </p:txBody>
      </p:sp>
      <p:cxnSp>
        <p:nvCxnSpPr>
          <p:cNvPr id="50" name="Straight Connector 49">
            <a:extLst>
              <a:ext uri="{FF2B5EF4-FFF2-40B4-BE49-F238E27FC236}">
                <a16:creationId xmlns:a16="http://schemas.microsoft.com/office/drawing/2014/main" id="{C579D814-73B8-E04D-B19E-2575BE21F923}"/>
              </a:ext>
            </a:extLst>
          </p:cNvPr>
          <p:cNvCxnSpPr>
            <a:cxnSpLocks/>
          </p:cNvCxnSpPr>
          <p:nvPr/>
        </p:nvCxnSpPr>
        <p:spPr>
          <a:xfrm>
            <a:off x="9883664" y="3645569"/>
            <a:ext cx="644746" cy="5779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B2E6D4A-241C-F247-AC77-2D45CDF6852C}"/>
              </a:ext>
            </a:extLst>
          </p:cNvPr>
          <p:cNvCxnSpPr>
            <a:cxnSpLocks/>
            <a:stCxn id="18" idx="0"/>
          </p:cNvCxnSpPr>
          <p:nvPr/>
        </p:nvCxnSpPr>
        <p:spPr>
          <a:xfrm flipV="1">
            <a:off x="10215508" y="4699480"/>
            <a:ext cx="389239" cy="654856"/>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036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6" grpId="0"/>
      <p:bldP spid="57" grpId="0" animBg="1"/>
      <p:bldP spid="58" grpId="0"/>
      <p:bldP spid="60" grpId="0" animBg="1"/>
      <p:bldP spid="62" grpId="0"/>
      <p:bldP spid="64" grpId="0"/>
      <p:bldP spid="6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A0F18-19BF-5049-B503-AD7DAB600F38}"/>
              </a:ext>
            </a:extLst>
          </p:cNvPr>
          <p:cNvSpPr>
            <a:spLocks noGrp="1"/>
          </p:cNvSpPr>
          <p:nvPr>
            <p:ph type="title"/>
          </p:nvPr>
        </p:nvSpPr>
        <p:spPr/>
        <p:txBody>
          <a:bodyPr>
            <a:normAutofit/>
          </a:bodyPr>
          <a:lstStyle/>
          <a:p>
            <a:r>
              <a:rPr lang="en-US" dirty="0"/>
              <a:t>Recall: Example of </a:t>
            </a:r>
            <a:r>
              <a:rPr lang="en-US" dirty="0" err="1"/>
              <a:t>Littlestone</a:t>
            </a:r>
            <a:r>
              <a:rPr lang="en-US" dirty="0"/>
              <a:t> Dimension</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21D06BEA-4198-BE40-BD6D-2CD9AEC05296}"/>
                  </a:ext>
                </a:extLst>
              </p:cNvPr>
              <p:cNvSpPr/>
              <p:nvPr/>
            </p:nvSpPr>
            <p:spPr>
              <a:xfrm>
                <a:off x="5850083" y="2738766"/>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a:rPr lang="en-US" sz="1600" i="1" dirty="0">
                        <a:solidFill>
                          <a:schemeClr val="tx1"/>
                        </a:solidFill>
                        <a:latin typeface="Cambria Math" panose="02040503050406030204" pitchFamily="18" charset="0"/>
                      </a:rPr>
                      <m:t>1/2</m:t>
                    </m:r>
                  </m:oMath>
                </a14:m>
                <a:r>
                  <a:rPr lang="en-US" sz="1600" dirty="0">
                    <a:solidFill>
                      <a:schemeClr val="tx1"/>
                    </a:solidFill>
                  </a:rPr>
                  <a:t> </a:t>
                </a:r>
              </a:p>
            </p:txBody>
          </p:sp>
        </mc:Choice>
        <mc:Fallback xmlns="">
          <p:sp>
            <p:nvSpPr>
              <p:cNvPr id="4" name="Rectangle 3">
                <a:extLst>
                  <a:ext uri="{FF2B5EF4-FFF2-40B4-BE49-F238E27FC236}">
                    <a16:creationId xmlns:a16="http://schemas.microsoft.com/office/drawing/2014/main" id="{21D06BEA-4198-BE40-BD6D-2CD9AEC05296}"/>
                  </a:ext>
                </a:extLst>
              </p:cNvPr>
              <p:cNvSpPr>
                <a:spLocks noRot="1" noChangeAspect="1" noMove="1" noResize="1" noEditPoints="1" noAdjustHandles="1" noChangeArrowheads="1" noChangeShapeType="1" noTextEdit="1"/>
              </p:cNvSpPr>
              <p:nvPr/>
            </p:nvSpPr>
            <p:spPr>
              <a:xfrm>
                <a:off x="5850083" y="2738766"/>
                <a:ext cx="553212" cy="274320"/>
              </a:xfrm>
              <a:prstGeom prst="rect">
                <a:avLst/>
              </a:prstGeom>
              <a:blipFill>
                <a:blip r:embed="rId3"/>
                <a:stretch>
                  <a:fillRect b="-21739"/>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03D7C19-EAD0-8744-948A-EEB387DD243C}"/>
                  </a:ext>
                </a:extLst>
              </p:cNvPr>
              <p:cNvSpPr/>
              <p:nvPr/>
            </p:nvSpPr>
            <p:spPr>
              <a:xfrm>
                <a:off x="4294304" y="3546955"/>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1/4</m:t>
                      </m:r>
                    </m:oMath>
                  </m:oMathPara>
                </a14:m>
                <a:endParaRPr lang="en-US" sz="1600" dirty="0">
                  <a:solidFill>
                    <a:schemeClr val="tx1"/>
                  </a:solidFill>
                </a:endParaRPr>
              </a:p>
            </p:txBody>
          </p:sp>
        </mc:Choice>
        <mc:Fallback xmlns="">
          <p:sp>
            <p:nvSpPr>
              <p:cNvPr id="5" name="Rectangle 4">
                <a:extLst>
                  <a:ext uri="{FF2B5EF4-FFF2-40B4-BE49-F238E27FC236}">
                    <a16:creationId xmlns:a16="http://schemas.microsoft.com/office/drawing/2014/main" id="{A03D7C19-EAD0-8744-948A-EEB387DD243C}"/>
                  </a:ext>
                </a:extLst>
              </p:cNvPr>
              <p:cNvSpPr>
                <a:spLocks noRot="1" noChangeAspect="1" noMove="1" noResize="1" noEditPoints="1" noAdjustHandles="1" noChangeArrowheads="1" noChangeShapeType="1" noTextEdit="1"/>
              </p:cNvSpPr>
              <p:nvPr/>
            </p:nvSpPr>
            <p:spPr>
              <a:xfrm>
                <a:off x="4294304" y="3546955"/>
                <a:ext cx="553212" cy="274320"/>
              </a:xfrm>
              <a:prstGeom prst="rect">
                <a:avLst/>
              </a:prstGeom>
              <a:blipFill>
                <a:blip r:embed="rId4"/>
                <a:stretch>
                  <a:fillRect b="-2083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C19DCA9-FD04-E94D-982A-9BAC4166F7A0}"/>
                  </a:ext>
                </a:extLst>
              </p:cNvPr>
              <p:cNvSpPr/>
              <p:nvPr/>
            </p:nvSpPr>
            <p:spPr>
              <a:xfrm>
                <a:off x="7300959" y="3546955"/>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3/4</m:t>
                      </m:r>
                    </m:oMath>
                  </m:oMathPara>
                </a14:m>
                <a:endParaRPr lang="en-US" sz="1600" dirty="0">
                  <a:solidFill>
                    <a:schemeClr val="tx1"/>
                  </a:solidFill>
                </a:endParaRPr>
              </a:p>
            </p:txBody>
          </p:sp>
        </mc:Choice>
        <mc:Fallback xmlns="">
          <p:sp>
            <p:nvSpPr>
              <p:cNvPr id="6" name="Rectangle 5">
                <a:extLst>
                  <a:ext uri="{FF2B5EF4-FFF2-40B4-BE49-F238E27FC236}">
                    <a16:creationId xmlns:a16="http://schemas.microsoft.com/office/drawing/2014/main" id="{DC19DCA9-FD04-E94D-982A-9BAC4166F7A0}"/>
                  </a:ext>
                </a:extLst>
              </p:cNvPr>
              <p:cNvSpPr>
                <a:spLocks noRot="1" noChangeAspect="1" noMove="1" noResize="1" noEditPoints="1" noAdjustHandles="1" noChangeArrowheads="1" noChangeShapeType="1" noTextEdit="1"/>
              </p:cNvSpPr>
              <p:nvPr/>
            </p:nvSpPr>
            <p:spPr>
              <a:xfrm>
                <a:off x="7300959" y="3546955"/>
                <a:ext cx="553212" cy="274320"/>
              </a:xfrm>
              <a:prstGeom prst="rect">
                <a:avLst/>
              </a:prstGeom>
              <a:blipFill>
                <a:blip r:embed="rId5"/>
                <a:stretch>
                  <a:fillRect b="-20833"/>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C4A4FAB-88A0-0D49-BC46-2B8D81924D04}"/>
                  </a:ext>
                </a:extLst>
              </p:cNvPr>
              <p:cNvSpPr/>
              <p:nvPr/>
            </p:nvSpPr>
            <p:spPr>
              <a:xfrm>
                <a:off x="3493114"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1600" i="1" dirty="0">
                          <a:solidFill>
                            <a:schemeClr val="tx1"/>
                          </a:solidFill>
                          <a:latin typeface="Cambria Math" panose="02040503050406030204" pitchFamily="18" charset="0"/>
                        </a:rPr>
                        <m:t>1/8</m:t>
                      </m:r>
                    </m:oMath>
                  </m:oMathPara>
                </a14:m>
                <a:endParaRPr lang="en-US" sz="1600" dirty="0">
                  <a:solidFill>
                    <a:schemeClr val="tx1"/>
                  </a:solidFill>
                </a:endParaRPr>
              </a:p>
            </p:txBody>
          </p:sp>
        </mc:Choice>
        <mc:Fallback xmlns="">
          <p:sp>
            <p:nvSpPr>
              <p:cNvPr id="7" name="Rectangle 6">
                <a:extLst>
                  <a:ext uri="{FF2B5EF4-FFF2-40B4-BE49-F238E27FC236}">
                    <a16:creationId xmlns:a16="http://schemas.microsoft.com/office/drawing/2014/main" id="{5C4A4FAB-88A0-0D49-BC46-2B8D81924D04}"/>
                  </a:ext>
                </a:extLst>
              </p:cNvPr>
              <p:cNvSpPr>
                <a:spLocks noRot="1" noChangeAspect="1" noMove="1" noResize="1" noEditPoints="1" noAdjustHandles="1" noChangeArrowheads="1" noChangeShapeType="1" noTextEdit="1"/>
              </p:cNvSpPr>
              <p:nvPr/>
            </p:nvSpPr>
            <p:spPr>
              <a:xfrm>
                <a:off x="3493114" y="4392702"/>
                <a:ext cx="553212" cy="274320"/>
              </a:xfrm>
              <a:prstGeom prst="rect">
                <a:avLst/>
              </a:prstGeom>
              <a:blipFill>
                <a:blip r:embed="rId6"/>
                <a:stretch>
                  <a:fillRect b="-20833"/>
                </a:stretch>
              </a:blipFill>
              <a:ln>
                <a:solidFill>
                  <a:schemeClr val="tx1"/>
                </a:solid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F4DF5FD6-087F-DC4E-9038-FB9D0C648681}"/>
              </a:ext>
            </a:extLst>
          </p:cNvPr>
          <p:cNvSpPr/>
          <p:nvPr/>
        </p:nvSpPr>
        <p:spPr>
          <a:xfrm>
            <a:off x="6566038"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5/8</a:t>
            </a:r>
          </a:p>
        </p:txBody>
      </p:sp>
      <p:sp>
        <p:nvSpPr>
          <p:cNvPr id="9" name="Rectangle 8">
            <a:extLst>
              <a:ext uri="{FF2B5EF4-FFF2-40B4-BE49-F238E27FC236}">
                <a16:creationId xmlns:a16="http://schemas.microsoft.com/office/drawing/2014/main" id="{4EB4D9C1-7764-D340-9B86-6715C9A7C687}"/>
              </a:ext>
            </a:extLst>
          </p:cNvPr>
          <p:cNvSpPr/>
          <p:nvPr/>
        </p:nvSpPr>
        <p:spPr>
          <a:xfrm>
            <a:off x="5029576"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3/8</a:t>
            </a:r>
          </a:p>
        </p:txBody>
      </p:sp>
      <p:sp>
        <p:nvSpPr>
          <p:cNvPr id="10" name="Rectangle 9">
            <a:extLst>
              <a:ext uri="{FF2B5EF4-FFF2-40B4-BE49-F238E27FC236}">
                <a16:creationId xmlns:a16="http://schemas.microsoft.com/office/drawing/2014/main" id="{8D26A62B-E48F-9844-9C20-ED031C065C19}"/>
              </a:ext>
            </a:extLst>
          </p:cNvPr>
          <p:cNvSpPr/>
          <p:nvPr/>
        </p:nvSpPr>
        <p:spPr>
          <a:xfrm>
            <a:off x="8102500" y="4392702"/>
            <a:ext cx="553212" cy="27432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7/8</a:t>
            </a:r>
          </a:p>
        </p:txBody>
      </p:sp>
      <p:cxnSp>
        <p:nvCxnSpPr>
          <p:cNvPr id="11" name="Straight Arrow Connector 10">
            <a:extLst>
              <a:ext uri="{FF2B5EF4-FFF2-40B4-BE49-F238E27FC236}">
                <a16:creationId xmlns:a16="http://schemas.microsoft.com/office/drawing/2014/main" id="{61D8D15E-7FCF-654E-8E0F-1DEB7B3A7F63}"/>
              </a:ext>
            </a:extLst>
          </p:cNvPr>
          <p:cNvCxnSpPr>
            <a:stCxn id="4" idx="3"/>
            <a:endCxn id="6" idx="0"/>
          </p:cNvCxnSpPr>
          <p:nvPr/>
        </p:nvCxnSpPr>
        <p:spPr>
          <a:xfrm>
            <a:off x="6403295" y="2875927"/>
            <a:ext cx="1174270" cy="67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2CA49CD-1AB4-EB45-A057-A5C01B7F16FC}"/>
              </a:ext>
            </a:extLst>
          </p:cNvPr>
          <p:cNvCxnSpPr>
            <a:cxnSpLocks/>
            <a:stCxn id="4" idx="1"/>
            <a:endCxn id="5" idx="0"/>
          </p:cNvCxnSpPr>
          <p:nvPr/>
        </p:nvCxnSpPr>
        <p:spPr>
          <a:xfrm flipH="1">
            <a:off x="4570911" y="2875927"/>
            <a:ext cx="1279173" cy="671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FF85B27-4FCC-0A4E-A24E-441F9BEDC66E}"/>
              </a:ext>
            </a:extLst>
          </p:cNvPr>
          <p:cNvCxnSpPr>
            <a:cxnSpLocks/>
            <a:stCxn id="5" idx="2"/>
            <a:endCxn id="7" idx="0"/>
          </p:cNvCxnSpPr>
          <p:nvPr/>
        </p:nvCxnSpPr>
        <p:spPr>
          <a:xfrm flipH="1">
            <a:off x="3769720" y="3821276"/>
            <a:ext cx="801190"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4D3166C-4693-5243-8CAA-D503C3390C42}"/>
              </a:ext>
            </a:extLst>
          </p:cNvPr>
          <p:cNvCxnSpPr>
            <a:cxnSpLocks/>
            <a:stCxn id="5" idx="2"/>
            <a:endCxn id="9" idx="0"/>
          </p:cNvCxnSpPr>
          <p:nvPr/>
        </p:nvCxnSpPr>
        <p:spPr>
          <a:xfrm>
            <a:off x="4570910" y="3821276"/>
            <a:ext cx="735272"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0BD8F0-8BF6-8E40-8F3F-6319A41D3674}"/>
              </a:ext>
            </a:extLst>
          </p:cNvPr>
          <p:cNvCxnSpPr>
            <a:cxnSpLocks/>
            <a:stCxn id="6" idx="2"/>
            <a:endCxn id="8" idx="0"/>
          </p:cNvCxnSpPr>
          <p:nvPr/>
        </p:nvCxnSpPr>
        <p:spPr>
          <a:xfrm flipH="1">
            <a:off x="6842645" y="3821276"/>
            <a:ext cx="734921"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2894959-75FB-554D-8931-02981D17A9DE}"/>
              </a:ext>
            </a:extLst>
          </p:cNvPr>
          <p:cNvCxnSpPr>
            <a:cxnSpLocks/>
            <a:stCxn id="6" idx="2"/>
            <a:endCxn id="10" idx="0"/>
          </p:cNvCxnSpPr>
          <p:nvPr/>
        </p:nvCxnSpPr>
        <p:spPr>
          <a:xfrm>
            <a:off x="7577566" y="3821276"/>
            <a:ext cx="801541" cy="5714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EA5F30-157A-694F-99E4-2CB6B3F87B08}"/>
              </a:ext>
            </a:extLst>
          </p:cNvPr>
          <p:cNvCxnSpPr>
            <a:cxnSpLocks/>
            <a:stCxn id="7" idx="2"/>
          </p:cNvCxnSpPr>
          <p:nvPr/>
        </p:nvCxnSpPr>
        <p:spPr>
          <a:xfrm flipH="1">
            <a:off x="3328920" y="4667022"/>
            <a:ext cx="44080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FE99441-11B7-8B47-AF80-0BA7F43FB831}"/>
              </a:ext>
            </a:extLst>
          </p:cNvPr>
          <p:cNvCxnSpPr>
            <a:cxnSpLocks/>
            <a:stCxn id="7" idx="2"/>
          </p:cNvCxnSpPr>
          <p:nvPr/>
        </p:nvCxnSpPr>
        <p:spPr>
          <a:xfrm>
            <a:off x="3769721" y="4667022"/>
            <a:ext cx="393773"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2370926-9328-4E4C-A69D-DD3CE8F6FE53}"/>
              </a:ext>
            </a:extLst>
          </p:cNvPr>
          <p:cNvCxnSpPr>
            <a:cxnSpLocks/>
            <a:stCxn id="9" idx="2"/>
          </p:cNvCxnSpPr>
          <p:nvPr/>
        </p:nvCxnSpPr>
        <p:spPr>
          <a:xfrm flipH="1">
            <a:off x="4841952" y="4667022"/>
            <a:ext cx="46423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9E73D2D-E59E-EE40-B3C2-DE0C2D852366}"/>
              </a:ext>
            </a:extLst>
          </p:cNvPr>
          <p:cNvCxnSpPr>
            <a:cxnSpLocks/>
            <a:stCxn id="9" idx="2"/>
          </p:cNvCxnSpPr>
          <p:nvPr/>
        </p:nvCxnSpPr>
        <p:spPr>
          <a:xfrm>
            <a:off x="5306182" y="4667022"/>
            <a:ext cx="448400"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1066224-C24A-9D4A-B06D-C1F34A94CBB5}"/>
              </a:ext>
            </a:extLst>
          </p:cNvPr>
          <p:cNvCxnSpPr>
            <a:cxnSpLocks/>
            <a:stCxn id="8" idx="2"/>
          </p:cNvCxnSpPr>
          <p:nvPr/>
        </p:nvCxnSpPr>
        <p:spPr>
          <a:xfrm flipH="1">
            <a:off x="6444192" y="4667022"/>
            <a:ext cx="398452"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4D1F18B-FE6D-7D4D-B4EF-1269A1F3B88A}"/>
              </a:ext>
            </a:extLst>
          </p:cNvPr>
          <p:cNvCxnSpPr>
            <a:cxnSpLocks/>
            <a:stCxn id="8" idx="2"/>
          </p:cNvCxnSpPr>
          <p:nvPr/>
        </p:nvCxnSpPr>
        <p:spPr>
          <a:xfrm>
            <a:off x="6842644" y="4667022"/>
            <a:ext cx="402668"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D75534C-9720-F24E-A1EE-35D5EAD8C6A6}"/>
              </a:ext>
            </a:extLst>
          </p:cNvPr>
          <p:cNvCxnSpPr>
            <a:cxnSpLocks/>
            <a:stCxn id="10" idx="2"/>
          </p:cNvCxnSpPr>
          <p:nvPr/>
        </p:nvCxnSpPr>
        <p:spPr>
          <a:xfrm flipH="1">
            <a:off x="8001828" y="4667022"/>
            <a:ext cx="377278"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C93D3E9-B3B9-4F4D-9C65-6B4F2F36592B}"/>
              </a:ext>
            </a:extLst>
          </p:cNvPr>
          <p:cNvCxnSpPr>
            <a:cxnSpLocks/>
            <a:stCxn id="10" idx="2"/>
          </p:cNvCxnSpPr>
          <p:nvPr/>
        </p:nvCxnSpPr>
        <p:spPr>
          <a:xfrm>
            <a:off x="8379106" y="4667022"/>
            <a:ext cx="468446" cy="625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679913F5-4A16-BF47-A76C-B18C8F91A000}"/>
                  </a:ext>
                </a:extLst>
              </p:cNvPr>
              <p:cNvSpPr/>
              <p:nvPr/>
            </p:nvSpPr>
            <p:spPr>
              <a:xfrm>
                <a:off x="6428904" y="3009731"/>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𝑦</m:t>
                      </m:r>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3" name="Rectangle 32">
                <a:extLst>
                  <a:ext uri="{FF2B5EF4-FFF2-40B4-BE49-F238E27FC236}">
                    <a16:creationId xmlns:a16="http://schemas.microsoft.com/office/drawing/2014/main" id="{679913F5-4A16-BF47-A76C-B18C8F91A000}"/>
                  </a:ext>
                </a:extLst>
              </p:cNvPr>
              <p:cNvSpPr>
                <a:spLocks noRot="1" noChangeAspect="1" noMove="1" noResize="1" noEditPoints="1" noAdjustHandles="1" noChangeArrowheads="1" noChangeShapeType="1" noTextEdit="1"/>
              </p:cNvSpPr>
              <p:nvPr/>
            </p:nvSpPr>
            <p:spPr>
              <a:xfrm>
                <a:off x="6428904" y="3009731"/>
                <a:ext cx="941992" cy="338554"/>
              </a:xfrm>
              <a:prstGeom prst="rect">
                <a:avLst/>
              </a:prstGeom>
              <a:blipFill>
                <a:blip r:embed="rId7"/>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a:extLst>
                  <a:ext uri="{FF2B5EF4-FFF2-40B4-BE49-F238E27FC236}">
                    <a16:creationId xmlns:a16="http://schemas.microsoft.com/office/drawing/2014/main" id="{E5EDB929-0D4A-FF49-A69D-3B81B35B5018}"/>
                  </a:ext>
                </a:extLst>
              </p:cNvPr>
              <p:cNvSpPr/>
              <p:nvPr/>
            </p:nvSpPr>
            <p:spPr>
              <a:xfrm>
                <a:off x="4754906" y="2985277"/>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𝑦</m:t>
                      </m:r>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4" name="Rectangle 33">
                <a:extLst>
                  <a:ext uri="{FF2B5EF4-FFF2-40B4-BE49-F238E27FC236}">
                    <a16:creationId xmlns:a16="http://schemas.microsoft.com/office/drawing/2014/main" id="{E5EDB929-0D4A-FF49-A69D-3B81B35B5018}"/>
                  </a:ext>
                </a:extLst>
              </p:cNvPr>
              <p:cNvSpPr>
                <a:spLocks noRot="1" noChangeAspect="1" noMove="1" noResize="1" noEditPoints="1" noAdjustHandles="1" noChangeArrowheads="1" noChangeShapeType="1" noTextEdit="1"/>
              </p:cNvSpPr>
              <p:nvPr/>
            </p:nvSpPr>
            <p:spPr>
              <a:xfrm>
                <a:off x="4754906" y="2985277"/>
                <a:ext cx="941992" cy="338554"/>
              </a:xfrm>
              <a:prstGeom prst="rect">
                <a:avLst/>
              </a:prstGeom>
              <a:blipFill>
                <a:blip r:embed="rId8"/>
                <a:stretch>
                  <a:fillRect b="-185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D19F5AC1-E32B-494D-A348-A3BBA97BB5FF}"/>
                  </a:ext>
                </a:extLst>
              </p:cNvPr>
              <p:cNvSpPr/>
              <p:nvPr/>
            </p:nvSpPr>
            <p:spPr>
              <a:xfrm>
                <a:off x="3793182"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5" name="Rectangle 34">
                <a:extLst>
                  <a:ext uri="{FF2B5EF4-FFF2-40B4-BE49-F238E27FC236}">
                    <a16:creationId xmlns:a16="http://schemas.microsoft.com/office/drawing/2014/main" id="{D19F5AC1-E32B-494D-A348-A3BBA97BB5FF}"/>
                  </a:ext>
                </a:extLst>
              </p:cNvPr>
              <p:cNvSpPr>
                <a:spLocks noRot="1" noChangeAspect="1" noMove="1" noResize="1" noEditPoints="1" noAdjustHandles="1" noChangeArrowheads="1" noChangeShapeType="1" noTextEdit="1"/>
              </p:cNvSpPr>
              <p:nvPr/>
            </p:nvSpPr>
            <p:spPr>
              <a:xfrm>
                <a:off x="3793182" y="3841145"/>
                <a:ext cx="941992" cy="338554"/>
              </a:xfrm>
              <a:prstGeom prst="rect">
                <a:avLst/>
              </a:prstGeom>
              <a:blipFill>
                <a:blip r:embed="rId9"/>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45FFEBEE-BC89-384B-B411-8B16139DB9ED}"/>
                  </a:ext>
                </a:extLst>
              </p:cNvPr>
              <p:cNvSpPr/>
              <p:nvPr/>
            </p:nvSpPr>
            <p:spPr>
              <a:xfrm>
                <a:off x="4380921"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6" name="Rectangle 35">
                <a:extLst>
                  <a:ext uri="{FF2B5EF4-FFF2-40B4-BE49-F238E27FC236}">
                    <a16:creationId xmlns:a16="http://schemas.microsoft.com/office/drawing/2014/main" id="{45FFEBEE-BC89-384B-B411-8B16139DB9ED}"/>
                  </a:ext>
                </a:extLst>
              </p:cNvPr>
              <p:cNvSpPr>
                <a:spLocks noRot="1" noChangeAspect="1" noMove="1" noResize="1" noEditPoints="1" noAdjustHandles="1" noChangeArrowheads="1" noChangeShapeType="1" noTextEdit="1"/>
              </p:cNvSpPr>
              <p:nvPr/>
            </p:nvSpPr>
            <p:spPr>
              <a:xfrm>
                <a:off x="4380921" y="3841145"/>
                <a:ext cx="941992" cy="338554"/>
              </a:xfrm>
              <a:prstGeom prst="rect">
                <a:avLst/>
              </a:prstGeom>
              <a:blipFill>
                <a:blip r:embed="rId10"/>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70421748-6E29-4446-B1F6-9883B27F5F7E}"/>
                  </a:ext>
                </a:extLst>
              </p:cNvPr>
              <p:cNvSpPr/>
              <p:nvPr/>
            </p:nvSpPr>
            <p:spPr>
              <a:xfrm>
                <a:off x="3405285"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7" name="Rectangle 36">
                <a:extLst>
                  <a:ext uri="{FF2B5EF4-FFF2-40B4-BE49-F238E27FC236}">
                    <a16:creationId xmlns:a16="http://schemas.microsoft.com/office/drawing/2014/main" id="{70421748-6E29-4446-B1F6-9883B27F5F7E}"/>
                  </a:ext>
                </a:extLst>
              </p:cNvPr>
              <p:cNvSpPr>
                <a:spLocks noRot="1" noChangeAspect="1" noMove="1" noResize="1" noEditPoints="1" noAdjustHandles="1" noChangeArrowheads="1" noChangeShapeType="1" noTextEdit="1"/>
              </p:cNvSpPr>
              <p:nvPr/>
            </p:nvSpPr>
            <p:spPr>
              <a:xfrm>
                <a:off x="3405285" y="4771775"/>
                <a:ext cx="274320" cy="338554"/>
              </a:xfrm>
              <a:prstGeom prst="rect">
                <a:avLst/>
              </a:prstGeom>
              <a:blipFill>
                <a:blip r:embed="rId11"/>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Rectangle 37">
                <a:extLst>
                  <a:ext uri="{FF2B5EF4-FFF2-40B4-BE49-F238E27FC236}">
                    <a16:creationId xmlns:a16="http://schemas.microsoft.com/office/drawing/2014/main" id="{E99352C3-C48F-BD48-B2F8-B324D41D14AD}"/>
                  </a:ext>
                </a:extLst>
              </p:cNvPr>
              <p:cNvSpPr/>
              <p:nvPr/>
            </p:nvSpPr>
            <p:spPr>
              <a:xfrm>
                <a:off x="7464996"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8" name="Rectangle 37">
                <a:extLst>
                  <a:ext uri="{FF2B5EF4-FFF2-40B4-BE49-F238E27FC236}">
                    <a16:creationId xmlns:a16="http://schemas.microsoft.com/office/drawing/2014/main" id="{E99352C3-C48F-BD48-B2F8-B324D41D14AD}"/>
                  </a:ext>
                </a:extLst>
              </p:cNvPr>
              <p:cNvSpPr>
                <a:spLocks noRot="1" noChangeAspect="1" noMove="1" noResize="1" noEditPoints="1" noAdjustHandles="1" noChangeArrowheads="1" noChangeShapeType="1" noTextEdit="1"/>
              </p:cNvSpPr>
              <p:nvPr/>
            </p:nvSpPr>
            <p:spPr>
              <a:xfrm>
                <a:off x="7464996" y="3841145"/>
                <a:ext cx="941992" cy="338554"/>
              </a:xfrm>
              <a:prstGeom prst="rect">
                <a:avLst/>
              </a:prstGeom>
              <a:blipFill>
                <a:blip r:embed="rId12"/>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73566722-1026-C442-A437-FBC846BB4F8E}"/>
                  </a:ext>
                </a:extLst>
              </p:cNvPr>
              <p:cNvSpPr/>
              <p:nvPr/>
            </p:nvSpPr>
            <p:spPr>
              <a:xfrm>
                <a:off x="6819106" y="3841145"/>
                <a:ext cx="941992"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39" name="Rectangle 38">
                <a:extLst>
                  <a:ext uri="{FF2B5EF4-FFF2-40B4-BE49-F238E27FC236}">
                    <a16:creationId xmlns:a16="http://schemas.microsoft.com/office/drawing/2014/main" id="{73566722-1026-C442-A437-FBC846BB4F8E}"/>
                  </a:ext>
                </a:extLst>
              </p:cNvPr>
              <p:cNvSpPr>
                <a:spLocks noRot="1" noChangeAspect="1" noMove="1" noResize="1" noEditPoints="1" noAdjustHandles="1" noChangeArrowheads="1" noChangeShapeType="1" noTextEdit="1"/>
              </p:cNvSpPr>
              <p:nvPr/>
            </p:nvSpPr>
            <p:spPr>
              <a:xfrm>
                <a:off x="6819106" y="3841145"/>
                <a:ext cx="941992" cy="338554"/>
              </a:xfrm>
              <a:prstGeom prst="rect">
                <a:avLst/>
              </a:prstGeom>
              <a:blipFill>
                <a:blip r:embed="rId13"/>
                <a:stretch>
                  <a:fillRect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Rectangle 39">
                <a:extLst>
                  <a:ext uri="{FF2B5EF4-FFF2-40B4-BE49-F238E27FC236}">
                    <a16:creationId xmlns:a16="http://schemas.microsoft.com/office/drawing/2014/main" id="{4AECDECE-46DC-BC4A-B0AA-E826AE26C63A}"/>
                  </a:ext>
                </a:extLst>
              </p:cNvPr>
              <p:cNvSpPr/>
              <p:nvPr/>
            </p:nvSpPr>
            <p:spPr>
              <a:xfrm>
                <a:off x="4952410"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0" name="Rectangle 39">
                <a:extLst>
                  <a:ext uri="{FF2B5EF4-FFF2-40B4-BE49-F238E27FC236}">
                    <a16:creationId xmlns:a16="http://schemas.microsoft.com/office/drawing/2014/main" id="{4AECDECE-46DC-BC4A-B0AA-E826AE26C63A}"/>
                  </a:ext>
                </a:extLst>
              </p:cNvPr>
              <p:cNvSpPr>
                <a:spLocks noRot="1" noChangeAspect="1" noMove="1" noResize="1" noEditPoints="1" noAdjustHandles="1" noChangeArrowheads="1" noChangeShapeType="1" noTextEdit="1"/>
              </p:cNvSpPr>
              <p:nvPr/>
            </p:nvSpPr>
            <p:spPr>
              <a:xfrm>
                <a:off x="4952410" y="4771775"/>
                <a:ext cx="274320" cy="338554"/>
              </a:xfrm>
              <a:prstGeom prst="rect">
                <a:avLst/>
              </a:prstGeom>
              <a:blipFill>
                <a:blip r:embed="rId14"/>
                <a:stretch>
                  <a:fillRect l="-8696" r="-17391"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5FA82D80-6818-0C45-A0AB-5B78629ED3D3}"/>
                  </a:ext>
                </a:extLst>
              </p:cNvPr>
              <p:cNvSpPr/>
              <p:nvPr/>
            </p:nvSpPr>
            <p:spPr>
              <a:xfrm>
                <a:off x="6491526"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1" name="Rectangle 40">
                <a:extLst>
                  <a:ext uri="{FF2B5EF4-FFF2-40B4-BE49-F238E27FC236}">
                    <a16:creationId xmlns:a16="http://schemas.microsoft.com/office/drawing/2014/main" id="{5FA82D80-6818-0C45-A0AB-5B78629ED3D3}"/>
                  </a:ext>
                </a:extLst>
              </p:cNvPr>
              <p:cNvSpPr>
                <a:spLocks noRot="1" noChangeAspect="1" noMove="1" noResize="1" noEditPoints="1" noAdjustHandles="1" noChangeArrowheads="1" noChangeShapeType="1" noTextEdit="1"/>
              </p:cNvSpPr>
              <p:nvPr/>
            </p:nvSpPr>
            <p:spPr>
              <a:xfrm>
                <a:off x="6491526" y="4771775"/>
                <a:ext cx="274320" cy="338554"/>
              </a:xfrm>
              <a:prstGeom prst="rect">
                <a:avLst/>
              </a:prstGeom>
              <a:blipFill>
                <a:blip r:embed="rId11"/>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16BFCCB2-4D14-B547-A643-353AE7E6D83C}"/>
                  </a:ext>
                </a:extLst>
              </p:cNvPr>
              <p:cNvSpPr/>
              <p:nvPr/>
            </p:nvSpPr>
            <p:spPr>
              <a:xfrm>
                <a:off x="8015113"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2" name="Rectangle 41">
                <a:extLst>
                  <a:ext uri="{FF2B5EF4-FFF2-40B4-BE49-F238E27FC236}">
                    <a16:creationId xmlns:a16="http://schemas.microsoft.com/office/drawing/2014/main" id="{16BFCCB2-4D14-B547-A643-353AE7E6D83C}"/>
                  </a:ext>
                </a:extLst>
              </p:cNvPr>
              <p:cNvSpPr>
                <a:spLocks noRot="1" noChangeAspect="1" noMove="1" noResize="1" noEditPoints="1" noAdjustHandles="1" noChangeArrowheads="1" noChangeShapeType="1" noTextEdit="1"/>
              </p:cNvSpPr>
              <p:nvPr/>
            </p:nvSpPr>
            <p:spPr>
              <a:xfrm>
                <a:off x="8015113" y="4771775"/>
                <a:ext cx="274320" cy="338554"/>
              </a:xfrm>
              <a:prstGeom prst="rect">
                <a:avLst/>
              </a:prstGeom>
              <a:blipFill>
                <a:blip r:embed="rId11"/>
                <a:stretch>
                  <a:fillRect l="-9091" r="-18182"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2215BE76-7D1C-E94E-8AD7-CC9E2A688F16}"/>
                  </a:ext>
                </a:extLst>
              </p:cNvPr>
              <p:cNvSpPr/>
              <p:nvPr/>
            </p:nvSpPr>
            <p:spPr>
              <a:xfrm>
                <a:off x="3853784"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3" name="Rectangle 42">
                <a:extLst>
                  <a:ext uri="{FF2B5EF4-FFF2-40B4-BE49-F238E27FC236}">
                    <a16:creationId xmlns:a16="http://schemas.microsoft.com/office/drawing/2014/main" id="{2215BE76-7D1C-E94E-8AD7-CC9E2A688F16}"/>
                  </a:ext>
                </a:extLst>
              </p:cNvPr>
              <p:cNvSpPr>
                <a:spLocks noRot="1" noChangeAspect="1" noMove="1" noResize="1" noEditPoints="1" noAdjustHandles="1" noChangeArrowheads="1" noChangeShapeType="1" noTextEdit="1"/>
              </p:cNvSpPr>
              <p:nvPr/>
            </p:nvSpPr>
            <p:spPr>
              <a:xfrm>
                <a:off x="3853784" y="4771775"/>
                <a:ext cx="274320" cy="338554"/>
              </a:xfrm>
              <a:prstGeom prst="rect">
                <a:avLst/>
              </a:prstGeom>
              <a:blipFill>
                <a:blip r:embed="rId15"/>
                <a:stretch>
                  <a:fillRect r="-7272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a:extLst>
                  <a:ext uri="{FF2B5EF4-FFF2-40B4-BE49-F238E27FC236}">
                    <a16:creationId xmlns:a16="http://schemas.microsoft.com/office/drawing/2014/main" id="{C4E40B34-9A81-CB4C-BDCA-64E3CEAABA43}"/>
                  </a:ext>
                </a:extLst>
              </p:cNvPr>
              <p:cNvSpPr/>
              <p:nvPr/>
            </p:nvSpPr>
            <p:spPr>
              <a:xfrm>
                <a:off x="5320263"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4" name="Rectangle 43">
                <a:extLst>
                  <a:ext uri="{FF2B5EF4-FFF2-40B4-BE49-F238E27FC236}">
                    <a16:creationId xmlns:a16="http://schemas.microsoft.com/office/drawing/2014/main" id="{C4E40B34-9A81-CB4C-BDCA-64E3CEAABA43}"/>
                  </a:ext>
                </a:extLst>
              </p:cNvPr>
              <p:cNvSpPr>
                <a:spLocks noRot="1" noChangeAspect="1" noMove="1" noResize="1" noEditPoints="1" noAdjustHandles="1" noChangeArrowheads="1" noChangeShapeType="1" noTextEdit="1"/>
              </p:cNvSpPr>
              <p:nvPr/>
            </p:nvSpPr>
            <p:spPr>
              <a:xfrm>
                <a:off x="5320263" y="4771775"/>
                <a:ext cx="274320" cy="338554"/>
              </a:xfrm>
              <a:prstGeom prst="rect">
                <a:avLst/>
              </a:prstGeom>
              <a:blipFill>
                <a:blip r:embed="rId16"/>
                <a:stretch>
                  <a:fillRect r="-72727"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69957FC9-FBF7-1C42-842E-2107B0E2076D}"/>
                  </a:ext>
                </a:extLst>
              </p:cNvPr>
              <p:cNvSpPr/>
              <p:nvPr/>
            </p:nvSpPr>
            <p:spPr>
              <a:xfrm>
                <a:off x="6896487"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5" name="Rectangle 44">
                <a:extLst>
                  <a:ext uri="{FF2B5EF4-FFF2-40B4-BE49-F238E27FC236}">
                    <a16:creationId xmlns:a16="http://schemas.microsoft.com/office/drawing/2014/main" id="{69957FC9-FBF7-1C42-842E-2107B0E2076D}"/>
                  </a:ext>
                </a:extLst>
              </p:cNvPr>
              <p:cNvSpPr>
                <a:spLocks noRot="1" noChangeAspect="1" noMove="1" noResize="1" noEditPoints="1" noAdjustHandles="1" noChangeArrowheads="1" noChangeShapeType="1" noTextEdit="1"/>
              </p:cNvSpPr>
              <p:nvPr/>
            </p:nvSpPr>
            <p:spPr>
              <a:xfrm>
                <a:off x="6896487" y="4771775"/>
                <a:ext cx="274320" cy="338554"/>
              </a:xfrm>
              <a:prstGeom prst="rect">
                <a:avLst/>
              </a:prstGeom>
              <a:blipFill>
                <a:blip r:embed="rId17"/>
                <a:stretch>
                  <a:fillRect r="-69565"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309D82B6-9E3C-1B4E-86E1-FC0A09C962C8}"/>
                  </a:ext>
                </a:extLst>
              </p:cNvPr>
              <p:cNvSpPr/>
              <p:nvPr/>
            </p:nvSpPr>
            <p:spPr>
              <a:xfrm>
                <a:off x="8429876" y="4771775"/>
                <a:ext cx="274320" cy="33855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solidFill>
                            <a:schemeClr val="accent2"/>
                          </a:solidFill>
                          <a:effectLst>
                            <a:glow rad="101600">
                              <a:schemeClr val="bg1"/>
                            </a:glow>
                          </a:effectLst>
                          <a:latin typeface="Cambria Math" panose="02040503050406030204" pitchFamily="18" charset="0"/>
                        </a:rPr>
                        <m:t>−1</m:t>
                      </m:r>
                    </m:oMath>
                  </m:oMathPara>
                </a14:m>
                <a:endParaRPr lang="en-US" sz="1600" dirty="0">
                  <a:effectLst>
                    <a:glow rad="101600">
                      <a:schemeClr val="bg1"/>
                    </a:glow>
                  </a:effectLst>
                </a:endParaRPr>
              </a:p>
            </p:txBody>
          </p:sp>
        </mc:Choice>
        <mc:Fallback xmlns="">
          <p:sp>
            <p:nvSpPr>
              <p:cNvPr id="46" name="Rectangle 45">
                <a:extLst>
                  <a:ext uri="{FF2B5EF4-FFF2-40B4-BE49-F238E27FC236}">
                    <a16:creationId xmlns:a16="http://schemas.microsoft.com/office/drawing/2014/main" id="{309D82B6-9E3C-1B4E-86E1-FC0A09C962C8}"/>
                  </a:ext>
                </a:extLst>
              </p:cNvPr>
              <p:cNvSpPr>
                <a:spLocks noRot="1" noChangeAspect="1" noMove="1" noResize="1" noEditPoints="1" noAdjustHandles="1" noChangeArrowheads="1" noChangeShapeType="1" noTextEdit="1"/>
              </p:cNvSpPr>
              <p:nvPr/>
            </p:nvSpPr>
            <p:spPr>
              <a:xfrm>
                <a:off x="8429876" y="4771775"/>
                <a:ext cx="274320" cy="338554"/>
              </a:xfrm>
              <a:prstGeom prst="rect">
                <a:avLst/>
              </a:prstGeom>
              <a:blipFill>
                <a:blip r:embed="rId18"/>
                <a:stretch>
                  <a:fillRect r="-65217" b="-7143"/>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5668FC4-7D27-D545-90E1-690E99103F91}"/>
              </a:ext>
            </a:extLst>
          </p:cNvPr>
          <p:cNvCxnSpPr/>
          <p:nvPr/>
        </p:nvCxnSpPr>
        <p:spPr>
          <a:xfrm>
            <a:off x="2224004" y="5437209"/>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15E3596-8B07-1D4F-AC27-F3C0F1D13369}"/>
              </a:ext>
            </a:extLst>
          </p:cNvPr>
          <p:cNvCxnSpPr/>
          <p:nvPr/>
        </p:nvCxnSpPr>
        <p:spPr>
          <a:xfrm flipV="1">
            <a:off x="5361416" y="2222883"/>
            <a:ext cx="0" cy="3208764"/>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90D077B3-AAD1-EF49-BBE4-75775B94001E}"/>
                  </a:ext>
                </a:extLst>
              </p:cNvPr>
              <p:cNvSpPr/>
              <p:nvPr/>
            </p:nvSpPr>
            <p:spPr>
              <a:xfrm>
                <a:off x="4135189" y="5471920"/>
                <a:ext cx="2777748" cy="369332"/>
              </a:xfrm>
              <a:prstGeom prst="rect">
                <a:avLst/>
              </a:prstGeom>
            </p:spPr>
            <p:txBody>
              <a:bodyPr wrap="none">
                <a:spAutoFit/>
              </a:bodyPr>
              <a:lstStyle/>
              <a:p>
                <a:r>
                  <a:rPr lang="en-US" dirty="0">
                    <a:solidFill>
                      <a:srgbClr val="00B0F0"/>
                    </a:solidFill>
                    <a:effectLst>
                      <a:glow rad="101600">
                        <a:schemeClr val="bg1"/>
                      </a:glow>
                    </a:effectLst>
                    <a:ea typeface="Cambria Math" panose="02040503050406030204" pitchFamily="18" charset="0"/>
                  </a:rPr>
                  <a:t>Consistent threshold </a:t>
                </a:r>
                <a14:m>
                  <m:oMath xmlns:m="http://schemas.openxmlformats.org/officeDocument/2006/math">
                    <m:sSub>
                      <m:sSubPr>
                        <m:ctrlP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sSubPr>
                      <m:e>
                        <m:r>
                          <m:rPr>
                            <m:sty m:val="p"/>
                          </m:rPr>
                          <a:rPr lang="en-US" b="0" i="0"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e>
                      <m:sub>
                        <m: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t>𝑎</m:t>
                        </m:r>
                      </m:sub>
                    </m:sSub>
                    <m:d>
                      <m:dPr>
                        <m:ctrlP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ctrlPr>
                      </m:dPr>
                      <m:e>
                        <m:r>
                          <a:rPr lang="en-US" b="0" i="1" smtClean="0">
                            <a:solidFill>
                              <a:srgbClr val="00B0F0"/>
                            </a:solidFill>
                            <a:effectLst>
                              <a:glow rad="101600">
                                <a:schemeClr val="bg1"/>
                              </a:glow>
                            </a:effectLst>
                            <a:latin typeface="Cambria Math" panose="02040503050406030204" pitchFamily="18" charset="0"/>
                            <a:ea typeface="Cambria Math" panose="02040503050406030204" pitchFamily="18" charset="0"/>
                          </a:rPr>
                          <m:t>⋅</m:t>
                        </m:r>
                      </m:e>
                    </m:d>
                  </m:oMath>
                </a14:m>
                <a:endParaRPr lang="en-US" dirty="0">
                  <a:solidFill>
                    <a:srgbClr val="00B0F0"/>
                  </a:solidFill>
                </a:endParaRPr>
              </a:p>
            </p:txBody>
          </p:sp>
        </mc:Choice>
        <mc:Fallback xmlns="">
          <p:sp>
            <p:nvSpPr>
              <p:cNvPr id="31" name="Rectangle 30">
                <a:extLst>
                  <a:ext uri="{FF2B5EF4-FFF2-40B4-BE49-F238E27FC236}">
                    <a16:creationId xmlns:a16="http://schemas.microsoft.com/office/drawing/2014/main" id="{90D077B3-AAD1-EF49-BBE4-75775B94001E}"/>
                  </a:ext>
                </a:extLst>
              </p:cNvPr>
              <p:cNvSpPr>
                <a:spLocks noRot="1" noChangeAspect="1" noMove="1" noResize="1" noEditPoints="1" noAdjustHandles="1" noChangeArrowheads="1" noChangeShapeType="1" noTextEdit="1"/>
              </p:cNvSpPr>
              <p:nvPr/>
            </p:nvSpPr>
            <p:spPr>
              <a:xfrm>
                <a:off x="4135189" y="5471920"/>
                <a:ext cx="2777748" cy="369332"/>
              </a:xfrm>
              <a:prstGeom prst="rect">
                <a:avLst/>
              </a:prstGeom>
              <a:blipFill>
                <a:blip r:embed="rId19"/>
                <a:stretch>
                  <a:fillRect l="-3636" t="-20690" b="-413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4EA6A8FD-72FA-C14C-AB42-2A971373C579}"/>
                  </a:ext>
                </a:extLst>
              </p:cNvPr>
              <p:cNvSpPr txBox="1"/>
              <p:nvPr/>
            </p:nvSpPr>
            <p:spPr>
              <a:xfrm>
                <a:off x="426720" y="1153679"/>
                <a:ext cx="11673634" cy="1107996"/>
              </a:xfrm>
              <a:prstGeom prst="rect">
                <a:avLst/>
              </a:prstGeom>
              <a:noFill/>
            </p:spPr>
            <p:txBody>
              <a:bodyPr wrap="square">
                <a:spAutoFit/>
              </a:bodyPr>
              <a:lstStyle/>
              <a:p>
                <a:pPr marL="0" indent="0">
                  <a:buNone/>
                </a:pPr>
                <a:r>
                  <a:rPr lang="en-US" sz="2200" dirty="0"/>
                  <a:t>The </a:t>
                </a:r>
                <a:r>
                  <a:rPr lang="en-US" sz="2200" dirty="0" err="1"/>
                  <a:t>Littlestone</a:t>
                </a:r>
                <a:r>
                  <a:rPr lang="en-US" sz="2200" dirty="0"/>
                  <a:t> dimension of </a:t>
                </a:r>
                <a14:m>
                  <m:oMath xmlns:m="http://schemas.openxmlformats.org/officeDocument/2006/math">
                    <m:r>
                      <a:rPr lang="en-US" sz="2200" i="1">
                        <a:solidFill>
                          <a:schemeClr val="accent2"/>
                        </a:solidFill>
                        <a:latin typeface="Cambria Math" panose="02040503050406030204" pitchFamily="18" charset="0"/>
                      </a:rPr>
                      <m:t>𝐻</m:t>
                    </m:r>
                    <m:r>
                      <a:rPr lang="en-US" sz="2200" i="1">
                        <a:solidFill>
                          <a:schemeClr val="accent2"/>
                        </a:solidFill>
                        <a:latin typeface="Cambria Math" panose="02040503050406030204" pitchFamily="18" charset="0"/>
                      </a:rPr>
                      <m:t>=</m:t>
                    </m:r>
                    <m:d>
                      <m:dPr>
                        <m:begChr m:val="{"/>
                        <m:endChr m:val="}"/>
                        <m:ctrlPr>
                          <a:rPr lang="en-US" sz="2200" i="1">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h</m:t>
                            </m:r>
                          </m:e>
                          <m:sub>
                            <m:r>
                              <a:rPr lang="en-US" sz="2200" i="1">
                                <a:solidFill>
                                  <a:schemeClr val="accent2"/>
                                </a:solidFill>
                                <a:latin typeface="Cambria Math" panose="02040503050406030204" pitchFamily="18" charset="0"/>
                              </a:rPr>
                              <m:t>𝑎</m:t>
                            </m:r>
                          </m:sub>
                        </m:sSub>
                        <m:d>
                          <m:dPr>
                            <m:ctrlPr>
                              <a:rPr lang="en-US" sz="2200" i="1">
                                <a:solidFill>
                                  <a:schemeClr val="accent2"/>
                                </a:solidFill>
                                <a:latin typeface="Cambria Math" panose="02040503050406030204" pitchFamily="18" charset="0"/>
                              </a:rPr>
                            </m:ctrlPr>
                          </m:dPr>
                          <m:e>
                            <m:r>
                              <a:rPr lang="en-US" sz="2200" i="1">
                                <a:solidFill>
                                  <a:schemeClr val="accent2"/>
                                </a:solidFill>
                                <a:latin typeface="Cambria Math" panose="02040503050406030204" pitchFamily="18" charset="0"/>
                              </a:rPr>
                              <m:t>𝑥</m:t>
                            </m:r>
                          </m:e>
                        </m:d>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𝑠𝑖𝑔𝑛</m:t>
                        </m:r>
                        <m:d>
                          <m:dPr>
                            <m:ctrlPr>
                              <a:rPr lang="en-US" sz="2200" i="1">
                                <a:solidFill>
                                  <a:schemeClr val="accent2"/>
                                </a:solidFill>
                                <a:latin typeface="Cambria Math" panose="02040503050406030204" pitchFamily="18" charset="0"/>
                              </a:rPr>
                            </m:ctrlPr>
                          </m:dPr>
                          <m:e>
                            <m:r>
                              <a:rPr lang="en-US" sz="2200" i="1">
                                <a:solidFill>
                                  <a:schemeClr val="accent2"/>
                                </a:solidFill>
                                <a:latin typeface="Cambria Math" panose="02040503050406030204" pitchFamily="18" charset="0"/>
                              </a:rPr>
                              <m:t>𝑥</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𝑎</m:t>
                            </m:r>
                          </m:e>
                        </m:d>
                        <m:r>
                          <a:rPr lang="en-US" sz="2200" i="1">
                            <a:solidFill>
                              <a:schemeClr val="accent2"/>
                            </a:solidFill>
                            <a:latin typeface="Cambria Math" panose="02040503050406030204" pitchFamily="18" charset="0"/>
                          </a:rPr>
                          <m:t> | </m:t>
                        </m:r>
                        <m:r>
                          <a:rPr lang="en-US" sz="2200" i="1">
                            <a:solidFill>
                              <a:schemeClr val="accent2"/>
                            </a:solidFill>
                            <a:latin typeface="Cambria Math" panose="02040503050406030204" pitchFamily="18" charset="0"/>
                          </a:rPr>
                          <m:t>𝑎</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ea typeface="Cambria Math" panose="02040503050406030204" pitchFamily="18" charset="0"/>
                          </a:rPr>
                          <m:t>ℝ</m:t>
                        </m:r>
                      </m:e>
                    </m:d>
                  </m:oMath>
                </a14:m>
                <a:r>
                  <a:rPr lang="en-US" sz="2200" dirty="0"/>
                  <a:t>, the set of </a:t>
                </a:r>
                <a:r>
                  <a:rPr lang="en-US" sz="2200" b="1" i="1" dirty="0"/>
                  <a:t>thresholds on a line</a:t>
                </a:r>
                <a:r>
                  <a:rPr lang="en-US" sz="2200" b="1" dirty="0"/>
                  <a:t>, </a:t>
                </a:r>
                <a:r>
                  <a:rPr lang="en-US" sz="2200" dirty="0"/>
                  <a:t>in infinite. </a:t>
                </a:r>
              </a:p>
              <a:p>
                <a:pPr marL="0" indent="0">
                  <a:buNone/>
                </a:pPr>
                <a:endParaRPr lang="en-US" sz="2200" dirty="0"/>
              </a:p>
            </p:txBody>
          </p:sp>
        </mc:Choice>
        <mc:Fallback>
          <p:sp>
            <p:nvSpPr>
              <p:cNvPr id="60" name="TextBox 59">
                <a:extLst>
                  <a:ext uri="{FF2B5EF4-FFF2-40B4-BE49-F238E27FC236}">
                    <a16:creationId xmlns:a16="http://schemas.microsoft.com/office/drawing/2014/main" id="{4EA6A8FD-72FA-C14C-AB42-2A971373C579}"/>
                  </a:ext>
                </a:extLst>
              </p:cNvPr>
              <p:cNvSpPr txBox="1">
                <a:spLocks noRot="1" noChangeAspect="1" noMove="1" noResize="1" noEditPoints="1" noAdjustHandles="1" noChangeArrowheads="1" noChangeShapeType="1" noTextEdit="1"/>
              </p:cNvSpPr>
              <p:nvPr/>
            </p:nvSpPr>
            <p:spPr>
              <a:xfrm>
                <a:off x="426720" y="1153679"/>
                <a:ext cx="11673634" cy="1107996"/>
              </a:xfrm>
              <a:prstGeom prst="rect">
                <a:avLst/>
              </a:prstGeom>
              <a:blipFill>
                <a:blip r:embed="rId20"/>
                <a:stretch>
                  <a:fillRect l="-652" t="-3371" r="-978"/>
                </a:stretch>
              </a:blipFill>
            </p:spPr>
            <p:txBody>
              <a:bodyPr/>
              <a:lstStyle/>
              <a:p>
                <a:r>
                  <a:rPr lang="en-US">
                    <a:noFill/>
                  </a:rPr>
                  <a:t> </a:t>
                </a:r>
              </a:p>
            </p:txBody>
          </p:sp>
        </mc:Fallback>
      </mc:AlternateContent>
      <p:cxnSp>
        <p:nvCxnSpPr>
          <p:cNvPr id="54" name="Straight Connector 53">
            <a:extLst>
              <a:ext uri="{FF2B5EF4-FFF2-40B4-BE49-F238E27FC236}">
                <a16:creationId xmlns:a16="http://schemas.microsoft.com/office/drawing/2014/main" id="{81FD7B9D-EF98-5748-8FE6-4F7820D20FCA}"/>
              </a:ext>
            </a:extLst>
          </p:cNvPr>
          <p:cNvCxnSpPr>
            <a:cxnSpLocks/>
            <a:stCxn id="4" idx="1"/>
          </p:cNvCxnSpPr>
          <p:nvPr/>
        </p:nvCxnSpPr>
        <p:spPr>
          <a:xfrm flipH="1">
            <a:off x="4593075" y="2875926"/>
            <a:ext cx="1257008" cy="67245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3A476A63-5B79-8046-9810-77DC3066E4D9}"/>
              </a:ext>
            </a:extLst>
          </p:cNvPr>
          <p:cNvCxnSpPr>
            <a:cxnSpLocks/>
            <a:stCxn id="9" idx="0"/>
            <a:endCxn id="5" idx="2"/>
          </p:cNvCxnSpPr>
          <p:nvPr/>
        </p:nvCxnSpPr>
        <p:spPr>
          <a:xfrm flipH="1" flipV="1">
            <a:off x="4570910" y="3821275"/>
            <a:ext cx="735272" cy="571427"/>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BBA81296-E7E8-774E-8732-B6FD7B5A0B0C}"/>
              </a:ext>
            </a:extLst>
          </p:cNvPr>
          <p:cNvCxnSpPr>
            <a:cxnSpLocks/>
            <a:stCxn id="9" idx="2"/>
          </p:cNvCxnSpPr>
          <p:nvPr/>
        </p:nvCxnSpPr>
        <p:spPr>
          <a:xfrm flipH="1">
            <a:off x="4859311" y="4667022"/>
            <a:ext cx="446871" cy="602803"/>
          </a:xfrm>
          <a:prstGeom prst="line">
            <a:avLst/>
          </a:prstGeom>
          <a:ln w="635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21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EA0F18-19BF-5049-B503-AD7DAB600F38}"/>
              </a:ext>
            </a:extLst>
          </p:cNvPr>
          <p:cNvSpPr>
            <a:spLocks noGrp="1"/>
          </p:cNvSpPr>
          <p:nvPr>
            <p:ph type="title"/>
          </p:nvPr>
        </p:nvSpPr>
        <p:spPr/>
        <p:txBody>
          <a:bodyPr>
            <a:normAutofit/>
          </a:bodyPr>
          <a:lstStyle/>
          <a:p>
            <a:r>
              <a:rPr lang="en-US" dirty="0"/>
              <a:t>Two other Examples of </a:t>
            </a:r>
            <a:r>
              <a:rPr lang="en-US" dirty="0" err="1"/>
              <a:t>Littlestone</a:t>
            </a:r>
            <a:r>
              <a:rPr lang="en-US" dirty="0"/>
              <a:t> Dimension</a:t>
            </a:r>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4EA6A8FD-72FA-C14C-AB42-2A971373C579}"/>
                  </a:ext>
                </a:extLst>
              </p:cNvPr>
              <p:cNvSpPr txBox="1"/>
              <p:nvPr/>
            </p:nvSpPr>
            <p:spPr>
              <a:xfrm>
                <a:off x="426720" y="1153679"/>
                <a:ext cx="11673634" cy="1569660"/>
              </a:xfrm>
              <a:prstGeom prst="rect">
                <a:avLst/>
              </a:prstGeom>
              <a:noFill/>
            </p:spPr>
            <p:txBody>
              <a:bodyPr wrap="square">
                <a:spAutoFit/>
              </a:bodyPr>
              <a:lstStyle/>
              <a:p>
                <a:r>
                  <a:rPr lang="en-US" sz="2400" b="1" dirty="0"/>
                  <a:t>Small </a:t>
                </a:r>
                <a:r>
                  <a:rPr lang="en-US" sz="2400" b="1" dirty="0" err="1"/>
                  <a:t>LDim</a:t>
                </a:r>
                <a:endParaRPr lang="en-US" sz="2400" b="1" dirty="0"/>
              </a:p>
              <a:p>
                <a:pPr marL="342900" indent="-342900">
                  <a:buFont typeface="Arial" panose="020B0604020202020204" pitchFamily="34" charset="0"/>
                  <a:buChar char="•"/>
                </a:pPr>
                <a:r>
                  <a:rPr lang="en-US" sz="2400" dirty="0"/>
                  <a:t>Class </a:t>
                </a:r>
                <a14:m>
                  <m:oMath xmlns:m="http://schemas.openxmlformats.org/officeDocument/2006/math">
                    <m:r>
                      <a:rPr lang="en-US" sz="2400" i="1">
                        <a:solidFill>
                          <a:schemeClr val="accent2"/>
                        </a:solidFill>
                        <a:latin typeface="Cambria Math" panose="02040503050406030204" pitchFamily="18" charset="0"/>
                      </a:rPr>
                      <m:t>𝐻</m:t>
                    </m:r>
                  </m:oMath>
                </a14:m>
                <a:r>
                  <a:rPr lang="en-US" sz="2400" dirty="0"/>
                  <a:t> where each  </a:t>
                </a:r>
                <a14:m>
                  <m:oMath xmlns:m="http://schemas.openxmlformats.org/officeDocument/2006/math">
                    <m:r>
                      <a:rPr lang="en-US" sz="2400" b="0" i="1" smtClean="0">
                        <a:solidFill>
                          <a:schemeClr val="accent2"/>
                        </a:solidFill>
                        <a:latin typeface="Cambria Math" panose="02040503050406030204" pitchFamily="18" charset="0"/>
                      </a:rPr>
                      <m:t>h</m:t>
                    </m:r>
                    <m:r>
                      <a:rPr lang="en-US" sz="2400" b="0" i="1" smtClean="0">
                        <a:solidFill>
                          <a:schemeClr val="accent2"/>
                        </a:solidFill>
                        <a:latin typeface="Cambria Math" panose="02040503050406030204" pitchFamily="18" charset="0"/>
                      </a:rPr>
                      <m:t>∈</m:t>
                    </m:r>
                    <m:r>
                      <a:rPr lang="en-US" sz="2400" i="1">
                        <a:solidFill>
                          <a:schemeClr val="accent2"/>
                        </a:solidFill>
                        <a:latin typeface="Cambria Math" panose="02040503050406030204" pitchFamily="18" charset="0"/>
                      </a:rPr>
                      <m:t>𝐻</m:t>
                    </m:r>
                  </m:oMath>
                </a14:m>
                <a:r>
                  <a:rPr lang="en-US" sz="2400" dirty="0"/>
                  <a:t> assigns +1 label to </a:t>
                </a:r>
                <a14:m>
                  <m:oMath xmlns:m="http://schemas.openxmlformats.org/officeDocument/2006/math">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𝑑</m:t>
                    </m:r>
                  </m:oMath>
                </a14:m>
                <a:r>
                  <a:rPr lang="en-US" sz="2400" dirty="0"/>
                  <a:t> points.</a:t>
                </a:r>
              </a:p>
              <a:p>
                <a:pPr marL="342900" indent="-342900">
                  <a:buFont typeface="Arial" panose="020B0604020202020204" pitchFamily="34" charset="0"/>
                  <a:buChar char="•"/>
                </a:pPr>
                <a:r>
                  <a:rPr lang="en-US" sz="2400" dirty="0" err="1"/>
                  <a:t>Littlestone</a:t>
                </a:r>
                <a:r>
                  <a:rPr lang="en-US" sz="2400" dirty="0"/>
                  <a:t> dimension is </a:t>
                </a:r>
                <a14:m>
                  <m:oMath xmlns:m="http://schemas.openxmlformats.org/officeDocument/2006/math">
                    <m:r>
                      <a:rPr lang="en-US" sz="2400" i="1">
                        <a:solidFill>
                          <a:schemeClr val="accent2"/>
                        </a:solidFill>
                        <a:latin typeface="Cambria Math" panose="02040503050406030204" pitchFamily="18" charset="0"/>
                      </a:rPr>
                      <m:t>𝑑</m:t>
                    </m:r>
                  </m:oMath>
                </a14:m>
                <a:r>
                  <a:rPr lang="en-US" sz="2400" dirty="0"/>
                  <a:t>.</a:t>
                </a:r>
              </a:p>
              <a:p>
                <a:r>
                  <a:rPr lang="en-US" sz="2400" dirty="0">
                    <a:sym typeface="Wingdings" pitchFamily="2" charset="2"/>
                  </a:rPr>
                  <a:t>	 </a:t>
                </a:r>
                <a:r>
                  <a:rPr lang="en-US" sz="2400" dirty="0"/>
                  <a:t>We can branch right at most</a:t>
                </a:r>
                <a:r>
                  <a:rPr lang="en-US" sz="2400" dirty="0">
                    <a:solidFill>
                      <a:schemeClr val="accent2"/>
                    </a:solidFill>
                  </a:rPr>
                  <a:t> </a:t>
                </a:r>
                <a14:m>
                  <m:oMath xmlns:m="http://schemas.openxmlformats.org/officeDocument/2006/math">
                    <m:r>
                      <a:rPr lang="en-US" sz="2400" i="1">
                        <a:solidFill>
                          <a:schemeClr val="accent2"/>
                        </a:solidFill>
                        <a:latin typeface="Cambria Math" panose="02040503050406030204" pitchFamily="18" charset="0"/>
                      </a:rPr>
                      <m:t>𝑑</m:t>
                    </m:r>
                  </m:oMath>
                </a14:m>
                <a:r>
                  <a:rPr lang="en-US" sz="2400" dirty="0"/>
                  <a:t> times.</a:t>
                </a:r>
              </a:p>
            </p:txBody>
          </p:sp>
        </mc:Choice>
        <mc:Fallback xmlns="">
          <p:sp>
            <p:nvSpPr>
              <p:cNvPr id="60" name="TextBox 59">
                <a:extLst>
                  <a:ext uri="{FF2B5EF4-FFF2-40B4-BE49-F238E27FC236}">
                    <a16:creationId xmlns:a16="http://schemas.microsoft.com/office/drawing/2014/main" id="{4EA6A8FD-72FA-C14C-AB42-2A971373C579}"/>
                  </a:ext>
                </a:extLst>
              </p:cNvPr>
              <p:cNvSpPr txBox="1">
                <a:spLocks noRot="1" noChangeAspect="1" noMove="1" noResize="1" noEditPoints="1" noAdjustHandles="1" noChangeArrowheads="1" noChangeShapeType="1" noTextEdit="1"/>
              </p:cNvSpPr>
              <p:nvPr/>
            </p:nvSpPr>
            <p:spPr>
              <a:xfrm>
                <a:off x="426720" y="1153679"/>
                <a:ext cx="11673634" cy="1569660"/>
              </a:xfrm>
              <a:prstGeom prst="rect">
                <a:avLst/>
              </a:prstGeom>
              <a:blipFill>
                <a:blip r:embed="rId3"/>
                <a:stretch>
                  <a:fillRect l="-870" t="-3200"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1361443-D02D-1749-97F0-DBF0DE4759BA}"/>
                  </a:ext>
                </a:extLst>
              </p:cNvPr>
              <p:cNvSpPr txBox="1"/>
              <p:nvPr/>
            </p:nvSpPr>
            <p:spPr>
              <a:xfrm>
                <a:off x="426720" y="3429000"/>
                <a:ext cx="11673634" cy="1601785"/>
              </a:xfrm>
              <a:prstGeom prst="rect">
                <a:avLst/>
              </a:prstGeom>
              <a:noFill/>
            </p:spPr>
            <p:txBody>
              <a:bodyPr wrap="square">
                <a:spAutoFit/>
              </a:bodyPr>
              <a:lstStyle/>
              <a:p>
                <a:r>
                  <a:rPr lang="en-US" sz="2400" b="1" dirty="0"/>
                  <a:t>Large </a:t>
                </a:r>
                <a:r>
                  <a:rPr lang="en-US" sz="2400" b="1" dirty="0" err="1"/>
                  <a:t>LDim</a:t>
                </a:r>
                <a:endParaRPr lang="en-US" sz="2400" b="1" dirty="0"/>
              </a:p>
              <a:p>
                <a:pPr marL="342900" indent="-342900">
                  <a:buFont typeface="Arial" panose="020B0604020202020204" pitchFamily="34" charset="0"/>
                  <a:buChar char="•"/>
                </a:pPr>
                <a:r>
                  <a:rPr lang="en-US" sz="2400" dirty="0"/>
                  <a:t>Class </a:t>
                </a:r>
                <a14:m>
                  <m:oMath xmlns:m="http://schemas.openxmlformats.org/officeDocument/2006/math">
                    <m:r>
                      <a:rPr lang="en-US" sz="2400" i="1">
                        <a:solidFill>
                          <a:schemeClr val="accent2"/>
                        </a:solidFill>
                        <a:latin typeface="Cambria Math" panose="02040503050406030204" pitchFamily="18" charset="0"/>
                      </a:rPr>
                      <m:t>𝐻</m:t>
                    </m:r>
                    <m:r>
                      <a:rPr lang="en-US" sz="2400" b="0" i="1" smtClean="0">
                        <a:solidFill>
                          <a:schemeClr val="accent2"/>
                        </a:solidFill>
                        <a:latin typeface="Cambria Math" panose="02040503050406030204" pitchFamily="18" charset="0"/>
                      </a:rPr>
                      <m:t>=</m:t>
                    </m:r>
                    <m:d>
                      <m:dPr>
                        <m:begChr m:val="{"/>
                        <m:endChr m:val="}"/>
                        <m:ctrlPr>
                          <a:rPr lang="en-US" sz="2400" b="0" i="1" smtClean="0">
                            <a:solidFill>
                              <a:schemeClr val="accent2"/>
                            </a:solidFill>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h</m:t>
                            </m:r>
                          </m:e>
                          <m:sub>
                            <m:r>
                              <a:rPr lang="en-US" sz="2400" i="1">
                                <a:solidFill>
                                  <a:schemeClr val="accent2"/>
                                </a:solidFill>
                                <a:latin typeface="Cambria Math" panose="02040503050406030204" pitchFamily="18" charset="0"/>
                              </a:rPr>
                              <m:t>𝑎</m:t>
                            </m:r>
                          </m:sub>
                        </m:sSub>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1</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 2</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m:t>
                            </m:r>
                          </m:e>
                        </m:d>
                        <m:r>
                          <a:rPr lang="en-US" sz="2400" b="0" i="1" smtClean="0">
                            <a:solidFill>
                              <a:schemeClr val="accent2"/>
                            </a:solidFill>
                            <a:latin typeface="Cambria Math" panose="02040503050406030204" pitchFamily="18" charset="0"/>
                          </a:rPr>
                          <m:t> | </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ea typeface="Cambria Math" panose="02040503050406030204" pitchFamily="18" charset="0"/>
                          </a:rPr>
                          <m:t>ℕ</m:t>
                        </m:r>
                      </m:e>
                    </m:d>
                  </m:oMath>
                </a14:m>
                <a:r>
                  <a:rPr lang="en-US" sz="2400" dirty="0"/>
                  <a:t>.</a:t>
                </a:r>
              </a:p>
              <a:p>
                <a:pPr marL="342900" indent="-342900">
                  <a:buFont typeface="Arial" panose="020B0604020202020204" pitchFamily="34" charset="0"/>
                  <a:buChar char="•"/>
                </a:pPr>
                <a:r>
                  <a:rPr lang="en-US" sz="2400" dirty="0" err="1"/>
                  <a:t>Littlestone</a:t>
                </a:r>
                <a:r>
                  <a:rPr lang="en-US" sz="2400" dirty="0"/>
                  <a:t> dimension is </a:t>
                </a:r>
                <a14:m>
                  <m:oMath xmlns:m="http://schemas.openxmlformats.org/officeDocument/2006/math">
                    <m:r>
                      <a:rPr lang="en-US" sz="2400" b="0" i="1" smtClean="0">
                        <a:solidFill>
                          <a:schemeClr val="accent2"/>
                        </a:solidFill>
                        <a:latin typeface="Cambria Math" panose="02040503050406030204" pitchFamily="18" charset="0"/>
                      </a:rPr>
                      <m:t>∞</m:t>
                    </m:r>
                  </m:oMath>
                </a14:m>
                <a:r>
                  <a:rPr lang="en-US" sz="2400" dirty="0"/>
                  <a:t>.</a:t>
                </a:r>
              </a:p>
              <a:p>
                <a:r>
                  <a:rPr lang="en-US" sz="2400" dirty="0">
                    <a:sym typeface="Wingdings" pitchFamily="2" charset="2"/>
                  </a:rPr>
                  <a:t>	 </a:t>
                </a:r>
                <a:r>
                  <a:rPr lang="en-US" sz="2400" dirty="0"/>
                  <a:t>For any </a:t>
                </a:r>
                <a14:m>
                  <m:oMath xmlns:m="http://schemas.openxmlformats.org/officeDocument/2006/math">
                    <m:r>
                      <a:rPr lang="en-US" sz="2400" i="1">
                        <a:solidFill>
                          <a:schemeClr val="accent2"/>
                        </a:solidFill>
                        <a:latin typeface="Cambria Math" panose="02040503050406030204" pitchFamily="18" charset="0"/>
                      </a:rPr>
                      <m:t>𝑑</m:t>
                    </m:r>
                  </m:oMath>
                </a14:m>
                <a:r>
                  <a:rPr lang="en-US" sz="2400" dirty="0"/>
                  <a:t>, the </a:t>
                </a:r>
                <a14:m>
                  <m:oMath xmlns:m="http://schemas.openxmlformats.org/officeDocument/2006/math">
                    <m:r>
                      <a:rPr lang="en-US" sz="2400" i="1">
                        <a:solidFill>
                          <a:schemeClr val="accent2"/>
                        </a:solidFill>
                        <a:latin typeface="Cambria Math" panose="02040503050406030204" pitchFamily="18" charset="0"/>
                      </a:rPr>
                      <m:t>𝐻</m:t>
                    </m:r>
                  </m:oMath>
                </a14:m>
                <a:r>
                  <a:rPr lang="en-US" sz="2400" dirty="0"/>
                  <a:t> in range of </a:t>
                </a:r>
                <a14:m>
                  <m:oMath xmlns:m="http://schemas.openxmlformats.org/officeDocument/2006/math">
                    <m:r>
                      <a:rPr lang="en-US" sz="2400" b="0" i="1" smtClean="0">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sup>
                    </m:sSup>
                    <m:r>
                      <a:rPr lang="en-US" sz="2400" b="0" i="1" smtClean="0">
                        <a:solidFill>
                          <a:schemeClr val="accent2"/>
                        </a:solidFill>
                        <a:latin typeface="Cambria Math" panose="02040503050406030204" pitchFamily="18" charset="0"/>
                      </a:rPr>
                      <m:t>, </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r>
                          <a:rPr lang="en-US" sz="2400" b="0" i="1" smtClean="0">
                            <a:solidFill>
                              <a:schemeClr val="accent2"/>
                            </a:solidFill>
                            <a:latin typeface="Cambria Math" panose="02040503050406030204" pitchFamily="18" charset="0"/>
                          </a:rPr>
                          <m:t>+1</m:t>
                        </m:r>
                      </m:sup>
                    </m:sSup>
                    <m:r>
                      <a:rPr lang="en-US" sz="2400" b="0" i="1" smtClean="0">
                        <a:solidFill>
                          <a:schemeClr val="accent2"/>
                        </a:solidFill>
                        <a:latin typeface="Cambria Math" panose="02040503050406030204" pitchFamily="18" charset="0"/>
                      </a:rPr>
                      <m:t>]</m:t>
                    </m:r>
                  </m:oMath>
                </a14:m>
                <a:r>
                  <a:rPr lang="en-US" sz="2400" dirty="0"/>
                  <a:t> includes the set of all </a:t>
                </a:r>
                <a:r>
                  <a:rPr lang="en-US" sz="2400" b="1" i="1" dirty="0"/>
                  <a:t>thresholds.</a:t>
                </a:r>
                <a:endParaRPr lang="en-US" sz="2400" i="1" dirty="0"/>
              </a:p>
            </p:txBody>
          </p:sp>
        </mc:Choice>
        <mc:Fallback xmlns="">
          <p:sp>
            <p:nvSpPr>
              <p:cNvPr id="48" name="TextBox 47">
                <a:extLst>
                  <a:ext uri="{FF2B5EF4-FFF2-40B4-BE49-F238E27FC236}">
                    <a16:creationId xmlns:a16="http://schemas.microsoft.com/office/drawing/2014/main" id="{91361443-D02D-1749-97F0-DBF0DE4759BA}"/>
                  </a:ext>
                </a:extLst>
              </p:cNvPr>
              <p:cNvSpPr txBox="1">
                <a:spLocks noRot="1" noChangeAspect="1" noMove="1" noResize="1" noEditPoints="1" noAdjustHandles="1" noChangeArrowheads="1" noChangeShapeType="1" noTextEdit="1"/>
              </p:cNvSpPr>
              <p:nvPr/>
            </p:nvSpPr>
            <p:spPr>
              <a:xfrm>
                <a:off x="426720" y="3429000"/>
                <a:ext cx="11673634" cy="1601785"/>
              </a:xfrm>
              <a:prstGeom prst="rect">
                <a:avLst/>
              </a:prstGeom>
              <a:blipFill>
                <a:blip r:embed="rId4"/>
                <a:stretch>
                  <a:fillRect l="-870" t="-3968" b="-63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FD904FEC-B916-DA40-AD75-7B6DD8BD6BF3}"/>
                  </a:ext>
                </a:extLst>
              </p:cNvPr>
              <p:cNvSpPr txBox="1"/>
              <p:nvPr/>
            </p:nvSpPr>
            <p:spPr>
              <a:xfrm>
                <a:off x="3022351" y="6069972"/>
                <a:ext cx="401782"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sup>
                      </m:sSup>
                    </m:oMath>
                  </m:oMathPara>
                </a14:m>
                <a:endParaRPr lang="en-US" sz="2400" dirty="0"/>
              </a:p>
            </p:txBody>
          </p:sp>
        </mc:Choice>
        <mc:Fallback xmlns="">
          <p:sp>
            <p:nvSpPr>
              <p:cNvPr id="58" name="TextBox 57">
                <a:extLst>
                  <a:ext uri="{FF2B5EF4-FFF2-40B4-BE49-F238E27FC236}">
                    <a16:creationId xmlns:a16="http://schemas.microsoft.com/office/drawing/2014/main" id="{FD904FEC-B916-DA40-AD75-7B6DD8BD6BF3}"/>
                  </a:ext>
                </a:extLst>
              </p:cNvPr>
              <p:cNvSpPr txBox="1">
                <a:spLocks noRot="1" noChangeAspect="1" noMove="1" noResize="1" noEditPoints="1" noAdjustHandles="1" noChangeArrowheads="1" noChangeShapeType="1" noTextEdit="1"/>
              </p:cNvSpPr>
              <p:nvPr/>
            </p:nvSpPr>
            <p:spPr>
              <a:xfrm>
                <a:off x="3022351" y="6069972"/>
                <a:ext cx="401782" cy="468205"/>
              </a:xfrm>
              <a:prstGeom prst="rect">
                <a:avLst/>
              </a:prstGeom>
              <a:blipFill>
                <a:blip r:embed="rId5"/>
                <a:stretch>
                  <a:fillRect l="-3125"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9190832-7805-A449-A96F-61037C90CC66}"/>
                  </a:ext>
                </a:extLst>
              </p:cNvPr>
              <p:cNvSpPr txBox="1"/>
              <p:nvPr/>
            </p:nvSpPr>
            <p:spPr>
              <a:xfrm>
                <a:off x="8227339" y="6067264"/>
                <a:ext cx="942309"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r>
                            <a:rPr lang="en-US" sz="2400" b="0" i="1" smtClean="0">
                              <a:solidFill>
                                <a:schemeClr val="accent2"/>
                              </a:solidFill>
                              <a:latin typeface="Cambria Math" panose="02040503050406030204" pitchFamily="18" charset="0"/>
                            </a:rPr>
                            <m:t>+1</m:t>
                          </m:r>
                        </m:sup>
                      </m:sSup>
                    </m:oMath>
                  </m:oMathPara>
                </a14:m>
                <a:endParaRPr lang="en-US" sz="2400" dirty="0"/>
              </a:p>
            </p:txBody>
          </p:sp>
        </mc:Choice>
        <mc:Fallback xmlns="">
          <p:sp>
            <p:nvSpPr>
              <p:cNvPr id="59" name="TextBox 58">
                <a:extLst>
                  <a:ext uri="{FF2B5EF4-FFF2-40B4-BE49-F238E27FC236}">
                    <a16:creationId xmlns:a16="http://schemas.microsoft.com/office/drawing/2014/main" id="{D9190832-7805-A449-A96F-61037C90CC66}"/>
                  </a:ext>
                </a:extLst>
              </p:cNvPr>
              <p:cNvSpPr txBox="1">
                <a:spLocks noRot="1" noChangeAspect="1" noMove="1" noResize="1" noEditPoints="1" noAdjustHandles="1" noChangeArrowheads="1" noChangeShapeType="1" noTextEdit="1"/>
              </p:cNvSpPr>
              <p:nvPr/>
            </p:nvSpPr>
            <p:spPr>
              <a:xfrm>
                <a:off x="8227339" y="6067264"/>
                <a:ext cx="942309" cy="468205"/>
              </a:xfrm>
              <a:prstGeom prst="rect">
                <a:avLst/>
              </a:prstGeom>
              <a:blipFill>
                <a:blip r:embed="rId6"/>
                <a:stretch>
                  <a:fillRect/>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E3D35973-46EA-DB44-AF54-274FA6F8AFE5}"/>
              </a:ext>
            </a:extLst>
          </p:cNvPr>
          <p:cNvCxnSpPr>
            <a:cxnSpLocks/>
          </p:cNvCxnSpPr>
          <p:nvPr/>
        </p:nvCxnSpPr>
        <p:spPr>
          <a:xfrm flipV="1">
            <a:off x="2742685" y="5891582"/>
            <a:ext cx="8178234" cy="31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3D39F818-05B7-BB44-BF87-5C800F55C0A2}"/>
              </a:ext>
            </a:extLst>
          </p:cNvPr>
          <p:cNvSpPr>
            <a:spLocks noChangeAspect="1"/>
          </p:cNvSpPr>
          <p:nvPr/>
        </p:nvSpPr>
        <p:spPr>
          <a:xfrm>
            <a:off x="3175536" y="584914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Freeform 86">
            <a:extLst>
              <a:ext uri="{FF2B5EF4-FFF2-40B4-BE49-F238E27FC236}">
                <a16:creationId xmlns:a16="http://schemas.microsoft.com/office/drawing/2014/main" id="{67B20F77-7B2F-524A-808A-37F34BE7BCF0}"/>
              </a:ext>
            </a:extLst>
          </p:cNvPr>
          <p:cNvSpPr/>
          <p:nvPr/>
        </p:nvSpPr>
        <p:spPr>
          <a:xfrm>
            <a:off x="2752825" y="5072514"/>
            <a:ext cx="7873466" cy="288758"/>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3466" h="288758">
                <a:moveTo>
                  <a:pt x="0" y="288758"/>
                </a:moveTo>
                <a:lnTo>
                  <a:pt x="471638" y="288758"/>
                </a:lnTo>
                <a:lnTo>
                  <a:pt x="471638" y="0"/>
                </a:lnTo>
                <a:lnTo>
                  <a:pt x="5871411" y="0"/>
                </a:lnTo>
                <a:lnTo>
                  <a:pt x="5871411" y="144379"/>
                </a:lnTo>
                <a:lnTo>
                  <a:pt x="5871411" y="269507"/>
                </a:lnTo>
                <a:lnTo>
                  <a:pt x="7854215" y="269507"/>
                </a:lnTo>
                <a:lnTo>
                  <a:pt x="7873466" y="288758"/>
                </a:ln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87">
            <a:extLst>
              <a:ext uri="{FF2B5EF4-FFF2-40B4-BE49-F238E27FC236}">
                <a16:creationId xmlns:a16="http://schemas.microsoft.com/office/drawing/2014/main" id="{BA1AAC69-D1BA-4840-A42E-2A1BB375F11B}"/>
              </a:ext>
            </a:extLst>
          </p:cNvPr>
          <p:cNvSpPr/>
          <p:nvPr/>
        </p:nvSpPr>
        <p:spPr>
          <a:xfrm>
            <a:off x="2752825" y="5164290"/>
            <a:ext cx="7873466" cy="303872"/>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288758"/>
              <a:gd name="connsiteX1" fmla="*/ 471638 w 7873466"/>
              <a:gd name="connsiteY1" fmla="*/ 288758 h 288758"/>
              <a:gd name="connsiteX2" fmla="*/ 82681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303872"/>
              <a:gd name="connsiteX1" fmla="*/ 834375 w 7873466"/>
              <a:gd name="connsiteY1" fmla="*/ 303872 h 303872"/>
              <a:gd name="connsiteX2" fmla="*/ 826818 w 7873466"/>
              <a:gd name="connsiteY2" fmla="*/ 0 h 303872"/>
              <a:gd name="connsiteX3" fmla="*/ 5871411 w 7873466"/>
              <a:gd name="connsiteY3" fmla="*/ 0 h 303872"/>
              <a:gd name="connsiteX4" fmla="*/ 5871411 w 7873466"/>
              <a:gd name="connsiteY4" fmla="*/ 144379 h 303872"/>
              <a:gd name="connsiteX5" fmla="*/ 5871411 w 7873466"/>
              <a:gd name="connsiteY5" fmla="*/ 269507 h 303872"/>
              <a:gd name="connsiteX6" fmla="*/ 7854215 w 7873466"/>
              <a:gd name="connsiteY6" fmla="*/ 269507 h 303872"/>
              <a:gd name="connsiteX7" fmla="*/ 7873466 w 7873466"/>
              <a:gd name="connsiteY7" fmla="*/ 288758 h 303872"/>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144379 h 296315"/>
              <a:gd name="connsiteX5" fmla="*/ 5871411 w 7873466"/>
              <a:gd name="connsiteY5" fmla="*/ 269507 h 296315"/>
              <a:gd name="connsiteX6" fmla="*/ 7854215 w 7873466"/>
              <a:gd name="connsiteY6" fmla="*/ 269507 h 296315"/>
              <a:gd name="connsiteX7" fmla="*/ 7873466 w 7873466"/>
              <a:gd name="connsiteY7" fmla="*/ 288758 h 296315"/>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269507 h 296315"/>
              <a:gd name="connsiteX5" fmla="*/ 7854215 w 7873466"/>
              <a:gd name="connsiteY5" fmla="*/ 269507 h 296315"/>
              <a:gd name="connsiteX6" fmla="*/ 7873466 w 7873466"/>
              <a:gd name="connsiteY6" fmla="*/ 288758 h 296315"/>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5871411 w 7873466"/>
              <a:gd name="connsiteY4" fmla="*/ 277064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57046 w 7873466"/>
              <a:gd name="connsiteY2" fmla="*/ 15114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41932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3466" h="303872">
                <a:moveTo>
                  <a:pt x="0" y="296315"/>
                </a:moveTo>
                <a:lnTo>
                  <a:pt x="841932" y="303872"/>
                </a:lnTo>
                <a:lnTo>
                  <a:pt x="841932" y="7557"/>
                </a:lnTo>
                <a:lnTo>
                  <a:pt x="6725355" y="0"/>
                </a:lnTo>
                <a:lnTo>
                  <a:pt x="6717798" y="269507"/>
                </a:lnTo>
                <a:lnTo>
                  <a:pt x="7854215" y="277064"/>
                </a:lnTo>
                <a:lnTo>
                  <a:pt x="7873466" y="296315"/>
                </a:lnTo>
              </a:path>
            </a:pathLst>
          </a:cu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88">
            <a:extLst>
              <a:ext uri="{FF2B5EF4-FFF2-40B4-BE49-F238E27FC236}">
                <a16:creationId xmlns:a16="http://schemas.microsoft.com/office/drawing/2014/main" id="{8F3C60F0-EA19-ED41-AA1C-2AB254DECCD1}"/>
              </a:ext>
            </a:extLst>
          </p:cNvPr>
          <p:cNvSpPr/>
          <p:nvPr/>
        </p:nvSpPr>
        <p:spPr>
          <a:xfrm>
            <a:off x="2742685" y="5308669"/>
            <a:ext cx="7873466" cy="318986"/>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288758"/>
              <a:gd name="connsiteX1" fmla="*/ 471638 w 7873466"/>
              <a:gd name="connsiteY1" fmla="*/ 288758 h 288758"/>
              <a:gd name="connsiteX2" fmla="*/ 82681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303872"/>
              <a:gd name="connsiteX1" fmla="*/ 834375 w 7873466"/>
              <a:gd name="connsiteY1" fmla="*/ 303872 h 303872"/>
              <a:gd name="connsiteX2" fmla="*/ 826818 w 7873466"/>
              <a:gd name="connsiteY2" fmla="*/ 0 h 303872"/>
              <a:gd name="connsiteX3" fmla="*/ 5871411 w 7873466"/>
              <a:gd name="connsiteY3" fmla="*/ 0 h 303872"/>
              <a:gd name="connsiteX4" fmla="*/ 5871411 w 7873466"/>
              <a:gd name="connsiteY4" fmla="*/ 144379 h 303872"/>
              <a:gd name="connsiteX5" fmla="*/ 5871411 w 7873466"/>
              <a:gd name="connsiteY5" fmla="*/ 269507 h 303872"/>
              <a:gd name="connsiteX6" fmla="*/ 7854215 w 7873466"/>
              <a:gd name="connsiteY6" fmla="*/ 269507 h 303872"/>
              <a:gd name="connsiteX7" fmla="*/ 7873466 w 7873466"/>
              <a:gd name="connsiteY7" fmla="*/ 288758 h 303872"/>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144379 h 296315"/>
              <a:gd name="connsiteX5" fmla="*/ 5871411 w 7873466"/>
              <a:gd name="connsiteY5" fmla="*/ 269507 h 296315"/>
              <a:gd name="connsiteX6" fmla="*/ 7854215 w 7873466"/>
              <a:gd name="connsiteY6" fmla="*/ 269507 h 296315"/>
              <a:gd name="connsiteX7" fmla="*/ 7873466 w 7873466"/>
              <a:gd name="connsiteY7" fmla="*/ 288758 h 296315"/>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269507 h 296315"/>
              <a:gd name="connsiteX5" fmla="*/ 7854215 w 7873466"/>
              <a:gd name="connsiteY5" fmla="*/ 269507 h 296315"/>
              <a:gd name="connsiteX6" fmla="*/ 7873466 w 7873466"/>
              <a:gd name="connsiteY6" fmla="*/ 288758 h 296315"/>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5871411 w 7873466"/>
              <a:gd name="connsiteY4" fmla="*/ 277064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57046 w 7873466"/>
              <a:gd name="connsiteY2" fmla="*/ 15114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41932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11429"/>
              <a:gd name="connsiteX1" fmla="*/ 1204669 w 7873466"/>
              <a:gd name="connsiteY1" fmla="*/ 311429 h 311429"/>
              <a:gd name="connsiteX2" fmla="*/ 841932 w 7873466"/>
              <a:gd name="connsiteY2" fmla="*/ 7557 h 311429"/>
              <a:gd name="connsiteX3" fmla="*/ 6725355 w 7873466"/>
              <a:gd name="connsiteY3" fmla="*/ 0 h 311429"/>
              <a:gd name="connsiteX4" fmla="*/ 6717798 w 7873466"/>
              <a:gd name="connsiteY4" fmla="*/ 269507 h 311429"/>
              <a:gd name="connsiteX5" fmla="*/ 7854215 w 7873466"/>
              <a:gd name="connsiteY5" fmla="*/ 277064 h 311429"/>
              <a:gd name="connsiteX6" fmla="*/ 7873466 w 7873466"/>
              <a:gd name="connsiteY6" fmla="*/ 296315 h 311429"/>
              <a:gd name="connsiteX0" fmla="*/ 0 w 7873466"/>
              <a:gd name="connsiteY0" fmla="*/ 296315 h 311429"/>
              <a:gd name="connsiteX1" fmla="*/ 1204669 w 7873466"/>
              <a:gd name="connsiteY1" fmla="*/ 311429 h 311429"/>
              <a:gd name="connsiteX2" fmla="*/ 1204669 w 7873466"/>
              <a:gd name="connsiteY2" fmla="*/ 7557 h 311429"/>
              <a:gd name="connsiteX3" fmla="*/ 6725355 w 7873466"/>
              <a:gd name="connsiteY3" fmla="*/ 0 h 311429"/>
              <a:gd name="connsiteX4" fmla="*/ 6717798 w 7873466"/>
              <a:gd name="connsiteY4" fmla="*/ 269507 h 311429"/>
              <a:gd name="connsiteX5" fmla="*/ 7854215 w 7873466"/>
              <a:gd name="connsiteY5" fmla="*/ 277064 h 311429"/>
              <a:gd name="connsiteX6" fmla="*/ 7873466 w 7873466"/>
              <a:gd name="connsiteY6" fmla="*/ 296315 h 311429"/>
              <a:gd name="connsiteX0" fmla="*/ 0 w 7873466"/>
              <a:gd name="connsiteY0" fmla="*/ 296315 h 311429"/>
              <a:gd name="connsiteX1" fmla="*/ 1204669 w 7873466"/>
              <a:gd name="connsiteY1" fmla="*/ 311429 h 311429"/>
              <a:gd name="connsiteX2" fmla="*/ 1204669 w 7873466"/>
              <a:gd name="connsiteY2" fmla="*/ 7557 h 311429"/>
              <a:gd name="connsiteX3" fmla="*/ 6725355 w 7873466"/>
              <a:gd name="connsiteY3" fmla="*/ 0 h 311429"/>
              <a:gd name="connsiteX4" fmla="*/ 7571742 w 7873466"/>
              <a:gd name="connsiteY4" fmla="*/ 269507 h 311429"/>
              <a:gd name="connsiteX5" fmla="*/ 7854215 w 7873466"/>
              <a:gd name="connsiteY5" fmla="*/ 277064 h 311429"/>
              <a:gd name="connsiteX6" fmla="*/ 7873466 w 7873466"/>
              <a:gd name="connsiteY6" fmla="*/ 296315 h 311429"/>
              <a:gd name="connsiteX0" fmla="*/ 0 w 7873466"/>
              <a:gd name="connsiteY0" fmla="*/ 303872 h 318986"/>
              <a:gd name="connsiteX1" fmla="*/ 1204669 w 7873466"/>
              <a:gd name="connsiteY1" fmla="*/ 318986 h 318986"/>
              <a:gd name="connsiteX2" fmla="*/ 1204669 w 7873466"/>
              <a:gd name="connsiteY2" fmla="*/ 15114 h 318986"/>
              <a:gd name="connsiteX3" fmla="*/ 7579299 w 7873466"/>
              <a:gd name="connsiteY3" fmla="*/ 0 h 318986"/>
              <a:gd name="connsiteX4" fmla="*/ 7571742 w 7873466"/>
              <a:gd name="connsiteY4" fmla="*/ 277064 h 318986"/>
              <a:gd name="connsiteX5" fmla="*/ 7854215 w 7873466"/>
              <a:gd name="connsiteY5" fmla="*/ 284621 h 318986"/>
              <a:gd name="connsiteX6" fmla="*/ 7873466 w 7873466"/>
              <a:gd name="connsiteY6" fmla="*/ 303872 h 31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3466" h="318986">
                <a:moveTo>
                  <a:pt x="0" y="303872"/>
                </a:moveTo>
                <a:lnTo>
                  <a:pt x="1204669" y="318986"/>
                </a:lnTo>
                <a:lnTo>
                  <a:pt x="1204669" y="15114"/>
                </a:lnTo>
                <a:lnTo>
                  <a:pt x="7579299" y="0"/>
                </a:lnTo>
                <a:lnTo>
                  <a:pt x="7571742" y="277064"/>
                </a:lnTo>
                <a:lnTo>
                  <a:pt x="7854215" y="284621"/>
                </a:lnTo>
                <a:lnTo>
                  <a:pt x="7873466" y="303872"/>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4EBF2E1A-0CF9-2449-99BC-C0F553FAB390}"/>
              </a:ext>
            </a:extLst>
          </p:cNvPr>
          <p:cNvSpPr>
            <a:spLocks noChangeAspect="1"/>
          </p:cNvSpPr>
          <p:nvPr/>
        </p:nvSpPr>
        <p:spPr>
          <a:xfrm>
            <a:off x="8607053" y="5849148"/>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a:extLst>
              <a:ext uri="{FF2B5EF4-FFF2-40B4-BE49-F238E27FC236}">
                <a16:creationId xmlns:a16="http://schemas.microsoft.com/office/drawing/2014/main" id="{1CCDA10B-82B4-8046-B479-8A0BE1FAD92D}"/>
              </a:ext>
            </a:extLst>
          </p:cNvPr>
          <p:cNvSpPr/>
          <p:nvPr/>
        </p:nvSpPr>
        <p:spPr>
          <a:xfrm>
            <a:off x="2403134" y="5030785"/>
            <a:ext cx="772402" cy="12113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7D06154E-293C-3541-8F10-ACAE729C2D88}"/>
              </a:ext>
            </a:extLst>
          </p:cNvPr>
          <p:cNvSpPr/>
          <p:nvPr/>
        </p:nvSpPr>
        <p:spPr>
          <a:xfrm>
            <a:off x="8651103" y="4862503"/>
            <a:ext cx="2079872" cy="12113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788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8">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9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25" grpId="0" animBg="1"/>
      <p:bldP spid="87" grpId="0" animBg="1"/>
      <p:bldP spid="88" grpId="0" animBg="1"/>
      <p:bldP spid="89" grpId="0" animBg="1"/>
      <p:bldP spid="90" grpId="0" animBg="1"/>
      <p:bldP spid="91" grpId="0" animBg="1"/>
      <p:bldP spid="9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9DDAC8-5DD2-AED0-ED63-58374EF060D5}"/>
              </a:ext>
            </a:extLst>
          </p:cNvPr>
          <p:cNvSpPr>
            <a:spLocks noGrp="1"/>
          </p:cNvSpPr>
          <p:nvPr>
            <p:ph idx="1"/>
          </p:nvPr>
        </p:nvSpPr>
        <p:spPr/>
        <p:txBody>
          <a:bodyPr/>
          <a:lstStyle/>
          <a:p>
            <a:pPr marL="0" indent="0">
              <a:buNone/>
            </a:pPr>
            <a:r>
              <a:rPr lang="en-US" dirty="0"/>
              <a:t>Not VC dimension. </a:t>
            </a:r>
          </a:p>
        </p:txBody>
      </p:sp>
      <p:cxnSp>
        <p:nvCxnSpPr>
          <p:cNvPr id="4" name="Straight Arrow Connector 3">
            <a:extLst>
              <a:ext uri="{FF2B5EF4-FFF2-40B4-BE49-F238E27FC236}">
                <a16:creationId xmlns:a16="http://schemas.microsoft.com/office/drawing/2014/main" id="{5F90DC59-CB70-FEDF-EEC3-150719DB9AE1}"/>
              </a:ext>
            </a:extLst>
          </p:cNvPr>
          <p:cNvCxnSpPr/>
          <p:nvPr/>
        </p:nvCxnSpPr>
        <p:spPr>
          <a:xfrm>
            <a:off x="1975100" y="6293664"/>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5AA2C105-A795-A190-8443-066BD4E8C639}"/>
                  </a:ext>
                </a:extLst>
              </p:cNvPr>
              <p:cNvSpPr/>
              <p:nvPr/>
            </p:nvSpPr>
            <p:spPr>
              <a:xfrm>
                <a:off x="4245465" y="6327762"/>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oMath>
                  </m:oMathPara>
                </a14:m>
                <a:endParaRPr lang="en-US" dirty="0">
                  <a:solidFill>
                    <a:srgbClr val="00B0F0"/>
                  </a:solidFill>
                </a:endParaRPr>
              </a:p>
            </p:txBody>
          </p:sp>
        </mc:Choice>
        <mc:Fallback>
          <p:sp>
            <p:nvSpPr>
              <p:cNvPr id="5" name="Rectangle 4">
                <a:extLst>
                  <a:ext uri="{FF2B5EF4-FFF2-40B4-BE49-F238E27FC236}">
                    <a16:creationId xmlns:a16="http://schemas.microsoft.com/office/drawing/2014/main" id="{5AA2C105-A795-A190-8443-066BD4E8C639}"/>
                  </a:ext>
                </a:extLst>
              </p:cNvPr>
              <p:cNvSpPr>
                <a:spLocks noRot="1" noChangeAspect="1" noMove="1" noResize="1" noEditPoints="1" noAdjustHandles="1" noChangeArrowheads="1" noChangeShapeType="1" noTextEdit="1"/>
              </p:cNvSpPr>
              <p:nvPr/>
            </p:nvSpPr>
            <p:spPr>
              <a:xfrm>
                <a:off x="4245465" y="6327762"/>
                <a:ext cx="369845" cy="369332"/>
              </a:xfrm>
              <a:prstGeom prst="rect">
                <a:avLst/>
              </a:prstGeom>
              <a:blipFill>
                <a:blip r:embed="rId2"/>
                <a:stretch>
                  <a:fillRect l="-3333" b="-100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83C95145-385A-44F8-B80F-065F9312DA01}"/>
                  </a:ext>
                </a:extLst>
              </p:cNvPr>
              <p:cNvSpPr/>
              <p:nvPr/>
            </p:nvSpPr>
            <p:spPr>
              <a:xfrm>
                <a:off x="4668193" y="6350770"/>
                <a:ext cx="879600"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ctrlPr>
                        </m:sSubPr>
                        <m:e>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h</m:t>
                          </m:r>
                        </m:e>
                        <m:sub>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p>
            </p:txBody>
          </p:sp>
        </mc:Choice>
        <mc:Fallback>
          <p:sp>
            <p:nvSpPr>
              <p:cNvPr id="6" name="Rectangle 5">
                <a:extLst>
                  <a:ext uri="{FF2B5EF4-FFF2-40B4-BE49-F238E27FC236}">
                    <a16:creationId xmlns:a16="http://schemas.microsoft.com/office/drawing/2014/main" id="{83C95145-385A-44F8-B80F-065F9312DA01}"/>
                  </a:ext>
                </a:extLst>
              </p:cNvPr>
              <p:cNvSpPr>
                <a:spLocks noRot="1" noChangeAspect="1" noMove="1" noResize="1" noEditPoints="1" noAdjustHandles="1" noChangeArrowheads="1" noChangeShapeType="1" noTextEdit="1"/>
              </p:cNvSpPr>
              <p:nvPr/>
            </p:nvSpPr>
            <p:spPr>
              <a:xfrm>
                <a:off x="4668193" y="6350770"/>
                <a:ext cx="879600" cy="391261"/>
              </a:xfrm>
              <a:prstGeom prst="rect">
                <a:avLst/>
              </a:prstGeom>
              <a:blipFill>
                <a:blip r:embed="rId3"/>
                <a:stretch>
                  <a:fillRect l="-1429" b="-16129"/>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16F23476-70A7-461C-E4B5-2FE9A9C4EA5E}"/>
              </a:ext>
            </a:extLst>
          </p:cNvPr>
          <p:cNvCxnSpPr>
            <a:cxnSpLocks/>
          </p:cNvCxnSpPr>
          <p:nvPr/>
        </p:nvCxnSpPr>
        <p:spPr>
          <a:xfrm>
            <a:off x="4323066" y="5411182"/>
            <a:ext cx="0" cy="879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2C422-7D66-7F78-CAE9-F7265CF9818F}"/>
              </a:ext>
            </a:extLst>
          </p:cNvPr>
          <p:cNvCxnSpPr>
            <a:cxnSpLocks/>
          </p:cNvCxnSpPr>
          <p:nvPr/>
        </p:nvCxnSpPr>
        <p:spPr>
          <a:xfrm>
            <a:off x="4049462"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C68B1A3-B030-BB63-EB0C-2054C7C317CA}"/>
              </a:ext>
            </a:extLst>
          </p:cNvPr>
          <p:cNvCxnSpPr>
            <a:cxnSpLocks/>
          </p:cNvCxnSpPr>
          <p:nvPr/>
        </p:nvCxnSpPr>
        <p:spPr>
          <a:xfrm>
            <a:off x="4817878"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3FDC2E2-307F-B560-22BE-BEF6DF261A78}"/>
              </a:ext>
            </a:extLst>
          </p:cNvPr>
          <p:cNvCxnSpPr>
            <a:cxnSpLocks/>
          </p:cNvCxnSpPr>
          <p:nvPr/>
        </p:nvCxnSpPr>
        <p:spPr>
          <a:xfrm>
            <a:off x="362274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D9ACAA9-D2EC-5032-C409-446801A7AA1A}"/>
              </a:ext>
            </a:extLst>
          </p:cNvPr>
          <p:cNvCxnSpPr>
            <a:cxnSpLocks/>
          </p:cNvCxnSpPr>
          <p:nvPr/>
        </p:nvCxnSpPr>
        <p:spPr>
          <a:xfrm>
            <a:off x="3823270" y="4890284"/>
            <a:ext cx="0" cy="1417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2D0D6B7-D01E-B88B-8341-4E19787D1B13}"/>
              </a:ext>
            </a:extLst>
          </p:cNvPr>
          <p:cNvCxnSpPr>
            <a:cxnSpLocks/>
          </p:cNvCxnSpPr>
          <p:nvPr/>
        </p:nvCxnSpPr>
        <p:spPr>
          <a:xfrm>
            <a:off x="55477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AD43908-9D06-6008-5479-C42B4007E1D2}"/>
              </a:ext>
            </a:extLst>
          </p:cNvPr>
          <p:cNvCxnSpPr>
            <a:cxnSpLocks/>
          </p:cNvCxnSpPr>
          <p:nvPr/>
        </p:nvCxnSpPr>
        <p:spPr>
          <a:xfrm>
            <a:off x="614911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A0F9B06-F680-A866-B0A9-7904188BD34C}"/>
              </a:ext>
            </a:extLst>
          </p:cNvPr>
          <p:cNvCxnSpPr>
            <a:cxnSpLocks/>
          </p:cNvCxnSpPr>
          <p:nvPr/>
        </p:nvCxnSpPr>
        <p:spPr>
          <a:xfrm>
            <a:off x="6638406"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88A1F63-18E5-27F6-D23D-806DD0936E10}"/>
              </a:ext>
            </a:extLst>
          </p:cNvPr>
          <p:cNvCxnSpPr>
            <a:cxnSpLocks/>
          </p:cNvCxnSpPr>
          <p:nvPr/>
        </p:nvCxnSpPr>
        <p:spPr>
          <a:xfrm>
            <a:off x="7029841"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7E7619-01FE-EB84-1F14-B1ADC18E1288}"/>
              </a:ext>
            </a:extLst>
          </p:cNvPr>
          <p:cNvCxnSpPr>
            <a:cxnSpLocks/>
          </p:cNvCxnSpPr>
          <p:nvPr/>
        </p:nvCxnSpPr>
        <p:spPr>
          <a:xfrm>
            <a:off x="733992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F542D31-5D0B-83B9-9A4B-5B61CE8C8997}"/>
              </a:ext>
            </a:extLst>
          </p:cNvPr>
          <p:cNvCxnSpPr>
            <a:cxnSpLocks/>
          </p:cNvCxnSpPr>
          <p:nvPr/>
        </p:nvCxnSpPr>
        <p:spPr>
          <a:xfrm>
            <a:off x="75848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C005461-A04F-DB63-030E-BD6BFBD1B3AB}"/>
              </a:ext>
            </a:extLst>
          </p:cNvPr>
          <p:cNvCxnSpPr>
            <a:cxnSpLocks/>
          </p:cNvCxnSpPr>
          <p:nvPr/>
        </p:nvCxnSpPr>
        <p:spPr>
          <a:xfrm>
            <a:off x="78142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3E4D7B-A4C9-778D-EABB-E118A89B7723}"/>
              </a:ext>
            </a:extLst>
          </p:cNvPr>
          <p:cNvCxnSpPr>
            <a:cxnSpLocks/>
          </p:cNvCxnSpPr>
          <p:nvPr/>
        </p:nvCxnSpPr>
        <p:spPr>
          <a:xfrm>
            <a:off x="816882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560348D-3BC3-744F-42FD-61A8C0644E09}"/>
              </a:ext>
            </a:extLst>
          </p:cNvPr>
          <p:cNvCxnSpPr>
            <a:cxnSpLocks/>
          </p:cNvCxnSpPr>
          <p:nvPr/>
        </p:nvCxnSpPr>
        <p:spPr>
          <a:xfrm>
            <a:off x="875435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52E32C-B191-8A08-47A3-4BB465EE859B}"/>
              </a:ext>
            </a:extLst>
          </p:cNvPr>
          <p:cNvCxnSpPr>
            <a:cxnSpLocks/>
          </p:cNvCxnSpPr>
          <p:nvPr/>
        </p:nvCxnSpPr>
        <p:spPr>
          <a:xfrm>
            <a:off x="3322755"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A5B549AB-7EDB-AB89-3711-ED4798BE5AB3}"/>
              </a:ext>
            </a:extLst>
          </p:cNvPr>
          <p:cNvSpPr/>
          <p:nvPr/>
        </p:nvSpPr>
        <p:spPr>
          <a:xfrm>
            <a:off x="4352192" y="5517058"/>
            <a:ext cx="438247" cy="774500"/>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22">
            <a:extLst>
              <a:ext uri="{FF2B5EF4-FFF2-40B4-BE49-F238E27FC236}">
                <a16:creationId xmlns:a16="http://schemas.microsoft.com/office/drawing/2014/main" id="{5833F541-F2D3-B3F9-54F6-A407D4C829C7}"/>
              </a:ext>
            </a:extLst>
          </p:cNvPr>
          <p:cNvSpPr/>
          <p:nvPr/>
        </p:nvSpPr>
        <p:spPr>
          <a:xfrm>
            <a:off x="2931283" y="5008647"/>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4" name="Rectangle 23">
                <a:extLst>
                  <a:ext uri="{FF2B5EF4-FFF2-40B4-BE49-F238E27FC236}">
                    <a16:creationId xmlns:a16="http://schemas.microsoft.com/office/drawing/2014/main" id="{B859763E-64AF-6C33-3CF3-106372EF81B2}"/>
                  </a:ext>
                </a:extLst>
              </p:cNvPr>
              <p:cNvSpPr/>
              <p:nvPr/>
            </p:nvSpPr>
            <p:spPr>
              <a:xfrm>
                <a:off x="4407524" y="5913197"/>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p:sp>
            <p:nvSpPr>
              <p:cNvPr id="24" name="Rectangle 23">
                <a:extLst>
                  <a:ext uri="{FF2B5EF4-FFF2-40B4-BE49-F238E27FC236}">
                    <a16:creationId xmlns:a16="http://schemas.microsoft.com/office/drawing/2014/main" id="{B859763E-64AF-6C33-3CF3-106372EF81B2}"/>
                  </a:ext>
                </a:extLst>
              </p:cNvPr>
              <p:cNvSpPr>
                <a:spLocks noRot="1" noChangeAspect="1" noMove="1" noResize="1" noEditPoints="1" noAdjustHandles="1" noChangeArrowheads="1" noChangeShapeType="1" noTextEdit="1"/>
              </p:cNvSpPr>
              <p:nvPr/>
            </p:nvSpPr>
            <p:spPr>
              <a:xfrm>
                <a:off x="4407524" y="5913197"/>
                <a:ext cx="350672" cy="369332"/>
              </a:xfrm>
              <a:prstGeom prst="rect">
                <a:avLst/>
              </a:prstGeom>
              <a:blipFill>
                <a:blip r:embed="rId4"/>
                <a:stretch>
                  <a:fillRect l="-7143" r="-3571" b="-13333"/>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D9A472E3-B46D-FDD3-B9A2-CA779E0E0AD3}"/>
              </a:ext>
            </a:extLst>
          </p:cNvPr>
          <p:cNvCxnSpPr/>
          <p:nvPr/>
        </p:nvCxnSpPr>
        <p:spPr>
          <a:xfrm>
            <a:off x="10668" y="3233121"/>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778637-FADF-2E71-1A5A-29143CB6E7AA}"/>
              </a:ext>
            </a:extLst>
          </p:cNvPr>
          <p:cNvCxnSpPr>
            <a:cxnSpLocks/>
          </p:cNvCxnSpPr>
          <p:nvPr/>
        </p:nvCxnSpPr>
        <p:spPr>
          <a:xfrm>
            <a:off x="4817878" y="5002822"/>
            <a:ext cx="0" cy="12882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7" name="Freeform 26">
            <a:extLst>
              <a:ext uri="{FF2B5EF4-FFF2-40B4-BE49-F238E27FC236}">
                <a16:creationId xmlns:a16="http://schemas.microsoft.com/office/drawing/2014/main" id="{191AAFA1-7496-52F7-4238-7D7C82D80B01}"/>
              </a:ext>
            </a:extLst>
          </p:cNvPr>
          <p:cNvSpPr/>
          <p:nvPr/>
        </p:nvSpPr>
        <p:spPr>
          <a:xfrm>
            <a:off x="2908247" y="4762116"/>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8" name="Straight Connector 27">
            <a:extLst>
              <a:ext uri="{FF2B5EF4-FFF2-40B4-BE49-F238E27FC236}">
                <a16:creationId xmlns:a16="http://schemas.microsoft.com/office/drawing/2014/main" id="{9915B35A-2B1E-DE5C-FD3F-E37A6B3D7EEA}"/>
              </a:ext>
            </a:extLst>
          </p:cNvPr>
          <p:cNvCxnSpPr/>
          <p:nvPr/>
        </p:nvCxnSpPr>
        <p:spPr>
          <a:xfrm>
            <a:off x="4446749" y="4745113"/>
            <a:ext cx="0" cy="155037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Rectangle 28">
                <a:extLst>
                  <a:ext uri="{FF2B5EF4-FFF2-40B4-BE49-F238E27FC236}">
                    <a16:creationId xmlns:a16="http://schemas.microsoft.com/office/drawing/2014/main" id="{56642B67-04EA-490C-50F5-BCDE139C00D7}"/>
                  </a:ext>
                </a:extLst>
              </p:cNvPr>
              <p:cNvSpPr/>
              <p:nvPr/>
            </p:nvSpPr>
            <p:spPr>
              <a:xfrm>
                <a:off x="219892" y="3231579"/>
                <a:ext cx="9776202" cy="517257"/>
              </a:xfrm>
              <a:prstGeom prst="rect">
                <a:avLst/>
              </a:prstGeom>
            </p:spPr>
            <p:txBody>
              <a:bodyPr wrap="none">
                <a:spAutoFit/>
              </a:bodyPr>
              <a:lstStyle/>
              <a:p>
                <a:r>
                  <a:rPr lang="en-US" sz="2200" b="1" dirty="0"/>
                  <a:t>The Net: </a:t>
                </a:r>
                <a:r>
                  <a:rPr lang="en-US" sz="2200" dirty="0"/>
                  <a:t>For each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b="0" i="1" smtClean="0">
                        <a:solidFill>
                          <a:srgbClr val="FF0000"/>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𝐻</m:t>
                    </m:r>
                  </m:oMath>
                </a14:m>
                <a:r>
                  <a:rPr lang="en-US" sz="2200" dirty="0"/>
                  <a:t> there is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r>
                  <a:rPr lang="en-US" sz="2200" dirty="0">
                    <a:solidFill>
                      <a:srgbClr val="FF0000"/>
                    </a:solidFill>
                    <a:latin typeface="Cambria Math" panose="02040503050406030204" pitchFamily="18" charset="0"/>
                    <a:ea typeface="Cambria Math" panose="02040503050406030204" pitchFamily="18" charset="0"/>
                  </a:rPr>
                  <a:t>, </a:t>
                </a:r>
                <a:r>
                  <a:rPr lang="en-US" sz="2200" dirty="0"/>
                  <a:t>where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𝔼</m:t>
                    </m:r>
                    <m:d>
                      <m:dPr>
                        <m:begChr m:val="["/>
                        <m:endChr m:val="]"/>
                        <m:ctrlPr>
                          <a:rPr lang="en-US" sz="2400" b="0" i="1" smtClean="0">
                            <a:solidFill>
                              <a:srgbClr val="FF0000"/>
                            </a:solidFill>
                            <a:latin typeface="Cambria Math" panose="02040503050406030204" pitchFamily="18" charset="0"/>
                            <a:ea typeface="Cambria Math" panose="02040503050406030204" pitchFamily="18" charset="0"/>
                          </a:rPr>
                        </m:ctrlPr>
                      </m:dPr>
                      <m:e>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m:rPr>
                            <m:sty m:val="p"/>
                          </m:rPr>
                          <a:rPr lang="en-US" sz="2400">
                            <a:solidFill>
                              <a:srgbClr val="FF0000"/>
                            </a:solidFill>
                            <a:latin typeface="Cambria Math" panose="02040503050406030204" pitchFamily="18" charset="0"/>
                          </a:rPr>
                          <m:t>Δ</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𝑝𝑟𝑜𝑥𝑦</m:t>
                            </m:r>
                          </m:sub>
                        </m:sSub>
                      </m:e>
                    </m:d>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𝜖</m:t>
                    </m:r>
                  </m:oMath>
                </a14:m>
                <a:r>
                  <a:rPr lang="en-US" sz="2200" dirty="0">
                    <a:solidFill>
                      <a:srgbClr val="FF0000"/>
                    </a:solidFill>
                  </a:rPr>
                  <a:t> </a:t>
                </a:r>
                <a:r>
                  <a:rPr lang="en-US" sz="2200" dirty="0"/>
                  <a:t>is small.</a:t>
                </a:r>
              </a:p>
            </p:txBody>
          </p:sp>
        </mc:Choice>
        <mc:Fallback>
          <p:sp>
            <p:nvSpPr>
              <p:cNvPr id="29" name="Rectangle 28">
                <a:extLst>
                  <a:ext uri="{FF2B5EF4-FFF2-40B4-BE49-F238E27FC236}">
                    <a16:creationId xmlns:a16="http://schemas.microsoft.com/office/drawing/2014/main" id="{56642B67-04EA-490C-50F5-BCDE139C00D7}"/>
                  </a:ext>
                </a:extLst>
              </p:cNvPr>
              <p:cNvSpPr>
                <a:spLocks noRot="1" noChangeAspect="1" noMove="1" noResize="1" noEditPoints="1" noAdjustHandles="1" noChangeArrowheads="1" noChangeShapeType="1" noTextEdit="1"/>
              </p:cNvSpPr>
              <p:nvPr/>
            </p:nvSpPr>
            <p:spPr>
              <a:xfrm>
                <a:off x="219892" y="3231579"/>
                <a:ext cx="9776202" cy="517257"/>
              </a:xfrm>
              <a:prstGeom prst="rect">
                <a:avLst/>
              </a:prstGeom>
              <a:blipFill>
                <a:blip r:embed="rId5"/>
                <a:stretch>
                  <a:fillRect l="-778"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Rectangle 29">
                <a:extLst>
                  <a:ext uri="{FF2B5EF4-FFF2-40B4-BE49-F238E27FC236}">
                    <a16:creationId xmlns:a16="http://schemas.microsoft.com/office/drawing/2014/main" id="{9E58D781-5122-FF9C-48C9-CC11AE2A2696}"/>
                  </a:ext>
                </a:extLst>
              </p:cNvPr>
              <p:cNvSpPr/>
              <p:nvPr/>
            </p:nvSpPr>
            <p:spPr>
              <a:xfrm>
                <a:off x="219892" y="3741593"/>
                <a:ext cx="11833015" cy="457561"/>
              </a:xfrm>
              <a:prstGeom prst="rect">
                <a:avLst/>
              </a:prstGeom>
            </p:spPr>
            <p:txBody>
              <a:bodyPr wrap="square">
                <a:spAutoFit/>
              </a:bodyPr>
              <a:lstStyle/>
              <a:p>
                <a:r>
                  <a:rPr lang="en-US" sz="2200" b="1" dirty="0"/>
                  <a:t>Approx Error is small</a:t>
                </a:r>
                <a:r>
                  <a:rPr lang="en-US" sz="2200" dirty="0"/>
                  <a:t>: Performance of </a:t>
                </a:r>
                <a:r>
                  <a:rPr lang="en-US" sz="2200" dirty="0">
                    <a:solidFill>
                      <a:srgbClr val="FF0000"/>
                    </a:solidFill>
                  </a:rPr>
                  <a:t>every</a:t>
                </a:r>
                <a:r>
                  <a:rPr lang="en-US" sz="2200" dirty="0"/>
                  <a:t>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oMath>
                </a14:m>
                <a:r>
                  <a:rPr lang="en-US" sz="2200" dirty="0"/>
                  <a:t> is close to the corresponding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endParaRPr lang="en-US" sz="2200" dirty="0"/>
              </a:p>
            </p:txBody>
          </p:sp>
        </mc:Choice>
        <mc:Fallback>
          <p:sp>
            <p:nvSpPr>
              <p:cNvPr id="30" name="Rectangle 29">
                <a:extLst>
                  <a:ext uri="{FF2B5EF4-FFF2-40B4-BE49-F238E27FC236}">
                    <a16:creationId xmlns:a16="http://schemas.microsoft.com/office/drawing/2014/main" id="{9E58D781-5122-FF9C-48C9-CC11AE2A2696}"/>
                  </a:ext>
                </a:extLst>
              </p:cNvPr>
              <p:cNvSpPr>
                <a:spLocks noRot="1" noChangeAspect="1" noMove="1" noResize="1" noEditPoints="1" noAdjustHandles="1" noChangeArrowheads="1" noChangeShapeType="1" noTextEdit="1"/>
              </p:cNvSpPr>
              <p:nvPr/>
            </p:nvSpPr>
            <p:spPr>
              <a:xfrm>
                <a:off x="219892" y="3741593"/>
                <a:ext cx="11833015" cy="457561"/>
              </a:xfrm>
              <a:prstGeom prst="rect">
                <a:avLst/>
              </a:prstGeom>
              <a:blipFill>
                <a:blip r:embed="rId6"/>
                <a:stretch>
                  <a:fillRect l="-644" t="-8108"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1" name="Rectangle 30">
                <a:extLst>
                  <a:ext uri="{FF2B5EF4-FFF2-40B4-BE49-F238E27FC236}">
                    <a16:creationId xmlns:a16="http://schemas.microsoft.com/office/drawing/2014/main" id="{8AD3C6F6-1071-A85F-196A-E52019184CCB}"/>
                  </a:ext>
                </a:extLst>
              </p:cNvPr>
              <p:cNvSpPr/>
              <p:nvPr/>
            </p:nvSpPr>
            <p:spPr>
              <a:xfrm>
                <a:off x="232613" y="4202621"/>
                <a:ext cx="11833011" cy="457561"/>
              </a:xfrm>
              <a:prstGeom prst="rect">
                <a:avLst/>
              </a:prstGeom>
            </p:spPr>
            <p:txBody>
              <a:bodyPr wrap="square">
                <a:spAutoFit/>
              </a:bodyPr>
              <a:lstStyle/>
              <a:p>
                <a:r>
                  <a:rPr lang="en-US" sz="2200" dirty="0"/>
                  <a:t>Infinitely many </a:t>
                </a:r>
                <a14:m>
                  <m:oMath xmlns:m="http://schemas.openxmlformats.org/officeDocument/2006/math">
                    <m:r>
                      <a:rPr lang="en-US" sz="2200" i="1" smtClean="0">
                        <a:solidFill>
                          <a:srgbClr val="FF0000"/>
                        </a:solidFill>
                        <a:latin typeface="Cambria Math" panose="02040503050406030204" pitchFamily="18" charset="0"/>
                      </a:rPr>
                      <m:t>h</m:t>
                    </m:r>
                    <m:r>
                      <a:rPr lang="en-US" sz="2200" i="1" smtClean="0">
                        <a:solidFill>
                          <a:srgbClr val="FF0000"/>
                        </a:solidFill>
                        <a:latin typeface="Cambria Math" panose="02040503050406030204" pitchFamily="18" charset="0"/>
                      </a:rPr>
                      <m:t> </m:t>
                    </m:r>
                    <m:r>
                      <m:rPr>
                        <m:sty m:val="p"/>
                      </m:rPr>
                      <a:rPr lang="en-US" sz="2200">
                        <a:solidFill>
                          <a:srgbClr val="FF0000"/>
                        </a:solidFill>
                        <a:latin typeface="Cambria Math" panose="02040503050406030204" pitchFamily="18" charset="0"/>
                      </a:rPr>
                      <m:t>Δ</m:t>
                    </m:r>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h</m:t>
                        </m:r>
                      </m:e>
                      <m:sub>
                        <m:r>
                          <a:rPr lang="en-US" sz="2200" i="1">
                            <a:solidFill>
                              <a:srgbClr val="FF0000"/>
                            </a:solidFill>
                            <a:latin typeface="Cambria Math" panose="02040503050406030204" pitchFamily="18" charset="0"/>
                          </a:rPr>
                          <m:t>𝑝𝑟𝑜𝑥𝑦</m:t>
                        </m:r>
                      </m:sub>
                    </m:sSub>
                  </m:oMath>
                </a14:m>
                <a:r>
                  <a:rPr lang="en-US" sz="2200" dirty="0"/>
                  <a:t>: </a:t>
                </a:r>
                <a:r>
                  <a:rPr lang="en-US" sz="2200" dirty="0" err="1">
                    <a:solidFill>
                      <a:schemeClr val="accent3"/>
                    </a:solidFill>
                  </a:rPr>
                  <a:t>i.i.d</a:t>
                </a:r>
                <a:r>
                  <a:rPr lang="en-US" sz="2200" dirty="0">
                    <a:solidFill>
                      <a:schemeClr val="accent3"/>
                    </a:solidFill>
                  </a:rPr>
                  <a:t> instances </a:t>
                </a:r>
                <a:r>
                  <a:rPr lang="en-US" sz="2200" dirty="0"/>
                  <a:t>and finite </a:t>
                </a:r>
                <a:r>
                  <a:rPr lang="en-US" sz="2200" dirty="0">
                    <a:solidFill>
                      <a:schemeClr val="accent3"/>
                    </a:solidFill>
                  </a:rPr>
                  <a:t>VC dimension </a:t>
                </a:r>
                <a:r>
                  <a:rPr lang="en-US" sz="2200" dirty="0"/>
                  <a:t>bounds this.</a:t>
                </a:r>
              </a:p>
            </p:txBody>
          </p:sp>
        </mc:Choice>
        <mc:Fallback>
          <p:sp>
            <p:nvSpPr>
              <p:cNvPr id="31" name="Rectangle 30">
                <a:extLst>
                  <a:ext uri="{FF2B5EF4-FFF2-40B4-BE49-F238E27FC236}">
                    <a16:creationId xmlns:a16="http://schemas.microsoft.com/office/drawing/2014/main" id="{8AD3C6F6-1071-A85F-196A-E52019184CCB}"/>
                  </a:ext>
                </a:extLst>
              </p:cNvPr>
              <p:cNvSpPr>
                <a:spLocks noRot="1" noChangeAspect="1" noMove="1" noResize="1" noEditPoints="1" noAdjustHandles="1" noChangeArrowheads="1" noChangeShapeType="1" noTextEdit="1"/>
              </p:cNvSpPr>
              <p:nvPr/>
            </p:nvSpPr>
            <p:spPr>
              <a:xfrm>
                <a:off x="232613" y="4202621"/>
                <a:ext cx="11833011" cy="457561"/>
              </a:xfrm>
              <a:prstGeom prst="rect">
                <a:avLst/>
              </a:prstGeom>
              <a:blipFill>
                <a:blip r:embed="rId7"/>
                <a:stretch>
                  <a:fillRect l="-644" t="-8108" b="-1891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2" name="Rectangle 31">
                <a:extLst>
                  <a:ext uri="{FF2B5EF4-FFF2-40B4-BE49-F238E27FC236}">
                    <a16:creationId xmlns:a16="http://schemas.microsoft.com/office/drawing/2014/main" id="{415AE064-02F6-B4C6-7D89-61E20F0D43F0}"/>
                  </a:ext>
                </a:extLst>
              </p:cNvPr>
              <p:cNvSpPr/>
              <p:nvPr/>
            </p:nvSpPr>
            <p:spPr>
              <a:xfrm>
                <a:off x="5286938" y="4985398"/>
                <a:ext cx="3793731" cy="668260"/>
              </a:xfrm>
              <a:prstGeom prst="rect">
                <a:avLst/>
              </a:prstGeom>
              <a:ln w="22225">
                <a:solidFill>
                  <a:srgbClr val="FF9300"/>
                </a:solidFill>
              </a:ln>
            </p:spPr>
            <p:txBody>
              <a:bodyPr wrap="none">
                <a:spAutoFit/>
              </a:bodyPr>
              <a:lstStyle/>
              <a:p>
                <a:r>
                  <a:rPr lang="en-US" b="1" dirty="0">
                    <a:solidFill>
                      <a:srgbClr val="FF0000"/>
                    </a:solidFill>
                  </a:rPr>
                  <a:t>The adversary can concentrate : </a:t>
                </a:r>
              </a:p>
              <a:p>
                <a:r>
                  <a:rPr lang="en-US" dirty="0"/>
                  <a:t>too many points fall in any </a:t>
                </a:r>
                <a14:m>
                  <m:oMath xmlns:m="http://schemas.openxmlformats.org/officeDocument/2006/math">
                    <m:r>
                      <a:rPr lang="en-US" i="1" smtClean="0">
                        <a:solidFill>
                          <a:srgbClr val="FF0000"/>
                        </a:solidFill>
                        <a:latin typeface="Cambria Math" panose="02040503050406030204" pitchFamily="18" charset="0"/>
                      </a:rPr>
                      <m:t>h</m:t>
                    </m:r>
                    <m:r>
                      <a:rPr lang="en-US" i="1" smtClean="0">
                        <a:solidFill>
                          <a:srgbClr val="FF0000"/>
                        </a:solidFill>
                        <a:latin typeface="Cambria Math" panose="02040503050406030204" pitchFamily="18" charset="0"/>
                      </a:rPr>
                      <m:t> </m:t>
                    </m:r>
                    <m:r>
                      <m:rPr>
                        <m:sty m:val="p"/>
                      </m:rPr>
                      <a:rPr lang="en-US">
                        <a:solidFill>
                          <a:srgbClr val="FF0000"/>
                        </a:solidFill>
                        <a:latin typeface="Cambria Math" panose="02040503050406030204" pitchFamily="18" charset="0"/>
                      </a:rPr>
                      <m:t>Δ</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𝑝𝑟𝑜𝑥𝑦</m:t>
                        </m:r>
                      </m:sub>
                    </m:sSub>
                  </m:oMath>
                </a14:m>
                <a:endParaRPr lang="en-US" dirty="0"/>
              </a:p>
            </p:txBody>
          </p:sp>
        </mc:Choice>
        <mc:Fallback>
          <p:sp>
            <p:nvSpPr>
              <p:cNvPr id="32" name="Rectangle 31">
                <a:extLst>
                  <a:ext uri="{FF2B5EF4-FFF2-40B4-BE49-F238E27FC236}">
                    <a16:creationId xmlns:a16="http://schemas.microsoft.com/office/drawing/2014/main" id="{415AE064-02F6-B4C6-7D89-61E20F0D43F0}"/>
                  </a:ext>
                </a:extLst>
              </p:cNvPr>
              <p:cNvSpPr>
                <a:spLocks noRot="1" noChangeAspect="1" noMove="1" noResize="1" noEditPoints="1" noAdjustHandles="1" noChangeArrowheads="1" noChangeShapeType="1" noTextEdit="1"/>
              </p:cNvSpPr>
              <p:nvPr/>
            </p:nvSpPr>
            <p:spPr>
              <a:xfrm>
                <a:off x="5286938" y="4985398"/>
                <a:ext cx="3793731" cy="668260"/>
              </a:xfrm>
              <a:prstGeom prst="rect">
                <a:avLst/>
              </a:prstGeom>
              <a:blipFill>
                <a:blip r:embed="rId8"/>
                <a:stretch>
                  <a:fillRect l="-993" t="-1818" b="-9091"/>
                </a:stretch>
              </a:blipFill>
              <a:ln w="22225">
                <a:solidFill>
                  <a:srgbClr val="FF9300"/>
                </a:solidFill>
              </a:ln>
            </p:spPr>
            <p:txBody>
              <a:bodyPr/>
              <a:lstStyle/>
              <a:p>
                <a:r>
                  <a:rPr lang="en-US">
                    <a:noFill/>
                  </a:rPr>
                  <a:t> </a:t>
                </a:r>
              </a:p>
            </p:txBody>
          </p:sp>
        </mc:Fallback>
      </mc:AlternateContent>
      <p:sp>
        <p:nvSpPr>
          <p:cNvPr id="33" name="Freeform 32">
            <a:extLst>
              <a:ext uri="{FF2B5EF4-FFF2-40B4-BE49-F238E27FC236}">
                <a16:creationId xmlns:a16="http://schemas.microsoft.com/office/drawing/2014/main" id="{9B25E677-222A-BEE5-98A0-019038B4D8BD}"/>
              </a:ext>
            </a:extLst>
          </p:cNvPr>
          <p:cNvSpPr/>
          <p:nvPr/>
        </p:nvSpPr>
        <p:spPr>
          <a:xfrm>
            <a:off x="4612679" y="5241421"/>
            <a:ext cx="669683" cy="531489"/>
          </a:xfrm>
          <a:custGeom>
            <a:avLst/>
            <a:gdLst>
              <a:gd name="connsiteX0" fmla="*/ 675861 w 675861"/>
              <a:gd name="connsiteY0" fmla="*/ 39531 h 450349"/>
              <a:gd name="connsiteX1" fmla="*/ 225287 w 675861"/>
              <a:gd name="connsiteY1" fmla="*/ 39531 h 450349"/>
              <a:gd name="connsiteX2" fmla="*/ 0 w 675861"/>
              <a:gd name="connsiteY2" fmla="*/ 450349 h 450349"/>
              <a:gd name="connsiteX0" fmla="*/ 675861 w 675861"/>
              <a:gd name="connsiteY0" fmla="*/ 10084 h 420902"/>
              <a:gd name="connsiteX1" fmla="*/ 219109 w 675861"/>
              <a:gd name="connsiteY1" fmla="*/ 102760 h 420902"/>
              <a:gd name="connsiteX2" fmla="*/ 0 w 675861"/>
              <a:gd name="connsiteY2" fmla="*/ 420902 h 420902"/>
              <a:gd name="connsiteX0" fmla="*/ 669683 w 669683"/>
              <a:gd name="connsiteY0" fmla="*/ 10084 h 532113"/>
              <a:gd name="connsiteX1" fmla="*/ 212931 w 669683"/>
              <a:gd name="connsiteY1" fmla="*/ 102760 h 532113"/>
              <a:gd name="connsiteX2" fmla="*/ 0 w 669683"/>
              <a:gd name="connsiteY2" fmla="*/ 532113 h 532113"/>
              <a:gd name="connsiteX0" fmla="*/ 669683 w 669683"/>
              <a:gd name="connsiteY0" fmla="*/ 9460 h 531489"/>
              <a:gd name="connsiteX1" fmla="*/ 225287 w 669683"/>
              <a:gd name="connsiteY1" fmla="*/ 108314 h 531489"/>
              <a:gd name="connsiteX2" fmla="*/ 0 w 669683"/>
              <a:gd name="connsiteY2" fmla="*/ 531489 h 531489"/>
            </a:gdLst>
            <a:ahLst/>
            <a:cxnLst>
              <a:cxn ang="0">
                <a:pos x="connsiteX0" y="connsiteY0"/>
              </a:cxn>
              <a:cxn ang="0">
                <a:pos x="connsiteX1" y="connsiteY1"/>
              </a:cxn>
              <a:cxn ang="0">
                <a:pos x="connsiteX2" y="connsiteY2"/>
              </a:cxn>
            </a:cxnLst>
            <a:rect l="l" t="t" r="r" b="b"/>
            <a:pathLst>
              <a:path w="669683" h="531489">
                <a:moveTo>
                  <a:pt x="669683" y="9460"/>
                </a:moveTo>
                <a:cubicBezTo>
                  <a:pt x="500718" y="-24775"/>
                  <a:pt x="337931" y="39844"/>
                  <a:pt x="225287" y="108314"/>
                </a:cubicBezTo>
                <a:cubicBezTo>
                  <a:pt x="112643" y="176784"/>
                  <a:pt x="56321" y="360315"/>
                  <a:pt x="0" y="531489"/>
                </a:cubicBezTo>
              </a:path>
            </a:pathLst>
          </a:custGeom>
          <a:noFill/>
          <a:ln w="19050">
            <a:solidFill>
              <a:srgbClr val="FF93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B44EF6F0-0511-00E4-6A85-6113419895AF}"/>
              </a:ext>
            </a:extLst>
          </p:cNvPr>
          <p:cNvCxnSpPr>
            <a:cxnSpLocks/>
          </p:cNvCxnSpPr>
          <p:nvPr/>
        </p:nvCxnSpPr>
        <p:spPr>
          <a:xfrm>
            <a:off x="3479898" y="4446894"/>
            <a:ext cx="164320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Title 2">
            <a:extLst>
              <a:ext uri="{FF2B5EF4-FFF2-40B4-BE49-F238E27FC236}">
                <a16:creationId xmlns:a16="http://schemas.microsoft.com/office/drawing/2014/main" id="{2273C5BE-C038-17B7-718B-A688A2B8FFCC}"/>
              </a:ext>
            </a:extLst>
          </p:cNvPr>
          <p:cNvSpPr>
            <a:spLocks noGrp="1"/>
          </p:cNvSpPr>
          <p:nvPr>
            <p:ph type="title"/>
          </p:nvPr>
        </p:nvSpPr>
        <p:spPr>
          <a:xfrm>
            <a:off x="426720" y="233679"/>
            <a:ext cx="11369040" cy="894715"/>
          </a:xfrm>
        </p:spPr>
        <p:txBody>
          <a:bodyPr>
            <a:normAutofit/>
          </a:bodyPr>
          <a:lstStyle/>
          <a:p>
            <a:r>
              <a:rPr lang="en-US" dirty="0"/>
              <a:t>What characterizes learnability?</a:t>
            </a:r>
          </a:p>
        </p:txBody>
      </p:sp>
    </p:spTree>
    <p:extLst>
      <p:ext uri="{BB962C8B-B14F-4D97-AF65-F5344CB8AC3E}">
        <p14:creationId xmlns:p14="http://schemas.microsoft.com/office/powerpoint/2010/main" val="2863163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D8C1-8670-544F-84F1-6904067ED978}"/>
              </a:ext>
            </a:extLst>
          </p:cNvPr>
          <p:cNvSpPr>
            <a:spLocks noGrp="1"/>
          </p:cNvSpPr>
          <p:nvPr>
            <p:ph type="title"/>
          </p:nvPr>
        </p:nvSpPr>
        <p:spPr/>
        <p:txBody>
          <a:bodyPr>
            <a:normAutofit/>
          </a:bodyPr>
          <a:lstStyle/>
          <a:p>
            <a:r>
              <a:rPr lang="en-US" dirty="0"/>
              <a:t>Learnability in presence of Adversaries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CB3270F-4B21-1643-8C97-C827D2DF1324}"/>
                  </a:ext>
                </a:extLst>
              </p:cNvPr>
              <p:cNvSpPr>
                <a:spLocks noGrp="1"/>
              </p:cNvSpPr>
              <p:nvPr>
                <p:ph idx="1"/>
              </p:nvPr>
            </p:nvSpPr>
            <p:spPr>
              <a:xfrm>
                <a:off x="426720" y="2784764"/>
                <a:ext cx="11369040" cy="3547456"/>
              </a:xfrm>
            </p:spPr>
            <p:txBody>
              <a:bodyPr>
                <a:noAutofit/>
              </a:bodyPr>
              <a:lstStyle/>
              <a:p>
                <a:pPr marL="0" indent="0">
                  <a:buNone/>
                </a:pPr>
                <a:r>
                  <a:rPr lang="en-US" sz="2200" dirty="0"/>
                  <a:t>Why </a:t>
                </a:r>
                <a:r>
                  <a:rPr lang="en-US" sz="2200" dirty="0" err="1"/>
                  <a:t>Littlestone</a:t>
                </a:r>
                <a:r>
                  <a:rPr lang="en-US" sz="2200" dirty="0"/>
                  <a:t> dimension lower bounds regret?</a:t>
                </a:r>
              </a:p>
              <a:p>
                <a:r>
                  <a:rPr lang="en-US" sz="2200" dirty="0"/>
                  <a:t>Adversary picks sequence </a:t>
                </a:r>
                <a14:m>
                  <m:oMath xmlns:m="http://schemas.openxmlformats.org/officeDocument/2006/math">
                    <m:d>
                      <m:dPr>
                        <m:ctrlPr>
                          <a:rPr lang="en-US" sz="2200" b="0" i="1" smtClean="0">
                            <a:solidFill>
                              <a:schemeClr val="accent2"/>
                            </a:solidFill>
                            <a:latin typeface="Cambria Math" panose="02040503050406030204" pitchFamily="18" charset="0"/>
                          </a:rPr>
                        </m:ctrlPr>
                      </m:dPr>
                      <m:e>
                        <m:r>
                          <a:rPr lang="en-US" sz="2200" i="1">
                            <a:solidFill>
                              <a:schemeClr val="accent2"/>
                            </a:solidFill>
                            <a:latin typeface="Cambria Math" panose="02040503050406030204" pitchFamily="18" charset="0"/>
                          </a:rPr>
                          <m:t>𝑥</m:t>
                        </m:r>
                        <m:r>
                          <a:rPr lang="en-US" sz="2200" b="0" i="1" smtClean="0">
                            <a:solidFill>
                              <a:schemeClr val="accent2"/>
                            </a:solidFill>
                            <a:latin typeface="Cambria Math" panose="02040503050406030204" pitchFamily="18" charset="0"/>
                          </a:rPr>
                          <m:t>,</m:t>
                        </m:r>
                        <m:r>
                          <a:rPr lang="en-US" sz="2200" b="0" i="1" smtClean="0">
                            <a:solidFill>
                              <a:schemeClr val="accent2"/>
                            </a:solidFill>
                            <a:latin typeface="Cambria Math" panose="02040503050406030204" pitchFamily="18" charset="0"/>
                          </a:rPr>
                          <m:t>𝑦</m:t>
                        </m:r>
                      </m:e>
                    </m:d>
                  </m:oMath>
                </a14:m>
                <a:r>
                  <a:rPr lang="en-US" sz="2200" dirty="0"/>
                  <a:t>s for a uniformly random path.</a:t>
                </a:r>
              </a:p>
              <a:p>
                <a:r>
                  <a:rPr lang="en-US" sz="2200" dirty="0"/>
                  <a:t>Learner makes a mistake with prob </a:t>
                </a:r>
                <a14:m>
                  <m:oMath xmlns:m="http://schemas.openxmlformats.org/officeDocument/2006/math">
                    <m:r>
                      <a:rPr lang="en-US" sz="2200" b="0" i="1" smtClean="0">
                        <a:solidFill>
                          <a:schemeClr val="accent2"/>
                        </a:solidFill>
                        <a:latin typeface="Cambria Math" panose="02040503050406030204" pitchFamily="18" charset="0"/>
                      </a:rPr>
                      <m:t>0.5</m:t>
                    </m:r>
                  </m:oMath>
                </a14:m>
                <a:r>
                  <a:rPr lang="en-US" sz="2200" dirty="0"/>
                  <a:t> per round.</a:t>
                </a:r>
              </a:p>
              <a:p>
                <a:r>
                  <a:rPr lang="en-US" sz="2200" dirty="0"/>
                  <a:t>But a perfect classifier exists, so average regret is </a:t>
                </a:r>
                <a14:m>
                  <m:oMath xmlns:m="http://schemas.openxmlformats.org/officeDocument/2006/math">
                    <m:r>
                      <a:rPr lang="en-US" sz="2200" i="1">
                        <a:solidFill>
                          <a:schemeClr val="accent2"/>
                        </a:solidFill>
                        <a:latin typeface="Cambria Math" panose="02040503050406030204" pitchFamily="18" charset="0"/>
                      </a:rPr>
                      <m:t>0.</m:t>
                    </m:r>
                    <m:r>
                      <a:rPr lang="en-US" sz="2200" b="0" i="1" smtClean="0">
                        <a:solidFill>
                          <a:schemeClr val="accent2"/>
                        </a:solidFill>
                        <a:latin typeface="Cambria Math" panose="02040503050406030204" pitchFamily="18" charset="0"/>
                      </a:rPr>
                      <m:t>5</m:t>
                    </m:r>
                  </m:oMath>
                </a14:m>
                <a:endParaRPr lang="en-US" sz="2200" b="0" dirty="0">
                  <a:solidFill>
                    <a:schemeClr val="accent2"/>
                  </a:solidFill>
                </a:endParaRPr>
              </a:p>
              <a:p>
                <a:pPr marL="0" indent="0">
                  <a:buNone/>
                </a:pPr>
                <a:endParaRPr lang="en-US" sz="2200" dirty="0"/>
              </a:p>
              <a:p>
                <a:pPr marL="0" indent="0">
                  <a:buNone/>
                </a:pPr>
                <a:r>
                  <a:rPr lang="en-US" sz="2200" dirty="0"/>
                  <a:t>Why </a:t>
                </a:r>
                <a:r>
                  <a:rPr lang="en-US" sz="2200" dirty="0" err="1"/>
                  <a:t>littlesone</a:t>
                </a:r>
                <a:r>
                  <a:rPr lang="en-US" sz="2200" dirty="0"/>
                  <a:t> dimension upper bound regret? </a:t>
                </a:r>
              </a:p>
              <a:p>
                <a:r>
                  <a:rPr lang="en-US" sz="2200" dirty="0"/>
                  <a:t>It bounds the size of an alternative definition of  </a:t>
                </a:r>
                <a14:m>
                  <m:oMath xmlns:m="http://schemas.openxmlformats.org/officeDocument/2006/math">
                    <m:sSub>
                      <m:sSubPr>
                        <m:ctrlPr>
                          <a:rPr lang="en-US" sz="2200" b="0" i="1" dirty="0" smtClean="0">
                            <a:solidFill>
                              <a:schemeClr val="accent1"/>
                            </a:solidFill>
                            <a:latin typeface="Cambria Math" panose="02040503050406030204" pitchFamily="18" charset="0"/>
                          </a:rPr>
                        </m:ctrlPr>
                      </m:sSubPr>
                      <m:e>
                        <m:acc>
                          <m:accPr>
                            <m:chr m:val="̂"/>
                            <m:ctrlPr>
                              <a:rPr lang="en-US" sz="2200" b="0" i="1" smtClean="0">
                                <a:solidFill>
                                  <a:schemeClr val="accent1"/>
                                </a:solidFill>
                                <a:latin typeface="Cambria Math" panose="02040503050406030204" pitchFamily="18" charset="0"/>
                              </a:rPr>
                            </m:ctrlPr>
                          </m:accPr>
                          <m:e>
                            <m:r>
                              <a:rPr lang="en-US" sz="2200" b="0" i="1" smtClean="0">
                                <a:solidFill>
                                  <a:schemeClr val="accent1"/>
                                </a:solidFill>
                                <a:latin typeface="Cambria Math" panose="02040503050406030204" pitchFamily="18" charset="0"/>
                              </a:rPr>
                              <m:t>𝐻</m:t>
                            </m:r>
                          </m:e>
                        </m:acc>
                      </m:e>
                      <m:sub>
                        <m:r>
                          <a:rPr lang="en-US" sz="2200" b="0" i="1" dirty="0" smtClean="0">
                            <a:solidFill>
                              <a:schemeClr val="accent1"/>
                            </a:solidFill>
                            <a:latin typeface="Cambria Math" panose="02040503050406030204" pitchFamily="18" charset="0"/>
                          </a:rPr>
                          <m:t>𝑝𝑟𝑜𝑥𝑦</m:t>
                        </m:r>
                      </m:sub>
                    </m:sSub>
                  </m:oMath>
                </a14:m>
                <a:endParaRPr lang="en-US" sz="2200" dirty="0"/>
              </a:p>
            </p:txBody>
          </p:sp>
        </mc:Choice>
        <mc:Fallback>
          <p:sp>
            <p:nvSpPr>
              <p:cNvPr id="3" name="Content Placeholder 2">
                <a:extLst>
                  <a:ext uri="{FF2B5EF4-FFF2-40B4-BE49-F238E27FC236}">
                    <a16:creationId xmlns:a16="http://schemas.microsoft.com/office/drawing/2014/main" id="{DCB3270F-4B21-1643-8C97-C827D2DF1324}"/>
                  </a:ext>
                </a:extLst>
              </p:cNvPr>
              <p:cNvSpPr>
                <a:spLocks noGrp="1" noRot="1" noChangeAspect="1" noMove="1" noResize="1" noEditPoints="1" noAdjustHandles="1" noChangeArrowheads="1" noChangeShapeType="1" noTextEdit="1"/>
              </p:cNvSpPr>
              <p:nvPr>
                <p:ph idx="1"/>
              </p:nvPr>
            </p:nvSpPr>
            <p:spPr>
              <a:xfrm>
                <a:off x="426720" y="2784764"/>
                <a:ext cx="11369040" cy="3547456"/>
              </a:xfrm>
              <a:blipFill>
                <a:blip r:embed="rId2"/>
                <a:stretch>
                  <a:fillRect l="-670" t="-178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ounded Rectangle 5">
                <a:extLst>
                  <a:ext uri="{FF2B5EF4-FFF2-40B4-BE49-F238E27FC236}">
                    <a16:creationId xmlns:a16="http://schemas.microsoft.com/office/drawing/2014/main" id="{75793A77-3845-974F-8B10-0FEB73238E03}"/>
                  </a:ext>
                </a:extLst>
              </p:cNvPr>
              <p:cNvSpPr/>
              <p:nvPr/>
            </p:nvSpPr>
            <p:spPr>
              <a:xfrm>
                <a:off x="426721" y="1211109"/>
                <a:ext cx="11369040" cy="1453332"/>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r>
                  <a:rPr lang="en-US" sz="2400" dirty="0">
                    <a:solidFill>
                      <a:schemeClr val="tx1"/>
                    </a:solidFill>
                  </a:rPr>
                  <a:t>For any </a:t>
                </a:r>
                <a14:m>
                  <m:oMath xmlns:m="http://schemas.openxmlformats.org/officeDocument/2006/math">
                    <m:r>
                      <a:rPr lang="en-US" sz="2400" i="1" smtClean="0">
                        <a:solidFill>
                          <a:schemeClr val="accent2"/>
                        </a:solidFill>
                        <a:latin typeface="Cambria Math" panose="02040503050406030204" pitchFamily="18" charset="0"/>
                      </a:rPr>
                      <m:t>𝐻</m:t>
                    </m:r>
                  </m:oMath>
                </a14:m>
                <a:r>
                  <a:rPr lang="en-US" sz="2400" dirty="0">
                    <a:solidFill>
                      <a:schemeClr val="tx1"/>
                    </a:solidFill>
                  </a:rPr>
                  <a:t>, the optimal bound on average regret is </a:t>
                </a:r>
                <a14:m>
                  <m:oMath xmlns:m="http://schemas.openxmlformats.org/officeDocument/2006/math">
                    <m:r>
                      <a:rPr lang="en-US" sz="2400" b="0" i="1" smtClean="0">
                        <a:solidFill>
                          <a:schemeClr val="accent2"/>
                        </a:solidFill>
                        <a:latin typeface="Cambria Math" panose="02040503050406030204" pitchFamily="18" charset="0"/>
                      </a:rPr>
                      <m:t>≈</m:t>
                    </m:r>
                    <m:rad>
                      <m:radPr>
                        <m:degHide m:val="on"/>
                        <m:ctrlPr>
                          <a:rPr lang="en-US" sz="2400" i="1">
                            <a:solidFill>
                              <a:schemeClr val="accent2"/>
                            </a:solidFill>
                            <a:latin typeface="Cambria Math" panose="02040503050406030204" pitchFamily="18" charset="0"/>
                          </a:rPr>
                        </m:ctrlPr>
                      </m:radPr>
                      <m:deg/>
                      <m:e>
                        <m:f>
                          <m:fPr>
                            <m:ctrlPr>
                              <a:rPr lang="en-US" sz="2400" i="1">
                                <a:solidFill>
                                  <a:schemeClr val="accent2"/>
                                </a:solidFill>
                                <a:latin typeface="Cambria Math" panose="02040503050406030204" pitchFamily="18" charset="0"/>
                              </a:rPr>
                            </m:ctrlPr>
                          </m:fPr>
                          <m:num>
                            <m:r>
                              <a:rPr lang="en-US" sz="2400" i="1">
                                <a:solidFill>
                                  <a:schemeClr val="accent2"/>
                                </a:solidFill>
                                <a:latin typeface="Cambria Math" panose="02040503050406030204" pitchFamily="18" charset="0"/>
                              </a:rPr>
                              <m:t>𝐿𝑑𝑖𝑚</m:t>
                            </m:r>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𝐻</m:t>
                                </m:r>
                              </m:e>
                            </m:d>
                          </m:num>
                          <m:den>
                            <m:r>
                              <a:rPr lang="en-US" sz="2400" i="1">
                                <a:solidFill>
                                  <a:schemeClr val="accent2"/>
                                </a:solidFill>
                                <a:latin typeface="Cambria Math" panose="02040503050406030204" pitchFamily="18" charset="0"/>
                              </a:rPr>
                              <m:t>𝑇</m:t>
                            </m:r>
                          </m:den>
                        </m:f>
                        <m:r>
                          <a:rPr lang="en-US" sz="2400" i="1">
                            <a:solidFill>
                              <a:schemeClr val="accent2"/>
                            </a:solidFill>
                            <a:latin typeface="Cambria Math" panose="02040503050406030204" pitchFamily="18" charset="0"/>
                          </a:rPr>
                          <m:t> </m:t>
                        </m:r>
                      </m:e>
                    </m:rad>
                  </m:oMath>
                </a14:m>
                <a:r>
                  <a:rPr lang="en-US" sz="2400" dirty="0">
                    <a:solidFill>
                      <a:schemeClr val="tx1"/>
                    </a:solidFill>
                  </a:rPr>
                  <a:t> </a:t>
                </a:r>
              </a:p>
            </p:txBody>
          </p:sp>
        </mc:Choice>
        <mc:Fallback>
          <p:sp>
            <p:nvSpPr>
              <p:cNvPr id="6" name="Rounded Rectangle 5">
                <a:extLst>
                  <a:ext uri="{FF2B5EF4-FFF2-40B4-BE49-F238E27FC236}">
                    <a16:creationId xmlns:a16="http://schemas.microsoft.com/office/drawing/2014/main" id="{75793A77-3845-974F-8B10-0FEB73238E03}"/>
                  </a:ext>
                </a:extLst>
              </p:cNvPr>
              <p:cNvSpPr>
                <a:spLocks noRot="1" noChangeAspect="1" noMove="1" noResize="1" noEditPoints="1" noAdjustHandles="1" noChangeArrowheads="1" noChangeShapeType="1" noTextEdit="1"/>
              </p:cNvSpPr>
              <p:nvPr/>
            </p:nvSpPr>
            <p:spPr>
              <a:xfrm>
                <a:off x="426721" y="1211109"/>
                <a:ext cx="11369040" cy="1453332"/>
              </a:xfrm>
              <a:prstGeom prst="roundRect">
                <a:avLst>
                  <a:gd name="adj" fmla="val 12259"/>
                </a:avLst>
              </a:prstGeom>
              <a:blipFill>
                <a:blip r:embed="rId3"/>
                <a:stretch>
                  <a:fillRect l="-223"/>
                </a:stretch>
              </a:blipFill>
              <a:ln w="25400">
                <a:solidFill>
                  <a:schemeClr val="accent3"/>
                </a:solid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636895BA-3924-274B-8B54-00FBC96711B6}"/>
              </a:ext>
            </a:extLst>
          </p:cNvPr>
          <p:cNvSpPr/>
          <p:nvPr/>
        </p:nvSpPr>
        <p:spPr>
          <a:xfrm>
            <a:off x="3466527" y="976069"/>
            <a:ext cx="5680363" cy="400111"/>
          </a:xfrm>
          <a:prstGeom prst="rect">
            <a:avLst/>
          </a:prstGeom>
          <a:solidFill>
            <a:schemeClr val="bg1"/>
          </a:solidFill>
        </p:spPr>
        <p:txBody>
          <a:bodyPr wrap="none">
            <a:noAutofit/>
          </a:bodyPr>
          <a:lstStyle/>
          <a:p>
            <a:pPr algn="ctr"/>
            <a:r>
              <a:rPr lang="en-US" sz="2400" b="1" dirty="0">
                <a:solidFill>
                  <a:schemeClr val="accent3"/>
                </a:solidFill>
              </a:rPr>
              <a:t>Characterization of Online Learnability</a:t>
            </a:r>
            <a:endParaRPr lang="en-US" sz="2400" dirty="0">
              <a:solidFill>
                <a:schemeClr val="accent3"/>
              </a:solidFill>
            </a:endParaRPr>
          </a:p>
        </p:txBody>
      </p:sp>
      <p:grpSp>
        <p:nvGrpSpPr>
          <p:cNvPr id="5" name="Group 4">
            <a:extLst>
              <a:ext uri="{FF2B5EF4-FFF2-40B4-BE49-F238E27FC236}">
                <a16:creationId xmlns:a16="http://schemas.microsoft.com/office/drawing/2014/main" id="{BDE5A9B6-26E8-2B4C-AD23-D645F57B4AA6}"/>
              </a:ext>
            </a:extLst>
          </p:cNvPr>
          <p:cNvGrpSpPr/>
          <p:nvPr/>
        </p:nvGrpSpPr>
        <p:grpSpPr>
          <a:xfrm>
            <a:off x="8443691" y="3032550"/>
            <a:ext cx="3747783" cy="2708809"/>
            <a:chOff x="8443691" y="3032550"/>
            <a:chExt cx="3747783" cy="2708809"/>
          </a:xfrm>
        </p:grpSpPr>
        <p:cxnSp>
          <p:nvCxnSpPr>
            <p:cNvPr id="8" name="Straight Connector 7">
              <a:extLst>
                <a:ext uri="{FF2B5EF4-FFF2-40B4-BE49-F238E27FC236}">
                  <a16:creationId xmlns:a16="http://schemas.microsoft.com/office/drawing/2014/main" id="{5F2EB07A-7580-DE4F-9F71-60D6EFB70AC4}"/>
                </a:ext>
              </a:extLst>
            </p:cNvPr>
            <p:cNvCxnSpPr>
              <a:cxnSpLocks/>
              <a:stCxn id="14" idx="3"/>
              <a:endCxn id="15" idx="7"/>
            </p:cNvCxnSpPr>
            <p:nvPr/>
          </p:nvCxnSpPr>
          <p:spPr>
            <a:xfrm flipH="1">
              <a:off x="9468141" y="3500844"/>
              <a:ext cx="651819" cy="63093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9BD0ABB4-70AF-7549-8A03-55FB1B9F71DC}"/>
                </a:ext>
              </a:extLst>
            </p:cNvPr>
            <p:cNvCxnSpPr>
              <a:cxnSpLocks/>
              <a:stCxn id="14" idx="5"/>
              <a:endCxn id="22" idx="1"/>
            </p:cNvCxnSpPr>
            <p:nvPr/>
          </p:nvCxnSpPr>
          <p:spPr>
            <a:xfrm>
              <a:off x="10507908" y="3500844"/>
              <a:ext cx="649402" cy="5687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D56B87E-7B58-464D-A1F5-47084B6DF949}"/>
                </a:ext>
              </a:extLst>
            </p:cNvPr>
            <p:cNvCxnSpPr>
              <a:cxnSpLocks/>
              <a:endCxn id="16" idx="0"/>
            </p:cNvCxnSpPr>
            <p:nvPr/>
          </p:nvCxnSpPr>
          <p:spPr>
            <a:xfrm flipH="1">
              <a:off x="8718011" y="4325756"/>
              <a:ext cx="634924" cy="86696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C93A646-9B3C-EE46-B256-7C803904669D}"/>
                </a:ext>
              </a:extLst>
            </p:cNvPr>
            <p:cNvCxnSpPr>
              <a:cxnSpLocks/>
              <a:endCxn id="17" idx="0"/>
            </p:cNvCxnSpPr>
            <p:nvPr/>
          </p:nvCxnSpPr>
          <p:spPr>
            <a:xfrm>
              <a:off x="9207027" y="4361391"/>
              <a:ext cx="577365" cy="83132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7BD81FC-4FC0-3641-A10D-BF85C3547FFB}"/>
                </a:ext>
              </a:extLst>
            </p:cNvPr>
            <p:cNvCxnSpPr>
              <a:cxnSpLocks/>
              <a:endCxn id="18" idx="0"/>
            </p:cNvCxnSpPr>
            <p:nvPr/>
          </p:nvCxnSpPr>
          <p:spPr>
            <a:xfrm flipH="1">
              <a:off x="10850773" y="4306504"/>
              <a:ext cx="500511" cy="8862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21657C5-9EE2-3D48-8B31-EA0AE67E3941}"/>
                </a:ext>
              </a:extLst>
            </p:cNvPr>
            <p:cNvCxnSpPr>
              <a:cxnSpLocks/>
              <a:endCxn id="19" idx="0"/>
            </p:cNvCxnSpPr>
            <p:nvPr/>
          </p:nvCxnSpPr>
          <p:spPr>
            <a:xfrm>
              <a:off x="11312869" y="4306504"/>
              <a:ext cx="604285" cy="88621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Oval 13">
                  <a:extLst>
                    <a:ext uri="{FF2B5EF4-FFF2-40B4-BE49-F238E27FC236}">
                      <a16:creationId xmlns:a16="http://schemas.microsoft.com/office/drawing/2014/main" id="{C108AA38-A7ED-074D-93E1-59E7A131C1E6}"/>
                    </a:ext>
                  </a:extLst>
                </p:cNvPr>
                <p:cNvSpPr/>
                <p:nvPr/>
              </p:nvSpPr>
              <p:spPr>
                <a:xfrm>
                  <a:off x="10039614" y="3032550"/>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r>
                          <a:rPr lang="en-US" b="0" i="1" smtClean="0">
                            <a:solidFill>
                              <a:schemeClr val="accent2"/>
                            </a:solidFill>
                            <a:latin typeface="Cambria Math" panose="02040503050406030204" pitchFamily="18" charset="0"/>
                          </a:rPr>
                          <m:t> </m:t>
                        </m:r>
                      </m:oMath>
                    </m:oMathPara>
                  </a14:m>
                  <a:endParaRPr lang="en-US" dirty="0"/>
                </a:p>
              </p:txBody>
            </p:sp>
          </mc:Choice>
          <mc:Fallback xmlns="">
            <p:sp>
              <p:nvSpPr>
                <p:cNvPr id="14" name="Oval 13">
                  <a:extLst>
                    <a:ext uri="{FF2B5EF4-FFF2-40B4-BE49-F238E27FC236}">
                      <a16:creationId xmlns:a16="http://schemas.microsoft.com/office/drawing/2014/main" id="{C108AA38-A7ED-074D-93E1-59E7A131C1E6}"/>
                    </a:ext>
                  </a:extLst>
                </p:cNvPr>
                <p:cNvSpPr>
                  <a:spLocks noRot="1" noChangeAspect="1" noMove="1" noResize="1" noEditPoints="1" noAdjustHandles="1" noChangeArrowheads="1" noChangeShapeType="1" noTextEdit="1"/>
                </p:cNvSpPr>
                <p:nvPr/>
              </p:nvSpPr>
              <p:spPr>
                <a:xfrm>
                  <a:off x="10039614" y="3032550"/>
                  <a:ext cx="548640" cy="548640"/>
                </a:xfrm>
                <a:prstGeom prst="ellipse">
                  <a:avLst/>
                </a:prstGeom>
                <a:blipFill>
                  <a:blip r:embed="rId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Oval 14">
                  <a:extLst>
                    <a:ext uri="{FF2B5EF4-FFF2-40B4-BE49-F238E27FC236}">
                      <a16:creationId xmlns:a16="http://schemas.microsoft.com/office/drawing/2014/main" id="{3A56609D-EEE6-1E46-95F3-3FAB6B0D35DE}"/>
                    </a:ext>
                  </a:extLst>
                </p:cNvPr>
                <p:cNvSpPr/>
                <p:nvPr/>
              </p:nvSpPr>
              <p:spPr>
                <a:xfrm>
                  <a:off x="8999847" y="4051436"/>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5" name="Oval 14">
                  <a:extLst>
                    <a:ext uri="{FF2B5EF4-FFF2-40B4-BE49-F238E27FC236}">
                      <a16:creationId xmlns:a16="http://schemas.microsoft.com/office/drawing/2014/main" id="{3A56609D-EEE6-1E46-95F3-3FAB6B0D35DE}"/>
                    </a:ext>
                  </a:extLst>
                </p:cNvPr>
                <p:cNvSpPr>
                  <a:spLocks noRot="1" noChangeAspect="1" noMove="1" noResize="1" noEditPoints="1" noAdjustHandles="1" noChangeArrowheads="1" noChangeShapeType="1" noTextEdit="1"/>
                </p:cNvSpPr>
                <p:nvPr/>
              </p:nvSpPr>
              <p:spPr>
                <a:xfrm>
                  <a:off x="8999847" y="4051436"/>
                  <a:ext cx="548640" cy="548640"/>
                </a:xfrm>
                <a:prstGeom prst="ellipse">
                  <a:avLst/>
                </a:prstGeom>
                <a:blipFill>
                  <a:blip r:embed="rId6"/>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Oval 15">
                  <a:extLst>
                    <a:ext uri="{FF2B5EF4-FFF2-40B4-BE49-F238E27FC236}">
                      <a16:creationId xmlns:a16="http://schemas.microsoft.com/office/drawing/2014/main" id="{9304FE8F-10F9-2641-8715-E830578A5117}"/>
                    </a:ext>
                  </a:extLst>
                </p:cNvPr>
                <p:cNvSpPr/>
                <p:nvPr/>
              </p:nvSpPr>
              <p:spPr>
                <a:xfrm>
                  <a:off x="8443691" y="5192719"/>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6" name="Oval 15">
                  <a:extLst>
                    <a:ext uri="{FF2B5EF4-FFF2-40B4-BE49-F238E27FC236}">
                      <a16:creationId xmlns:a16="http://schemas.microsoft.com/office/drawing/2014/main" id="{9304FE8F-10F9-2641-8715-E830578A5117}"/>
                    </a:ext>
                  </a:extLst>
                </p:cNvPr>
                <p:cNvSpPr>
                  <a:spLocks noRot="1" noChangeAspect="1" noMove="1" noResize="1" noEditPoints="1" noAdjustHandles="1" noChangeArrowheads="1" noChangeShapeType="1" noTextEdit="1"/>
                </p:cNvSpPr>
                <p:nvPr/>
              </p:nvSpPr>
              <p:spPr>
                <a:xfrm>
                  <a:off x="8443691" y="5192719"/>
                  <a:ext cx="548640" cy="548640"/>
                </a:xfrm>
                <a:prstGeom prst="ellipse">
                  <a:avLst/>
                </a:prstGeom>
                <a:blipFill>
                  <a:blip r:embed="rId7"/>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Oval 16">
                  <a:extLst>
                    <a:ext uri="{FF2B5EF4-FFF2-40B4-BE49-F238E27FC236}">
                      <a16:creationId xmlns:a16="http://schemas.microsoft.com/office/drawing/2014/main" id="{D9DBA7DC-D2A4-3F4B-869D-7905D32FA88D}"/>
                    </a:ext>
                  </a:extLst>
                </p:cNvPr>
                <p:cNvSpPr/>
                <p:nvPr/>
              </p:nvSpPr>
              <p:spPr>
                <a:xfrm>
                  <a:off x="9510072" y="5192719"/>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 +</m:t>
                            </m:r>
                          </m:sub>
                        </m:sSub>
                      </m:oMath>
                    </m:oMathPara>
                  </a14:m>
                  <a:endParaRPr lang="en-US" dirty="0"/>
                </a:p>
              </p:txBody>
            </p:sp>
          </mc:Choice>
          <mc:Fallback xmlns="">
            <p:sp>
              <p:nvSpPr>
                <p:cNvPr id="17" name="Oval 16">
                  <a:extLst>
                    <a:ext uri="{FF2B5EF4-FFF2-40B4-BE49-F238E27FC236}">
                      <a16:creationId xmlns:a16="http://schemas.microsoft.com/office/drawing/2014/main" id="{D9DBA7DC-D2A4-3F4B-869D-7905D32FA88D}"/>
                    </a:ext>
                  </a:extLst>
                </p:cNvPr>
                <p:cNvSpPr>
                  <a:spLocks noRot="1" noChangeAspect="1" noMove="1" noResize="1" noEditPoints="1" noAdjustHandles="1" noChangeArrowheads="1" noChangeShapeType="1" noTextEdit="1"/>
                </p:cNvSpPr>
                <p:nvPr/>
              </p:nvSpPr>
              <p:spPr>
                <a:xfrm>
                  <a:off x="9510072" y="5192719"/>
                  <a:ext cx="548640" cy="548640"/>
                </a:xfrm>
                <a:prstGeom prst="ellipse">
                  <a:avLst/>
                </a:prstGeom>
                <a:blipFill>
                  <a:blip r:embed="rId8"/>
                  <a:stretch>
                    <a:fillRect l="-22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Oval 17">
                  <a:extLst>
                    <a:ext uri="{FF2B5EF4-FFF2-40B4-BE49-F238E27FC236}">
                      <a16:creationId xmlns:a16="http://schemas.microsoft.com/office/drawing/2014/main" id="{34095081-95F0-2740-9812-E0477C1CA5CC}"/>
                    </a:ext>
                  </a:extLst>
                </p:cNvPr>
                <p:cNvSpPr/>
                <p:nvPr/>
              </p:nvSpPr>
              <p:spPr>
                <a:xfrm>
                  <a:off x="10576453" y="5192719"/>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 −</m:t>
                            </m:r>
                          </m:sub>
                        </m:sSub>
                      </m:oMath>
                    </m:oMathPara>
                  </a14:m>
                  <a:endParaRPr lang="en-US" dirty="0"/>
                </a:p>
              </p:txBody>
            </p:sp>
          </mc:Choice>
          <mc:Fallback xmlns="">
            <p:sp>
              <p:nvSpPr>
                <p:cNvPr id="18" name="Oval 17">
                  <a:extLst>
                    <a:ext uri="{FF2B5EF4-FFF2-40B4-BE49-F238E27FC236}">
                      <a16:creationId xmlns:a16="http://schemas.microsoft.com/office/drawing/2014/main" id="{34095081-95F0-2740-9812-E0477C1CA5CC}"/>
                    </a:ext>
                  </a:extLst>
                </p:cNvPr>
                <p:cNvSpPr>
                  <a:spLocks noRot="1" noChangeAspect="1" noMove="1" noResize="1" noEditPoints="1" noAdjustHandles="1" noChangeArrowheads="1" noChangeShapeType="1" noTextEdit="1"/>
                </p:cNvSpPr>
                <p:nvPr/>
              </p:nvSpPr>
              <p:spPr>
                <a:xfrm>
                  <a:off x="10576453" y="5192719"/>
                  <a:ext cx="548640" cy="548640"/>
                </a:xfrm>
                <a:prstGeom prst="ellipse">
                  <a:avLst/>
                </a:prstGeom>
                <a:blipFill>
                  <a:blip r:embed="rId9"/>
                  <a:stretch>
                    <a:fillRect l="-2222"/>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Oval 18">
                  <a:extLst>
                    <a:ext uri="{FF2B5EF4-FFF2-40B4-BE49-F238E27FC236}">
                      <a16:creationId xmlns:a16="http://schemas.microsoft.com/office/drawing/2014/main" id="{EB8E7FC0-E732-CD48-BB6B-CB38B8771F8A}"/>
                    </a:ext>
                  </a:extLst>
                </p:cNvPr>
                <p:cNvSpPr/>
                <p:nvPr/>
              </p:nvSpPr>
              <p:spPr>
                <a:xfrm>
                  <a:off x="11642834" y="5192719"/>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1" smtClean="0">
                                <a:solidFill>
                                  <a:schemeClr val="accent2"/>
                                </a:solidFill>
                                <a:latin typeface="Cambria Math" panose="02040503050406030204" pitchFamily="18" charset="0"/>
                              </a:rPr>
                              <m:t>++</m:t>
                            </m:r>
                          </m:sub>
                        </m:sSub>
                      </m:oMath>
                    </m:oMathPara>
                  </a14:m>
                  <a:endParaRPr lang="en-US" dirty="0"/>
                </a:p>
              </p:txBody>
            </p:sp>
          </mc:Choice>
          <mc:Fallback xmlns="">
            <p:sp>
              <p:nvSpPr>
                <p:cNvPr id="19" name="Oval 18">
                  <a:extLst>
                    <a:ext uri="{FF2B5EF4-FFF2-40B4-BE49-F238E27FC236}">
                      <a16:creationId xmlns:a16="http://schemas.microsoft.com/office/drawing/2014/main" id="{EB8E7FC0-E732-CD48-BB6B-CB38B8771F8A}"/>
                    </a:ext>
                  </a:extLst>
                </p:cNvPr>
                <p:cNvSpPr>
                  <a:spLocks noRot="1" noChangeAspect="1" noMove="1" noResize="1" noEditPoints="1" noAdjustHandles="1" noChangeArrowheads="1" noChangeShapeType="1" noTextEdit="1"/>
                </p:cNvSpPr>
                <p:nvPr/>
              </p:nvSpPr>
              <p:spPr>
                <a:xfrm>
                  <a:off x="11642834" y="5192719"/>
                  <a:ext cx="548640" cy="548640"/>
                </a:xfrm>
                <a:prstGeom prst="ellipse">
                  <a:avLst/>
                </a:prstGeom>
                <a:blipFill>
                  <a:blip r:embed="rId10"/>
                  <a:stretch>
                    <a:fillRect/>
                  </a:stretch>
                </a:blipFill>
                <a:ln>
                  <a:solidFill>
                    <a:schemeClr val="tx1"/>
                  </a:solidFill>
                </a:ln>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82C8390C-7EDB-324D-9245-27814EA06C3B}"/>
                </a:ext>
              </a:extLst>
            </p:cNvPr>
            <p:cNvCxnSpPr>
              <a:cxnSpLocks/>
              <a:endCxn id="22" idx="1"/>
            </p:cNvCxnSpPr>
            <p:nvPr/>
          </p:nvCxnSpPr>
          <p:spPr>
            <a:xfrm>
              <a:off x="10512564" y="3491596"/>
              <a:ext cx="644746" cy="577973"/>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C2440D4-6E2B-EE4E-9504-E5964E1B13C6}"/>
                </a:ext>
              </a:extLst>
            </p:cNvPr>
            <p:cNvCxnSpPr>
              <a:cxnSpLocks/>
              <a:stCxn id="18" idx="0"/>
            </p:cNvCxnSpPr>
            <p:nvPr/>
          </p:nvCxnSpPr>
          <p:spPr>
            <a:xfrm flipV="1">
              <a:off x="10850773" y="4361391"/>
              <a:ext cx="462096" cy="831328"/>
            </a:xfrm>
            <a:prstGeom prst="line">
              <a:avLst/>
            </a:prstGeom>
            <a:ln w="635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Oval 21">
                  <a:extLst>
                    <a:ext uri="{FF2B5EF4-FFF2-40B4-BE49-F238E27FC236}">
                      <a16:creationId xmlns:a16="http://schemas.microsoft.com/office/drawing/2014/main" id="{1B8AF7D5-9FCF-4D40-AD8D-1AB8191C8AFF}"/>
                    </a:ext>
                  </a:extLst>
                </p:cNvPr>
                <p:cNvSpPr/>
                <p:nvPr/>
              </p:nvSpPr>
              <p:spPr>
                <a:xfrm>
                  <a:off x="11076964" y="3989223"/>
                  <a:ext cx="548640" cy="54864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solidFill>
                                  <a:schemeClr val="accent2"/>
                                </a:solidFill>
                                <a:latin typeface="Cambria Math" panose="02040503050406030204" pitchFamily="18" charset="0"/>
                              </a:rPr>
                            </m:ctrlPr>
                          </m:sSubPr>
                          <m:e>
                            <m:r>
                              <a:rPr lang="en-US" i="1" smtClean="0">
                                <a:solidFill>
                                  <a:schemeClr val="accent2"/>
                                </a:solidFill>
                                <a:latin typeface="Cambria Math" panose="02040503050406030204" pitchFamily="18" charset="0"/>
                              </a:rPr>
                              <m:t>𝑥</m:t>
                            </m:r>
                          </m:e>
                          <m:sub>
                            <m:r>
                              <a:rPr lang="en-US" b="0" i="0" smtClean="0">
                                <a:solidFill>
                                  <a:schemeClr val="accent2"/>
                                </a:solidFill>
                                <a:latin typeface="Cambria Math" panose="02040503050406030204" pitchFamily="18" charset="0"/>
                              </a:rPr>
                              <m:t>+</m:t>
                            </m:r>
                          </m:sub>
                        </m:sSub>
                      </m:oMath>
                    </m:oMathPara>
                  </a14:m>
                  <a:endParaRPr lang="en-US" dirty="0"/>
                </a:p>
              </p:txBody>
            </p:sp>
          </mc:Choice>
          <mc:Fallback xmlns="">
            <p:sp>
              <p:nvSpPr>
                <p:cNvPr id="22" name="Oval 21">
                  <a:extLst>
                    <a:ext uri="{FF2B5EF4-FFF2-40B4-BE49-F238E27FC236}">
                      <a16:creationId xmlns:a16="http://schemas.microsoft.com/office/drawing/2014/main" id="{1B8AF7D5-9FCF-4D40-AD8D-1AB8191C8AFF}"/>
                    </a:ext>
                  </a:extLst>
                </p:cNvPr>
                <p:cNvSpPr>
                  <a:spLocks noRot="1" noChangeAspect="1" noMove="1" noResize="1" noEditPoints="1" noAdjustHandles="1" noChangeArrowheads="1" noChangeShapeType="1" noTextEdit="1"/>
                </p:cNvSpPr>
                <p:nvPr/>
              </p:nvSpPr>
              <p:spPr>
                <a:xfrm>
                  <a:off x="11076964" y="3989223"/>
                  <a:ext cx="548640" cy="548640"/>
                </a:xfrm>
                <a:prstGeom prst="ellipse">
                  <a:avLst/>
                </a:prstGeom>
                <a:blipFill>
                  <a:blip r:embed="rId11"/>
                  <a:stretch>
                    <a:fillRect/>
                  </a:stretch>
                </a:blipFill>
                <a:ln>
                  <a:solidFill>
                    <a:schemeClr val="tx1"/>
                  </a:solidFill>
                </a:ln>
              </p:spPr>
              <p:txBody>
                <a:bodyPr/>
                <a:lstStyle/>
                <a:p>
                  <a:r>
                    <a:rPr lang="en-US">
                      <a:noFill/>
                    </a:rPr>
                    <a:t> </a:t>
                  </a:r>
                </a:p>
              </p:txBody>
            </p:sp>
          </mc:Fallback>
        </mc:AlternateContent>
      </p:grpSp>
      <p:sp>
        <p:nvSpPr>
          <p:cNvPr id="29" name="TextBox 28">
            <a:extLst>
              <a:ext uri="{FF2B5EF4-FFF2-40B4-BE49-F238E27FC236}">
                <a16:creationId xmlns:a16="http://schemas.microsoft.com/office/drawing/2014/main" id="{14E45BB2-9DDA-014A-A8AB-E0998E3B5FFC}"/>
              </a:ext>
            </a:extLst>
          </p:cNvPr>
          <p:cNvSpPr txBox="1"/>
          <p:nvPr/>
        </p:nvSpPr>
        <p:spPr>
          <a:xfrm>
            <a:off x="7964557" y="6461507"/>
            <a:ext cx="4151589" cy="369332"/>
          </a:xfrm>
          <a:prstGeom prst="rect">
            <a:avLst/>
          </a:prstGeom>
          <a:noFill/>
        </p:spPr>
        <p:txBody>
          <a:bodyPr wrap="square">
            <a:spAutoFit/>
          </a:bodyPr>
          <a:lstStyle/>
          <a:p>
            <a:r>
              <a:rPr lang="en-US" sz="1800" dirty="0">
                <a:solidFill>
                  <a:schemeClr val="accent6"/>
                </a:solidFill>
              </a:rPr>
              <a:t>[Ban-David, Pal, and Shalev-Shwartz’09]</a:t>
            </a:r>
            <a:endParaRPr lang="en-US" dirty="0"/>
          </a:p>
        </p:txBody>
      </p:sp>
    </p:spTree>
    <p:extLst>
      <p:ext uri="{BB962C8B-B14F-4D97-AF65-F5344CB8AC3E}">
        <p14:creationId xmlns:p14="http://schemas.microsoft.com/office/powerpoint/2010/main" val="3289773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0FF07-3B72-4D4E-A01E-EB12A79AA38E}"/>
              </a:ext>
            </a:extLst>
          </p:cNvPr>
          <p:cNvSpPr>
            <a:spLocks noGrp="1"/>
          </p:cNvSpPr>
          <p:nvPr>
            <p:ph type="title"/>
          </p:nvPr>
        </p:nvSpPr>
        <p:spPr/>
        <p:txBody>
          <a:bodyPr>
            <a:normAutofit/>
          </a:bodyPr>
          <a:lstStyle/>
          <a:p>
            <a:r>
              <a:rPr lang="en-US" dirty="0"/>
              <a:t>Algorithms based on </a:t>
            </a:r>
            <a:r>
              <a:rPr lang="en-US" dirty="0" err="1"/>
              <a:t>Littlestone</a:t>
            </a:r>
            <a:r>
              <a:rPr lang="en-US" dirty="0"/>
              <a:t> Dimension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FC0BC2-58AC-2D4A-9821-89872F1EE666}"/>
                  </a:ext>
                </a:extLst>
              </p:cNvPr>
              <p:cNvSpPr>
                <a:spLocks noGrp="1"/>
              </p:cNvSpPr>
              <p:nvPr>
                <p:ph idx="1"/>
              </p:nvPr>
            </p:nvSpPr>
            <p:spPr>
              <a:xfrm>
                <a:off x="426720" y="1128394"/>
                <a:ext cx="11338560" cy="5203826"/>
              </a:xfrm>
            </p:spPr>
            <p:txBody>
              <a:bodyPr>
                <a:normAutofit/>
              </a:bodyPr>
              <a:lstStyle/>
              <a:p>
                <a:pPr marL="0" indent="0">
                  <a:lnSpc>
                    <a:spcPct val="100000"/>
                  </a:lnSpc>
                  <a:buNone/>
                </a:pPr>
                <a:r>
                  <a:rPr lang="en-US" sz="2200" dirty="0"/>
                  <a:t>Littlestone trees result in an inductive algorithm.</a:t>
                </a:r>
              </a:p>
              <a:p>
                <a:pPr marL="0" indent="0">
                  <a:lnSpc>
                    <a:spcPct val="100000"/>
                  </a:lnSpc>
                  <a:buNone/>
                </a:pPr>
                <a:r>
                  <a:rPr lang="en-US" sz="2200" b="1" dirty="0"/>
                  <a:t>Easy case: </a:t>
                </a:r>
                <a:r>
                  <a:rPr lang="en-US" sz="2200" dirty="0"/>
                  <a:t>Say, the best classifier in hindsight has error 0</a:t>
                </a:r>
                <a:r>
                  <a:rPr lang="en-US" sz="2200" b="1" dirty="0"/>
                  <a:t>.</a:t>
                </a:r>
              </a:p>
              <a:p>
                <a:pPr>
                  <a:lnSpc>
                    <a:spcPct val="100000"/>
                  </a:lnSpc>
                </a:pPr>
                <a:r>
                  <a:rPr lang="en-US" sz="2200" dirty="0"/>
                  <a:t>Idea: Keep track of hypothesis that haven’t made a mistake so far.</a:t>
                </a:r>
              </a:p>
              <a:p>
                <a:pPr>
                  <a:lnSpc>
                    <a:spcPct val="100000"/>
                  </a:lnSpc>
                </a:pPr>
                <a:r>
                  <a:rPr lang="en-US" sz="2200" dirty="0"/>
                  <a:t>Make a prediction, so that if it were wrong the </a:t>
                </a:r>
                <a:r>
                  <a:rPr lang="en-US" sz="2200" b="1" dirty="0"/>
                  <a:t>prediction complexity </a:t>
                </a:r>
                <a:r>
                  <a:rPr lang="en-US" sz="2200" dirty="0"/>
                  <a:t>of the remaining set of classifiers is small.</a:t>
                </a:r>
              </a:p>
              <a:p>
                <a:pPr>
                  <a:lnSpc>
                    <a:spcPct val="100000"/>
                  </a:lnSpc>
                </a:pPr>
                <a:r>
                  <a:rPr lang="en-US" sz="2200" dirty="0"/>
                  <a:t>What is </a:t>
                </a:r>
                <a:r>
                  <a:rPr lang="en-US" sz="2200" b="1" dirty="0"/>
                  <a:t>prediction complexity</a:t>
                </a:r>
                <a:r>
                  <a:rPr lang="en-US" sz="2200" dirty="0"/>
                  <a:t>? </a:t>
                </a:r>
                <a:r>
                  <a:rPr lang="en-US" sz="2200" b="1" dirty="0" err="1">
                    <a:solidFill>
                      <a:schemeClr val="accent2"/>
                    </a:solidFill>
                  </a:rPr>
                  <a:t>Littlestone</a:t>
                </a:r>
                <a:r>
                  <a:rPr lang="en-US" sz="2200" b="1" dirty="0">
                    <a:solidFill>
                      <a:schemeClr val="accent2"/>
                    </a:solidFill>
                  </a:rPr>
                  <a:t> dimension.</a:t>
                </a:r>
              </a:p>
              <a:p>
                <a:pPr>
                  <a:lnSpc>
                    <a:spcPct val="100000"/>
                  </a:lnSpc>
                </a:pPr>
                <a:endParaRPr lang="en-US" sz="2200" b="1" i="1" dirty="0">
                  <a:solidFill>
                    <a:schemeClr val="accent2"/>
                  </a:solidFill>
                  <a:latin typeface="Cambria Math" panose="02040503050406030204" pitchFamily="18" charset="0"/>
                </a:endParaRPr>
              </a:p>
              <a:p>
                <a:pPr marL="0" indent="0">
                  <a:lnSpc>
                    <a:spcPct val="100000"/>
                  </a:lnSpc>
                  <a:buNone/>
                </a:pPr>
                <a:r>
                  <a:rPr lang="en-US" sz="2200" b="1" dirty="0"/>
                  <a:t>Standard Optimal Algorithm:</a:t>
                </a:r>
              </a:p>
              <a:p>
                <a:pPr>
                  <a:lnSpc>
                    <a:spcPct val="100000"/>
                  </a:lnSpc>
                </a:pPr>
                <a14:m>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𝐻</m:t>
                        </m:r>
                      </m:e>
                      <m:sub>
                        <m:r>
                          <a:rPr lang="en-US" sz="2200" b="0" i="1" smtClean="0">
                            <a:solidFill>
                              <a:schemeClr val="accent2"/>
                            </a:solidFill>
                            <a:latin typeface="Cambria Math" panose="02040503050406030204" pitchFamily="18" charset="0"/>
                          </a:rPr>
                          <m:t>𝑡</m:t>
                        </m:r>
                      </m:sub>
                    </m:sSub>
                  </m:oMath>
                </a14:m>
                <a:r>
                  <a:rPr lang="en-US" sz="2200" b="1" dirty="0"/>
                  <a:t> </a:t>
                </a:r>
                <a:r>
                  <a:rPr lang="en-US" sz="2200" dirty="0"/>
                  <a:t>is the set of classifiers that agree with </a:t>
                </a:r>
                <a14:m>
                  <m:oMath xmlns:m="http://schemas.openxmlformats.org/officeDocument/2006/math">
                    <m:d>
                      <m:dPr>
                        <m:ctrlPr>
                          <a:rPr lang="en-US" sz="2200" b="0" i="1" smtClean="0">
                            <a:solidFill>
                              <a:schemeClr val="accent2"/>
                            </a:solidFill>
                            <a:latin typeface="Cambria Math" panose="02040503050406030204" pitchFamily="18" charset="0"/>
                          </a:rPr>
                        </m:ctrlPr>
                      </m:dPr>
                      <m:e>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1</m:t>
                            </m:r>
                          </m:sub>
                        </m:sSub>
                        <m:r>
                          <a:rPr lang="en-US" sz="2200" b="0" i="1" smtClean="0">
                            <a:solidFill>
                              <a:schemeClr val="accent2"/>
                            </a:solidFill>
                            <a:latin typeface="Cambria Math" panose="02040503050406030204" pitchFamily="18" charset="0"/>
                          </a:rPr>
                          <m:t>,</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𝑦</m:t>
                            </m:r>
                          </m:e>
                          <m:sub>
                            <m:r>
                              <a:rPr lang="en-US" sz="2200" b="0" i="1" smtClean="0">
                                <a:solidFill>
                                  <a:schemeClr val="accent2"/>
                                </a:solidFill>
                                <a:latin typeface="Cambria Math" panose="02040503050406030204" pitchFamily="18" charset="0"/>
                              </a:rPr>
                              <m:t>1</m:t>
                            </m:r>
                          </m:sub>
                        </m:sSub>
                      </m:e>
                    </m:d>
                    <m:r>
                      <a:rPr lang="en-US" sz="2200" b="0" i="1" smtClean="0">
                        <a:solidFill>
                          <a:schemeClr val="accent2"/>
                        </a:solidFill>
                        <a:latin typeface="Cambria Math" panose="02040503050406030204" pitchFamily="18" charset="0"/>
                      </a:rPr>
                      <m:t>, …, (</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𝑡</m:t>
                        </m:r>
                      </m:sub>
                    </m:sSub>
                    <m:r>
                      <a:rPr lang="en-US" sz="2200" b="0" i="1" smtClean="0">
                        <a:solidFill>
                          <a:schemeClr val="accent2"/>
                        </a:solidFill>
                        <a:latin typeface="Cambria Math" panose="02040503050406030204" pitchFamily="18" charset="0"/>
                      </a:rPr>
                      <m:t>, </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𝑦</m:t>
                        </m:r>
                      </m:e>
                      <m:sub>
                        <m:r>
                          <a:rPr lang="en-US" sz="2200" b="0" i="1" smtClean="0">
                            <a:solidFill>
                              <a:schemeClr val="accent2"/>
                            </a:solidFill>
                            <a:latin typeface="Cambria Math" panose="02040503050406030204" pitchFamily="18" charset="0"/>
                          </a:rPr>
                          <m:t>𝑡</m:t>
                        </m:r>
                      </m:sub>
                    </m:sSub>
                    <m:r>
                      <a:rPr lang="en-US" sz="2200" b="0" i="1" smtClean="0">
                        <a:solidFill>
                          <a:schemeClr val="accent2"/>
                        </a:solidFill>
                        <a:latin typeface="Cambria Math" panose="02040503050406030204" pitchFamily="18" charset="0"/>
                      </a:rPr>
                      <m:t>)</m:t>
                    </m:r>
                  </m:oMath>
                </a14:m>
                <a:r>
                  <a:rPr lang="en-US" sz="2200" dirty="0"/>
                  <a:t>.</a:t>
                </a:r>
              </a:p>
              <a:p>
                <a:pPr>
                  <a:lnSpc>
                    <a:spcPct val="100000"/>
                  </a:lnSpc>
                </a:pPr>
                <a:r>
                  <a:rPr lang="en-US" sz="2200" dirty="0"/>
                  <a:t>On </a:t>
                </a:r>
                <a14:m>
                  <m:oMath xmlns:m="http://schemas.openxmlformats.org/officeDocument/2006/math">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𝑡</m:t>
                        </m:r>
                        <m:r>
                          <a:rPr lang="en-US" sz="2200" b="0" i="1" smtClean="0">
                            <a:solidFill>
                              <a:schemeClr val="accent2"/>
                            </a:solidFill>
                            <a:latin typeface="Cambria Math" panose="02040503050406030204" pitchFamily="18" charset="0"/>
                          </a:rPr>
                          <m:t>+1</m:t>
                        </m:r>
                      </m:sub>
                    </m:sSub>
                  </m:oMath>
                </a14:m>
                <a:r>
                  <a:rPr lang="en-US" sz="2200" dirty="0"/>
                  <a:t> guess label, </a:t>
                </a:r>
              </a:p>
            </p:txBody>
          </p:sp>
        </mc:Choice>
        <mc:Fallback xmlns="">
          <p:sp>
            <p:nvSpPr>
              <p:cNvPr id="3" name="Content Placeholder 2">
                <a:extLst>
                  <a:ext uri="{FF2B5EF4-FFF2-40B4-BE49-F238E27FC236}">
                    <a16:creationId xmlns:a16="http://schemas.microsoft.com/office/drawing/2014/main" id="{BAFC0BC2-58AC-2D4A-9821-89872F1EE666}"/>
                  </a:ext>
                </a:extLst>
              </p:cNvPr>
              <p:cNvSpPr>
                <a:spLocks noGrp="1" noRot="1" noChangeAspect="1" noMove="1" noResize="1" noEditPoints="1" noAdjustHandles="1" noChangeArrowheads="1" noChangeShapeType="1" noTextEdit="1"/>
              </p:cNvSpPr>
              <p:nvPr>
                <p:ph idx="1"/>
              </p:nvPr>
            </p:nvSpPr>
            <p:spPr>
              <a:xfrm>
                <a:off x="426720" y="1128394"/>
                <a:ext cx="11338560" cy="5203826"/>
              </a:xfrm>
              <a:blipFill>
                <a:blip r:embed="rId2"/>
                <a:stretch>
                  <a:fillRect l="-671" t="-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A2843A-AB97-8944-AB2A-5E6241815E78}"/>
                  </a:ext>
                </a:extLst>
              </p:cNvPr>
              <p:cNvSpPr txBox="1"/>
              <p:nvPr/>
            </p:nvSpPr>
            <p:spPr>
              <a:xfrm>
                <a:off x="2060448" y="5729606"/>
                <a:ext cx="6096000" cy="6215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b="0" i="1" smtClean="0">
                              <a:solidFill>
                                <a:schemeClr val="accent2"/>
                              </a:solidFill>
                              <a:latin typeface="Cambria Math" panose="02040503050406030204" pitchFamily="18" charset="0"/>
                            </a:rPr>
                          </m:ctrlPr>
                        </m:funcPr>
                        <m:fName>
                          <m:sSub>
                            <m:sSubPr>
                              <m:ctrlPr>
                                <a:rPr lang="en-US" sz="2400" i="1" dirty="0">
                                  <a:solidFill>
                                    <a:schemeClr val="accent2"/>
                                  </a:solidFill>
                                  <a:latin typeface="Cambria Math" panose="02040503050406030204" pitchFamily="18" charset="0"/>
                                </a:rPr>
                              </m:ctrlPr>
                            </m:sSubPr>
                            <m:e>
                              <m:acc>
                                <m:accPr>
                                  <m:chr m:val="̂"/>
                                  <m:ctrlPr>
                                    <a:rPr lang="en-US" sz="2400" i="1" dirty="0">
                                      <a:solidFill>
                                        <a:schemeClr val="accent2"/>
                                      </a:solidFill>
                                      <a:latin typeface="Cambria Math" panose="02040503050406030204" pitchFamily="18" charset="0"/>
                                    </a:rPr>
                                  </m:ctrlPr>
                                </m:accPr>
                                <m:e>
                                  <m:r>
                                    <a:rPr lang="en-US" sz="2400" i="1" dirty="0">
                                      <a:solidFill>
                                        <a:schemeClr val="accent2"/>
                                      </a:solidFill>
                                      <a:latin typeface="Cambria Math" panose="02040503050406030204" pitchFamily="18" charset="0"/>
                                    </a:rPr>
                                    <m:t>𝑦</m:t>
                                  </m:r>
                                </m:e>
                              </m:acc>
                            </m:e>
                            <m:sub>
                              <m:r>
                                <a:rPr lang="en-US" sz="2400" i="1" dirty="0">
                                  <a:solidFill>
                                    <a:schemeClr val="accent2"/>
                                  </a:solidFill>
                                  <a:latin typeface="Cambria Math" panose="02040503050406030204" pitchFamily="18" charset="0"/>
                                </a:rPr>
                                <m:t>𝑡</m:t>
                              </m:r>
                              <m:r>
                                <a:rPr lang="en-US" sz="2400" i="1" dirty="0">
                                  <a:solidFill>
                                    <a:schemeClr val="accent2"/>
                                  </a:solidFill>
                                  <a:latin typeface="Cambria Math" panose="02040503050406030204" pitchFamily="18" charset="0"/>
                                </a:rPr>
                                <m:t>+1</m:t>
                              </m:r>
                            </m:sub>
                          </m:sSub>
                          <m:r>
                            <a:rPr lang="en-US" sz="2400" b="0" i="0" dirty="0" smtClean="0">
                              <a:solidFill>
                                <a:schemeClr val="accent2"/>
                              </a:solidFill>
                              <a:latin typeface="Cambria Math" panose="02040503050406030204" pitchFamily="18" charset="0"/>
                            </a:rPr>
                            <m:t>=</m:t>
                          </m:r>
                          <m:limLow>
                            <m:limLowPr>
                              <m:ctrlPr>
                                <a:rPr lang="en-US" sz="2400" b="0" i="1" dirty="0" smtClean="0">
                                  <a:solidFill>
                                    <a:schemeClr val="accent2"/>
                                  </a:solidFill>
                                  <a:latin typeface="Cambria Math" panose="02040503050406030204" pitchFamily="18" charset="0"/>
                                </a:rPr>
                              </m:ctrlPr>
                            </m:limLowPr>
                            <m:e>
                              <m:r>
                                <m:rPr>
                                  <m:sty m:val="p"/>
                                </m:rPr>
                                <a:rPr lang="en-US" sz="2400" b="0" i="0" dirty="0" smtClean="0">
                                  <a:solidFill>
                                    <a:schemeClr val="accent2"/>
                                  </a:solidFill>
                                  <a:latin typeface="Cambria Math" panose="02040503050406030204" pitchFamily="18" charset="0"/>
                                </a:rPr>
                                <m:t>max</m:t>
                              </m:r>
                            </m:e>
                            <m:lim>
                              <m:r>
                                <a:rPr lang="en-US" sz="2400" b="0" i="1" dirty="0" smtClean="0">
                                  <a:solidFill>
                                    <a:schemeClr val="accent2"/>
                                  </a:solidFill>
                                  <a:latin typeface="Cambria Math" panose="02040503050406030204" pitchFamily="18" charset="0"/>
                                </a:rPr>
                                <m:t>𝑦</m:t>
                              </m:r>
                            </m:lim>
                          </m:limLow>
                          <m:r>
                            <a:rPr lang="en-US" sz="2400" b="0" i="1" dirty="0" smtClean="0">
                              <a:solidFill>
                                <a:schemeClr val="accent2"/>
                              </a:solidFill>
                              <a:latin typeface="Cambria Math" panose="02040503050406030204" pitchFamily="18" charset="0"/>
                            </a:rPr>
                            <m:t> </m:t>
                          </m:r>
                        </m:fName>
                        <m:e>
                          <m:r>
                            <a:rPr lang="en-US" sz="2400" b="0" i="1" smtClean="0">
                              <a:solidFill>
                                <a:schemeClr val="accent2"/>
                              </a:solidFill>
                              <a:latin typeface="Cambria Math" panose="02040503050406030204" pitchFamily="18" charset="0"/>
                            </a:rPr>
                            <m:t>𝐿𝐷𝑖𝑚</m:t>
                          </m:r>
                          <m:r>
                            <a:rPr lang="en-US" sz="2400" b="0" i="1" smtClean="0">
                              <a:solidFill>
                                <a:schemeClr val="accent2"/>
                              </a:solidFill>
                              <a:latin typeface="Cambria Math" panose="02040503050406030204" pitchFamily="18" charset="0"/>
                            </a:rPr>
                            <m:t> (</m:t>
                          </m:r>
                          <m:sSub>
                            <m:sSubPr>
                              <m:ctrlPr>
                                <a:rPr lang="en-US" sz="2400" i="1">
                                  <a:solidFill>
                                    <a:schemeClr val="accent2"/>
                                  </a:solidFill>
                                  <a:latin typeface="Cambria Math" panose="02040503050406030204" pitchFamily="18" charset="0"/>
                                </a:rPr>
                              </m:ctrlPr>
                            </m:sSubPr>
                            <m:e>
                              <m:r>
                                <m:rPr>
                                  <m:sty m:val="p"/>
                                </m:rPr>
                                <a:rPr lang="en-US" sz="2400" b="0" i="0" smtClean="0">
                                  <a:solidFill>
                                    <a:schemeClr val="tx1"/>
                                  </a:solidFill>
                                  <a:latin typeface="Cambria Math" panose="02040503050406030204" pitchFamily="18" charset="0"/>
                                </a:rPr>
                                <m:t>Subset</m:t>
                              </m:r>
                              <m:r>
                                <a:rPr lang="en-US" sz="2400" b="0" i="0" smtClean="0">
                                  <a:solidFill>
                                    <a:schemeClr val="tx1"/>
                                  </a:solidFill>
                                  <a:latin typeface="Cambria Math" panose="02040503050406030204" pitchFamily="18" charset="0"/>
                                </a:rPr>
                                <m:t> </m:t>
                              </m:r>
                              <m:r>
                                <m:rPr>
                                  <m:sty m:val="p"/>
                                </m:rPr>
                                <a:rPr lang="en-US" sz="2400" b="0" i="0" smtClean="0">
                                  <a:solidFill>
                                    <a:schemeClr val="tx1"/>
                                  </a:solidFill>
                                  <a:latin typeface="Cambria Math" panose="02040503050406030204" pitchFamily="18" charset="0"/>
                                </a:rPr>
                                <m:t>of</m:t>
                              </m:r>
                              <m:r>
                                <a:rPr lang="en-US" sz="2400" b="0" i="0" smtClean="0">
                                  <a:solidFill>
                                    <a:schemeClr val="tx1"/>
                                  </a:solidFill>
                                  <a:latin typeface="Cambria Math" panose="02040503050406030204" pitchFamily="18" charset="0"/>
                                </a:rPr>
                                <m:t> </m:t>
                              </m:r>
                              <m:r>
                                <a:rPr lang="en-US" sz="2400" i="1">
                                  <a:solidFill>
                                    <a:schemeClr val="accent2"/>
                                  </a:solidFill>
                                  <a:latin typeface="Cambria Math" panose="02040503050406030204" pitchFamily="18" charset="0"/>
                                </a:rPr>
                                <m:t>𝐻</m:t>
                              </m:r>
                            </m:e>
                            <m:sub>
                              <m:r>
                                <a:rPr lang="en-US" sz="2400" i="1">
                                  <a:solidFill>
                                    <a:schemeClr val="accent2"/>
                                  </a:solidFill>
                                  <a:latin typeface="Cambria Math" panose="02040503050406030204" pitchFamily="18" charset="0"/>
                                </a:rPr>
                                <m:t>𝑡</m:t>
                              </m:r>
                            </m:sub>
                          </m:sSub>
                          <m:r>
                            <a:rPr lang="en-US" sz="2400" b="0" i="1" smtClean="0">
                              <a:solidFill>
                                <a:schemeClr val="accent2"/>
                              </a:solidFill>
                              <a:latin typeface="Cambria Math" panose="02040503050406030204" pitchFamily="18" charset="0"/>
                            </a:rPr>
                            <m:t> </m:t>
                          </m:r>
                          <m:r>
                            <a:rPr lang="en-US" sz="2400" b="0" i="1" smtClean="0">
                              <a:solidFill>
                                <a:schemeClr val="tx1"/>
                              </a:solidFill>
                              <a:latin typeface="Cambria Math" panose="02040503050406030204" pitchFamily="18" charset="0"/>
                            </a:rPr>
                            <m:t>𝑡h𝑎𝑡</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𝑎𝑔𝑟𝑒𝑒𝑠</m:t>
                          </m:r>
                          <m:r>
                            <a:rPr lang="en-US" sz="2400" b="0" i="1" smtClean="0">
                              <a:solidFill>
                                <a:schemeClr val="tx1"/>
                              </a:solidFill>
                              <a:latin typeface="Cambria Math" panose="02040503050406030204" pitchFamily="18" charset="0"/>
                            </a:rPr>
                            <m:t> </m:t>
                          </m:r>
                          <m:r>
                            <a:rPr lang="en-US" sz="2400" b="0" i="1" smtClean="0">
                              <a:solidFill>
                                <a:schemeClr val="tx1"/>
                              </a:solidFill>
                              <a:latin typeface="Cambria Math" panose="02040503050406030204" pitchFamily="18" charset="0"/>
                            </a:rPr>
                            <m:t>𝑤𝑖𝑡h</m:t>
                          </m:r>
                          <m:r>
                            <a:rPr lang="en-US" sz="2400" b="0" i="1" smtClean="0">
                              <a:solidFill>
                                <a:schemeClr val="tx1"/>
                              </a:solidFill>
                              <a:latin typeface="Cambria Math" panose="02040503050406030204" pitchFamily="18" charset="0"/>
                            </a:rPr>
                            <m:t> (</m:t>
                          </m:r>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𝑥</m:t>
                              </m:r>
                            </m:e>
                            <m:sub>
                              <m:r>
                                <a:rPr lang="en-US" sz="2400" i="1">
                                  <a:solidFill>
                                    <a:schemeClr val="accent2"/>
                                  </a:solidFill>
                                  <a:latin typeface="Cambria Math" panose="02040503050406030204" pitchFamily="18" charset="0"/>
                                </a:rPr>
                                <m:t>𝑡</m:t>
                              </m:r>
                              <m:r>
                                <a:rPr lang="en-US" sz="2400" i="1">
                                  <a:solidFill>
                                    <a:schemeClr val="accent2"/>
                                  </a:solidFill>
                                  <a:latin typeface="Cambria Math" panose="02040503050406030204" pitchFamily="18" charset="0"/>
                                </a:rPr>
                                <m:t>+1</m:t>
                              </m:r>
                            </m:sub>
                          </m:sSub>
                          <m:r>
                            <a:rPr lang="en-US" sz="2400" b="0" i="1" smtClean="0">
                              <a:solidFill>
                                <a:schemeClr val="accent2"/>
                              </a:solidFill>
                              <a:latin typeface="Cambria Math" panose="02040503050406030204" pitchFamily="18" charset="0"/>
                            </a:rPr>
                            <m:t>, </m:t>
                          </m:r>
                          <m:r>
                            <a:rPr lang="en-US" sz="2400" b="0" i="1" smtClean="0">
                              <a:solidFill>
                                <a:schemeClr val="accent2"/>
                              </a:solidFill>
                              <a:latin typeface="Cambria Math" panose="02040503050406030204" pitchFamily="18" charset="0"/>
                            </a:rPr>
                            <m:t>𝑦</m:t>
                          </m:r>
                          <m:r>
                            <a:rPr lang="en-US" sz="2400" b="0" i="1" smtClean="0">
                              <a:solidFill>
                                <a:schemeClr val="accent2"/>
                              </a:solidFill>
                              <a:latin typeface="Cambria Math" panose="02040503050406030204" pitchFamily="18" charset="0"/>
                            </a:rPr>
                            <m:t>))</m:t>
                          </m:r>
                        </m:e>
                      </m:func>
                    </m:oMath>
                  </m:oMathPara>
                </a14:m>
                <a:endParaRPr lang="en-US" sz="2400" dirty="0"/>
              </a:p>
            </p:txBody>
          </p:sp>
        </mc:Choice>
        <mc:Fallback xmlns="">
          <p:sp>
            <p:nvSpPr>
              <p:cNvPr id="5" name="TextBox 4">
                <a:extLst>
                  <a:ext uri="{FF2B5EF4-FFF2-40B4-BE49-F238E27FC236}">
                    <a16:creationId xmlns:a16="http://schemas.microsoft.com/office/drawing/2014/main" id="{15A2843A-AB97-8944-AB2A-5E6241815E78}"/>
                  </a:ext>
                </a:extLst>
              </p:cNvPr>
              <p:cNvSpPr txBox="1">
                <a:spLocks noRot="1" noChangeAspect="1" noMove="1" noResize="1" noEditPoints="1" noAdjustHandles="1" noChangeArrowheads="1" noChangeShapeType="1" noTextEdit="1"/>
              </p:cNvSpPr>
              <p:nvPr/>
            </p:nvSpPr>
            <p:spPr>
              <a:xfrm>
                <a:off x="2060448" y="5729606"/>
                <a:ext cx="6096000" cy="621580"/>
              </a:xfrm>
              <a:prstGeom prst="rect">
                <a:avLst/>
              </a:prstGeom>
              <a:blipFill>
                <a:blip r:embed="rId3"/>
                <a:stretch>
                  <a:fillRect l="-208" t="-2000" r="-31393" b="-400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81763641-4A2E-3A40-8773-9413F15FA351}"/>
              </a:ext>
            </a:extLst>
          </p:cNvPr>
          <p:cNvSpPr txBox="1"/>
          <p:nvPr/>
        </p:nvSpPr>
        <p:spPr>
          <a:xfrm>
            <a:off x="6511159" y="6332220"/>
            <a:ext cx="5621004" cy="366794"/>
          </a:xfrm>
          <a:prstGeom prst="rect">
            <a:avLst/>
          </a:prstGeom>
          <a:noFill/>
        </p:spPr>
        <p:txBody>
          <a:bodyPr wrap="square">
            <a:spAutoFit/>
          </a:bodyPr>
          <a:lstStyle/>
          <a:p>
            <a:r>
              <a:rPr lang="en-US" sz="1800" dirty="0">
                <a:solidFill>
                  <a:schemeClr val="accent6"/>
                </a:solidFill>
              </a:rPr>
              <a:t>[Littlestone’87</a:t>
            </a:r>
            <a:r>
              <a:rPr lang="en-US" dirty="0">
                <a:solidFill>
                  <a:schemeClr val="accent6"/>
                </a:solidFill>
              </a:rPr>
              <a:t>, Ban-David, Pal, and Shalev-Shwartz’09]</a:t>
            </a:r>
            <a:endParaRPr lang="en-US" dirty="0"/>
          </a:p>
        </p:txBody>
      </p:sp>
    </p:spTree>
    <p:extLst>
      <p:ext uri="{BB962C8B-B14F-4D97-AF65-F5344CB8AC3E}">
        <p14:creationId xmlns:p14="http://schemas.microsoft.com/office/powerpoint/2010/main" val="1074506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695138" y="678497"/>
            <a:ext cx="2735814" cy="646331"/>
          </a:xfrm>
          <a:prstGeom prst="rect">
            <a:avLst/>
          </a:prstGeom>
          <a:solidFill>
            <a:schemeClr val="bg1"/>
          </a:solidFill>
        </p:spPr>
        <p:txBody>
          <a:bodyPr wrap="square">
            <a:spAutoFit/>
          </a:bodyPr>
          <a:lstStyle/>
          <a:p>
            <a:pPr algn="ctr"/>
            <a:r>
              <a:rPr lang="en-US" sz="3600" b="1" dirty="0">
                <a:solidFill>
                  <a:schemeClr val="accent2"/>
                </a:solidFill>
                <a:latin typeface="Cambria Math" charset="0"/>
                <a:ea typeface="Cambria Math" charset="0"/>
                <a:cs typeface="Cambria Math" charset="0"/>
              </a:rPr>
              <a:t>TLDR</a:t>
            </a:r>
            <a:endParaRPr lang="en-US" sz="3600" b="1" dirty="0">
              <a:solidFill>
                <a:schemeClr val="accent2"/>
              </a:solidFill>
            </a:endParaRPr>
          </a:p>
        </p:txBody>
      </p:sp>
      <p:sp>
        <p:nvSpPr>
          <p:cNvPr id="6" name="Rectangle 5"/>
          <p:cNvSpPr/>
          <p:nvPr/>
        </p:nvSpPr>
        <p:spPr>
          <a:xfrm>
            <a:off x="607765" y="5771944"/>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4392" y="2856394"/>
            <a:ext cx="2342054" cy="1613415"/>
          </a:xfrm>
          <a:prstGeom prst="rect">
            <a:avLst/>
          </a:prstGeom>
        </p:spPr>
      </p:pic>
      <p:sp>
        <p:nvSpPr>
          <p:cNvPr id="8" name="TextBox 7">
            <a:extLst>
              <a:ext uri="{FF2B5EF4-FFF2-40B4-BE49-F238E27FC236}">
                <a16:creationId xmlns:a16="http://schemas.microsoft.com/office/drawing/2014/main" id="{DEB4B80A-7F2D-DC4C-B799-1E3E0EF22D10}"/>
              </a:ext>
            </a:extLst>
          </p:cNvPr>
          <p:cNvSpPr txBox="1"/>
          <p:nvPr/>
        </p:nvSpPr>
        <p:spPr>
          <a:xfrm>
            <a:off x="607765" y="1650867"/>
            <a:ext cx="6725266" cy="523220"/>
          </a:xfrm>
          <a:prstGeom prst="rect">
            <a:avLst/>
          </a:prstGeom>
          <a:noFill/>
        </p:spPr>
        <p:txBody>
          <a:bodyPr wrap="square" rtlCol="0">
            <a:spAutoFit/>
          </a:bodyPr>
          <a:lstStyle/>
          <a:p>
            <a:pPr algn="ctr"/>
            <a:r>
              <a:rPr lang="en-US" sz="2800" dirty="0">
                <a:solidFill>
                  <a:srgbClr val="00B050"/>
                </a:solidFill>
              </a:rPr>
              <a:t>Vanilla learnability is exceeding easy</a:t>
            </a:r>
          </a:p>
        </p:txBody>
      </p:sp>
      <mc:AlternateContent xmlns:mc="http://schemas.openxmlformats.org/markup-compatibility/2006">
        <mc:Choice xmlns:a14="http://schemas.microsoft.com/office/drawing/2010/main" Requires="a14">
          <p:graphicFrame>
            <p:nvGraphicFramePr>
              <p:cNvPr id="9" name="Table 7">
                <a:extLst>
                  <a:ext uri="{FF2B5EF4-FFF2-40B4-BE49-F238E27FC236}">
                    <a16:creationId xmlns:a16="http://schemas.microsoft.com/office/drawing/2014/main" id="{ABF7700F-5AA0-FC48-BADD-CA7D1E240341}"/>
                  </a:ext>
                </a:extLst>
              </p:cNvPr>
              <p:cNvGraphicFramePr>
                <a:graphicFrameLocks noGrp="1"/>
              </p:cNvGraphicFramePr>
              <p:nvPr>
                <p:extLst>
                  <p:ext uri="{D42A27DB-BD31-4B8C-83A1-F6EECF244321}">
                    <p14:modId xmlns:p14="http://schemas.microsoft.com/office/powerpoint/2010/main" val="2438059310"/>
                  </p:ext>
                </p:extLst>
              </p:nvPr>
            </p:nvGraphicFramePr>
            <p:xfrm>
              <a:off x="692882" y="2500126"/>
              <a:ext cx="6725266" cy="1783414"/>
            </p:xfrm>
            <a:graphic>
              <a:graphicData uri="http://schemas.openxmlformats.org/drawingml/2006/table">
                <a:tbl>
                  <a:tblPr firstRow="1" bandRow="1">
                    <a:tableStyleId>{5C22544A-7EE6-4342-B048-85BDC9FD1C3A}</a:tableStyleId>
                  </a:tblPr>
                  <a:tblGrid>
                    <a:gridCol w="2627007">
                      <a:extLst>
                        <a:ext uri="{9D8B030D-6E8A-4147-A177-3AD203B41FA5}">
                          <a16:colId xmlns:a16="http://schemas.microsoft.com/office/drawing/2014/main" val="1918427262"/>
                        </a:ext>
                      </a:extLst>
                    </a:gridCol>
                    <a:gridCol w="4098259">
                      <a:extLst>
                        <a:ext uri="{9D8B030D-6E8A-4147-A177-3AD203B41FA5}">
                          <a16:colId xmlns:a16="http://schemas.microsoft.com/office/drawing/2014/main" val="2533649819"/>
                        </a:ext>
                      </a:extLst>
                    </a:gridCol>
                  </a:tblGrid>
                  <a:tr h="891707">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Stochastic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200" b="0" i="1" smtClean="0">
                                        <a:solidFill>
                                          <a:schemeClr val="tx1"/>
                                        </a:solidFill>
                                        <a:latin typeface="Cambria Math" panose="02040503050406030204" pitchFamily="18" charset="0"/>
                                        <a:ea typeface="Cambria Math" panose="02040503050406030204" pitchFamily="18" charset="0"/>
                                      </a:rPr>
                                    </m:ctrlPr>
                                  </m:accPr>
                                  <m:e>
                                    <m:r>
                                      <m:rPr>
                                        <m:sty m:val="p"/>
                                      </m:rPr>
                                      <a:rPr lang="en-US" sz="2200" b="0" i="0" smtClean="0">
                                        <a:solidFill>
                                          <a:schemeClr val="tx1"/>
                                        </a:solidFill>
                                        <a:latin typeface="Cambria Math" panose="02040503050406030204" pitchFamily="18" charset="0"/>
                                        <a:ea typeface="Cambria Math" panose="02040503050406030204" pitchFamily="18" charset="0"/>
                                      </a:rPr>
                                      <m:t>Θ</m:t>
                                    </m:r>
                                  </m:e>
                                </m:acc>
                                <m:d>
                                  <m:dPr>
                                    <m:ctrlPr>
                                      <a:rPr lang="en-US" sz="22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2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200" b="0" i="0" smtClean="0">
                                            <a:solidFill>
                                              <a:srgbClr val="00B050"/>
                                            </a:solidFill>
                                            <a:latin typeface="Cambria Math" panose="02040503050406030204" pitchFamily="18" charset="0"/>
                                            <a:ea typeface="Cambria Math" panose="02040503050406030204" pitchFamily="18" charset="0"/>
                                          </a:rPr>
                                          <m:t>VCDim</m:t>
                                        </m:r>
                                        <m:r>
                                          <a:rPr lang="en-US" sz="2200" b="0" i="0" smtClean="0">
                                            <a:solidFill>
                                              <a:srgbClr val="00B050"/>
                                            </a:solidFill>
                                            <a:latin typeface="Cambria Math" panose="02040503050406030204" pitchFamily="18" charset="0"/>
                                            <a:ea typeface="Cambria Math" panose="02040503050406030204" pitchFamily="18" charset="0"/>
                                          </a:rPr>
                                          <m:t>(</m:t>
                                        </m:r>
                                        <m:r>
                                          <m:rPr>
                                            <m:sty m:val="p"/>
                                          </m:rPr>
                                          <a:rPr lang="en-US" sz="2200" b="0" i="0" smtClean="0">
                                            <a:solidFill>
                                              <a:srgbClr val="00B050"/>
                                            </a:solidFill>
                                            <a:latin typeface="Cambria Math" panose="02040503050406030204" pitchFamily="18" charset="0"/>
                                            <a:ea typeface="Cambria Math" panose="02040503050406030204" pitchFamily="18" charset="0"/>
                                          </a:rPr>
                                          <m:t>H</m:t>
                                        </m:r>
                                        <m:r>
                                          <a:rPr lang="en-US" sz="2200" b="0" i="0" smtClean="0">
                                            <a:solidFill>
                                              <a:srgbClr val="00B050"/>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 </m:t>
                                        </m:r>
                                        <m:r>
                                          <a:rPr lang="en-US" sz="2200" b="0" i="1" smtClean="0">
                                            <a:solidFill>
                                              <a:schemeClr val="tx1"/>
                                            </a:solidFill>
                                            <a:latin typeface="Cambria Math" panose="02040503050406030204" pitchFamily="18" charset="0"/>
                                            <a:ea typeface="Cambria Math" panose="02040503050406030204" pitchFamily="18" charset="0"/>
                                          </a:rPr>
                                          <m:t>𝑇</m:t>
                                        </m:r>
                                      </m:e>
                                    </m:rad>
                                  </m:e>
                                </m:d>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3859713"/>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a:t>
                          </a:r>
                        </a:p>
                        <a:p>
                          <a:pPr algn="ctr"/>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200" b="0" i="1" smtClean="0">
                                        <a:solidFill>
                                          <a:schemeClr val="tx1"/>
                                        </a:solidFill>
                                        <a:latin typeface="Cambria Math" panose="02040503050406030204" pitchFamily="18" charset="0"/>
                                        <a:ea typeface="Cambria Math" panose="02040503050406030204" pitchFamily="18" charset="0"/>
                                      </a:rPr>
                                    </m:ctrlPr>
                                  </m:accPr>
                                  <m:e>
                                    <m:r>
                                      <m:rPr>
                                        <m:sty m:val="p"/>
                                      </m:rPr>
                                      <a:rPr lang="en-US" sz="2200" b="0" i="0" smtClean="0">
                                        <a:solidFill>
                                          <a:schemeClr val="tx1"/>
                                        </a:solidFill>
                                        <a:latin typeface="Cambria Math" panose="02040503050406030204" pitchFamily="18" charset="0"/>
                                        <a:ea typeface="Cambria Math" panose="02040503050406030204" pitchFamily="18" charset="0"/>
                                      </a:rPr>
                                      <m:t>Θ</m:t>
                                    </m:r>
                                  </m:e>
                                </m:acc>
                                <m:d>
                                  <m:dPr>
                                    <m:ctrlPr>
                                      <a:rPr lang="en-US" sz="22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2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200" b="0" i="0" smtClean="0">
                                            <a:solidFill>
                                              <a:srgbClr val="FF0000"/>
                                            </a:solidFill>
                                            <a:latin typeface="Cambria Math" panose="02040503050406030204" pitchFamily="18" charset="0"/>
                                            <a:ea typeface="Cambria Math" panose="02040503050406030204" pitchFamily="18" charset="0"/>
                                          </a:rPr>
                                          <m:t>Ldim</m:t>
                                        </m:r>
                                        <m:r>
                                          <a:rPr lang="en-US" sz="2200" b="0" i="0" smtClean="0">
                                            <a:solidFill>
                                              <a:srgbClr val="FF0000"/>
                                            </a:solidFill>
                                            <a:latin typeface="Cambria Math" panose="02040503050406030204" pitchFamily="18" charset="0"/>
                                            <a:ea typeface="Cambria Math" panose="02040503050406030204" pitchFamily="18" charset="0"/>
                                          </a:rPr>
                                          <m:t>(</m:t>
                                        </m:r>
                                        <m:r>
                                          <m:rPr>
                                            <m:sty m:val="p"/>
                                          </m:rPr>
                                          <a:rPr lang="en-US" sz="2200" b="0" i="0" smtClean="0">
                                            <a:solidFill>
                                              <a:srgbClr val="FF0000"/>
                                            </a:solidFill>
                                            <a:latin typeface="Cambria Math" panose="02040503050406030204" pitchFamily="18" charset="0"/>
                                            <a:ea typeface="Cambria Math" panose="02040503050406030204" pitchFamily="18" charset="0"/>
                                          </a:rPr>
                                          <m:t>H</m:t>
                                        </m:r>
                                        <m:r>
                                          <a:rPr lang="en-US" sz="2200" b="0" i="0" smtClean="0">
                                            <a:solidFill>
                                              <a:srgbClr val="FF0000"/>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 </m:t>
                                        </m:r>
                                        <m:r>
                                          <a:rPr lang="en-US" sz="2200" b="0" i="1" smtClean="0">
                                            <a:solidFill>
                                              <a:schemeClr val="tx1"/>
                                            </a:solidFill>
                                            <a:latin typeface="Cambria Math" panose="02040503050406030204" pitchFamily="18" charset="0"/>
                                            <a:ea typeface="Cambria Math" panose="02040503050406030204" pitchFamily="18" charset="0"/>
                                          </a:rPr>
                                          <m:t>𝑇</m:t>
                                        </m:r>
                                        <m:r>
                                          <a:rPr lang="en-US" sz="2200" b="0" i="1" smtClean="0">
                                            <a:solidFill>
                                              <a:schemeClr val="tx1"/>
                                            </a:solidFill>
                                            <a:latin typeface="Cambria Math" panose="02040503050406030204" pitchFamily="18" charset="0"/>
                                            <a:ea typeface="Cambria Math" panose="02040503050406030204" pitchFamily="18" charset="0"/>
                                          </a:rPr>
                                          <m:t> </m:t>
                                        </m:r>
                                      </m:e>
                                    </m:rad>
                                  </m:e>
                                </m:d>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6022704"/>
                      </a:ext>
                    </a:extLst>
                  </a:tr>
                </a:tbl>
              </a:graphicData>
            </a:graphic>
          </p:graphicFrame>
        </mc:Choice>
        <mc:Fallback>
          <p:graphicFrame>
            <p:nvGraphicFramePr>
              <p:cNvPr id="9" name="Table 7">
                <a:extLst>
                  <a:ext uri="{FF2B5EF4-FFF2-40B4-BE49-F238E27FC236}">
                    <a16:creationId xmlns:a16="http://schemas.microsoft.com/office/drawing/2014/main" id="{ABF7700F-5AA0-FC48-BADD-CA7D1E240341}"/>
                  </a:ext>
                </a:extLst>
              </p:cNvPr>
              <p:cNvGraphicFramePr>
                <a:graphicFrameLocks noGrp="1"/>
              </p:cNvGraphicFramePr>
              <p:nvPr>
                <p:extLst>
                  <p:ext uri="{D42A27DB-BD31-4B8C-83A1-F6EECF244321}">
                    <p14:modId xmlns:p14="http://schemas.microsoft.com/office/powerpoint/2010/main" val="2438059310"/>
                  </p:ext>
                </p:extLst>
              </p:nvPr>
            </p:nvGraphicFramePr>
            <p:xfrm>
              <a:off x="692882" y="2500126"/>
              <a:ext cx="6725266" cy="1783414"/>
            </p:xfrm>
            <a:graphic>
              <a:graphicData uri="http://schemas.openxmlformats.org/drawingml/2006/table">
                <a:tbl>
                  <a:tblPr firstRow="1" bandRow="1">
                    <a:tableStyleId>{5C22544A-7EE6-4342-B048-85BDC9FD1C3A}</a:tableStyleId>
                  </a:tblPr>
                  <a:tblGrid>
                    <a:gridCol w="2627007">
                      <a:extLst>
                        <a:ext uri="{9D8B030D-6E8A-4147-A177-3AD203B41FA5}">
                          <a16:colId xmlns:a16="http://schemas.microsoft.com/office/drawing/2014/main" val="1918427262"/>
                        </a:ext>
                      </a:extLst>
                    </a:gridCol>
                    <a:gridCol w="4098259">
                      <a:extLst>
                        <a:ext uri="{9D8B030D-6E8A-4147-A177-3AD203B41FA5}">
                          <a16:colId xmlns:a16="http://schemas.microsoft.com/office/drawing/2014/main" val="2533649819"/>
                        </a:ext>
                      </a:extLst>
                    </a:gridCol>
                  </a:tblGrid>
                  <a:tr h="891707">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Stochastic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198" r="-309" b="-101408"/>
                          </a:stretch>
                        </a:blipFill>
                      </a:tcPr>
                    </a:tc>
                    <a:extLst>
                      <a:ext uri="{0D108BD9-81ED-4DB2-BD59-A6C34878D82A}">
                        <a16:rowId xmlns:a16="http://schemas.microsoft.com/office/drawing/2014/main" val="1253859713"/>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a:t>
                          </a:r>
                        </a:p>
                        <a:p>
                          <a:pPr algn="ctr"/>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198" t="-100000" r="-309" b="-1408"/>
                          </a:stretch>
                        </a:blipFill>
                      </a:tcPr>
                    </a:tc>
                    <a:extLst>
                      <a:ext uri="{0D108BD9-81ED-4DB2-BD59-A6C34878D82A}">
                        <a16:rowId xmlns:a16="http://schemas.microsoft.com/office/drawing/2014/main" val="1136022704"/>
                      </a:ext>
                    </a:extLst>
                  </a:tr>
                </a:tbl>
              </a:graphicData>
            </a:graphic>
          </p:graphicFrame>
        </mc:Fallback>
      </mc:AlternateContent>
      <p:sp>
        <p:nvSpPr>
          <p:cNvPr id="2" name="TextBox 1">
            <a:extLst>
              <a:ext uri="{FF2B5EF4-FFF2-40B4-BE49-F238E27FC236}">
                <a16:creationId xmlns:a16="http://schemas.microsoft.com/office/drawing/2014/main" id="{EA82277C-A319-3977-4666-FD257C783C47}"/>
              </a:ext>
            </a:extLst>
          </p:cNvPr>
          <p:cNvSpPr txBox="1"/>
          <p:nvPr/>
        </p:nvSpPr>
        <p:spPr>
          <a:xfrm>
            <a:off x="780947" y="4597657"/>
            <a:ext cx="6725266" cy="954107"/>
          </a:xfrm>
          <a:prstGeom prst="rect">
            <a:avLst/>
          </a:prstGeom>
          <a:noFill/>
        </p:spPr>
        <p:txBody>
          <a:bodyPr wrap="square" rtlCol="0">
            <a:spAutoFit/>
          </a:bodyPr>
          <a:lstStyle/>
          <a:p>
            <a:pPr algn="ctr"/>
            <a:r>
              <a:rPr lang="en-US" sz="2800" dirty="0">
                <a:solidFill>
                  <a:srgbClr val="FF0000"/>
                </a:solidFill>
              </a:rPr>
              <a:t>Impossible to guarantee learning in presence of adversarial interactions.</a:t>
            </a:r>
          </a:p>
        </p:txBody>
      </p:sp>
    </p:spTree>
    <p:extLst>
      <p:ext uri="{BB962C8B-B14F-4D97-AF65-F5344CB8AC3E}">
        <p14:creationId xmlns:p14="http://schemas.microsoft.com/office/powerpoint/2010/main" val="528067745"/>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608475" y="3267299"/>
            <a:ext cx="1009974"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6396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DD8C1-8670-544F-84F1-6904067ED978}"/>
              </a:ext>
            </a:extLst>
          </p:cNvPr>
          <p:cNvSpPr>
            <a:spLocks noGrp="1"/>
          </p:cNvSpPr>
          <p:nvPr>
            <p:ph type="title"/>
          </p:nvPr>
        </p:nvSpPr>
        <p:spPr/>
        <p:txBody>
          <a:bodyPr>
            <a:normAutofit/>
          </a:bodyPr>
          <a:lstStyle/>
          <a:p>
            <a:r>
              <a:rPr lang="en-US" dirty="0"/>
              <a:t>Learning and Learnability</a:t>
            </a:r>
          </a:p>
        </p:txBody>
      </p:sp>
      <p:sp>
        <p:nvSpPr>
          <p:cNvPr id="3" name="Content Placeholder 2">
            <a:extLst>
              <a:ext uri="{FF2B5EF4-FFF2-40B4-BE49-F238E27FC236}">
                <a16:creationId xmlns:a16="http://schemas.microsoft.com/office/drawing/2014/main" id="{DCB3270F-4B21-1643-8C97-C827D2DF1324}"/>
              </a:ext>
            </a:extLst>
          </p:cNvPr>
          <p:cNvSpPr>
            <a:spLocks noGrp="1"/>
          </p:cNvSpPr>
          <p:nvPr>
            <p:ph idx="1"/>
          </p:nvPr>
        </p:nvSpPr>
        <p:spPr/>
        <p:txBody>
          <a:bodyPr>
            <a:normAutofit/>
          </a:bodyPr>
          <a:lstStyle/>
          <a:p>
            <a:pPr marL="0" indent="0">
              <a:buNone/>
            </a:pPr>
            <a:r>
              <a:rPr lang="en-US" sz="2400" dirty="0"/>
              <a:t>One of the goals of theory of ML:</a:t>
            </a:r>
          </a:p>
          <a:p>
            <a:pPr marL="0" indent="0">
              <a:buNone/>
            </a:pPr>
            <a:endParaRPr lang="en-US" sz="2400" dirty="0"/>
          </a:p>
          <a:p>
            <a:pPr marL="0" indent="0">
              <a:buNone/>
            </a:pPr>
            <a:endParaRPr lang="en-US" sz="2400" dirty="0"/>
          </a:p>
          <a:p>
            <a:pPr marL="0" indent="0">
              <a:buNone/>
            </a:pPr>
            <a:endParaRPr lang="en-US" sz="2400" dirty="0"/>
          </a:p>
          <a:p>
            <a:pPr marL="0" indent="0">
              <a:buNone/>
            </a:pPr>
            <a:r>
              <a:rPr lang="en-US" sz="2400" dirty="0"/>
              <a:t>An example of concept: “Familiar object, such as a table”. </a:t>
            </a:r>
            <a:r>
              <a:rPr lang="en-US" sz="2400" dirty="0">
                <a:solidFill>
                  <a:schemeClr val="accent6"/>
                </a:solidFill>
              </a:rPr>
              <a:t>[Valiant ‘84]</a:t>
            </a:r>
          </a:p>
          <a:p>
            <a:pPr marL="0" indent="0">
              <a:buNone/>
            </a:pPr>
            <a:endParaRPr lang="en-US" sz="2400" dirty="0">
              <a:solidFill>
                <a:schemeClr val="accent6"/>
              </a:solidFill>
            </a:endParaRPr>
          </a:p>
          <a:p>
            <a:pPr marL="0" indent="0">
              <a:buNone/>
            </a:pPr>
            <a:r>
              <a:rPr lang="en-US" sz="2400" dirty="0"/>
              <a:t>Most basic learning setting: Distribution over objects that remain the same.</a:t>
            </a:r>
          </a:p>
          <a:p>
            <a:pPr marL="0" indent="0">
              <a:buNone/>
            </a:pPr>
            <a:endParaRPr lang="en-US" sz="2400" dirty="0"/>
          </a:p>
          <a:p>
            <a:pPr marL="0" indent="0">
              <a:buNone/>
            </a:pPr>
            <a:endParaRPr lang="en-US" dirty="0"/>
          </a:p>
        </p:txBody>
      </p:sp>
      <p:sp>
        <p:nvSpPr>
          <p:cNvPr id="5" name="TextBox 4">
            <a:extLst>
              <a:ext uri="{FF2B5EF4-FFF2-40B4-BE49-F238E27FC236}">
                <a16:creationId xmlns:a16="http://schemas.microsoft.com/office/drawing/2014/main" id="{DAE6F6AB-5B0D-0149-880E-456B9F1BBB1F}"/>
              </a:ext>
            </a:extLst>
          </p:cNvPr>
          <p:cNvSpPr txBox="1"/>
          <p:nvPr/>
        </p:nvSpPr>
        <p:spPr>
          <a:xfrm>
            <a:off x="2320478" y="1740130"/>
            <a:ext cx="6981092" cy="830997"/>
          </a:xfrm>
          <a:prstGeom prst="rect">
            <a:avLst/>
          </a:prstGeom>
          <a:noFill/>
        </p:spPr>
        <p:txBody>
          <a:bodyPr wrap="square">
            <a:spAutoFit/>
          </a:bodyPr>
          <a:lstStyle/>
          <a:p>
            <a:pPr marL="0" indent="0" algn="ctr">
              <a:buNone/>
            </a:pPr>
            <a:r>
              <a:rPr lang="en-US" sz="2400" dirty="0"/>
              <a:t>“What concepts can be learned from data, and with how many observations?”</a:t>
            </a:r>
          </a:p>
        </p:txBody>
      </p:sp>
      <p:pic>
        <p:nvPicPr>
          <p:cNvPr id="1026" name="Picture 2" descr="Adams Tables - Modern Dining Room &amp;amp; Kitchen Furniture - Room &amp;amp; Board">
            <a:extLst>
              <a:ext uri="{FF2B5EF4-FFF2-40B4-BE49-F238E27FC236}">
                <a16:creationId xmlns:a16="http://schemas.microsoft.com/office/drawing/2014/main" id="{A1224F2A-8620-F34D-896D-F67D0AC04D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80265" y="4613967"/>
            <a:ext cx="3342214" cy="2010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6472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15E6D-AE19-484A-A327-AE0782D82B83}"/>
              </a:ext>
            </a:extLst>
          </p:cNvPr>
          <p:cNvSpPr>
            <a:spLocks noGrp="1"/>
          </p:cNvSpPr>
          <p:nvPr>
            <p:ph type="title"/>
          </p:nvPr>
        </p:nvSpPr>
        <p:spPr/>
        <p:txBody>
          <a:bodyPr/>
          <a:lstStyle/>
          <a:p>
            <a:r>
              <a:rPr lang="en-US" dirty="0"/>
              <a:t>Zero-sum Games </a:t>
            </a:r>
          </a:p>
        </p:txBody>
      </p:sp>
      <p:sp>
        <p:nvSpPr>
          <p:cNvPr id="4" name="Rounded Rectangle 3">
            <a:extLst>
              <a:ext uri="{FF2B5EF4-FFF2-40B4-BE49-F238E27FC236}">
                <a16:creationId xmlns:a16="http://schemas.microsoft.com/office/drawing/2014/main" id="{78ABA0C8-7A49-7142-A336-9A7430295C19}"/>
              </a:ext>
            </a:extLst>
          </p:cNvPr>
          <p:cNvSpPr/>
          <p:nvPr/>
        </p:nvSpPr>
        <p:spPr>
          <a:xfrm>
            <a:off x="6695633" y="1260246"/>
            <a:ext cx="5204713" cy="5364074"/>
          </a:xfrm>
          <a:prstGeom prst="roundRect">
            <a:avLst>
              <a:gd name="adj" fmla="val 2127"/>
            </a:avLst>
          </a:prstGeom>
          <a:solidFill>
            <a:schemeClr val="accent4">
              <a:lumMod val="20000"/>
              <a:lumOff val="80000"/>
              <a:alpha val="74824"/>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1C319F4-CCC9-FC45-9617-A41A885E2033}"/>
              </a:ext>
            </a:extLst>
          </p:cNvPr>
          <p:cNvSpPr/>
          <p:nvPr/>
        </p:nvSpPr>
        <p:spPr>
          <a:xfrm>
            <a:off x="6860657" y="1400926"/>
            <a:ext cx="4956843" cy="2462213"/>
          </a:xfrm>
          <a:prstGeom prst="rect">
            <a:avLst/>
          </a:prstGeom>
        </p:spPr>
        <p:txBody>
          <a:bodyPr wrap="square">
            <a:spAutoFit/>
          </a:bodyPr>
          <a:lstStyle/>
          <a:p>
            <a:r>
              <a:rPr lang="en-US" sz="2200" dirty="0"/>
              <a:t>Actions are played by self-interested agents in a win-lose game.</a:t>
            </a:r>
          </a:p>
          <a:p>
            <a:endParaRPr lang="en-US" sz="2200" dirty="0"/>
          </a:p>
          <a:p>
            <a:r>
              <a:rPr lang="en-US" sz="2200" dirty="0"/>
              <a:t>Each player takes some actions.</a:t>
            </a:r>
          </a:p>
          <a:p>
            <a:endParaRPr lang="en-US" sz="2200" dirty="0"/>
          </a:p>
          <a:p>
            <a:r>
              <a:rPr lang="en-US" sz="2200" dirty="0"/>
              <a:t>Equilibrium, if neither can improve their position. </a:t>
            </a:r>
          </a:p>
        </p:txBody>
      </p:sp>
      <p:sp>
        <p:nvSpPr>
          <p:cNvPr id="7" name="Rectangle 6">
            <a:extLst>
              <a:ext uri="{FF2B5EF4-FFF2-40B4-BE49-F238E27FC236}">
                <a16:creationId xmlns:a16="http://schemas.microsoft.com/office/drawing/2014/main" id="{A99FCED4-7E69-4F41-B36C-43FD6FB6F8DF}"/>
              </a:ext>
            </a:extLst>
          </p:cNvPr>
          <p:cNvSpPr/>
          <p:nvPr/>
        </p:nvSpPr>
        <p:spPr>
          <a:xfrm>
            <a:off x="8659320" y="6029102"/>
            <a:ext cx="1480150" cy="430887"/>
          </a:xfrm>
          <a:prstGeom prst="rect">
            <a:avLst/>
          </a:prstGeom>
        </p:spPr>
        <p:txBody>
          <a:bodyPr wrap="none">
            <a:spAutoFit/>
          </a:bodyPr>
          <a:lstStyle/>
          <a:p>
            <a:pPr algn="ctr"/>
            <a:r>
              <a:rPr lang="en-US" sz="2200" b="1" dirty="0"/>
              <a:t>Equilibria</a:t>
            </a:r>
            <a:endParaRPr lang="en-US" sz="2200" dirty="0"/>
          </a:p>
        </p:txBody>
      </p:sp>
      <p:pic>
        <p:nvPicPr>
          <p:cNvPr id="8" name="Picture 7" descr="stick_figure_search_clues_1600_clr_1814-e1360778164687.png">
            <a:extLst>
              <a:ext uri="{FF2B5EF4-FFF2-40B4-BE49-F238E27FC236}">
                <a16:creationId xmlns:a16="http://schemas.microsoft.com/office/drawing/2014/main" id="{EA6EC372-8F89-E241-BAF9-B0C651625C3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6695633" y="4731433"/>
            <a:ext cx="1930799" cy="1980620"/>
          </a:xfrm>
          <a:prstGeom prst="rect">
            <a:avLst/>
          </a:prstGeom>
        </p:spPr>
      </p:pic>
      <p:pic>
        <p:nvPicPr>
          <p:cNvPr id="9" name="Picture 8" descr="stick_figure_search_clues_1600_clr_1814-e1360778164687.png">
            <a:extLst>
              <a:ext uri="{FF2B5EF4-FFF2-40B4-BE49-F238E27FC236}">
                <a16:creationId xmlns:a16="http://schemas.microsoft.com/office/drawing/2014/main" id="{981F02E6-1699-BF4A-806D-4EFC6C65AD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02435" y="4784380"/>
            <a:ext cx="1930799" cy="1980620"/>
          </a:xfrm>
          <a:prstGeom prst="rect">
            <a:avLst/>
          </a:prstGeom>
        </p:spPr>
      </p:pic>
      <p:sp>
        <p:nvSpPr>
          <p:cNvPr id="13" name="Content Placeholder 2">
            <a:extLst>
              <a:ext uri="{FF2B5EF4-FFF2-40B4-BE49-F238E27FC236}">
                <a16:creationId xmlns:a16="http://schemas.microsoft.com/office/drawing/2014/main" id="{814AE530-FFA5-9644-A3F6-C8199F9480D3}"/>
              </a:ext>
            </a:extLst>
          </p:cNvPr>
          <p:cNvSpPr txBox="1">
            <a:spLocks/>
          </p:cNvSpPr>
          <p:nvPr/>
        </p:nvSpPr>
        <p:spPr>
          <a:xfrm>
            <a:off x="426720" y="1260246"/>
            <a:ext cx="6009249" cy="53640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Usage Examples: </a:t>
            </a:r>
          </a:p>
          <a:p>
            <a:pPr marL="0" indent="0">
              <a:buFont typeface="Arial" panose="020B0604020202020204" pitchFamily="34" charset="0"/>
              <a:buNone/>
            </a:pPr>
            <a:r>
              <a:rPr lang="en-US" sz="2400" dirty="0"/>
              <a:t>Most two-player board/card games. </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Competition between two rival firms, splitting the market share.</a:t>
            </a:r>
          </a:p>
          <a:p>
            <a:pPr marL="0" indent="0">
              <a:buFont typeface="Arial" panose="020B0604020202020204" pitchFamily="34" charset="0"/>
              <a:buNone/>
            </a:pPr>
            <a:endParaRPr lang="en-US" sz="2400" dirty="0"/>
          </a:p>
          <a:p>
            <a:endParaRPr lang="en-US" sz="2400" dirty="0"/>
          </a:p>
        </p:txBody>
      </p:sp>
    </p:spTree>
    <p:extLst>
      <p:ext uri="{BB962C8B-B14F-4D97-AF65-F5344CB8AC3E}">
        <p14:creationId xmlns:p14="http://schemas.microsoft.com/office/powerpoint/2010/main" val="2603896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5FAF-C2C7-8F44-9164-31A270CA37DF}"/>
              </a:ext>
            </a:extLst>
          </p:cNvPr>
          <p:cNvSpPr>
            <a:spLocks noGrp="1"/>
          </p:cNvSpPr>
          <p:nvPr>
            <p:ph type="title"/>
          </p:nvPr>
        </p:nvSpPr>
        <p:spPr/>
        <p:txBody>
          <a:bodyPr/>
          <a:lstStyle/>
          <a:p>
            <a:r>
              <a:rPr lang="en-US" dirty="0"/>
              <a:t>Two player Games</a:t>
            </a:r>
          </a:p>
        </p:txBody>
      </p:sp>
      <p:grpSp>
        <p:nvGrpSpPr>
          <p:cNvPr id="10" name="Group 9">
            <a:extLst>
              <a:ext uri="{FF2B5EF4-FFF2-40B4-BE49-F238E27FC236}">
                <a16:creationId xmlns:a16="http://schemas.microsoft.com/office/drawing/2014/main" id="{B129E3EA-E3C6-4C4C-A513-BC6FC163169B}"/>
              </a:ext>
            </a:extLst>
          </p:cNvPr>
          <p:cNvGrpSpPr/>
          <p:nvPr/>
        </p:nvGrpSpPr>
        <p:grpSpPr>
          <a:xfrm>
            <a:off x="8598936" y="1963016"/>
            <a:ext cx="2001015" cy="2001015"/>
            <a:chOff x="8764735" y="1714222"/>
            <a:chExt cx="2201116" cy="2201116"/>
          </a:xfrm>
        </p:grpSpPr>
        <p:sp>
          <p:nvSpPr>
            <p:cNvPr id="11" name="Rectangle 10">
              <a:extLst>
                <a:ext uri="{FF2B5EF4-FFF2-40B4-BE49-F238E27FC236}">
                  <a16:creationId xmlns:a16="http://schemas.microsoft.com/office/drawing/2014/main" id="{7DE83068-31EE-0E48-B44F-9CEB5FAD0673}"/>
                </a:ext>
              </a:extLst>
            </p:cNvPr>
            <p:cNvSpPr/>
            <p:nvPr/>
          </p:nvSpPr>
          <p:spPr bwMode="auto">
            <a:xfrm>
              <a:off x="9649582" y="1714222"/>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06D068D7-4805-C749-BC4E-5A5DE76735C4}"/>
                </a:ext>
              </a:extLst>
            </p:cNvPr>
            <p:cNvSpPr/>
            <p:nvPr/>
          </p:nvSpPr>
          <p:spPr bwMode="auto">
            <a:xfrm rot="16200000">
              <a:off x="9648254" y="1710711"/>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aphicFrame>
        <p:nvGraphicFramePr>
          <p:cNvPr id="13" name="Table 12">
            <a:extLst>
              <a:ext uri="{FF2B5EF4-FFF2-40B4-BE49-F238E27FC236}">
                <a16:creationId xmlns:a16="http://schemas.microsoft.com/office/drawing/2014/main" id="{E3E9992C-819F-5243-86D6-D536FEA9DC0C}"/>
              </a:ext>
            </a:extLst>
          </p:cNvPr>
          <p:cNvGraphicFramePr>
            <a:graphicFrameLocks noGrp="1"/>
          </p:cNvGraphicFramePr>
          <p:nvPr>
            <p:extLst>
              <p:ext uri="{D42A27DB-BD31-4B8C-83A1-F6EECF244321}">
                <p14:modId xmlns:p14="http://schemas.microsoft.com/office/powerpoint/2010/main" val="3102175220"/>
              </p:ext>
            </p:extLst>
          </p:nvPr>
        </p:nvGraphicFramePr>
        <p:xfrm>
          <a:off x="8612664" y="1974940"/>
          <a:ext cx="1987285" cy="1987660"/>
        </p:xfrm>
        <a:graphic>
          <a:graphicData uri="http://schemas.openxmlformats.org/drawingml/2006/table">
            <a:tbl>
              <a:tblPr firstRow="1" bandRow="1">
                <a:tableStyleId>{2D5ABB26-0587-4C30-8999-92F81FD0307C}</a:tableStyleId>
              </a:tblPr>
              <a:tblGrid>
                <a:gridCol w="397457">
                  <a:extLst>
                    <a:ext uri="{9D8B030D-6E8A-4147-A177-3AD203B41FA5}">
                      <a16:colId xmlns:a16="http://schemas.microsoft.com/office/drawing/2014/main" val="20000"/>
                    </a:ext>
                  </a:extLst>
                </a:gridCol>
                <a:gridCol w="397457">
                  <a:extLst>
                    <a:ext uri="{9D8B030D-6E8A-4147-A177-3AD203B41FA5}">
                      <a16:colId xmlns:a16="http://schemas.microsoft.com/office/drawing/2014/main" val="20001"/>
                    </a:ext>
                  </a:extLst>
                </a:gridCol>
                <a:gridCol w="397457">
                  <a:extLst>
                    <a:ext uri="{9D8B030D-6E8A-4147-A177-3AD203B41FA5}">
                      <a16:colId xmlns:a16="http://schemas.microsoft.com/office/drawing/2014/main" val="20002"/>
                    </a:ext>
                  </a:extLst>
                </a:gridCol>
                <a:gridCol w="397457">
                  <a:extLst>
                    <a:ext uri="{9D8B030D-6E8A-4147-A177-3AD203B41FA5}">
                      <a16:colId xmlns:a16="http://schemas.microsoft.com/office/drawing/2014/main" val="20003"/>
                    </a:ext>
                  </a:extLst>
                </a:gridCol>
                <a:gridCol w="397457">
                  <a:extLst>
                    <a:ext uri="{9D8B030D-6E8A-4147-A177-3AD203B41FA5}">
                      <a16:colId xmlns:a16="http://schemas.microsoft.com/office/drawing/2014/main" val="20004"/>
                    </a:ext>
                  </a:extLst>
                </a:gridCol>
              </a:tblGrid>
              <a:tr h="397532">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7532">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6E3CC560-3A90-5D4B-BE41-F9E46E565BB6}"/>
              </a:ext>
            </a:extLst>
          </p:cNvPr>
          <p:cNvGrpSpPr/>
          <p:nvPr/>
        </p:nvGrpSpPr>
        <p:grpSpPr>
          <a:xfrm>
            <a:off x="8573252" y="1957338"/>
            <a:ext cx="3171372" cy="3171372"/>
            <a:chOff x="-235859" y="1894895"/>
            <a:chExt cx="3488509" cy="3488509"/>
          </a:xfrm>
        </p:grpSpPr>
        <p:pic>
          <p:nvPicPr>
            <p:cNvPr id="15" name="Picture 14">
              <a:extLst>
                <a:ext uri="{FF2B5EF4-FFF2-40B4-BE49-F238E27FC236}">
                  <a16:creationId xmlns:a16="http://schemas.microsoft.com/office/drawing/2014/main" id="{6CE13D67-A4DA-B446-9913-6FF7EF6F7B54}"/>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4085" b="95261" l="4902" r="93464">
                          <a14:foregroundMark x1="53595" y1="55719" x2="56373" y2="59804"/>
                          <a14:foregroundMark x1="31863" y1="60294" x2="28431" y2="59967"/>
                          <a14:foregroundMark x1="26307" y1="59150" x2="23856" y2="58333"/>
                          <a14:foregroundMark x1="27451" y1="59641" x2="26961" y2="59641"/>
                          <a14:foregroundMark x1="22712" y1="57843" x2="19771" y2="55882"/>
                          <a14:foregroundMark x1="18954" y1="54902" x2="18954" y2="55229"/>
                          <a14:foregroundMark x1="18954" y1="55556" x2="11601" y2="47222"/>
                          <a14:foregroundMark x1="32516" y1="8333" x2="37908" y2="8497"/>
                          <a14:foregroundMark x1="45098" y1="10458" x2="47876" y2="11765"/>
                          <a14:foregroundMark x1="48366" y1="12092" x2="51144" y2="14052"/>
                          <a14:foregroundMark x1="51634" y1="14216" x2="52451" y2="15359"/>
                        </a14:backgroundRemoval>
                      </a14:imgEffect>
                    </a14:imgLayer>
                  </a14:imgProps>
                </a:ext>
                <a:ext uri="{28A0092B-C50C-407E-A947-70E740481C1C}">
                  <a14:useLocalDpi xmlns:a14="http://schemas.microsoft.com/office/drawing/2010/main"/>
                </a:ext>
              </a:extLst>
            </a:blip>
            <a:stretch>
              <a:fillRect/>
            </a:stretch>
          </p:blipFill>
          <p:spPr>
            <a:xfrm>
              <a:off x="-235859" y="1894895"/>
              <a:ext cx="3488509" cy="3488509"/>
            </a:xfrm>
            <a:prstGeom prst="rect">
              <a:avLst/>
            </a:prstGeom>
          </p:spPr>
        </p:pic>
        <p:sp>
          <p:nvSpPr>
            <p:cNvPr id="16" name="Oval 15">
              <a:extLst>
                <a:ext uri="{FF2B5EF4-FFF2-40B4-BE49-F238E27FC236}">
                  <a16:creationId xmlns:a16="http://schemas.microsoft.com/office/drawing/2014/main" id="{21A8C316-A8F3-CD41-9BDF-028619CAC696}"/>
                </a:ext>
              </a:extLst>
            </p:cNvPr>
            <p:cNvSpPr/>
            <p:nvPr/>
          </p:nvSpPr>
          <p:spPr bwMode="auto">
            <a:xfrm>
              <a:off x="114783" y="2251310"/>
              <a:ext cx="1691640" cy="1691640"/>
            </a:xfrm>
            <a:prstGeom prst="ellipse">
              <a:avLst/>
            </a:prstGeom>
            <a:solidFill>
              <a:schemeClr val="bg1">
                <a:alpha val="4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7" name="Straight Connector 16">
              <a:extLst>
                <a:ext uri="{FF2B5EF4-FFF2-40B4-BE49-F238E27FC236}">
                  <a16:creationId xmlns:a16="http://schemas.microsoft.com/office/drawing/2014/main" id="{C70A5DF3-9C68-644E-94D2-79BB1D6C8BAA}"/>
                </a:ext>
              </a:extLst>
            </p:cNvPr>
            <p:cNvCxnSpPr/>
            <p:nvPr/>
          </p:nvCxnSpPr>
          <p:spPr bwMode="auto">
            <a:xfrm>
              <a:off x="346949" y="2458095"/>
              <a:ext cx="1371600" cy="1345473"/>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8" name="Freeform 17">
              <a:extLst>
                <a:ext uri="{FF2B5EF4-FFF2-40B4-BE49-F238E27FC236}">
                  <a16:creationId xmlns:a16="http://schemas.microsoft.com/office/drawing/2014/main" id="{052E1982-40DD-4C44-8EF1-1551286C5CA2}"/>
                </a:ext>
              </a:extLst>
            </p:cNvPr>
            <p:cNvSpPr/>
            <p:nvPr/>
          </p:nvSpPr>
          <p:spPr bwMode="auto">
            <a:xfrm>
              <a:off x="287866" y="2411330"/>
              <a:ext cx="1371600" cy="1371600"/>
            </a:xfrm>
            <a:custGeom>
              <a:avLst/>
              <a:gdLst>
                <a:gd name="connsiteX0" fmla="*/ 127958 w 1371600"/>
                <a:gd name="connsiteY0" fmla="*/ 0 h 1371600"/>
                <a:gd name="connsiteX1" fmla="*/ 1230586 w 1371600"/>
                <a:gd name="connsiteY1" fmla="*/ 0 h 1371600"/>
                <a:gd name="connsiteX2" fmla="*/ 1299545 w 1371600"/>
                <a:gd name="connsiteY2" fmla="*/ 56688 h 1371600"/>
                <a:gd name="connsiteX3" fmla="*/ 1371600 w 1371600"/>
                <a:gd name="connsiteY3" fmla="*/ 143700 h 1371600"/>
                <a:gd name="connsiteX4" fmla="*/ 1371600 w 1371600"/>
                <a:gd name="connsiteY4" fmla="*/ 1205678 h 1371600"/>
                <a:gd name="connsiteX5" fmla="*/ 1299545 w 1371600"/>
                <a:gd name="connsiteY5" fmla="*/ 1292691 h 1371600"/>
                <a:gd name="connsiteX6" fmla="*/ 1203554 w 1371600"/>
                <a:gd name="connsiteY6" fmla="*/ 1371600 h 1371600"/>
                <a:gd name="connsiteX7" fmla="*/ 154990 w 1371600"/>
                <a:gd name="connsiteY7" fmla="*/ 1371600 h 1371600"/>
                <a:gd name="connsiteX8" fmla="*/ 58999 w 1371600"/>
                <a:gd name="connsiteY8" fmla="*/ 1292691 h 1371600"/>
                <a:gd name="connsiteX9" fmla="*/ 0 w 1371600"/>
                <a:gd name="connsiteY9" fmla="*/ 1221445 h 1371600"/>
                <a:gd name="connsiteX10" fmla="*/ 0 w 1371600"/>
                <a:gd name="connsiteY10" fmla="*/ 127934 h 1371600"/>
                <a:gd name="connsiteX11" fmla="*/ 58999 w 1371600"/>
                <a:gd name="connsiteY11" fmla="*/ 56688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27958" y="0"/>
                  </a:moveTo>
                  <a:lnTo>
                    <a:pt x="1230586" y="0"/>
                  </a:lnTo>
                  <a:lnTo>
                    <a:pt x="1299545" y="56688"/>
                  </a:lnTo>
                  <a:lnTo>
                    <a:pt x="1371600" y="143700"/>
                  </a:lnTo>
                  <a:lnTo>
                    <a:pt x="1371600" y="1205678"/>
                  </a:lnTo>
                  <a:lnTo>
                    <a:pt x="1299545" y="1292691"/>
                  </a:lnTo>
                  <a:lnTo>
                    <a:pt x="1203554" y="1371600"/>
                  </a:lnTo>
                  <a:lnTo>
                    <a:pt x="154990" y="1371600"/>
                  </a:lnTo>
                  <a:lnTo>
                    <a:pt x="58999" y="1292691"/>
                  </a:lnTo>
                  <a:lnTo>
                    <a:pt x="0" y="1221445"/>
                  </a:lnTo>
                  <a:lnTo>
                    <a:pt x="0" y="127934"/>
                  </a:lnTo>
                  <a:lnTo>
                    <a:pt x="58999" y="56688"/>
                  </a:lnTo>
                  <a:close/>
                </a:path>
              </a:pathLst>
            </a:cu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ECD5EEE8-36F5-4D4F-A6D0-55A45C1002F1}"/>
                    </a:ext>
                  </a:extLst>
                </p:cNvPr>
                <p:cNvSpPr txBox="1"/>
                <p:nvPr/>
              </p:nvSpPr>
              <p:spPr>
                <a:xfrm>
                  <a:off x="462770" y="2431969"/>
                  <a:ext cx="1356716" cy="440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charset="0"/>
                              </a:rPr>
                              <m:t>𝑢</m:t>
                            </m:r>
                          </m:e>
                          <m:sub>
                            <m:r>
                              <a:rPr lang="en-US" sz="2000" b="0" i="1" smtClean="0">
                                <a:solidFill>
                                  <a:srgbClr val="C00000"/>
                                </a:solidFill>
                                <a:latin typeface="Cambria Math" charset="0"/>
                              </a:rPr>
                              <m:t>2</m:t>
                            </m:r>
                          </m:sub>
                        </m:sSub>
                        <m:r>
                          <a:rPr lang="en-US" sz="2000" i="1">
                            <a:latin typeface="Cambria Math" charset="0"/>
                          </a:rPr>
                          <m:t>(</m:t>
                        </m:r>
                        <m:r>
                          <a:rPr lang="en-US" sz="2000" b="0" i="1" smtClean="0">
                            <a:solidFill>
                              <a:srgbClr val="022DAC"/>
                            </a:solidFill>
                            <a:latin typeface="Cambria Math" panose="02040503050406030204" pitchFamily="18" charset="0"/>
                          </a:rPr>
                          <m:t>h</m:t>
                        </m:r>
                        <m:r>
                          <a:rPr lang="en-US" sz="2000" i="1">
                            <a:latin typeface="Cambria Math" charset="0"/>
                          </a:rPr>
                          <m:t>,</m:t>
                        </m:r>
                        <m:r>
                          <a:rPr lang="en-US" sz="2000" b="0" i="1" smtClean="0">
                            <a:solidFill>
                              <a:srgbClr val="C00000"/>
                            </a:solidFill>
                            <a:latin typeface="Cambria Math" panose="02040503050406030204" pitchFamily="18" charset="0"/>
                          </a:rPr>
                          <m:t>𝑧</m:t>
                        </m:r>
                        <m:r>
                          <a:rPr lang="en-US" sz="2000" i="1">
                            <a:latin typeface="Cambria Math" charset="0"/>
                          </a:rPr>
                          <m:t>)</m:t>
                        </m:r>
                      </m:oMath>
                    </m:oMathPara>
                  </a14:m>
                  <a:endParaRPr lang="en-US" sz="2000" dirty="0"/>
                </a:p>
              </p:txBody>
            </p:sp>
          </mc:Choice>
          <mc:Fallback>
            <p:sp>
              <p:nvSpPr>
                <p:cNvPr id="19" name="TextBox 18">
                  <a:extLst>
                    <a:ext uri="{FF2B5EF4-FFF2-40B4-BE49-F238E27FC236}">
                      <a16:creationId xmlns:a16="http://schemas.microsoft.com/office/drawing/2014/main" id="{ECD5EEE8-36F5-4D4F-A6D0-55A45C1002F1}"/>
                    </a:ext>
                  </a:extLst>
                </p:cNvPr>
                <p:cNvSpPr txBox="1">
                  <a:spLocks noRot="1" noChangeAspect="1" noMove="1" noResize="1" noEditPoints="1" noAdjustHandles="1" noChangeArrowheads="1" noChangeShapeType="1" noTextEdit="1"/>
                </p:cNvSpPr>
                <p:nvPr/>
              </p:nvSpPr>
              <p:spPr>
                <a:xfrm>
                  <a:off x="462770" y="2431969"/>
                  <a:ext cx="1356716" cy="440121"/>
                </a:xfrm>
                <a:prstGeom prst="rect">
                  <a:avLst/>
                </a:prstGeom>
                <a:blipFill>
                  <a:blip r:embed="rId4"/>
                  <a:stretch>
                    <a:fillRect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1F27FF7A-8197-B64A-A360-66D4F2EEB24C}"/>
                    </a:ext>
                  </a:extLst>
                </p:cNvPr>
                <p:cNvSpPr txBox="1"/>
                <p:nvPr/>
              </p:nvSpPr>
              <p:spPr>
                <a:xfrm>
                  <a:off x="235914" y="3224752"/>
                  <a:ext cx="1140300" cy="440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𝑢</m:t>
                            </m:r>
                          </m:e>
                          <m:sub>
                            <m:r>
                              <a:rPr lang="en-US" sz="2000" b="0" i="1" smtClean="0">
                                <a:solidFill>
                                  <a:srgbClr val="022DAC"/>
                                </a:solidFill>
                                <a:latin typeface="Cambria Math" charset="0"/>
                              </a:rPr>
                              <m:t>1</m:t>
                            </m:r>
                          </m:sub>
                        </m:sSub>
                        <m:r>
                          <a:rPr lang="en-US" sz="2000" i="1">
                            <a:latin typeface="Cambria Math" charset="0"/>
                          </a:rPr>
                          <m:t>(</m:t>
                        </m:r>
                        <m:r>
                          <a:rPr lang="en-US" sz="2000" b="0" i="1" smtClean="0">
                            <a:solidFill>
                              <a:srgbClr val="022DAC"/>
                            </a:solidFill>
                            <a:latin typeface="Cambria Math" panose="02040503050406030204" pitchFamily="18" charset="0"/>
                          </a:rPr>
                          <m:t>h</m:t>
                        </m:r>
                        <m:r>
                          <a:rPr lang="en-US" sz="2000" i="1">
                            <a:latin typeface="Cambria Math" charset="0"/>
                          </a:rPr>
                          <m:t>,</m:t>
                        </m:r>
                        <m:r>
                          <a:rPr lang="en-US" sz="2000" b="0" i="1" smtClean="0">
                            <a:solidFill>
                              <a:srgbClr val="C00000"/>
                            </a:solidFill>
                            <a:latin typeface="Cambria Math" panose="02040503050406030204" pitchFamily="18" charset="0"/>
                          </a:rPr>
                          <m:t>𝑧</m:t>
                        </m:r>
                        <m:r>
                          <a:rPr lang="en-US" sz="2000" i="1">
                            <a:latin typeface="Cambria Math" charset="0"/>
                          </a:rPr>
                          <m:t>)</m:t>
                        </m:r>
                      </m:oMath>
                    </m:oMathPara>
                  </a14:m>
                  <a:endParaRPr lang="en-US" sz="2000" dirty="0"/>
                </a:p>
              </p:txBody>
            </p:sp>
          </mc:Choice>
          <mc:Fallback>
            <p:sp>
              <p:nvSpPr>
                <p:cNvPr id="20" name="TextBox 19">
                  <a:extLst>
                    <a:ext uri="{FF2B5EF4-FFF2-40B4-BE49-F238E27FC236}">
                      <a16:creationId xmlns:a16="http://schemas.microsoft.com/office/drawing/2014/main" id="{1F27FF7A-8197-B64A-A360-66D4F2EEB24C}"/>
                    </a:ext>
                  </a:extLst>
                </p:cNvPr>
                <p:cNvSpPr txBox="1">
                  <a:spLocks noRot="1" noChangeAspect="1" noMove="1" noResize="1" noEditPoints="1" noAdjustHandles="1" noChangeArrowheads="1" noChangeShapeType="1" noTextEdit="1"/>
                </p:cNvSpPr>
                <p:nvPr/>
              </p:nvSpPr>
              <p:spPr>
                <a:xfrm>
                  <a:off x="235914" y="3224752"/>
                  <a:ext cx="1140300" cy="440121"/>
                </a:xfrm>
                <a:prstGeom prst="rect">
                  <a:avLst/>
                </a:prstGeom>
                <a:blipFill>
                  <a:blip r:embed="rId5"/>
                  <a:stretch>
                    <a:fillRect r="-1205" b="-15625"/>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15E971D9-E617-A54A-88F4-6803FE10612B}"/>
              </a:ext>
            </a:extLst>
          </p:cNvPr>
          <p:cNvGrpSpPr/>
          <p:nvPr/>
        </p:nvGrpSpPr>
        <p:grpSpPr>
          <a:xfrm>
            <a:off x="9080070" y="1401406"/>
            <a:ext cx="1454727" cy="523220"/>
            <a:chOff x="6565392" y="1179576"/>
            <a:chExt cx="1600200" cy="575542"/>
          </a:xfrm>
        </p:grpSpPr>
        <p:cxnSp>
          <p:nvCxnSpPr>
            <p:cNvPr id="22" name="Straight Arrow Connector 21">
              <a:extLst>
                <a:ext uri="{FF2B5EF4-FFF2-40B4-BE49-F238E27FC236}">
                  <a16:creationId xmlns:a16="http://schemas.microsoft.com/office/drawing/2014/main" id="{5643F281-E2F7-B844-BD14-798A6923E46E}"/>
                </a:ext>
              </a:extLst>
            </p:cNvPr>
            <p:cNvCxnSpPr/>
            <p:nvPr/>
          </p:nvCxnSpPr>
          <p:spPr bwMode="auto">
            <a:xfrm>
              <a:off x="6565392" y="1481328"/>
              <a:ext cx="1600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A5ADE06-87E2-A544-B1EA-883028C73C21}"/>
                    </a:ext>
                  </a:extLst>
                </p:cNvPr>
                <p:cNvSpPr txBox="1"/>
                <p:nvPr/>
              </p:nvSpPr>
              <p:spPr>
                <a:xfrm>
                  <a:off x="6995159" y="1179576"/>
                  <a:ext cx="348249"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panose="02040503050406030204" pitchFamily="18" charset="0"/>
                          </a:rPr>
                          <m:t>𝑧</m:t>
                        </m:r>
                      </m:oMath>
                    </m:oMathPara>
                  </a14:m>
                  <a:endParaRPr lang="en-US" sz="2800" dirty="0">
                    <a:solidFill>
                      <a:srgbClr val="C00000"/>
                    </a:solidFill>
                  </a:endParaRPr>
                </a:p>
              </p:txBody>
            </p:sp>
          </mc:Choice>
          <mc:Fallback>
            <p:sp>
              <p:nvSpPr>
                <p:cNvPr id="23" name="TextBox 22">
                  <a:extLst>
                    <a:ext uri="{FF2B5EF4-FFF2-40B4-BE49-F238E27FC236}">
                      <a16:creationId xmlns:a16="http://schemas.microsoft.com/office/drawing/2014/main" id="{4A5ADE06-87E2-A544-B1EA-883028C73C21}"/>
                    </a:ext>
                  </a:extLst>
                </p:cNvPr>
                <p:cNvSpPr txBox="1">
                  <a:spLocks noRot="1" noChangeAspect="1" noMove="1" noResize="1" noEditPoints="1" noAdjustHandles="1" noChangeArrowheads="1" noChangeShapeType="1" noTextEdit="1"/>
                </p:cNvSpPr>
                <p:nvPr/>
              </p:nvSpPr>
              <p:spPr>
                <a:xfrm>
                  <a:off x="6995159" y="1179576"/>
                  <a:ext cx="348249" cy="575542"/>
                </a:xfrm>
                <a:prstGeom prst="rect">
                  <a:avLst/>
                </a:prstGeom>
                <a:blipFill>
                  <a:blip r:embed="rId6"/>
                  <a:stretch>
                    <a:fillRect r="-11538"/>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A8B7EA0-F99A-934A-8743-69C0BE34E3B8}"/>
              </a:ext>
            </a:extLst>
          </p:cNvPr>
          <p:cNvGrpSpPr/>
          <p:nvPr/>
        </p:nvGrpSpPr>
        <p:grpSpPr>
          <a:xfrm>
            <a:off x="8115461" y="2414880"/>
            <a:ext cx="327816" cy="1547718"/>
            <a:chOff x="5657129" y="2212848"/>
            <a:chExt cx="360598" cy="1702490"/>
          </a:xfrm>
        </p:grpSpPr>
        <p:cxnSp>
          <p:nvCxnSpPr>
            <p:cNvPr id="25" name="Straight Arrow Connector 24">
              <a:extLst>
                <a:ext uri="{FF2B5EF4-FFF2-40B4-BE49-F238E27FC236}">
                  <a16:creationId xmlns:a16="http://schemas.microsoft.com/office/drawing/2014/main" id="{E40AE62F-745F-5D4D-9A19-8CEF1CD8C82B}"/>
                </a:ext>
              </a:extLst>
            </p:cNvPr>
            <p:cNvCxnSpPr/>
            <p:nvPr/>
          </p:nvCxnSpPr>
          <p:spPr bwMode="auto">
            <a:xfrm>
              <a:off x="5824728" y="2212848"/>
              <a:ext cx="0" cy="17024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D3C09BD9-2736-8643-AAD4-FC329B0E5DA6}"/>
                    </a:ext>
                  </a:extLst>
                </p:cNvPr>
                <p:cNvSpPr txBox="1"/>
                <p:nvPr/>
              </p:nvSpPr>
              <p:spPr>
                <a:xfrm>
                  <a:off x="5657129" y="2539367"/>
                  <a:ext cx="360598"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022DAC"/>
                            </a:solidFill>
                            <a:latin typeface="Cambria Math" panose="02040503050406030204" pitchFamily="18" charset="0"/>
                          </a:rPr>
                          <m:t>h</m:t>
                        </m:r>
                      </m:oMath>
                    </m:oMathPara>
                  </a14:m>
                  <a:endParaRPr lang="en-US" sz="2800" dirty="0">
                    <a:solidFill>
                      <a:srgbClr val="022DAC"/>
                    </a:solidFill>
                  </a:endParaRPr>
                </a:p>
              </p:txBody>
            </p:sp>
          </mc:Choice>
          <mc:Fallback>
            <p:sp>
              <p:nvSpPr>
                <p:cNvPr id="26" name="TextBox 25">
                  <a:extLst>
                    <a:ext uri="{FF2B5EF4-FFF2-40B4-BE49-F238E27FC236}">
                      <a16:creationId xmlns:a16="http://schemas.microsoft.com/office/drawing/2014/main" id="{D3C09BD9-2736-8643-AAD4-FC329B0E5DA6}"/>
                    </a:ext>
                  </a:extLst>
                </p:cNvPr>
                <p:cNvSpPr txBox="1">
                  <a:spLocks noRot="1" noChangeAspect="1" noMove="1" noResize="1" noEditPoints="1" noAdjustHandles="1" noChangeArrowheads="1" noChangeShapeType="1" noTextEdit="1"/>
                </p:cNvSpPr>
                <p:nvPr/>
              </p:nvSpPr>
              <p:spPr>
                <a:xfrm>
                  <a:off x="5657129" y="2539367"/>
                  <a:ext cx="360598" cy="575542"/>
                </a:xfrm>
                <a:prstGeom prst="rect">
                  <a:avLst/>
                </a:prstGeom>
                <a:blipFill>
                  <a:blip r:embed="rId7"/>
                  <a:stretch>
                    <a:fillRect l="-7407" r="-25926"/>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D07CE8BA-5AF3-8440-9E31-46AE25D064C6}"/>
              </a:ext>
            </a:extLst>
          </p:cNvPr>
          <p:cNvGrpSpPr/>
          <p:nvPr/>
        </p:nvGrpSpPr>
        <p:grpSpPr>
          <a:xfrm>
            <a:off x="8056837" y="1696599"/>
            <a:ext cx="400291" cy="581135"/>
            <a:chOff x="2139430" y="2120157"/>
            <a:chExt cx="440320" cy="639249"/>
          </a:xfrm>
        </p:grpSpPr>
        <p:sp>
          <p:nvSpPr>
            <p:cNvPr id="28" name="Oval 27">
              <a:extLst>
                <a:ext uri="{FF2B5EF4-FFF2-40B4-BE49-F238E27FC236}">
                  <a16:creationId xmlns:a16="http://schemas.microsoft.com/office/drawing/2014/main" id="{DBBDBB0F-4914-3C49-927D-BF4A2EE559F9}"/>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Freeform 28">
              <a:extLst>
                <a:ext uri="{FF2B5EF4-FFF2-40B4-BE49-F238E27FC236}">
                  <a16:creationId xmlns:a16="http://schemas.microsoft.com/office/drawing/2014/main" id="{175DF89F-0F26-FE47-9C59-39CBE7CCD270}"/>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70BB973-AB3F-C342-BFD6-2C97C371189D}"/>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DA746035-C180-F44F-BCD4-60E086F31724}"/>
              </a:ext>
            </a:extLst>
          </p:cNvPr>
          <p:cNvGrpSpPr/>
          <p:nvPr/>
        </p:nvGrpSpPr>
        <p:grpSpPr>
          <a:xfrm>
            <a:off x="8532918" y="1261374"/>
            <a:ext cx="400291" cy="621216"/>
            <a:chOff x="3448776" y="1264627"/>
            <a:chExt cx="440320" cy="683338"/>
          </a:xfrm>
        </p:grpSpPr>
        <p:sp>
          <p:nvSpPr>
            <p:cNvPr id="32" name="Oval 31">
              <a:extLst>
                <a:ext uri="{FF2B5EF4-FFF2-40B4-BE49-F238E27FC236}">
                  <a16:creationId xmlns:a16="http://schemas.microsoft.com/office/drawing/2014/main" id="{2F32698D-82DB-C44E-8F14-330170B678B5}"/>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Freeform 32">
              <a:extLst>
                <a:ext uri="{FF2B5EF4-FFF2-40B4-BE49-F238E27FC236}">
                  <a16:creationId xmlns:a16="http://schemas.microsoft.com/office/drawing/2014/main" id="{043C3919-07BC-D741-8829-772C182550E6}"/>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5BB00F-8792-204C-B768-8BFD88981422}"/>
                    </a:ext>
                  </a:extLst>
                </p:cNvPr>
                <p:cNvSpPr txBox="1"/>
                <p:nvPr/>
              </p:nvSpPr>
              <p:spPr>
                <a:xfrm>
                  <a:off x="3495152" y="1541701"/>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495152" y="1541701"/>
                  <a:ext cx="360598" cy="406264"/>
                </a:xfrm>
                <a:prstGeom prst="rect">
                  <a:avLst/>
                </a:prstGeom>
                <a:blipFill rotWithShape="0">
                  <a:blip r:embed="rId13"/>
                  <a:stretch>
                    <a:fillRect/>
                  </a:stretch>
                </a:blipFill>
              </p:spPr>
              <p:txBody>
                <a:bodyPr/>
                <a:lstStyle/>
                <a:p>
                  <a:r>
                    <a:rPr lang="en-US">
                      <a:noFill/>
                    </a:rPr>
                    <a:t> </a:t>
                  </a:r>
                </a:p>
              </p:txBody>
            </p:sp>
          </mc:Fallback>
        </mc:AlternateContent>
      </p:grpSp>
      <p:sp>
        <p:nvSpPr>
          <p:cNvPr id="35" name="TextBox 34">
            <a:extLst>
              <a:ext uri="{FF2B5EF4-FFF2-40B4-BE49-F238E27FC236}">
                <a16:creationId xmlns:a16="http://schemas.microsoft.com/office/drawing/2014/main" id="{A3A79BAD-0EE2-794A-A0E8-933E4949D5D4}"/>
              </a:ext>
            </a:extLst>
          </p:cNvPr>
          <p:cNvSpPr txBox="1"/>
          <p:nvPr/>
        </p:nvSpPr>
        <p:spPr>
          <a:xfrm>
            <a:off x="688821" y="1426422"/>
            <a:ext cx="3101685" cy="430887"/>
          </a:xfrm>
          <a:prstGeom prst="rect">
            <a:avLst/>
          </a:prstGeom>
          <a:noFill/>
        </p:spPr>
        <p:txBody>
          <a:bodyPr wrap="square" rtlCol="0">
            <a:spAutoFit/>
          </a:bodyPr>
          <a:lstStyle/>
          <a:p>
            <a:r>
              <a:rPr lang="en-US" sz="2200" u="sng" dirty="0">
                <a:latin typeface="Cambria Math" charset="0"/>
                <a:ea typeface="Cambria Math" charset="0"/>
                <a:cs typeface="Cambria Math" charset="0"/>
              </a:rPr>
              <a:t>Players</a:t>
            </a:r>
            <a:r>
              <a:rPr lang="en-US" sz="2200" dirty="0">
                <a:latin typeface="Cambria Math" charset="0"/>
                <a:ea typeface="Cambria Math" charset="0"/>
                <a:cs typeface="Cambria Math" charset="0"/>
              </a:rPr>
              <a:t>: Player </a:t>
            </a:r>
            <a:r>
              <a:rPr lang="en-US" sz="2200" b="1" dirty="0">
                <a:solidFill>
                  <a:schemeClr val="accent2"/>
                </a:solidFill>
                <a:latin typeface="Cambria Math" charset="0"/>
                <a:ea typeface="Cambria Math" charset="0"/>
                <a:cs typeface="Cambria Math" charset="0"/>
              </a:rPr>
              <a:t>1</a:t>
            </a:r>
            <a:r>
              <a:rPr lang="en-US" sz="2200" dirty="0">
                <a:latin typeface="Cambria Math" charset="0"/>
                <a:ea typeface="Cambria Math" charset="0"/>
                <a:cs typeface="Cambria Math" charset="0"/>
              </a:rPr>
              <a:t> and </a:t>
            </a:r>
            <a:r>
              <a:rPr lang="en-US" sz="2200" b="1" dirty="0">
                <a:solidFill>
                  <a:srgbClr val="C00000"/>
                </a:solidFill>
                <a:latin typeface="Cambria Math" charset="0"/>
                <a:ea typeface="Cambria Math" charset="0"/>
                <a:cs typeface="Cambria Math" charset="0"/>
              </a:rPr>
              <a:t>2</a:t>
            </a: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A4F51F00-A626-6A4C-A228-FFAD1BECD166}"/>
                  </a:ext>
                </a:extLst>
              </p:cNvPr>
              <p:cNvSpPr txBox="1"/>
              <p:nvPr/>
            </p:nvSpPr>
            <p:spPr>
              <a:xfrm>
                <a:off x="688820" y="1877199"/>
                <a:ext cx="5553183" cy="461665"/>
              </a:xfrm>
              <a:prstGeom prst="rect">
                <a:avLst/>
              </a:prstGeom>
              <a:noFill/>
            </p:spPr>
            <p:txBody>
              <a:bodyPr wrap="square" rtlCol="0">
                <a:spAutoFit/>
              </a:bodyPr>
              <a:lstStyle/>
              <a:p>
                <a:r>
                  <a:rPr lang="en-US" sz="2200" u="sng" dirty="0">
                    <a:latin typeface="Cambria Math" charset="0"/>
                    <a:ea typeface="Cambria Math" charset="0"/>
                    <a:cs typeface="Cambria Math" charset="0"/>
                  </a:rPr>
                  <a:t>Strategies</a:t>
                </a:r>
                <a:r>
                  <a:rPr lang="en-US" sz="2200" dirty="0">
                    <a:latin typeface="Cambria Math" charset="0"/>
                    <a:ea typeface="Cambria Math" charset="0"/>
                    <a:cs typeface="Cambria Math" charset="0"/>
                  </a:rPr>
                  <a:t>: Sets of actions </a:t>
                </a:r>
                <a14:m>
                  <m:oMath xmlns:m="http://schemas.openxmlformats.org/officeDocument/2006/math">
                    <m:r>
                      <a:rPr lang="en-US" sz="2400" b="0" i="1" smtClean="0">
                        <a:solidFill>
                          <a:srgbClr val="022DAC"/>
                        </a:solidFill>
                        <a:latin typeface="Cambria Math" panose="02040503050406030204" pitchFamily="18" charset="0"/>
                        <a:ea typeface="Cambria Math" charset="0"/>
                        <a:cs typeface="Cambria Math" charset="0"/>
                      </a:rPr>
                      <m:t>𝐻</m:t>
                    </m:r>
                  </m:oMath>
                </a14:m>
                <a:r>
                  <a:rPr lang="en-US" sz="2400" dirty="0">
                    <a:latin typeface="Cambria Math" charset="0"/>
                    <a:ea typeface="Cambria Math" charset="0"/>
                    <a:cs typeface="Cambria Math" charset="0"/>
                  </a:rPr>
                  <a:t>, </a:t>
                </a:r>
                <a14:m>
                  <m:oMath xmlns:m="http://schemas.openxmlformats.org/officeDocument/2006/math">
                    <m:r>
                      <a:rPr lang="en-US" sz="2400" b="0" i="1" smtClean="0">
                        <a:solidFill>
                          <a:srgbClr val="C00000"/>
                        </a:solidFill>
                        <a:latin typeface="Cambria Math" panose="02040503050406030204" pitchFamily="18" charset="0"/>
                        <a:ea typeface="Cambria Math" charset="0"/>
                        <a:cs typeface="Cambria Math" charset="0"/>
                      </a:rPr>
                      <m:t>𝑍</m:t>
                    </m:r>
                    <m:r>
                      <a:rPr lang="en-US" sz="2400" b="0" i="1" smtClean="0">
                        <a:solidFill>
                          <a:srgbClr val="C00000"/>
                        </a:solidFill>
                        <a:latin typeface="Cambria Math" panose="02040503050406030204" pitchFamily="18" charset="0"/>
                        <a:ea typeface="Cambria Math" charset="0"/>
                        <a:cs typeface="Cambria Math" charset="0"/>
                      </a:rPr>
                      <m:t>=</m:t>
                    </m:r>
                    <m:r>
                      <a:rPr lang="en-US" sz="2400" b="0" i="1" smtClean="0">
                        <a:solidFill>
                          <a:srgbClr val="C00000"/>
                        </a:solidFill>
                        <a:latin typeface="Cambria Math" panose="02040503050406030204" pitchFamily="18" charset="0"/>
                        <a:ea typeface="Cambria Math" charset="0"/>
                        <a:cs typeface="Cambria Math" charset="0"/>
                      </a:rPr>
                      <m:t>𝑋</m:t>
                    </m:r>
                    <m:r>
                      <a:rPr lang="en-US" sz="2400" b="0" i="1" smtClean="0">
                        <a:solidFill>
                          <a:srgbClr val="C00000"/>
                        </a:solidFill>
                        <a:latin typeface="Cambria Math" panose="02040503050406030204" pitchFamily="18" charset="0"/>
                        <a:ea typeface="Cambria Math" charset="0"/>
                        <a:cs typeface="Cambria Math" charset="0"/>
                      </a:rPr>
                      <m:t>×</m:t>
                    </m:r>
                    <m:r>
                      <a:rPr lang="en-US" sz="2400" b="0" i="1" smtClean="0">
                        <a:solidFill>
                          <a:srgbClr val="C00000"/>
                        </a:solidFill>
                        <a:latin typeface="Cambria Math" panose="02040503050406030204" pitchFamily="18" charset="0"/>
                        <a:ea typeface="Cambria Math" charset="0"/>
                        <a:cs typeface="Cambria Math" charset="0"/>
                      </a:rPr>
                      <m:t>𝑌</m:t>
                    </m:r>
                  </m:oMath>
                </a14:m>
                <a:endParaRPr lang="en-US" sz="2000" dirty="0"/>
              </a:p>
            </p:txBody>
          </p:sp>
        </mc:Choice>
        <mc:Fallback>
          <p:sp>
            <p:nvSpPr>
              <p:cNvPr id="36" name="TextBox 35">
                <a:extLst>
                  <a:ext uri="{FF2B5EF4-FFF2-40B4-BE49-F238E27FC236}">
                    <a16:creationId xmlns:a16="http://schemas.microsoft.com/office/drawing/2014/main" id="{A4F51F00-A626-6A4C-A228-FFAD1BECD166}"/>
                  </a:ext>
                </a:extLst>
              </p:cNvPr>
              <p:cNvSpPr txBox="1">
                <a:spLocks noRot="1" noChangeAspect="1" noMove="1" noResize="1" noEditPoints="1" noAdjustHandles="1" noChangeArrowheads="1" noChangeShapeType="1" noTextEdit="1"/>
              </p:cNvSpPr>
              <p:nvPr/>
            </p:nvSpPr>
            <p:spPr>
              <a:xfrm>
                <a:off x="688820" y="1877199"/>
                <a:ext cx="5553183" cy="461665"/>
              </a:xfrm>
              <a:prstGeom prst="rect">
                <a:avLst/>
              </a:prstGeom>
              <a:blipFill>
                <a:blip r:embed="rId14"/>
                <a:stretch>
                  <a:fillRect l="-1370" t="-7895" b="-289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98383E7D-A044-C248-A763-E2F376D9BCDC}"/>
                  </a:ext>
                </a:extLst>
              </p:cNvPr>
              <p:cNvSpPr txBox="1"/>
              <p:nvPr/>
            </p:nvSpPr>
            <p:spPr>
              <a:xfrm>
                <a:off x="688821" y="2312973"/>
                <a:ext cx="5712185" cy="769441"/>
              </a:xfrm>
              <a:prstGeom prst="rect">
                <a:avLst/>
              </a:prstGeom>
              <a:noFill/>
            </p:spPr>
            <p:txBody>
              <a:bodyPr wrap="square" rtlCol="0">
                <a:spAutoFit/>
              </a:bodyPr>
              <a:lstStyle/>
              <a:p>
                <a:r>
                  <a:rPr lang="en-US" sz="2200" u="sng" dirty="0">
                    <a:latin typeface="Cambria Math" charset="0"/>
                    <a:ea typeface="Cambria Math" charset="0"/>
                    <a:cs typeface="Cambria Math" charset="0"/>
                  </a:rPr>
                  <a:t>Payoffs</a:t>
                </a:r>
                <a:r>
                  <a:rPr lang="en-US" sz="2200" dirty="0">
                    <a:latin typeface="Cambria Math" charset="0"/>
                    <a:ea typeface="Cambria Math" charset="0"/>
                    <a:cs typeface="Cambria Math" charset="0"/>
                  </a:rPr>
                  <a:t>: When </a:t>
                </a:r>
                <a:r>
                  <a:rPr lang="en-US" sz="2200" b="1" dirty="0">
                    <a:solidFill>
                      <a:schemeClr val="accent2"/>
                    </a:solidFill>
                    <a:latin typeface="Cambria Math" charset="0"/>
                    <a:ea typeface="Cambria Math" charset="0"/>
                    <a:cs typeface="Cambria Math" charset="0"/>
                  </a:rPr>
                  <a:t>1</a:t>
                </a:r>
                <a:r>
                  <a:rPr lang="en-US" sz="2200" dirty="0">
                    <a:latin typeface="Cambria Math" charset="0"/>
                    <a:ea typeface="Cambria Math" charset="0"/>
                    <a:cs typeface="Cambria Math" charset="0"/>
                  </a:rPr>
                  <a:t> plays </a:t>
                </a:r>
                <a14:m>
                  <m:oMath xmlns:m="http://schemas.openxmlformats.org/officeDocument/2006/math">
                    <m:r>
                      <a:rPr lang="en-US" sz="2200" b="0" i="1" dirty="0" smtClean="0">
                        <a:solidFill>
                          <a:srgbClr val="022DAC"/>
                        </a:solidFill>
                        <a:latin typeface="Cambria Math" panose="02040503050406030204" pitchFamily="18" charset="0"/>
                        <a:ea typeface="Cambria Math" charset="0"/>
                        <a:cs typeface="Cambria Math" charset="0"/>
                      </a:rPr>
                      <m:t>h</m:t>
                    </m:r>
                  </m:oMath>
                </a14:m>
                <a:r>
                  <a:rPr lang="en-US" sz="2200" dirty="0">
                    <a:latin typeface="Cambria Math" charset="0"/>
                    <a:ea typeface="Cambria Math" charset="0"/>
                    <a:cs typeface="Cambria Math" charset="0"/>
                  </a:rPr>
                  <a:t> and </a:t>
                </a:r>
                <a:r>
                  <a:rPr lang="en-US" sz="2200" b="1" dirty="0">
                    <a:solidFill>
                      <a:srgbClr val="C00000"/>
                    </a:solidFill>
                    <a:latin typeface="Cambria Math" charset="0"/>
                    <a:ea typeface="Cambria Math" charset="0"/>
                    <a:cs typeface="Cambria Math" charset="0"/>
                  </a:rPr>
                  <a:t>2</a:t>
                </a:r>
                <a:r>
                  <a:rPr lang="en-US" sz="2200" dirty="0">
                    <a:latin typeface="Cambria Math" charset="0"/>
                    <a:ea typeface="Cambria Math" charset="0"/>
                    <a:cs typeface="Cambria Math" charset="0"/>
                  </a:rPr>
                  <a:t> plays </a:t>
                </a:r>
                <a14:m>
                  <m:oMath xmlns:m="http://schemas.openxmlformats.org/officeDocument/2006/math">
                    <m:r>
                      <a:rPr lang="en-US" sz="2200" b="0" i="1" dirty="0" smtClean="0">
                        <a:solidFill>
                          <a:srgbClr val="C00000"/>
                        </a:solidFill>
                        <a:latin typeface="Cambria Math" panose="02040503050406030204" pitchFamily="18" charset="0"/>
                        <a:ea typeface="Cambria Math" charset="0"/>
                        <a:cs typeface="Cambria Math" charset="0"/>
                      </a:rPr>
                      <m:t>𝑧</m:t>
                    </m:r>
                    <m:r>
                      <a:rPr lang="en-US" sz="2200" b="0" i="1" dirty="0" smtClean="0">
                        <a:solidFill>
                          <a:srgbClr val="C00000"/>
                        </a:solidFill>
                        <a:latin typeface="Cambria Math" panose="02040503050406030204" pitchFamily="18" charset="0"/>
                        <a:ea typeface="Cambria Math" charset="0"/>
                        <a:cs typeface="Cambria Math" charset="0"/>
                      </a:rPr>
                      <m:t>=(</m:t>
                    </m:r>
                    <m:r>
                      <a:rPr lang="en-US" sz="2200" b="0" i="1" dirty="0" smtClean="0">
                        <a:solidFill>
                          <a:srgbClr val="C00000"/>
                        </a:solidFill>
                        <a:latin typeface="Cambria Math" panose="02040503050406030204" pitchFamily="18" charset="0"/>
                        <a:ea typeface="Cambria Math" charset="0"/>
                        <a:cs typeface="Cambria Math" charset="0"/>
                      </a:rPr>
                      <m:t>𝑥</m:t>
                    </m:r>
                    <m:r>
                      <a:rPr lang="en-US" sz="2200" b="0" i="1" dirty="0" smtClean="0">
                        <a:solidFill>
                          <a:srgbClr val="C00000"/>
                        </a:solidFill>
                        <a:latin typeface="Cambria Math" panose="02040503050406030204" pitchFamily="18" charset="0"/>
                        <a:ea typeface="Cambria Math" charset="0"/>
                        <a:cs typeface="Cambria Math" charset="0"/>
                      </a:rPr>
                      <m:t>,</m:t>
                    </m:r>
                    <m:r>
                      <a:rPr lang="en-US" sz="2200" b="0" i="1" dirty="0" smtClean="0">
                        <a:solidFill>
                          <a:srgbClr val="C00000"/>
                        </a:solidFill>
                        <a:latin typeface="Cambria Math" panose="02040503050406030204" pitchFamily="18" charset="0"/>
                        <a:ea typeface="Cambria Math" charset="0"/>
                        <a:cs typeface="Cambria Math" charset="0"/>
                      </a:rPr>
                      <m:t>𝑦</m:t>
                    </m:r>
                    <m:r>
                      <a:rPr lang="en-US" sz="2200" b="0" i="1" dirty="0" smtClean="0">
                        <a:solidFill>
                          <a:srgbClr val="C00000"/>
                        </a:solidFill>
                        <a:latin typeface="Cambria Math" panose="02040503050406030204" pitchFamily="18" charset="0"/>
                        <a:ea typeface="Cambria Math" charset="0"/>
                        <a:cs typeface="Cambria Math" charset="0"/>
                      </a:rPr>
                      <m:t>)</m:t>
                    </m:r>
                  </m:oMath>
                </a14:m>
                <a:r>
                  <a:rPr lang="en-US" sz="2200" dirty="0">
                    <a:latin typeface="Cambria Math" charset="0"/>
                    <a:ea typeface="Cambria Math" charset="0"/>
                    <a:cs typeface="Cambria Math" charset="0"/>
                  </a:rPr>
                  <a:t>.</a:t>
                </a:r>
              </a:p>
              <a:p>
                <a:endParaRPr lang="en-US" sz="2200" dirty="0">
                  <a:latin typeface="Cambria Math" charset="0"/>
                  <a:ea typeface="Cambria Math" charset="0"/>
                  <a:cs typeface="Cambria Math" charset="0"/>
                </a:endParaRPr>
              </a:p>
            </p:txBody>
          </p:sp>
        </mc:Choice>
        <mc:Fallback>
          <p:sp>
            <p:nvSpPr>
              <p:cNvPr id="37" name="TextBox 36">
                <a:extLst>
                  <a:ext uri="{FF2B5EF4-FFF2-40B4-BE49-F238E27FC236}">
                    <a16:creationId xmlns:a16="http://schemas.microsoft.com/office/drawing/2014/main" id="{98383E7D-A044-C248-A763-E2F376D9BCDC}"/>
                  </a:ext>
                </a:extLst>
              </p:cNvPr>
              <p:cNvSpPr txBox="1">
                <a:spLocks noRot="1" noChangeAspect="1" noMove="1" noResize="1" noEditPoints="1" noAdjustHandles="1" noChangeArrowheads="1" noChangeShapeType="1" noTextEdit="1"/>
              </p:cNvSpPr>
              <p:nvPr/>
            </p:nvSpPr>
            <p:spPr>
              <a:xfrm>
                <a:off x="688821" y="2312973"/>
                <a:ext cx="5712185" cy="769441"/>
              </a:xfrm>
              <a:prstGeom prst="rect">
                <a:avLst/>
              </a:prstGeom>
              <a:blipFill>
                <a:blip r:embed="rId15"/>
                <a:stretch>
                  <a:fillRect l="-1330" t="-3226" r="-6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685A541-4A8E-E84A-A850-175EA431FE1E}"/>
                  </a:ext>
                </a:extLst>
              </p:cNvPr>
              <p:cNvSpPr txBox="1"/>
              <p:nvPr/>
            </p:nvSpPr>
            <p:spPr>
              <a:xfrm>
                <a:off x="884905" y="2847208"/>
                <a:ext cx="6170566" cy="430887"/>
              </a:xfrm>
              <a:prstGeom prst="rect">
                <a:avLst/>
              </a:prstGeom>
              <a:noFill/>
            </p:spPr>
            <p:txBody>
              <a:bodyPr wrap="square" rtlCol="0">
                <a:spAutoFit/>
              </a:bodyPr>
              <a:lstStyle/>
              <a:p>
                <a:r>
                  <a:rPr lang="en-US" sz="2200" b="1" dirty="0">
                    <a:solidFill>
                      <a:schemeClr val="accent2"/>
                    </a:solidFill>
                    <a:latin typeface="Cambria Math" charset="0"/>
                    <a:ea typeface="Cambria Math" charset="0"/>
                    <a:cs typeface="Cambria Math" charset="0"/>
                  </a:rPr>
                  <a:t>1</a:t>
                </a:r>
                <a:r>
                  <a:rPr lang="en-US" sz="2200" dirty="0">
                    <a:solidFill>
                      <a:schemeClr val="accent2"/>
                    </a:solidFill>
                    <a:latin typeface="Cambria Math" charset="0"/>
                    <a:ea typeface="Cambria Math" charset="0"/>
                    <a:cs typeface="Cambria Math" charset="0"/>
                  </a:rPr>
                  <a:t>’s</a:t>
                </a:r>
                <a:r>
                  <a:rPr lang="en-US" sz="2200" dirty="0">
                    <a:latin typeface="Cambria Math" charset="0"/>
                    <a:ea typeface="Cambria Math" charset="0"/>
                    <a:cs typeface="Cambria Math" charset="0"/>
                  </a:rPr>
                  <a:t> p</a:t>
                </a:r>
                <a:r>
                  <a:rPr lang="en-US" sz="2200" b="0" dirty="0">
                    <a:latin typeface="Cambria Math" charset="0"/>
                    <a:ea typeface="Cambria Math" charset="0"/>
                    <a:cs typeface="Cambria Math" charset="0"/>
                  </a:rPr>
                  <a:t>ayoff </a:t>
                </a:r>
                <a14:m>
                  <m:oMath xmlns:m="http://schemas.openxmlformats.org/officeDocument/2006/math">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𝑢</m:t>
                        </m:r>
                      </m:e>
                      <m:sub>
                        <m:r>
                          <a:rPr lang="en-US" sz="2200" b="0" i="1" smtClean="0">
                            <a:solidFill>
                              <a:srgbClr val="022DAC"/>
                            </a:solidFill>
                            <a:latin typeface="Cambria Math" charset="0"/>
                            <a:ea typeface="Cambria Math" charset="0"/>
                            <a:cs typeface="Cambria Math" charset="0"/>
                          </a:rPr>
                          <m:t>1</m:t>
                        </m:r>
                      </m:sub>
                    </m:sSub>
                    <m:r>
                      <a:rPr lang="en-US" sz="2200" i="1">
                        <a:latin typeface="Cambria Math" charset="0"/>
                        <a:ea typeface="Cambria Math" charset="0"/>
                        <a:cs typeface="Cambria Math" charset="0"/>
                      </a:rPr>
                      <m:t>(</m:t>
                    </m:r>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r>
                  <a:rPr lang="en-US" sz="2200" b="1" dirty="0">
                    <a:solidFill>
                      <a:srgbClr val="C00000"/>
                    </a:solidFill>
                    <a:latin typeface="Cambria Math" charset="0"/>
                    <a:ea typeface="Cambria Math" charset="0"/>
                    <a:cs typeface="Cambria Math" charset="0"/>
                  </a:rPr>
                  <a:t>2</a:t>
                </a:r>
                <a:r>
                  <a:rPr lang="en-US" sz="2200" dirty="0">
                    <a:solidFill>
                      <a:srgbClr val="C00000"/>
                    </a:solidFill>
                    <a:latin typeface="Cambria Math" charset="0"/>
                    <a:ea typeface="Cambria Math" charset="0"/>
                    <a:cs typeface="Cambria Math" charset="0"/>
                  </a:rPr>
                  <a:t>’s</a:t>
                </a:r>
                <a:r>
                  <a:rPr lang="en-US" sz="2200" dirty="0">
                    <a:latin typeface="Cambria Math" charset="0"/>
                    <a:ea typeface="Cambria Math" charset="0"/>
                    <a:cs typeface="Cambria Math" charset="0"/>
                  </a:rPr>
                  <a:t> payoff </a:t>
                </a:r>
                <a14:m>
                  <m:oMath xmlns:m="http://schemas.openxmlformats.org/officeDocument/2006/math">
                    <m:r>
                      <a:rPr lang="en-US" sz="2200" i="1">
                        <a:latin typeface="Cambria Math" charset="0"/>
                        <a:ea typeface="Cambria Math" charset="0"/>
                        <a:cs typeface="Cambria Math" charset="0"/>
                      </a:rPr>
                      <m:t>:</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smtClean="0">
                            <a:solidFill>
                              <a:srgbClr val="C00000"/>
                            </a:solidFill>
                            <a:latin typeface="Cambria Math" charset="0"/>
                            <a:ea typeface="Cambria Math" charset="0"/>
                            <a:cs typeface="Cambria Math" charset="0"/>
                          </a:rPr>
                          <m:t>2</m:t>
                        </m:r>
                      </m:sub>
                    </m:sSub>
                    <m:r>
                      <a:rPr lang="en-US" sz="2200" i="1">
                        <a:latin typeface="Cambria Math" charset="0"/>
                        <a:ea typeface="Cambria Math" charset="0"/>
                        <a:cs typeface="Cambria Math" charset="0"/>
                      </a:rPr>
                      <m:t>(</m:t>
                    </m:r>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p>
            </p:txBody>
          </p:sp>
        </mc:Choice>
        <mc:Fallback>
          <p:sp>
            <p:nvSpPr>
              <p:cNvPr id="38" name="TextBox 37">
                <a:extLst>
                  <a:ext uri="{FF2B5EF4-FFF2-40B4-BE49-F238E27FC236}">
                    <a16:creationId xmlns:a16="http://schemas.microsoft.com/office/drawing/2014/main" id="{2685A541-4A8E-E84A-A850-175EA431FE1E}"/>
                  </a:ext>
                </a:extLst>
              </p:cNvPr>
              <p:cNvSpPr txBox="1">
                <a:spLocks noRot="1" noChangeAspect="1" noMove="1" noResize="1" noEditPoints="1" noAdjustHandles="1" noChangeArrowheads="1" noChangeShapeType="1" noTextEdit="1"/>
              </p:cNvSpPr>
              <p:nvPr/>
            </p:nvSpPr>
            <p:spPr>
              <a:xfrm>
                <a:off x="884905" y="2847208"/>
                <a:ext cx="6170566" cy="430887"/>
              </a:xfrm>
              <a:prstGeom prst="rect">
                <a:avLst/>
              </a:prstGeom>
              <a:blipFill>
                <a:blip r:embed="rId16"/>
                <a:stretch>
                  <a:fillRect l="-1232" t="-8571" b="-25714"/>
                </a:stretch>
              </a:blipFill>
            </p:spPr>
            <p:txBody>
              <a:bodyPr/>
              <a:lstStyle/>
              <a:p>
                <a:r>
                  <a:rPr lang="en-US">
                    <a:noFill/>
                  </a:rPr>
                  <a:t> </a:t>
                </a:r>
              </a:p>
            </p:txBody>
          </p:sp>
        </mc:Fallback>
      </mc:AlternateContent>
      <p:sp>
        <p:nvSpPr>
          <p:cNvPr id="54" name="Rounded Rectangle 53">
            <a:extLst>
              <a:ext uri="{FF2B5EF4-FFF2-40B4-BE49-F238E27FC236}">
                <a16:creationId xmlns:a16="http://schemas.microsoft.com/office/drawing/2014/main" id="{4AA540CA-5875-EC45-BD36-E37F024FD745}"/>
              </a:ext>
            </a:extLst>
          </p:cNvPr>
          <p:cNvSpPr/>
          <p:nvPr/>
        </p:nvSpPr>
        <p:spPr bwMode="auto">
          <a:xfrm>
            <a:off x="1585843" y="11255989"/>
            <a:ext cx="1790220" cy="45352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b="1" dirty="0">
                <a:solidFill>
                  <a:schemeClr val="bg1"/>
                </a:solidFill>
                <a:latin typeface="Cambria Math" charset="0"/>
                <a:ea typeface="Cambria Math" charset="0"/>
                <a:cs typeface="Cambria Math" charset="0"/>
              </a:rPr>
              <a:t>Optimal Policy</a:t>
            </a:r>
          </a:p>
        </p:txBody>
      </p:sp>
      <mc:AlternateContent xmlns:mc="http://schemas.openxmlformats.org/markup-compatibility/2006">
        <mc:Choice xmlns:a14="http://schemas.microsoft.com/office/drawing/2010/main" Requires="a14">
          <p:sp>
            <p:nvSpPr>
              <p:cNvPr id="146" name="TextBox 145">
                <a:extLst>
                  <a:ext uri="{FF2B5EF4-FFF2-40B4-BE49-F238E27FC236}">
                    <a16:creationId xmlns:a16="http://schemas.microsoft.com/office/drawing/2014/main" id="{CEAE2D22-97DE-EE45-81E6-620F1335AE06}"/>
                  </a:ext>
                </a:extLst>
              </p:cNvPr>
              <p:cNvSpPr txBox="1"/>
              <p:nvPr/>
            </p:nvSpPr>
            <p:spPr>
              <a:xfrm>
                <a:off x="688821" y="3648761"/>
                <a:ext cx="6098458" cy="769441"/>
              </a:xfrm>
              <a:prstGeom prst="rect">
                <a:avLst/>
              </a:prstGeom>
              <a:noFill/>
            </p:spPr>
            <p:txBody>
              <a:bodyPr wrap="square">
                <a:spAutoFit/>
              </a:bodyPr>
              <a:lstStyle/>
              <a:p>
                <a:r>
                  <a:rPr lang="en-US" sz="2200" u="sng" dirty="0">
                    <a:latin typeface="Cambria Math" charset="0"/>
                    <a:ea typeface="Cambria Math" charset="0"/>
                    <a:cs typeface="Cambria Math" charset="0"/>
                  </a:rPr>
                  <a:t>Zero-sum games:</a:t>
                </a:r>
                <a:r>
                  <a:rPr lang="en-US" sz="2200" dirty="0">
                    <a:latin typeface="Cambria Math" charset="0"/>
                    <a:ea typeface="Cambria Math" charset="0"/>
                    <a:cs typeface="Cambria Math" charset="0"/>
                  </a:rPr>
                  <a:t> focus of this section</a:t>
                </a:r>
              </a:p>
              <a:p>
                <a:pPr algn="ctr"/>
                <a14:m>
                  <m:oMath xmlns:m="http://schemas.openxmlformats.org/officeDocument/2006/math">
                    <m:r>
                      <a:rPr lang="en-US" sz="2200" b="0" i="1" smtClean="0">
                        <a:latin typeface="Cambria Math" panose="02040503050406030204" pitchFamily="18" charset="0"/>
                        <a:ea typeface="Cambria Math" charset="0"/>
                        <a:cs typeface="Cambria Math" charset="0"/>
                      </a:rPr>
                      <m:t>−</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solidFill>
                              <a:srgbClr val="022DAC"/>
                            </a:solidFill>
                            <a:latin typeface="Cambria Math" charset="0"/>
                            <a:ea typeface="Cambria Math" charset="0"/>
                            <a:cs typeface="Cambria Math" charset="0"/>
                          </a:rPr>
                          <m:t>1</m:t>
                        </m:r>
                      </m:sub>
                    </m:sSub>
                    <m:r>
                      <a:rPr lang="en-US" sz="2200" i="1">
                        <a:latin typeface="Cambria Math" charset="0"/>
                        <a:ea typeface="Cambria Math" charset="0"/>
                        <a:cs typeface="Cambria Math" charset="0"/>
                      </a:rPr>
                      <m:t>(</m:t>
                    </m:r>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14:m>
                  <m:oMath xmlns:m="http://schemas.openxmlformats.org/officeDocument/2006/math">
                    <m:r>
                      <a:rPr lang="en-US" sz="2200" b="0" i="0" smtClean="0">
                        <a:latin typeface="Cambria Math" panose="02040503050406030204" pitchFamily="18" charset="0"/>
                        <a:ea typeface="Cambria Math" charset="0"/>
                        <a:cs typeface="Cambria Math" charset="0"/>
                      </a:rPr>
                      <m:t>= </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solidFill>
                              <a:srgbClr val="C00000"/>
                            </a:solidFill>
                            <a:latin typeface="Cambria Math" charset="0"/>
                            <a:ea typeface="Cambria Math" charset="0"/>
                            <a:cs typeface="Cambria Math" charset="0"/>
                          </a:rPr>
                          <m:t>2</m:t>
                        </m:r>
                      </m:sub>
                    </m:sSub>
                    <m:d>
                      <m:dPr>
                        <m:ctrlPr>
                          <a:rPr lang="en-US" sz="2200" i="1">
                            <a:solidFill>
                              <a:srgbClr val="C00000"/>
                            </a:solidFill>
                            <a:latin typeface="Cambria Math" panose="02040503050406030204" pitchFamily="18" charset="0"/>
                            <a:ea typeface="Cambria Math" charset="0"/>
                            <a:cs typeface="Cambria Math" charset="0"/>
                          </a:rPr>
                        </m:ctrlPr>
                      </m:dPr>
                      <m:e>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e>
                    </m:d>
                  </m:oMath>
                </a14:m>
                <a:endParaRPr lang="en-US" sz="2200" dirty="0">
                  <a:solidFill>
                    <a:srgbClr val="C00000"/>
                  </a:solidFill>
                  <a:latin typeface="Cambria Math" charset="0"/>
                  <a:ea typeface="Cambria Math" charset="0"/>
                  <a:cs typeface="Cambria Math" charset="0"/>
                </a:endParaRPr>
              </a:p>
            </p:txBody>
          </p:sp>
        </mc:Choice>
        <mc:Fallback>
          <p:sp>
            <p:nvSpPr>
              <p:cNvPr id="146" name="TextBox 145">
                <a:extLst>
                  <a:ext uri="{FF2B5EF4-FFF2-40B4-BE49-F238E27FC236}">
                    <a16:creationId xmlns:a16="http://schemas.microsoft.com/office/drawing/2014/main" id="{CEAE2D22-97DE-EE45-81E6-620F1335AE06}"/>
                  </a:ext>
                </a:extLst>
              </p:cNvPr>
              <p:cNvSpPr txBox="1">
                <a:spLocks noRot="1" noChangeAspect="1" noMove="1" noResize="1" noEditPoints="1" noAdjustHandles="1" noChangeArrowheads="1" noChangeShapeType="1" noTextEdit="1"/>
              </p:cNvSpPr>
              <p:nvPr/>
            </p:nvSpPr>
            <p:spPr>
              <a:xfrm>
                <a:off x="688821" y="3648761"/>
                <a:ext cx="6098458" cy="769441"/>
              </a:xfrm>
              <a:prstGeom prst="rect">
                <a:avLst/>
              </a:prstGeom>
              <a:blipFill>
                <a:blip r:embed="rId17"/>
                <a:stretch>
                  <a:fillRect l="-1247" t="-4918" b="-1147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8" name="TextBox 147">
                <a:extLst>
                  <a:ext uri="{FF2B5EF4-FFF2-40B4-BE49-F238E27FC236}">
                    <a16:creationId xmlns:a16="http://schemas.microsoft.com/office/drawing/2014/main" id="{67F20D4C-7B20-CD4E-9417-AA02EC9D4219}"/>
                  </a:ext>
                </a:extLst>
              </p:cNvPr>
              <p:cNvSpPr txBox="1"/>
              <p:nvPr/>
            </p:nvSpPr>
            <p:spPr>
              <a:xfrm>
                <a:off x="636209" y="4710515"/>
                <a:ext cx="7683050" cy="769441"/>
              </a:xfrm>
              <a:prstGeom prst="rect">
                <a:avLst/>
              </a:prstGeom>
              <a:noFill/>
            </p:spPr>
            <p:txBody>
              <a:bodyPr wrap="square">
                <a:spAutoFit/>
              </a:bodyPr>
              <a:lstStyle/>
              <a:p>
                <a:r>
                  <a:rPr lang="en-US" sz="2200" b="0" dirty="0">
                    <a:ea typeface="Cambria Math" charset="0"/>
                    <a:cs typeface="Cambria Math" charset="0"/>
                  </a:rPr>
                  <a:t>We’ll call one of the loss and one gain/utility</a:t>
                </a:r>
              </a:p>
              <a:p>
                <a:pPr algn="ctr"/>
                <a14:m>
                  <m:oMath xmlns:m="http://schemas.openxmlformats.org/officeDocument/2006/math">
                    <m:r>
                      <a:rPr lang="en-US" sz="2200" b="0" i="1" smtClean="0">
                        <a:solidFill>
                          <a:srgbClr val="022DAC"/>
                        </a:solidFill>
                        <a:latin typeface="Cambria Math" panose="02040503050406030204" pitchFamily="18" charset="0"/>
                        <a:ea typeface="Cambria Math" charset="0"/>
                        <a:cs typeface="Cambria Math" charset="0"/>
                      </a:rPr>
                      <m:t>ℓ</m:t>
                    </m:r>
                    <m:d>
                      <m:dPr>
                        <m:ctrlPr>
                          <a:rPr lang="en-US" sz="2200" b="0" i="1" smtClean="0">
                            <a:solidFill>
                              <a:srgbClr val="022DAC"/>
                            </a:solidFill>
                            <a:latin typeface="Cambria Math" panose="02040503050406030204" pitchFamily="18" charset="0"/>
                            <a:ea typeface="Cambria Math" charset="0"/>
                            <a:cs typeface="Cambria Math" charset="0"/>
                          </a:rPr>
                        </m:ctrlPr>
                      </m:dPr>
                      <m:e>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e>
                    </m:d>
                    <m:r>
                      <a:rPr lang="en-US" sz="2200" b="0" i="1" smtClean="0">
                        <a:solidFill>
                          <a:srgbClr val="022DAC"/>
                        </a:solidFill>
                        <a:latin typeface="Cambria Math" panose="02040503050406030204" pitchFamily="18" charset="0"/>
                        <a:ea typeface="Cambria Math" charset="0"/>
                        <a:cs typeface="Cambria Math" charset="0"/>
                      </a:rPr>
                      <m:t>= </m:t>
                    </m:r>
                    <m:r>
                      <a:rPr lang="en-US" sz="2200" i="1">
                        <a:latin typeface="Cambria Math" panose="02040503050406030204" pitchFamily="18" charset="0"/>
                        <a:ea typeface="Cambria Math" charset="0"/>
                        <a:cs typeface="Cambria Math" charset="0"/>
                      </a:rPr>
                      <m:t>−</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solidFill>
                              <a:srgbClr val="022DAC"/>
                            </a:solidFill>
                            <a:latin typeface="Cambria Math" charset="0"/>
                            <a:ea typeface="Cambria Math" charset="0"/>
                            <a:cs typeface="Cambria Math" charset="0"/>
                          </a:rPr>
                          <m:t>1</m:t>
                        </m:r>
                      </m:sub>
                    </m:sSub>
                    <m:r>
                      <a:rPr lang="en-US" sz="2200" i="1">
                        <a:latin typeface="Cambria Math" charset="0"/>
                        <a:ea typeface="Cambria Math" charset="0"/>
                        <a:cs typeface="Cambria Math" charset="0"/>
                      </a:rPr>
                      <m:t>(</m:t>
                    </m:r>
                    <m:r>
                      <a:rPr lang="en-US" sz="2200" b="0" i="1" smtClean="0">
                        <a:solidFill>
                          <a:srgbClr val="022DAC"/>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r>
                      <a:rPr lang="en-US" sz="2200" b="0" i="1" smtClean="0">
                        <a:solidFill>
                          <a:srgbClr val="C00000"/>
                        </a:solidFill>
                        <a:latin typeface="Cambria Math" panose="02040503050406030204" pitchFamily="18" charset="0"/>
                        <a:ea typeface="Cambria Math" charset="0"/>
                        <a:cs typeface="Cambria Math" charset="0"/>
                      </a:rPr>
                      <m:t>𝑧</m:t>
                    </m:r>
                  </m:oMath>
                </a14:m>
                <a:r>
                  <a:rPr lang="en-US" sz="2200" dirty="0">
                    <a:latin typeface="Cambria Math" charset="0"/>
                    <a:ea typeface="Cambria Math" charset="0"/>
                    <a:cs typeface="Cambria Math" charset="0"/>
                  </a:rPr>
                  <a:t>)   (in this section)</a:t>
                </a:r>
                <a:endParaRPr lang="en-US" sz="2200" dirty="0"/>
              </a:p>
            </p:txBody>
          </p:sp>
        </mc:Choice>
        <mc:Fallback>
          <p:sp>
            <p:nvSpPr>
              <p:cNvPr id="148" name="TextBox 147">
                <a:extLst>
                  <a:ext uri="{FF2B5EF4-FFF2-40B4-BE49-F238E27FC236}">
                    <a16:creationId xmlns:a16="http://schemas.microsoft.com/office/drawing/2014/main" id="{67F20D4C-7B20-CD4E-9417-AA02EC9D4219}"/>
                  </a:ext>
                </a:extLst>
              </p:cNvPr>
              <p:cNvSpPr txBox="1">
                <a:spLocks noRot="1" noChangeAspect="1" noMove="1" noResize="1" noEditPoints="1" noAdjustHandles="1" noChangeArrowheads="1" noChangeShapeType="1" noTextEdit="1"/>
              </p:cNvSpPr>
              <p:nvPr/>
            </p:nvSpPr>
            <p:spPr>
              <a:xfrm>
                <a:off x="636209" y="4710515"/>
                <a:ext cx="7683050" cy="769441"/>
              </a:xfrm>
              <a:prstGeom prst="rect">
                <a:avLst/>
              </a:prstGeom>
              <a:blipFill>
                <a:blip r:embed="rId18"/>
                <a:stretch>
                  <a:fillRect l="-824" t="-6557" b="-14754"/>
                </a:stretch>
              </a:blipFill>
            </p:spPr>
            <p:txBody>
              <a:bodyPr/>
              <a:lstStyle/>
              <a:p>
                <a:r>
                  <a:rPr lang="en-US">
                    <a:noFill/>
                  </a:rPr>
                  <a:t> </a:t>
                </a:r>
              </a:p>
            </p:txBody>
          </p:sp>
        </mc:Fallback>
      </mc:AlternateContent>
    </p:spTree>
    <p:extLst>
      <p:ext uri="{BB962C8B-B14F-4D97-AF65-F5344CB8AC3E}">
        <p14:creationId xmlns:p14="http://schemas.microsoft.com/office/powerpoint/2010/main" val="299711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up)">
                                      <p:cBhvr>
                                        <p:cTn id="25" dur="500"/>
                                        <p:tgtEl>
                                          <p:spTgt spid="24"/>
                                        </p:tgtEl>
                                      </p:cBhvr>
                                    </p:animEffect>
                                  </p:childTnLst>
                                </p:cTn>
                              </p:par>
                              <p:par>
                                <p:cTn id="26" presetID="22" presetClass="entr" presetSubtype="8"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ipe(left)">
                                      <p:cBhvr>
                                        <p:cTn id="28" dur="5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54" grpId="0" animBg="1"/>
      <p:bldP spid="146" grpId="0"/>
      <p:bldP spid="14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44E2-83F2-674E-9F2D-346D5BBBA07D}"/>
              </a:ext>
            </a:extLst>
          </p:cNvPr>
          <p:cNvSpPr>
            <a:spLocks noGrp="1"/>
          </p:cNvSpPr>
          <p:nvPr>
            <p:ph type="title"/>
          </p:nvPr>
        </p:nvSpPr>
        <p:spPr/>
        <p:txBody>
          <a:bodyPr/>
          <a:lstStyle/>
          <a:p>
            <a:r>
              <a:rPr lang="en-US" dirty="0"/>
              <a:t>Solution Concepts</a:t>
            </a:r>
          </a:p>
        </p:txBody>
      </p:sp>
      <p:cxnSp>
        <p:nvCxnSpPr>
          <p:cNvPr id="4" name="Straight Connector 3">
            <a:extLst>
              <a:ext uri="{FF2B5EF4-FFF2-40B4-BE49-F238E27FC236}">
                <a16:creationId xmlns:a16="http://schemas.microsoft.com/office/drawing/2014/main" id="{11526642-FCAC-2FBF-84FE-8485400FEE80}"/>
              </a:ext>
            </a:extLst>
          </p:cNvPr>
          <p:cNvCxnSpPr/>
          <p:nvPr/>
        </p:nvCxnSpPr>
        <p:spPr>
          <a:xfrm>
            <a:off x="0" y="2568784"/>
            <a:ext cx="121920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6BF7CE87-189D-4EBC-9DA1-B6E3917A75C0}"/>
              </a:ext>
            </a:extLst>
          </p:cNvPr>
          <p:cNvCxnSpPr>
            <a:cxnSpLocks/>
          </p:cNvCxnSpPr>
          <p:nvPr/>
        </p:nvCxnSpPr>
        <p:spPr>
          <a:xfrm>
            <a:off x="6096000" y="2553907"/>
            <a:ext cx="0" cy="5227512"/>
          </a:xfrm>
          <a:prstGeom prst="line">
            <a:avLst/>
          </a:prstGeom>
          <a:ln w="254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D15592B5-3150-D751-A514-7A2B947E2A6F}"/>
                  </a:ext>
                </a:extLst>
              </p:cNvPr>
              <p:cNvSpPr txBox="1"/>
              <p:nvPr/>
            </p:nvSpPr>
            <p:spPr>
              <a:xfrm>
                <a:off x="7434582" y="-2243829"/>
                <a:ext cx="611065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2"/>
                          </a:solidFill>
                          <a:latin typeface="Cambria Math" panose="02040503050406030204" pitchFamily="18" charset="0"/>
                          <a:ea typeface="Cambria Math" charset="0"/>
                          <a:cs typeface="Cambria Math" charset="0"/>
                          <a:sym typeface="Wingdings"/>
                        </a:rPr>
                        <m:t>𝐻</m:t>
                      </m:r>
                    </m:oMath>
                  </m:oMathPara>
                </a14:m>
                <a:endParaRPr lang="en-US" dirty="0"/>
              </a:p>
            </p:txBody>
          </p:sp>
        </mc:Choice>
        <mc:Fallback>
          <p:sp>
            <p:nvSpPr>
              <p:cNvPr id="19" name="TextBox 18">
                <a:extLst>
                  <a:ext uri="{FF2B5EF4-FFF2-40B4-BE49-F238E27FC236}">
                    <a16:creationId xmlns:a16="http://schemas.microsoft.com/office/drawing/2014/main" id="{D15592B5-3150-D751-A514-7A2B947E2A6F}"/>
                  </a:ext>
                </a:extLst>
              </p:cNvPr>
              <p:cNvSpPr txBox="1">
                <a:spLocks noRot="1" noChangeAspect="1" noMove="1" noResize="1" noEditPoints="1" noAdjustHandles="1" noChangeArrowheads="1" noChangeShapeType="1" noTextEdit="1"/>
              </p:cNvSpPr>
              <p:nvPr/>
            </p:nvSpPr>
            <p:spPr>
              <a:xfrm>
                <a:off x="7434582" y="-2243829"/>
                <a:ext cx="6110654" cy="369332"/>
              </a:xfrm>
              <a:prstGeom prst="rect">
                <a:avLst/>
              </a:prstGeom>
              <a:blipFill>
                <a:blip r:embed="rId2"/>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68A7E665-9EE1-BD44-947E-3519545299B6}"/>
              </a:ext>
            </a:extLst>
          </p:cNvPr>
          <p:cNvSpPr txBox="1"/>
          <p:nvPr/>
        </p:nvSpPr>
        <p:spPr>
          <a:xfrm>
            <a:off x="1697468" y="2319398"/>
            <a:ext cx="2976361" cy="430887"/>
          </a:xfrm>
          <a:prstGeom prst="rect">
            <a:avLst/>
          </a:prstGeom>
          <a:solidFill>
            <a:schemeClr val="bg1"/>
          </a:solidFill>
        </p:spPr>
        <p:txBody>
          <a:bodyPr wrap="square">
            <a:spAutoFit/>
          </a:bodyPr>
          <a:lstStyle/>
          <a:p>
            <a:pPr algn="ctr"/>
            <a:r>
              <a:rPr lang="en-US" sz="2200" b="1" dirty="0">
                <a:solidFill>
                  <a:schemeClr val="accent1"/>
                </a:solidFill>
                <a:ea typeface="Cambria Math" charset="0"/>
                <a:cs typeface="Cambria Math" charset="0"/>
              </a:rPr>
              <a:t>Learner goes first</a:t>
            </a:r>
            <a:endParaRPr lang="en-US" sz="2200" b="1" dirty="0">
              <a:solidFill>
                <a:schemeClr val="accent1"/>
              </a:solidFill>
            </a:endParaRPr>
          </a:p>
        </p:txBody>
      </p:sp>
      <p:sp>
        <p:nvSpPr>
          <p:cNvPr id="21" name="TextBox 20">
            <a:extLst>
              <a:ext uri="{FF2B5EF4-FFF2-40B4-BE49-F238E27FC236}">
                <a16:creationId xmlns:a16="http://schemas.microsoft.com/office/drawing/2014/main" id="{2A969116-E474-EB04-FAC3-FAC8B29DD353}"/>
              </a:ext>
            </a:extLst>
          </p:cNvPr>
          <p:cNvSpPr txBox="1"/>
          <p:nvPr/>
        </p:nvSpPr>
        <p:spPr>
          <a:xfrm>
            <a:off x="7735437" y="2353340"/>
            <a:ext cx="3307701" cy="430887"/>
          </a:xfrm>
          <a:prstGeom prst="rect">
            <a:avLst/>
          </a:prstGeom>
          <a:solidFill>
            <a:schemeClr val="bg1"/>
          </a:solidFill>
        </p:spPr>
        <p:txBody>
          <a:bodyPr wrap="square">
            <a:spAutoFit/>
          </a:bodyPr>
          <a:lstStyle/>
          <a:p>
            <a:pPr algn="ctr"/>
            <a:r>
              <a:rPr lang="en-US" sz="2200" b="1" dirty="0">
                <a:solidFill>
                  <a:schemeClr val="accent1"/>
                </a:solidFill>
                <a:ea typeface="Cambria Math" charset="0"/>
                <a:cs typeface="Cambria Math" charset="0"/>
              </a:rPr>
              <a:t>Adversary goes first</a:t>
            </a:r>
            <a:endParaRPr lang="en-US" sz="2200" b="1" dirty="0">
              <a:solidFill>
                <a:schemeClr val="accent1"/>
              </a:solidFill>
            </a:endParaRPr>
          </a:p>
        </p:txBody>
      </p:sp>
      <p:sp>
        <p:nvSpPr>
          <p:cNvPr id="36" name="TextBox 35">
            <a:extLst>
              <a:ext uri="{FF2B5EF4-FFF2-40B4-BE49-F238E27FC236}">
                <a16:creationId xmlns:a16="http://schemas.microsoft.com/office/drawing/2014/main" id="{0DD7A627-9202-284E-B33A-04F44D58875A}"/>
              </a:ext>
            </a:extLst>
          </p:cNvPr>
          <p:cNvSpPr txBox="1"/>
          <p:nvPr/>
        </p:nvSpPr>
        <p:spPr>
          <a:xfrm>
            <a:off x="2085193" y="2811283"/>
            <a:ext cx="2271252" cy="430887"/>
          </a:xfrm>
          <a:prstGeom prst="rect">
            <a:avLst/>
          </a:prstGeom>
          <a:noFill/>
        </p:spPr>
        <p:txBody>
          <a:bodyPr wrap="square">
            <a:spAutoFit/>
          </a:bodyPr>
          <a:lstStyle/>
          <a:p>
            <a:r>
              <a:rPr lang="en-US" sz="2200" b="1" dirty="0" err="1">
                <a:ea typeface="Cambria Math" charset="0"/>
              </a:rPr>
              <a:t>MinMax</a:t>
            </a:r>
            <a:r>
              <a:rPr lang="en-US" sz="2200" b="1" dirty="0">
                <a:ea typeface="Cambria Math" charset="0"/>
              </a:rPr>
              <a:t> </a:t>
            </a:r>
            <a:r>
              <a:rPr lang="en-US" sz="2200" dirty="0">
                <a:ea typeface="Cambria Math" charset="0"/>
              </a:rPr>
              <a:t>value</a:t>
            </a:r>
            <a:endParaRPr lang="en-US" sz="2200" dirty="0"/>
          </a:p>
        </p:txBody>
      </p:sp>
      <p:sp>
        <p:nvSpPr>
          <p:cNvPr id="38" name="TextBox 37">
            <a:extLst>
              <a:ext uri="{FF2B5EF4-FFF2-40B4-BE49-F238E27FC236}">
                <a16:creationId xmlns:a16="http://schemas.microsoft.com/office/drawing/2014/main" id="{9A36AFBE-DB2B-F04C-872F-CAB1719F4ABB}"/>
              </a:ext>
            </a:extLst>
          </p:cNvPr>
          <p:cNvSpPr txBox="1"/>
          <p:nvPr/>
        </p:nvSpPr>
        <p:spPr>
          <a:xfrm>
            <a:off x="8454241" y="2792975"/>
            <a:ext cx="2407674" cy="430887"/>
          </a:xfrm>
          <a:prstGeom prst="rect">
            <a:avLst/>
          </a:prstGeom>
          <a:noFill/>
        </p:spPr>
        <p:txBody>
          <a:bodyPr wrap="square">
            <a:spAutoFit/>
          </a:bodyPr>
          <a:lstStyle/>
          <a:p>
            <a:r>
              <a:rPr lang="en-US" sz="2200" b="1" dirty="0" err="1">
                <a:ea typeface="Cambria Math" charset="0"/>
              </a:rPr>
              <a:t>MaxMin</a:t>
            </a:r>
            <a:r>
              <a:rPr lang="en-US" sz="2200" b="1" dirty="0">
                <a:ea typeface="Cambria Math" charset="0"/>
              </a:rPr>
              <a:t> </a:t>
            </a:r>
            <a:r>
              <a:rPr lang="en-US" sz="2000" dirty="0">
                <a:ea typeface="Cambria Math" charset="0"/>
              </a:rPr>
              <a:t>value</a:t>
            </a:r>
            <a:endParaRPr lang="en-US" sz="2200" dirty="0"/>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3B0E6F76-7167-A549-9B0B-D939024DABD9}"/>
                  </a:ext>
                </a:extLst>
              </p:cNvPr>
              <p:cNvSpPr txBox="1"/>
              <p:nvPr/>
            </p:nvSpPr>
            <p:spPr>
              <a:xfrm>
                <a:off x="1526542" y="3252728"/>
                <a:ext cx="3129474" cy="769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8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800" i="1" dirty="0" smtClean="0">
                                  <a:solidFill>
                                    <a:schemeClr val="accent2"/>
                                  </a:solidFill>
                                  <a:latin typeface="Cambria Math" panose="02040503050406030204" pitchFamily="18" charset="0"/>
                                  <a:ea typeface="Cambria Math" charset="0"/>
                                  <a:cs typeface="Cambria Math" charset="0"/>
                                </a:rPr>
                              </m:ctrlPr>
                            </m:limLowPr>
                            <m:e>
                              <m:r>
                                <m:rPr>
                                  <m:sty m:val="p"/>
                                </m:rPr>
                                <a:rPr lang="en-US" sz="2800" b="0" i="0" dirty="0" smtClean="0">
                                  <a:solidFill>
                                    <a:schemeClr val="accent2"/>
                                  </a:solidFill>
                                  <a:latin typeface="Cambria Math" panose="02040503050406030204" pitchFamily="18" charset="0"/>
                                  <a:ea typeface="Cambria Math" charset="0"/>
                                  <a:cs typeface="Cambria Math" charset="0"/>
                                </a:rPr>
                                <m:t>min</m:t>
                              </m:r>
                            </m:e>
                            <m:lim>
                              <m:acc>
                                <m:accPr>
                                  <m:chr m:val="̅"/>
                                  <m:ctrlPr>
                                    <a:rPr lang="en-US" sz="2800" b="0" i="1" dirty="0" smtClean="0">
                                      <a:solidFill>
                                        <a:schemeClr val="accent2"/>
                                      </a:solidFill>
                                      <a:latin typeface="Cambria Math" panose="02040503050406030204" pitchFamily="18" charset="0"/>
                                      <a:ea typeface="Cambria Math" charset="0"/>
                                    </a:rPr>
                                  </m:ctrlPr>
                                </m:accPr>
                                <m:e>
                                  <m:r>
                                    <a:rPr lang="en-US" sz="2800" i="1" dirty="0">
                                      <a:solidFill>
                                        <a:schemeClr val="accent2"/>
                                      </a:solidFill>
                                      <a:latin typeface="Cambria Math" panose="02040503050406030204" pitchFamily="18" charset="0"/>
                                      <a:ea typeface="Cambria Math" charset="0"/>
                                      <a:cs typeface="Cambria Math" charset="0"/>
                                    </a:rPr>
                                    <m:t>h</m:t>
                                  </m:r>
                                </m:e>
                              </m:acc>
                              <m:r>
                                <a:rPr lang="en-US" sz="2800" b="0" i="1" dirty="0" smtClean="0">
                                  <a:solidFill>
                                    <a:schemeClr val="accent2"/>
                                  </a:solidFill>
                                  <a:latin typeface="Cambria Math" panose="02040503050406030204" pitchFamily="18" charset="0"/>
                                  <a:ea typeface="Cambria Math" charset="0"/>
                                  <a:cs typeface="Cambria Math" charset="0"/>
                                </a:rPr>
                                <m:t>∈</m:t>
                              </m:r>
                              <m:r>
                                <m:rPr>
                                  <m:sty m:val="p"/>
                                </m:rPr>
                                <a:rPr lang="en-US" sz="2800" b="0" i="0" dirty="0" smtClean="0">
                                  <a:solidFill>
                                    <a:schemeClr val="accent2"/>
                                  </a:solidFill>
                                  <a:latin typeface="Cambria Math" panose="02040503050406030204" pitchFamily="18" charset="0"/>
                                  <a:ea typeface="Cambria Math" charset="0"/>
                                  <a:cs typeface="Cambria Math" charset="0"/>
                                </a:rPr>
                                <m:t>Δ</m:t>
                              </m:r>
                              <m:d>
                                <m:dPr>
                                  <m:ctrlPr>
                                    <a:rPr lang="en-US" sz="2800" b="0" i="1" dirty="0" smtClean="0">
                                      <a:solidFill>
                                        <a:schemeClr val="accent2"/>
                                      </a:solidFill>
                                      <a:latin typeface="Cambria Math" panose="02040503050406030204" pitchFamily="18" charset="0"/>
                                      <a:ea typeface="Cambria Math" charset="0"/>
                                      <a:cs typeface="Cambria Math" charset="0"/>
                                    </a:rPr>
                                  </m:ctrlPr>
                                </m:dPr>
                                <m:e>
                                  <m:r>
                                    <a:rPr lang="en-US" sz="2800" b="0" i="1" dirty="0" smtClean="0">
                                      <a:solidFill>
                                        <a:schemeClr val="accent2"/>
                                      </a:solidFill>
                                      <a:latin typeface="Cambria Math" panose="02040503050406030204" pitchFamily="18" charset="0"/>
                                      <a:ea typeface="Cambria Math" charset="0"/>
                                      <a:cs typeface="Cambria Math" charset="0"/>
                                    </a:rPr>
                                    <m:t>𝐻</m:t>
                                  </m:r>
                                </m:e>
                              </m:d>
                            </m:lim>
                          </m:limLow>
                        </m:fName>
                        <m:e>
                          <m:func>
                            <m:funcPr>
                              <m:ctrlPr>
                                <a:rPr lang="en-US" sz="28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800" i="1" dirty="0" smtClean="0">
                                      <a:solidFill>
                                        <a:schemeClr val="accent1"/>
                                      </a:solidFill>
                                      <a:latin typeface="Cambria Math" panose="02040503050406030204" pitchFamily="18" charset="0"/>
                                      <a:ea typeface="Cambria Math" charset="0"/>
                                      <a:cs typeface="Cambria Math" charset="0"/>
                                    </a:rPr>
                                  </m:ctrlPr>
                                </m:limLowPr>
                                <m:e>
                                  <m:r>
                                    <m:rPr>
                                      <m:sty m:val="p"/>
                                    </m:rPr>
                                    <a:rPr lang="en-US" sz="2800" b="0" i="0" dirty="0" smtClean="0">
                                      <a:solidFill>
                                        <a:schemeClr val="accent1"/>
                                      </a:solidFill>
                                      <a:latin typeface="Cambria Math" panose="02040503050406030204" pitchFamily="18" charset="0"/>
                                      <a:ea typeface="Cambria Math" charset="0"/>
                                      <a:cs typeface="Cambria Math" charset="0"/>
                                    </a:rPr>
                                    <m:t>max</m:t>
                                  </m:r>
                                </m:e>
                                <m:lim>
                                  <m:r>
                                    <a:rPr lang="en-US" sz="2800" b="0" i="1" dirty="0" smtClean="0">
                                      <a:solidFill>
                                        <a:schemeClr val="accent1"/>
                                      </a:solidFill>
                                      <a:latin typeface="Cambria Math" panose="02040503050406030204" pitchFamily="18" charset="0"/>
                                      <a:ea typeface="Cambria Math" charset="0"/>
                                      <a:cs typeface="Cambria Math" charset="0"/>
                                    </a:rPr>
                                    <m:t>(</m:t>
                                  </m:r>
                                  <m:r>
                                    <a:rPr lang="en-US" sz="2800" b="0" i="1" dirty="0" smtClean="0">
                                      <a:solidFill>
                                        <a:schemeClr val="accent1"/>
                                      </a:solidFill>
                                      <a:latin typeface="Cambria Math" panose="02040503050406030204" pitchFamily="18" charset="0"/>
                                      <a:ea typeface="Cambria Math" charset="0"/>
                                      <a:cs typeface="Cambria Math" charset="0"/>
                                    </a:rPr>
                                    <m:t>𝑥</m:t>
                                  </m:r>
                                  <m:r>
                                    <a:rPr lang="en-US" sz="2800" b="0" i="1" dirty="0" smtClean="0">
                                      <a:solidFill>
                                        <a:schemeClr val="accent1"/>
                                      </a:solidFill>
                                      <a:latin typeface="Cambria Math" panose="02040503050406030204" pitchFamily="18" charset="0"/>
                                      <a:ea typeface="Cambria Math" charset="0"/>
                                      <a:cs typeface="Cambria Math" charset="0"/>
                                    </a:rPr>
                                    <m:t>,</m:t>
                                  </m:r>
                                  <m:r>
                                    <a:rPr lang="en-US" sz="2800" b="0" i="1" dirty="0" smtClean="0">
                                      <a:solidFill>
                                        <a:schemeClr val="accent1"/>
                                      </a:solidFill>
                                      <a:latin typeface="Cambria Math" panose="02040503050406030204" pitchFamily="18" charset="0"/>
                                      <a:ea typeface="Cambria Math" charset="0"/>
                                      <a:cs typeface="Cambria Math" charset="0"/>
                                    </a:rPr>
                                    <m:t>𝑦</m:t>
                                  </m:r>
                                  <m:r>
                                    <a:rPr lang="en-US" sz="2800" b="0" i="1" dirty="0" smtClean="0">
                                      <a:solidFill>
                                        <a:schemeClr val="accent1"/>
                                      </a:solidFill>
                                      <a:latin typeface="Cambria Math" panose="02040503050406030204" pitchFamily="18" charset="0"/>
                                      <a:ea typeface="Cambria Math" charset="0"/>
                                      <a:cs typeface="Cambria Math" charset="0"/>
                                    </a:rPr>
                                    <m:t>)</m:t>
                                  </m:r>
                                </m:lim>
                              </m:limLow>
                            </m:fName>
                            <m:e>
                              <m:r>
                                <a:rPr lang="en-US" sz="2800" b="0" i="1" dirty="0" smtClean="0">
                                  <a:solidFill>
                                    <a:schemeClr val="tx1"/>
                                  </a:solidFill>
                                  <a:latin typeface="Cambria Math" panose="02040503050406030204" pitchFamily="18" charset="0"/>
                                  <a:ea typeface="Cambria Math" charset="0"/>
                                  <a:cs typeface="Cambria Math" charset="0"/>
                                </a:rPr>
                                <m:t>𝐿</m:t>
                              </m:r>
                              <m:r>
                                <a:rPr lang="en-US" sz="2800" b="0" i="1" dirty="0" smtClean="0">
                                  <a:solidFill>
                                    <a:schemeClr val="tx1"/>
                                  </a:solidFill>
                                  <a:latin typeface="Cambria Math" panose="02040503050406030204" pitchFamily="18" charset="0"/>
                                  <a:ea typeface="Cambria Math" charset="0"/>
                                  <a:cs typeface="Cambria Math" charset="0"/>
                                </a:rPr>
                                <m:t>(</m:t>
                              </m:r>
                              <m:acc>
                                <m:accPr>
                                  <m:chr m:val="̅"/>
                                  <m:ctrlPr>
                                    <a:rPr lang="en-US" sz="2800" b="0" i="1" dirty="0" smtClean="0">
                                      <a:solidFill>
                                        <a:schemeClr val="accent2"/>
                                      </a:solidFill>
                                      <a:latin typeface="Cambria Math" panose="02040503050406030204" pitchFamily="18" charset="0"/>
                                      <a:ea typeface="Cambria Math" charset="0"/>
                                      <a:cs typeface="Cambria Math" charset="0"/>
                                    </a:rPr>
                                  </m:ctrlPr>
                                </m:accPr>
                                <m:e>
                                  <m:r>
                                    <a:rPr lang="en-US" sz="2800" b="0" i="1" dirty="0" smtClean="0">
                                      <a:solidFill>
                                        <a:schemeClr val="accent2"/>
                                      </a:solidFill>
                                      <a:latin typeface="Cambria Math" panose="02040503050406030204" pitchFamily="18" charset="0"/>
                                      <a:ea typeface="Cambria Math" charset="0"/>
                                      <a:cs typeface="Cambria Math" charset="0"/>
                                    </a:rPr>
                                    <m:t>h</m:t>
                                  </m:r>
                                </m:e>
                              </m:acc>
                              <m:r>
                                <a:rPr lang="en-US" sz="2800" b="0" i="1" dirty="0" smtClean="0">
                                  <a:solidFill>
                                    <a:schemeClr val="tx1"/>
                                  </a:solidFill>
                                  <a:latin typeface="Cambria Math" panose="02040503050406030204" pitchFamily="18" charset="0"/>
                                  <a:ea typeface="Cambria Math" charset="0"/>
                                  <a:cs typeface="Cambria Math" charset="0"/>
                                </a:rPr>
                                <m:t>, </m:t>
                              </m:r>
                              <m:r>
                                <a:rPr lang="en-US" sz="2800" b="0" i="1" dirty="0" smtClean="0">
                                  <a:solidFill>
                                    <a:schemeClr val="accent1"/>
                                  </a:solidFill>
                                  <a:latin typeface="Cambria Math" panose="02040503050406030204" pitchFamily="18" charset="0"/>
                                  <a:ea typeface="Cambria Math" charset="0"/>
                                  <a:cs typeface="Cambria Math" charset="0"/>
                                </a:rPr>
                                <m:t>𝑥</m:t>
                              </m:r>
                              <m:r>
                                <a:rPr lang="en-US" sz="2800" b="0" i="1" dirty="0" smtClean="0">
                                  <a:solidFill>
                                    <a:schemeClr val="tx1"/>
                                  </a:solidFill>
                                  <a:latin typeface="Cambria Math" panose="02040503050406030204" pitchFamily="18" charset="0"/>
                                  <a:ea typeface="Cambria Math" charset="0"/>
                                  <a:cs typeface="Cambria Math" charset="0"/>
                                </a:rPr>
                                <m:t>, </m:t>
                              </m:r>
                              <m:r>
                                <a:rPr lang="en-US" sz="2800" b="0" i="1" dirty="0" smtClean="0">
                                  <a:solidFill>
                                    <a:schemeClr val="accent1"/>
                                  </a:solidFill>
                                  <a:latin typeface="Cambria Math" panose="02040503050406030204" pitchFamily="18" charset="0"/>
                                  <a:ea typeface="Cambria Math" charset="0"/>
                                  <a:cs typeface="Cambria Math" charset="0"/>
                                </a:rPr>
                                <m:t>𝑦</m:t>
                              </m:r>
                              <m:r>
                                <a:rPr lang="en-US" sz="2800" b="0" i="1" dirty="0" smtClean="0">
                                  <a:solidFill>
                                    <a:schemeClr val="tx1"/>
                                  </a:solidFill>
                                  <a:latin typeface="Cambria Math" panose="02040503050406030204" pitchFamily="18" charset="0"/>
                                  <a:ea typeface="Cambria Math" charset="0"/>
                                  <a:cs typeface="Cambria Math" charset="0"/>
                                </a:rPr>
                                <m:t>)</m:t>
                              </m:r>
                            </m:e>
                          </m:func>
                        </m:e>
                      </m:func>
                      <m:r>
                        <a:rPr lang="en-US" sz="2800" b="0" i="0" dirty="0" smtClean="0">
                          <a:solidFill>
                            <a:schemeClr val="accent1"/>
                          </a:solidFill>
                          <a:latin typeface="Cambria Math" panose="02040503050406030204" pitchFamily="18" charset="0"/>
                          <a:ea typeface="Cambria Math" charset="0"/>
                          <a:cs typeface="Cambria Math" charset="0"/>
                        </a:rPr>
                        <m:t> </m:t>
                      </m:r>
                    </m:oMath>
                  </m:oMathPara>
                </a14:m>
                <a:endParaRPr lang="en-US" sz="2800" dirty="0"/>
              </a:p>
            </p:txBody>
          </p:sp>
        </mc:Choice>
        <mc:Fallback>
          <p:sp>
            <p:nvSpPr>
              <p:cNvPr id="40" name="TextBox 39">
                <a:extLst>
                  <a:ext uri="{FF2B5EF4-FFF2-40B4-BE49-F238E27FC236}">
                    <a16:creationId xmlns:a16="http://schemas.microsoft.com/office/drawing/2014/main" id="{3B0E6F76-7167-A549-9B0B-D939024DABD9}"/>
                  </a:ext>
                </a:extLst>
              </p:cNvPr>
              <p:cNvSpPr txBox="1">
                <a:spLocks noRot="1" noChangeAspect="1" noMove="1" noResize="1" noEditPoints="1" noAdjustHandles="1" noChangeArrowheads="1" noChangeShapeType="1" noTextEdit="1"/>
              </p:cNvSpPr>
              <p:nvPr/>
            </p:nvSpPr>
            <p:spPr>
              <a:xfrm>
                <a:off x="1526542" y="3252728"/>
                <a:ext cx="3129474" cy="769057"/>
              </a:xfrm>
              <a:prstGeom prst="rect">
                <a:avLst/>
              </a:prstGeom>
              <a:blipFill>
                <a:blip r:embed="rId3"/>
                <a:stretch>
                  <a:fillRect r="-8502" b="-327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DCF9663E-3B8E-8844-935D-3C99DCC29C9D}"/>
                  </a:ext>
                </a:extLst>
              </p:cNvPr>
              <p:cNvSpPr txBox="1"/>
              <p:nvPr/>
            </p:nvSpPr>
            <p:spPr>
              <a:xfrm>
                <a:off x="7434582" y="3252728"/>
                <a:ext cx="3786663" cy="7024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limLow>
                        <m:limLowPr>
                          <m:ctrlPr>
                            <a:rPr lang="en-US" sz="2800" i="1" dirty="0" smtClean="0">
                              <a:solidFill>
                                <a:schemeClr val="accent1"/>
                              </a:solidFill>
                              <a:latin typeface="Cambria Math" panose="02040503050406030204" pitchFamily="18" charset="0"/>
                              <a:ea typeface="Cambria Math" charset="0"/>
                              <a:cs typeface="Cambria Math" charset="0"/>
                            </a:rPr>
                          </m:ctrlPr>
                        </m:limLowPr>
                        <m:e>
                          <m:r>
                            <m:rPr>
                              <m:sty m:val="p"/>
                            </m:rPr>
                            <a:rPr lang="en-US" sz="2800" dirty="0">
                              <a:solidFill>
                                <a:schemeClr val="accent1"/>
                              </a:solidFill>
                              <a:latin typeface="Cambria Math" panose="02040503050406030204" pitchFamily="18" charset="0"/>
                              <a:ea typeface="Cambria Math" charset="0"/>
                              <a:cs typeface="Cambria Math" charset="0"/>
                            </a:rPr>
                            <m:t>max</m:t>
                          </m:r>
                        </m:e>
                        <m:lim>
                          <m:r>
                            <a:rPr lang="en-US" sz="2800" b="0" i="1" dirty="0" smtClean="0">
                              <a:solidFill>
                                <a:schemeClr val="accent1"/>
                              </a:solidFill>
                              <a:latin typeface="Cambria Math" panose="02040503050406030204" pitchFamily="18" charset="0"/>
                              <a:ea typeface="Cambria Math" charset="0"/>
                              <a:cs typeface="Cambria Math" charset="0"/>
                            </a:rPr>
                            <m:t>𝐷</m:t>
                          </m:r>
                          <m:r>
                            <a:rPr lang="en-US" sz="2800" b="0" i="1" dirty="0" smtClean="0">
                              <a:solidFill>
                                <a:schemeClr val="accent1"/>
                              </a:solidFill>
                              <a:latin typeface="Cambria Math" panose="02040503050406030204" pitchFamily="18" charset="0"/>
                              <a:ea typeface="Cambria Math" charset="0"/>
                              <a:cs typeface="Cambria Math" charset="0"/>
                            </a:rPr>
                            <m:t>∈</m:t>
                          </m:r>
                          <m:r>
                            <m:rPr>
                              <m:sty m:val="p"/>
                            </m:rPr>
                            <a:rPr lang="en-US" sz="2800" b="0" i="0" dirty="0" smtClean="0">
                              <a:solidFill>
                                <a:schemeClr val="accent1"/>
                              </a:solidFill>
                              <a:latin typeface="Cambria Math" panose="02040503050406030204" pitchFamily="18" charset="0"/>
                              <a:ea typeface="Cambria Math" charset="0"/>
                              <a:cs typeface="Cambria Math" charset="0"/>
                            </a:rPr>
                            <m:t>Δ</m:t>
                          </m:r>
                          <m:d>
                            <m:dPr>
                              <m:ctrlPr>
                                <a:rPr lang="en-US" sz="2800" b="0" i="1" dirty="0" smtClean="0">
                                  <a:solidFill>
                                    <a:schemeClr val="accent1"/>
                                  </a:solidFill>
                                  <a:latin typeface="Cambria Math" panose="02040503050406030204" pitchFamily="18" charset="0"/>
                                  <a:ea typeface="Cambria Math" charset="0"/>
                                  <a:cs typeface="Cambria Math" charset="0"/>
                                </a:rPr>
                              </m:ctrlPr>
                            </m:dPr>
                            <m:e>
                              <m:r>
                                <a:rPr lang="en-US" sz="2800" b="0" i="1" dirty="0" smtClean="0">
                                  <a:solidFill>
                                    <a:schemeClr val="accent1"/>
                                  </a:solidFill>
                                  <a:latin typeface="Cambria Math" panose="02040503050406030204" pitchFamily="18" charset="0"/>
                                  <a:ea typeface="Cambria Math" charset="0"/>
                                  <a:cs typeface="Cambria Math" charset="0"/>
                                </a:rPr>
                                <m:t>𝑋</m:t>
                              </m:r>
                              <m:r>
                                <a:rPr lang="en-US" sz="2800" b="0" i="1" dirty="0" smtClean="0">
                                  <a:solidFill>
                                    <a:schemeClr val="accent1"/>
                                  </a:solidFill>
                                  <a:latin typeface="Cambria Math" panose="02040503050406030204" pitchFamily="18" charset="0"/>
                                  <a:ea typeface="Cambria Math" charset="0"/>
                                  <a:cs typeface="Cambria Math" charset="0"/>
                                </a:rPr>
                                <m:t>×</m:t>
                              </m:r>
                              <m:r>
                                <a:rPr lang="en-US" sz="2800" b="0" i="1" dirty="0" smtClean="0">
                                  <a:solidFill>
                                    <a:schemeClr val="accent1"/>
                                  </a:solidFill>
                                  <a:latin typeface="Cambria Math" panose="02040503050406030204" pitchFamily="18" charset="0"/>
                                  <a:ea typeface="Cambria Math" charset="0"/>
                                  <a:cs typeface="Cambria Math" charset="0"/>
                                </a:rPr>
                                <m:t>𝑌</m:t>
                              </m:r>
                            </m:e>
                          </m:d>
                        </m:lim>
                      </m:limLow>
                      <m:limLow>
                        <m:limLowPr>
                          <m:ctrlPr>
                            <a:rPr lang="en-US" sz="2800" i="1" dirty="0">
                              <a:solidFill>
                                <a:schemeClr val="accent2"/>
                              </a:solidFill>
                              <a:latin typeface="Cambria Math" panose="02040503050406030204" pitchFamily="18" charset="0"/>
                              <a:ea typeface="Cambria Math" charset="0"/>
                              <a:cs typeface="Cambria Math" charset="0"/>
                            </a:rPr>
                          </m:ctrlPr>
                        </m:limLowPr>
                        <m:e>
                          <m:r>
                            <a:rPr lang="en-US" sz="2800" b="0" i="1" dirty="0" smtClean="0">
                              <a:solidFill>
                                <a:schemeClr val="accent2"/>
                              </a:solidFill>
                              <a:latin typeface="Cambria Math" panose="02040503050406030204" pitchFamily="18" charset="0"/>
                              <a:ea typeface="Cambria Math" charset="0"/>
                              <a:cs typeface="Cambria Math" charset="0"/>
                            </a:rPr>
                            <m:t> </m:t>
                          </m:r>
                          <m:r>
                            <m:rPr>
                              <m:sty m:val="p"/>
                            </m:rPr>
                            <a:rPr lang="en-US" sz="2800" dirty="0">
                              <a:solidFill>
                                <a:schemeClr val="accent2"/>
                              </a:solidFill>
                              <a:latin typeface="Cambria Math" panose="02040503050406030204" pitchFamily="18" charset="0"/>
                              <a:ea typeface="Cambria Math" charset="0"/>
                              <a:cs typeface="Cambria Math" charset="0"/>
                            </a:rPr>
                            <m:t>min</m:t>
                          </m:r>
                          <m:r>
                            <a:rPr lang="en-US" sz="2800" b="0" i="0" dirty="0" smtClean="0">
                              <a:solidFill>
                                <a:schemeClr val="accent2"/>
                              </a:solidFill>
                              <a:latin typeface="Cambria Math" panose="02040503050406030204" pitchFamily="18" charset="0"/>
                              <a:ea typeface="Cambria Math" charset="0"/>
                              <a:cs typeface="Cambria Math" charset="0"/>
                            </a:rPr>
                            <m:t> </m:t>
                          </m:r>
                        </m:e>
                        <m:lim>
                          <m:r>
                            <a:rPr lang="en-US" sz="2800" b="0" i="1" dirty="0" smtClean="0">
                              <a:solidFill>
                                <a:schemeClr val="accent2"/>
                              </a:solidFill>
                              <a:latin typeface="Cambria Math" panose="02040503050406030204" pitchFamily="18" charset="0"/>
                              <a:ea typeface="Cambria Math" charset="0"/>
                              <a:cs typeface="Cambria Math" charset="0"/>
                            </a:rPr>
                            <m:t>h</m:t>
                          </m:r>
                          <m:r>
                            <a:rPr lang="en-US" sz="2800" b="0" i="1" dirty="0" smtClean="0">
                              <a:solidFill>
                                <a:schemeClr val="accent2"/>
                              </a:solidFill>
                              <a:latin typeface="Cambria Math" panose="02040503050406030204" pitchFamily="18" charset="0"/>
                              <a:ea typeface="Cambria Math" charset="0"/>
                              <a:cs typeface="Cambria Math" charset="0"/>
                            </a:rPr>
                            <m:t>∈</m:t>
                          </m:r>
                          <m:r>
                            <a:rPr lang="en-US" sz="2800" b="0" i="1" dirty="0" smtClean="0">
                              <a:solidFill>
                                <a:schemeClr val="accent2"/>
                              </a:solidFill>
                              <a:latin typeface="Cambria Math" panose="02040503050406030204" pitchFamily="18" charset="0"/>
                              <a:ea typeface="Cambria Math" charset="0"/>
                              <a:cs typeface="Cambria Math" charset="0"/>
                            </a:rPr>
                            <m:t>𝐻</m:t>
                          </m:r>
                        </m:lim>
                      </m:limLow>
                      <m:r>
                        <m:rPr>
                          <m:sty m:val="p"/>
                        </m:rPr>
                        <a:rPr lang="en-US" sz="2800" dirty="0">
                          <a:latin typeface="Cambria Math" panose="02040503050406030204" pitchFamily="18" charset="0"/>
                          <a:ea typeface="Cambria Math" charset="0"/>
                          <a:cs typeface="Cambria Math" charset="0"/>
                        </a:rPr>
                        <m:t>L</m:t>
                      </m:r>
                      <m:d>
                        <m:dPr>
                          <m:ctrlPr>
                            <a:rPr lang="en-US" sz="2800" i="1" dirty="0">
                              <a:latin typeface="Cambria Math" panose="02040503050406030204" pitchFamily="18" charset="0"/>
                              <a:ea typeface="Cambria Math" charset="0"/>
                              <a:cs typeface="Cambria Math" charset="0"/>
                            </a:rPr>
                          </m:ctrlPr>
                        </m:dPr>
                        <m:e>
                          <m:r>
                            <a:rPr lang="en-US" sz="2800" b="0" i="1" dirty="0" smtClean="0">
                              <a:solidFill>
                                <a:schemeClr val="accent2"/>
                              </a:solidFill>
                              <a:latin typeface="Cambria Math" panose="02040503050406030204" pitchFamily="18" charset="0"/>
                              <a:ea typeface="Cambria Math" charset="0"/>
                              <a:cs typeface="Cambria Math" charset="0"/>
                            </a:rPr>
                            <m:t>h</m:t>
                          </m:r>
                          <m:r>
                            <a:rPr lang="en-US" sz="2800" dirty="0">
                              <a:latin typeface="Cambria Math" panose="02040503050406030204" pitchFamily="18" charset="0"/>
                              <a:ea typeface="Cambria Math" charset="0"/>
                              <a:cs typeface="Cambria Math" charset="0"/>
                            </a:rPr>
                            <m:t>,</m:t>
                          </m:r>
                          <m:r>
                            <a:rPr lang="en-US" sz="2800" dirty="0">
                              <a:latin typeface="Cambria Math" panose="02040503050406030204" pitchFamily="18" charset="0"/>
                              <a:ea typeface="Cambria Math" charset="0"/>
                              <a:cs typeface="Cambria Math" charset="0"/>
                            </a:rPr>
                            <m:t> </m:t>
                          </m:r>
                          <m:r>
                            <m:rPr>
                              <m:sty m:val="p"/>
                            </m:rPr>
                            <a:rPr lang="en-US" sz="2800" dirty="0">
                              <a:solidFill>
                                <a:schemeClr val="accent1"/>
                              </a:solidFill>
                              <a:latin typeface="Cambria Math" panose="02040503050406030204" pitchFamily="18" charset="0"/>
                              <a:ea typeface="Cambria Math" charset="0"/>
                              <a:cs typeface="Cambria Math" charset="0"/>
                            </a:rPr>
                            <m:t>D</m:t>
                          </m:r>
                        </m:e>
                      </m:d>
                    </m:oMath>
                  </m:oMathPara>
                </a14:m>
                <a:endParaRPr lang="en-US" sz="2800" dirty="0"/>
              </a:p>
            </p:txBody>
          </p:sp>
        </mc:Choice>
        <mc:Fallback>
          <p:sp>
            <p:nvSpPr>
              <p:cNvPr id="41" name="TextBox 40">
                <a:extLst>
                  <a:ext uri="{FF2B5EF4-FFF2-40B4-BE49-F238E27FC236}">
                    <a16:creationId xmlns:a16="http://schemas.microsoft.com/office/drawing/2014/main" id="{DCF9663E-3B8E-8844-935D-3C99DCC29C9D}"/>
                  </a:ext>
                </a:extLst>
              </p:cNvPr>
              <p:cNvSpPr txBox="1">
                <a:spLocks noRot="1" noChangeAspect="1" noMove="1" noResize="1" noEditPoints="1" noAdjustHandles="1" noChangeArrowheads="1" noChangeShapeType="1" noTextEdit="1"/>
              </p:cNvSpPr>
              <p:nvPr/>
            </p:nvSpPr>
            <p:spPr>
              <a:xfrm>
                <a:off x="7434582" y="3252728"/>
                <a:ext cx="3786663" cy="70243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7D3BB428-5439-2C1E-914C-270D8BCE4DEE}"/>
                  </a:ext>
                </a:extLst>
              </p:cNvPr>
              <p:cNvSpPr txBox="1"/>
              <p:nvPr/>
            </p:nvSpPr>
            <p:spPr>
              <a:xfrm>
                <a:off x="6224956" y="4146500"/>
                <a:ext cx="5987523" cy="1938992"/>
              </a:xfrm>
              <a:prstGeom prst="rect">
                <a:avLst/>
              </a:prstGeom>
              <a:noFill/>
            </p:spPr>
            <p:txBody>
              <a:bodyPr wrap="square" rtlCol="0">
                <a:spAutoFit/>
              </a:bodyPr>
              <a:lstStyle/>
              <a:p>
                <a:r>
                  <a:rPr lang="en-US" sz="2400" dirty="0"/>
                  <a:t>Adversary commits to a distribution of instances </a:t>
                </a:r>
                <a14:m>
                  <m:oMath xmlns:m="http://schemas.openxmlformats.org/officeDocument/2006/math">
                    <m:r>
                      <a:rPr lang="en-US" sz="2400" b="0" i="1" dirty="0" smtClean="0">
                        <a:solidFill>
                          <a:schemeClr val="accent1"/>
                        </a:solidFill>
                        <a:latin typeface="Cambria Math" panose="02040503050406030204" pitchFamily="18" charset="0"/>
                        <a:ea typeface="Cambria Math" charset="0"/>
                        <a:cs typeface="Cambria Math" charset="0"/>
                      </a:rPr>
                      <m:t>𝐷</m:t>
                    </m:r>
                  </m:oMath>
                </a14:m>
                <a:endParaRPr lang="en-US" sz="2400" dirty="0"/>
              </a:p>
              <a:p>
                <a:pPr algn="ctr"/>
                <a:r>
                  <a:rPr lang="en-US" sz="2400" dirty="0"/>
                  <a:t>then</a:t>
                </a:r>
              </a:p>
              <a:p>
                <a:r>
                  <a:rPr lang="en-US" sz="2400" dirty="0"/>
                  <a:t>learner finds a good function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h</m:t>
                    </m:r>
                  </m:oMath>
                </a14:m>
                <a:r>
                  <a:rPr lang="en-US" sz="2400" dirty="0"/>
                  <a:t> for that distribution.</a:t>
                </a:r>
              </a:p>
            </p:txBody>
          </p:sp>
        </mc:Choice>
        <mc:Fallback>
          <p:sp>
            <p:nvSpPr>
              <p:cNvPr id="22" name="TextBox 21">
                <a:extLst>
                  <a:ext uri="{FF2B5EF4-FFF2-40B4-BE49-F238E27FC236}">
                    <a16:creationId xmlns:a16="http://schemas.microsoft.com/office/drawing/2014/main" id="{7D3BB428-5439-2C1E-914C-270D8BCE4DEE}"/>
                  </a:ext>
                </a:extLst>
              </p:cNvPr>
              <p:cNvSpPr txBox="1">
                <a:spLocks noRot="1" noChangeAspect="1" noMove="1" noResize="1" noEditPoints="1" noAdjustHandles="1" noChangeArrowheads="1" noChangeShapeType="1" noTextEdit="1"/>
              </p:cNvSpPr>
              <p:nvPr/>
            </p:nvSpPr>
            <p:spPr>
              <a:xfrm>
                <a:off x="6224956" y="4146500"/>
                <a:ext cx="5987523" cy="1938992"/>
              </a:xfrm>
              <a:prstGeom prst="rect">
                <a:avLst/>
              </a:prstGeom>
              <a:blipFill>
                <a:blip r:embed="rId5"/>
                <a:stretch>
                  <a:fillRect l="-1695" t="-2597" b="-58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0EBFA434-E4B9-8DE9-1062-395D788AB7FF}"/>
                  </a:ext>
                </a:extLst>
              </p:cNvPr>
              <p:cNvSpPr txBox="1"/>
              <p:nvPr/>
            </p:nvSpPr>
            <p:spPr>
              <a:xfrm>
                <a:off x="251149" y="4146500"/>
                <a:ext cx="5844851" cy="1208472"/>
              </a:xfrm>
              <a:prstGeom prst="rect">
                <a:avLst/>
              </a:prstGeom>
              <a:noFill/>
            </p:spPr>
            <p:txBody>
              <a:bodyPr wrap="square" rtlCol="0">
                <a:spAutoFit/>
              </a:bodyPr>
              <a:lstStyle/>
              <a:p>
                <a:r>
                  <a:rPr lang="en-US" sz="2400" dirty="0"/>
                  <a:t>The learner commits to a rand. function </a:t>
                </a:r>
                <a14:m>
                  <m:oMath xmlns:m="http://schemas.openxmlformats.org/officeDocument/2006/math">
                    <m:acc>
                      <m:accPr>
                        <m:chr m:val="̅"/>
                        <m:ctrlPr>
                          <a:rPr lang="en-US" sz="2400" b="0" i="1" dirty="0" smtClean="0">
                            <a:solidFill>
                              <a:schemeClr val="accent2"/>
                            </a:solidFill>
                            <a:latin typeface="Cambria Math" panose="02040503050406030204" pitchFamily="18" charset="0"/>
                            <a:ea typeface="Cambria Math" charset="0"/>
                          </a:rPr>
                        </m:ctrlPr>
                      </m:accPr>
                      <m:e>
                        <m:r>
                          <a:rPr lang="en-US" sz="2400" b="0" i="1" dirty="0" smtClean="0">
                            <a:solidFill>
                              <a:schemeClr val="accent2"/>
                            </a:solidFill>
                            <a:latin typeface="Cambria Math" panose="02040503050406030204" pitchFamily="18" charset="0"/>
                            <a:ea typeface="Cambria Math" charset="0"/>
                          </a:rPr>
                          <m:t>h</m:t>
                        </m:r>
                      </m:e>
                    </m:acc>
                  </m:oMath>
                </a14:m>
                <a:r>
                  <a:rPr lang="en-US" sz="2400" dirty="0"/>
                  <a:t>. </a:t>
                </a:r>
              </a:p>
              <a:p>
                <a:pPr algn="ctr"/>
                <a:r>
                  <a:rPr lang="en-US" sz="2400" dirty="0"/>
                  <a:t>then</a:t>
                </a:r>
              </a:p>
              <a:p>
                <a:r>
                  <a:rPr lang="en-US" sz="2400" dirty="0"/>
                  <a:t>adversary picks a difficult instance </a:t>
                </a:r>
                <a14:m>
                  <m:oMath xmlns:m="http://schemas.openxmlformats.org/officeDocument/2006/math">
                    <m:r>
                      <a:rPr lang="en-US" sz="2400" b="0" i="0" dirty="0" smtClean="0">
                        <a:solidFill>
                          <a:schemeClr val="accent1"/>
                        </a:solidFill>
                        <a:latin typeface="Cambria Math" panose="02040503050406030204" pitchFamily="18" charset="0"/>
                        <a:ea typeface="Cambria Math" charset="0"/>
                        <a:cs typeface="Cambria Math" charset="0"/>
                      </a:rPr>
                      <m:t>(</m:t>
                    </m:r>
                    <m:r>
                      <a:rPr lang="en-US" sz="2400" b="0" i="1" dirty="0" smtClean="0">
                        <a:solidFill>
                          <a:schemeClr val="accent1"/>
                        </a:solidFill>
                        <a:latin typeface="Cambria Math" panose="02040503050406030204" pitchFamily="18" charset="0"/>
                        <a:ea typeface="Cambria Math" charset="0"/>
                        <a:cs typeface="Cambria Math" charset="0"/>
                      </a:rPr>
                      <m:t>𝑥</m:t>
                    </m:r>
                    <m:r>
                      <a:rPr lang="en-US" sz="2400" b="0" i="1" dirty="0" smtClean="0">
                        <a:solidFill>
                          <a:schemeClr val="tx1"/>
                        </a:solidFill>
                        <a:latin typeface="Cambria Math" panose="02040503050406030204" pitchFamily="18" charset="0"/>
                        <a:ea typeface="Cambria Math" charset="0"/>
                        <a:cs typeface="Cambria Math" charset="0"/>
                      </a:rPr>
                      <m:t>, </m:t>
                    </m:r>
                    <m:r>
                      <a:rPr lang="en-US" sz="2400" b="0" i="1" dirty="0" smtClean="0">
                        <a:solidFill>
                          <a:schemeClr val="accent1"/>
                        </a:solidFill>
                        <a:latin typeface="Cambria Math" panose="02040503050406030204" pitchFamily="18" charset="0"/>
                        <a:ea typeface="Cambria Math" charset="0"/>
                        <a:cs typeface="Cambria Math" charset="0"/>
                      </a:rPr>
                      <m:t>𝑦</m:t>
                    </m:r>
                    <m:r>
                      <a:rPr lang="en-US" sz="2400" b="0" i="1" dirty="0" smtClean="0">
                        <a:solidFill>
                          <a:schemeClr val="accent1"/>
                        </a:solidFill>
                        <a:latin typeface="Cambria Math" panose="02040503050406030204" pitchFamily="18" charset="0"/>
                        <a:ea typeface="Cambria Math" charset="0"/>
                        <a:cs typeface="Cambria Math" charset="0"/>
                      </a:rPr>
                      <m:t>)</m:t>
                    </m:r>
                  </m:oMath>
                </a14:m>
                <a:r>
                  <a:rPr lang="en-US" sz="2400" dirty="0"/>
                  <a:t>.</a:t>
                </a:r>
              </a:p>
            </p:txBody>
          </p:sp>
        </mc:Choice>
        <mc:Fallback>
          <p:sp>
            <p:nvSpPr>
              <p:cNvPr id="23" name="TextBox 22">
                <a:extLst>
                  <a:ext uri="{FF2B5EF4-FFF2-40B4-BE49-F238E27FC236}">
                    <a16:creationId xmlns:a16="http://schemas.microsoft.com/office/drawing/2014/main" id="{0EBFA434-E4B9-8DE9-1062-395D788AB7FF}"/>
                  </a:ext>
                </a:extLst>
              </p:cNvPr>
              <p:cNvSpPr txBox="1">
                <a:spLocks noRot="1" noChangeAspect="1" noMove="1" noResize="1" noEditPoints="1" noAdjustHandles="1" noChangeArrowheads="1" noChangeShapeType="1" noTextEdit="1"/>
              </p:cNvSpPr>
              <p:nvPr/>
            </p:nvSpPr>
            <p:spPr>
              <a:xfrm>
                <a:off x="251149" y="4146500"/>
                <a:ext cx="5844851" cy="1208472"/>
              </a:xfrm>
              <a:prstGeom prst="rect">
                <a:avLst/>
              </a:prstGeom>
              <a:blipFill>
                <a:blip r:embed="rId6"/>
                <a:stretch>
                  <a:fillRect l="-1515" t="-3125" b="-1145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E98CC529-3B25-E784-F707-70C6AEEA97B3}"/>
                  </a:ext>
                </a:extLst>
              </p:cNvPr>
              <p:cNvSpPr txBox="1"/>
              <p:nvPr/>
            </p:nvSpPr>
            <p:spPr>
              <a:xfrm>
                <a:off x="447203" y="1243267"/>
                <a:ext cx="11765281" cy="1469633"/>
              </a:xfrm>
              <a:prstGeom prst="rect">
                <a:avLst/>
              </a:prstGeom>
              <a:noFill/>
            </p:spPr>
            <p:txBody>
              <a:bodyPr wrap="square">
                <a:spAutoFit/>
              </a:bodyPr>
              <a:lstStyle/>
              <a:p>
                <a:r>
                  <a:rPr lang="en-US" sz="2800" u="sng" dirty="0"/>
                  <a:t>Mixed Strategies:</a:t>
                </a:r>
                <a:r>
                  <a:rPr lang="en-US" sz="2800" dirty="0"/>
                  <a:t>          </a:t>
                </a:r>
                <a:r>
                  <a:rPr lang="en-US" sz="2800" dirty="0">
                    <a:ea typeface="Cambria Math" charset="0"/>
                    <a:cs typeface="Cambria Math" charset="0"/>
                  </a:rPr>
                  <a:t>picks</a:t>
                </a:r>
                <a:r>
                  <a:rPr lang="en-US" sz="2800" dirty="0">
                    <a:solidFill>
                      <a:srgbClr val="C00000"/>
                    </a:solidFill>
                    <a:ea typeface="Cambria Math" charset="0"/>
                    <a:cs typeface="Cambria Math" charset="0"/>
                  </a:rPr>
                  <a:t> </a:t>
                </a:r>
                <a14:m>
                  <m:oMath xmlns:m="http://schemas.openxmlformats.org/officeDocument/2006/math">
                    <m:acc>
                      <m:accPr>
                        <m:chr m:val="̅"/>
                        <m:ctrlPr>
                          <a:rPr lang="en-US" sz="2800" b="0" i="1" dirty="0" smtClean="0">
                            <a:solidFill>
                              <a:schemeClr val="accent2"/>
                            </a:solidFill>
                            <a:latin typeface="Cambria Math" panose="02040503050406030204" pitchFamily="18" charset="0"/>
                            <a:ea typeface="Cambria Math" charset="0"/>
                          </a:rPr>
                        </m:ctrlPr>
                      </m:accPr>
                      <m:e>
                        <m:r>
                          <a:rPr lang="en-US" sz="2800" b="0" i="1" dirty="0" smtClean="0">
                            <a:solidFill>
                              <a:schemeClr val="accent2"/>
                            </a:solidFill>
                            <a:latin typeface="Cambria Math" panose="02040503050406030204" pitchFamily="18" charset="0"/>
                            <a:ea typeface="Cambria Math" charset="0"/>
                          </a:rPr>
                          <m:t>h</m:t>
                        </m:r>
                      </m:e>
                    </m:acc>
                    <m:r>
                      <a:rPr lang="en-US" sz="2800" b="0" i="1" dirty="0" smtClean="0">
                        <a:latin typeface="Cambria Math" panose="02040503050406030204" pitchFamily="18" charset="0"/>
                      </a:rPr>
                      <m:t> </m:t>
                    </m:r>
                    <m:r>
                      <a:rPr lang="en-US" sz="2800" b="0" i="1" dirty="0" smtClean="0">
                        <a:solidFill>
                          <a:schemeClr val="accent2"/>
                        </a:solidFill>
                        <a:latin typeface="Cambria Math" panose="02040503050406030204" pitchFamily="18" charset="0"/>
                        <a:ea typeface="Cambria Math" charset="0"/>
                        <a:cs typeface="Cambria Math" charset="0"/>
                      </a:rPr>
                      <m:t>∈</m:t>
                    </m:r>
                    <m:r>
                      <m:rPr>
                        <m:sty m:val="p"/>
                      </m:rPr>
                      <a:rPr lang="en-US" sz="2800" b="0" i="0" dirty="0" smtClean="0">
                        <a:solidFill>
                          <a:schemeClr val="accent2"/>
                        </a:solidFill>
                        <a:latin typeface="Cambria Math" panose="02040503050406030204" pitchFamily="18" charset="0"/>
                        <a:ea typeface="Cambria Math" charset="0"/>
                        <a:cs typeface="Cambria Math" charset="0"/>
                      </a:rPr>
                      <m:t>Δ</m:t>
                    </m:r>
                    <m:r>
                      <a:rPr lang="en-US" sz="2800" b="0" i="1" dirty="0" smtClean="0">
                        <a:solidFill>
                          <a:schemeClr val="accent2"/>
                        </a:solidFill>
                        <a:latin typeface="Cambria Math" panose="02040503050406030204" pitchFamily="18" charset="0"/>
                        <a:ea typeface="Cambria Math" charset="0"/>
                        <a:cs typeface="Cambria Math" charset="0"/>
                      </a:rPr>
                      <m:t>(</m:t>
                    </m:r>
                    <m:r>
                      <a:rPr lang="en-US" sz="2800" b="0" i="1" dirty="0" smtClean="0">
                        <a:solidFill>
                          <a:schemeClr val="accent2"/>
                        </a:solidFill>
                        <a:latin typeface="Cambria Math" panose="02040503050406030204" pitchFamily="18" charset="0"/>
                        <a:ea typeface="Cambria Math" charset="0"/>
                        <a:cs typeface="Cambria Math" charset="0"/>
                      </a:rPr>
                      <m:t>𝐻</m:t>
                    </m:r>
                    <m:r>
                      <a:rPr lang="en-US" sz="2800" b="0" i="1" dirty="0" smtClean="0">
                        <a:solidFill>
                          <a:schemeClr val="accent2"/>
                        </a:solidFill>
                        <a:latin typeface="Cambria Math" panose="02040503050406030204" pitchFamily="18" charset="0"/>
                        <a:ea typeface="Cambria Math" charset="0"/>
                        <a:cs typeface="Cambria Math" charset="0"/>
                      </a:rPr>
                      <m:t>)</m:t>
                    </m:r>
                  </m:oMath>
                </a14:m>
                <a:r>
                  <a:rPr lang="en-US" sz="2800" dirty="0"/>
                  <a:t> and      </a:t>
                </a:r>
                <a14:m>
                  <m:oMath xmlns:m="http://schemas.openxmlformats.org/officeDocument/2006/math">
                    <m:r>
                      <a:rPr lang="en-US" sz="2800" b="0" i="0" dirty="0" smtClean="0">
                        <a:solidFill>
                          <a:schemeClr val="accent1"/>
                        </a:solidFill>
                        <a:latin typeface="Cambria Math" panose="02040503050406030204" pitchFamily="18" charset="0"/>
                        <a:ea typeface="Cambria Math" charset="0"/>
                        <a:cs typeface="Cambria Math" charset="0"/>
                      </a:rPr>
                      <m:t>  </m:t>
                    </m:r>
                    <m:r>
                      <a:rPr lang="en-US" sz="2800" b="0" i="0" dirty="0" smtClean="0">
                        <a:solidFill>
                          <a:schemeClr val="tx1"/>
                        </a:solidFill>
                        <a:latin typeface="Cambria Math" panose="02040503050406030204" pitchFamily="18" charset="0"/>
                        <a:ea typeface="Cambria Math" charset="0"/>
                        <a:cs typeface="Cambria Math" charset="0"/>
                      </a:rPr>
                      <m:t> </m:t>
                    </m:r>
                    <m:r>
                      <m:rPr>
                        <m:sty m:val="p"/>
                      </m:rPr>
                      <a:rPr lang="en-US" sz="2800" b="0" i="0" dirty="0" smtClean="0">
                        <a:solidFill>
                          <a:schemeClr val="tx1"/>
                        </a:solidFill>
                        <a:latin typeface="Cambria Math" panose="02040503050406030204" pitchFamily="18" charset="0"/>
                        <a:ea typeface="Cambria Math" charset="0"/>
                        <a:cs typeface="Cambria Math" charset="0"/>
                      </a:rPr>
                      <m:t>picks</m:t>
                    </m:r>
                    <m:r>
                      <a:rPr lang="en-US" sz="2800" b="0" i="0" dirty="0" smtClean="0">
                        <a:solidFill>
                          <a:schemeClr val="tx1"/>
                        </a:solidFill>
                        <a:latin typeface="Cambria Math" panose="02040503050406030204" pitchFamily="18" charset="0"/>
                        <a:ea typeface="Cambria Math" charset="0"/>
                        <a:cs typeface="Cambria Math" charset="0"/>
                      </a:rPr>
                      <m:t> </m:t>
                    </m:r>
                    <m:r>
                      <a:rPr lang="en-US" sz="2800" b="0" i="1" dirty="0" smtClean="0">
                        <a:solidFill>
                          <a:schemeClr val="accent1"/>
                        </a:solidFill>
                        <a:latin typeface="Cambria Math" panose="02040503050406030204" pitchFamily="18" charset="0"/>
                        <a:ea typeface="Cambria Math" charset="0"/>
                        <a:cs typeface="Cambria Math" charset="0"/>
                      </a:rPr>
                      <m:t>𝐷</m:t>
                    </m:r>
                    <m:r>
                      <a:rPr lang="en-US" sz="2800" b="0" i="1" dirty="0" smtClean="0">
                        <a:solidFill>
                          <a:schemeClr val="accent1"/>
                        </a:solidFill>
                        <a:latin typeface="Cambria Math" panose="02040503050406030204" pitchFamily="18" charset="0"/>
                        <a:ea typeface="Cambria Math" charset="0"/>
                        <a:cs typeface="Cambria Math" charset="0"/>
                      </a:rPr>
                      <m:t>∈</m:t>
                    </m:r>
                    <m:r>
                      <m:rPr>
                        <m:sty m:val="p"/>
                      </m:rPr>
                      <a:rPr lang="en-US" sz="2800" b="0" i="0" dirty="0" smtClean="0">
                        <a:solidFill>
                          <a:schemeClr val="accent1"/>
                        </a:solidFill>
                        <a:latin typeface="Cambria Math" panose="02040503050406030204" pitchFamily="18" charset="0"/>
                        <a:ea typeface="Cambria Math" charset="0"/>
                        <a:cs typeface="Cambria Math" charset="0"/>
                      </a:rPr>
                      <m:t>Δ</m:t>
                    </m:r>
                    <m:d>
                      <m:dPr>
                        <m:ctrlPr>
                          <a:rPr lang="en-US" sz="2800" i="1" dirty="0" smtClean="0">
                            <a:solidFill>
                              <a:schemeClr val="accent1"/>
                            </a:solidFill>
                            <a:latin typeface="Cambria Math" panose="02040503050406030204" pitchFamily="18" charset="0"/>
                            <a:ea typeface="Cambria Math" charset="0"/>
                            <a:cs typeface="Cambria Math" charset="0"/>
                          </a:rPr>
                        </m:ctrlPr>
                      </m:dPr>
                      <m:e>
                        <m:r>
                          <a:rPr lang="en-US" sz="2800" b="0" i="1" dirty="0" smtClean="0">
                            <a:solidFill>
                              <a:schemeClr val="accent1"/>
                            </a:solidFill>
                            <a:latin typeface="Cambria Math" panose="02040503050406030204" pitchFamily="18" charset="0"/>
                            <a:ea typeface="Cambria Math" charset="0"/>
                            <a:cs typeface="Cambria Math" charset="0"/>
                          </a:rPr>
                          <m:t>𝑋</m:t>
                        </m:r>
                        <m:r>
                          <a:rPr lang="en-US" sz="2800" b="0" i="1" dirty="0" smtClean="0">
                            <a:solidFill>
                              <a:schemeClr val="accent1"/>
                            </a:solidFill>
                            <a:latin typeface="Cambria Math" panose="02040503050406030204" pitchFamily="18" charset="0"/>
                            <a:ea typeface="Cambria Math" charset="0"/>
                            <a:cs typeface="Cambria Math" charset="0"/>
                          </a:rPr>
                          <m:t>×</m:t>
                        </m:r>
                        <m:r>
                          <a:rPr lang="en-US" sz="2800" b="0" i="1" dirty="0" smtClean="0">
                            <a:solidFill>
                              <a:schemeClr val="accent1"/>
                            </a:solidFill>
                            <a:latin typeface="Cambria Math" panose="02040503050406030204" pitchFamily="18" charset="0"/>
                            <a:ea typeface="Cambria Math" charset="0"/>
                            <a:cs typeface="Cambria Math" charset="0"/>
                          </a:rPr>
                          <m:t>𝑌</m:t>
                        </m:r>
                      </m:e>
                    </m:d>
                    <m:r>
                      <a:rPr lang="en-US" sz="2800" b="0" i="1" dirty="0" smtClean="0">
                        <a:solidFill>
                          <a:srgbClr val="C00000"/>
                        </a:solidFill>
                        <a:latin typeface="Cambria Math" panose="02040503050406030204" pitchFamily="18" charset="0"/>
                        <a:ea typeface="Cambria Math" charset="0"/>
                        <a:cs typeface="Cambria Math" charset="0"/>
                      </a:rPr>
                      <m:t>.</m:t>
                    </m:r>
                  </m:oMath>
                </a14:m>
                <a:endParaRPr lang="en-US" sz="2800" b="0" dirty="0">
                  <a:solidFill>
                    <a:srgbClr val="C00000"/>
                  </a:solidFill>
                  <a:ea typeface="Cambria Math" charset="0"/>
                  <a:cs typeface="Cambria Math" charset="0"/>
                </a:endParaRPr>
              </a:p>
              <a:p>
                <a14:m>
                  <m:oMath xmlns:m="http://schemas.openxmlformats.org/officeDocument/2006/math">
                    <m:r>
                      <m:rPr>
                        <m:sty m:val="p"/>
                      </m:rPr>
                      <a:rPr lang="en-US" sz="2800" dirty="0">
                        <a:latin typeface="Cambria Math" panose="02040503050406030204" pitchFamily="18" charset="0"/>
                        <a:ea typeface="Cambria Math" charset="0"/>
                        <a:cs typeface="Cambria Math" charset="0"/>
                      </a:rPr>
                      <m:t>L</m:t>
                    </m:r>
                    <m:d>
                      <m:dPr>
                        <m:ctrlPr>
                          <a:rPr lang="en-US" sz="2800" i="1" dirty="0">
                            <a:latin typeface="Cambria Math" panose="02040503050406030204" pitchFamily="18" charset="0"/>
                            <a:ea typeface="Cambria Math" charset="0"/>
                            <a:cs typeface="Cambria Math" charset="0"/>
                          </a:rPr>
                        </m:ctrlPr>
                      </m:dPr>
                      <m:e>
                        <m:acc>
                          <m:accPr>
                            <m:chr m:val="̅"/>
                            <m:ctrlPr>
                              <a:rPr lang="en-US" sz="2800" b="0" i="1" dirty="0" smtClean="0">
                                <a:solidFill>
                                  <a:schemeClr val="accent2"/>
                                </a:solidFill>
                                <a:latin typeface="Cambria Math" panose="02040503050406030204" pitchFamily="18" charset="0"/>
                                <a:ea typeface="Cambria Math" charset="0"/>
                                <a:cs typeface="Cambria Math" charset="0"/>
                              </a:rPr>
                            </m:ctrlPr>
                          </m:accPr>
                          <m:e>
                            <m:r>
                              <a:rPr lang="en-US" sz="2800" b="0" i="1" dirty="0" smtClean="0">
                                <a:solidFill>
                                  <a:schemeClr val="accent2"/>
                                </a:solidFill>
                                <a:latin typeface="Cambria Math" panose="02040503050406030204" pitchFamily="18" charset="0"/>
                                <a:ea typeface="Cambria Math" charset="0"/>
                                <a:cs typeface="Cambria Math" charset="0"/>
                              </a:rPr>
                              <m:t>h</m:t>
                            </m:r>
                          </m:e>
                        </m:acc>
                        <m:r>
                          <a:rPr lang="en-US" sz="2800" dirty="0">
                            <a:latin typeface="Cambria Math" panose="02040503050406030204" pitchFamily="18" charset="0"/>
                            <a:ea typeface="Cambria Math" charset="0"/>
                            <a:cs typeface="Cambria Math" charset="0"/>
                          </a:rPr>
                          <m:t>,</m:t>
                        </m:r>
                        <m:r>
                          <a:rPr lang="en-US" sz="2800" dirty="0" smtClean="0">
                            <a:latin typeface="Cambria Math" panose="02040503050406030204" pitchFamily="18" charset="0"/>
                            <a:ea typeface="Cambria Math" charset="0"/>
                            <a:cs typeface="Cambria Math" charset="0"/>
                          </a:rPr>
                          <m:t> </m:t>
                        </m:r>
                        <m:r>
                          <m:rPr>
                            <m:sty m:val="p"/>
                          </m:rPr>
                          <a:rPr lang="en-US" sz="2800" b="0" i="0" dirty="0" smtClean="0">
                            <a:solidFill>
                              <a:schemeClr val="accent1"/>
                            </a:solidFill>
                            <a:latin typeface="Cambria Math" panose="02040503050406030204" pitchFamily="18" charset="0"/>
                            <a:ea typeface="Cambria Math" charset="0"/>
                            <a:cs typeface="Cambria Math" charset="0"/>
                          </a:rPr>
                          <m:t>D</m:t>
                        </m:r>
                      </m:e>
                    </m:d>
                    <m:r>
                      <a:rPr lang="en-US" sz="2800" b="0" i="0" dirty="0" smtClean="0">
                        <a:latin typeface="Cambria Math" panose="02040503050406030204" pitchFamily="18" charset="0"/>
                        <a:ea typeface="Cambria Math" charset="0"/>
                        <a:cs typeface="Cambria Math" charset="0"/>
                      </a:rPr>
                      <m:t>=</m:t>
                    </m:r>
                    <m:sSub>
                      <m:sSubPr>
                        <m:ctrlPr>
                          <a:rPr lang="en-US" sz="2800" b="0" i="1" dirty="0" smtClean="0">
                            <a:solidFill>
                              <a:schemeClr val="accent2"/>
                            </a:solidFill>
                            <a:latin typeface="Cambria Math" panose="02040503050406030204" pitchFamily="18" charset="0"/>
                            <a:ea typeface="Cambria Math" panose="02040503050406030204" pitchFamily="18" charset="0"/>
                            <a:cs typeface="Cambria Math" charset="0"/>
                          </a:rPr>
                        </m:ctrlPr>
                      </m:sSubPr>
                      <m:e>
                        <m:r>
                          <a:rPr lang="en-US" sz="2800" i="1" dirty="0" smtClean="0">
                            <a:solidFill>
                              <a:schemeClr val="tx1"/>
                            </a:solidFill>
                            <a:latin typeface="Cambria Math" panose="02040503050406030204" pitchFamily="18" charset="0"/>
                            <a:ea typeface="Cambria Math" panose="02040503050406030204" pitchFamily="18" charset="0"/>
                            <a:cs typeface="Cambria Math" charset="0"/>
                          </a:rPr>
                          <m:t>𝔼</m:t>
                        </m:r>
                      </m:e>
                      <m:sub>
                        <m:r>
                          <a:rPr lang="en-US" sz="2800" b="0" i="1" dirty="0" smtClean="0">
                            <a:solidFill>
                              <a:schemeClr val="accent2"/>
                            </a:solidFill>
                            <a:latin typeface="Cambria Math" panose="02040503050406030204" pitchFamily="18" charset="0"/>
                            <a:ea typeface="Cambria Math" panose="02040503050406030204" pitchFamily="18" charset="0"/>
                            <a:cs typeface="Cambria Math" charset="0"/>
                          </a:rPr>
                          <m:t>h</m:t>
                        </m:r>
                        <m:r>
                          <a:rPr lang="en-US" sz="2800" b="0" i="1" dirty="0" smtClean="0">
                            <a:solidFill>
                              <a:schemeClr val="accent2"/>
                            </a:solidFill>
                            <a:latin typeface="Cambria Math" panose="02040503050406030204" pitchFamily="18" charset="0"/>
                            <a:ea typeface="Cambria Math" panose="02040503050406030204" pitchFamily="18" charset="0"/>
                            <a:cs typeface="Cambria Math" charset="0"/>
                          </a:rPr>
                          <m:t>∼</m:t>
                        </m:r>
                        <m:acc>
                          <m:accPr>
                            <m:chr m:val="̅"/>
                            <m:ctrlPr>
                              <a:rPr lang="en-US" sz="2800" b="0" i="1" dirty="0" smtClean="0">
                                <a:solidFill>
                                  <a:schemeClr val="accent2"/>
                                </a:solidFill>
                                <a:latin typeface="Cambria Math" panose="02040503050406030204" pitchFamily="18" charset="0"/>
                                <a:ea typeface="Cambria Math" panose="02040503050406030204" pitchFamily="18" charset="0"/>
                              </a:rPr>
                            </m:ctrlPr>
                          </m:accPr>
                          <m:e>
                            <m:r>
                              <a:rPr lang="en-US" sz="2800" b="0" i="1" dirty="0" smtClean="0">
                                <a:solidFill>
                                  <a:schemeClr val="accent2"/>
                                </a:solidFill>
                                <a:latin typeface="Cambria Math" panose="02040503050406030204" pitchFamily="18" charset="0"/>
                                <a:ea typeface="Cambria Math" panose="02040503050406030204" pitchFamily="18" charset="0"/>
                              </a:rPr>
                              <m:t>h</m:t>
                            </m:r>
                          </m:e>
                        </m:acc>
                        <m:r>
                          <a:rPr lang="en-US" sz="2800" b="0" i="1" dirty="0" smtClean="0">
                            <a:solidFill>
                              <a:schemeClr val="accent2"/>
                            </a:solidFill>
                            <a:latin typeface="Cambria Math" panose="02040503050406030204" pitchFamily="18" charset="0"/>
                            <a:ea typeface="Cambria Math" panose="02040503050406030204" pitchFamily="18" charset="0"/>
                          </a:rPr>
                          <m:t>, </m:t>
                        </m:r>
                        <m:d>
                          <m:dPr>
                            <m:ctrlPr>
                              <a:rPr lang="en-US" sz="2800" b="0" i="1" dirty="0" smtClean="0">
                                <a:solidFill>
                                  <a:srgbClr val="FF0000"/>
                                </a:solidFill>
                                <a:latin typeface="Cambria Math" panose="02040503050406030204" pitchFamily="18" charset="0"/>
                                <a:ea typeface="Cambria Math" panose="02040503050406030204" pitchFamily="18" charset="0"/>
                              </a:rPr>
                            </m:ctrlPr>
                          </m:dPr>
                          <m:e>
                            <m:r>
                              <a:rPr lang="en-US" sz="2800" b="0" i="1" dirty="0" smtClean="0">
                                <a:solidFill>
                                  <a:srgbClr val="FF0000"/>
                                </a:solidFill>
                                <a:latin typeface="Cambria Math" panose="02040503050406030204" pitchFamily="18" charset="0"/>
                                <a:ea typeface="Cambria Math" panose="02040503050406030204" pitchFamily="18" charset="0"/>
                              </a:rPr>
                              <m:t>𝑥</m:t>
                            </m:r>
                            <m:r>
                              <a:rPr lang="en-US" sz="2800" b="0" i="1" dirty="0" smtClean="0">
                                <a:solidFill>
                                  <a:srgbClr val="FF0000"/>
                                </a:solidFill>
                                <a:latin typeface="Cambria Math" panose="02040503050406030204" pitchFamily="18" charset="0"/>
                                <a:ea typeface="Cambria Math" panose="02040503050406030204" pitchFamily="18" charset="0"/>
                              </a:rPr>
                              <m:t>,</m:t>
                            </m:r>
                            <m:r>
                              <a:rPr lang="en-US" sz="2800" b="0" i="1" dirty="0" smtClean="0">
                                <a:solidFill>
                                  <a:srgbClr val="FF0000"/>
                                </a:solidFill>
                                <a:latin typeface="Cambria Math" panose="02040503050406030204" pitchFamily="18" charset="0"/>
                                <a:ea typeface="Cambria Math" panose="02040503050406030204" pitchFamily="18" charset="0"/>
                              </a:rPr>
                              <m:t>𝑦</m:t>
                            </m:r>
                          </m:e>
                        </m:d>
                        <m:r>
                          <a:rPr lang="en-US" sz="2800" b="0" i="1" dirty="0" smtClean="0">
                            <a:solidFill>
                              <a:srgbClr val="FF0000"/>
                            </a:solidFill>
                            <a:latin typeface="Cambria Math" panose="02040503050406030204" pitchFamily="18" charset="0"/>
                            <a:ea typeface="Cambria Math" panose="02040503050406030204" pitchFamily="18" charset="0"/>
                          </a:rPr>
                          <m:t>∼</m:t>
                        </m:r>
                        <m:r>
                          <a:rPr lang="en-US" sz="2800" b="0" i="1" dirty="0" smtClean="0">
                            <a:solidFill>
                              <a:srgbClr val="FF0000"/>
                            </a:solidFill>
                            <a:latin typeface="Cambria Math" panose="02040503050406030204" pitchFamily="18" charset="0"/>
                            <a:ea typeface="Cambria Math" panose="02040503050406030204" pitchFamily="18" charset="0"/>
                          </a:rPr>
                          <m:t>𝐷</m:t>
                        </m:r>
                      </m:sub>
                    </m:sSub>
                    <m:d>
                      <m:dPr>
                        <m:begChr m:val="["/>
                        <m:endChr m:val="]"/>
                        <m:ctrlPr>
                          <a:rPr lang="en-US" sz="2800" b="0" i="1" dirty="0" smtClean="0">
                            <a:solidFill>
                              <a:schemeClr val="tx1"/>
                            </a:solidFill>
                            <a:latin typeface="Cambria Math" panose="02040503050406030204" pitchFamily="18" charset="0"/>
                            <a:ea typeface="Cambria Math" panose="02040503050406030204" pitchFamily="18" charset="0"/>
                          </a:rPr>
                        </m:ctrlPr>
                      </m:dPr>
                      <m:e>
                        <m:r>
                          <a:rPr lang="en-US" sz="2800" b="0" i="1" dirty="0" smtClean="0">
                            <a:solidFill>
                              <a:schemeClr val="tx1"/>
                            </a:solidFill>
                            <a:latin typeface="Cambria Math" panose="02040503050406030204" pitchFamily="18" charset="0"/>
                            <a:ea typeface="Cambria Math" panose="02040503050406030204" pitchFamily="18" charset="0"/>
                          </a:rPr>
                          <m:t>𝐿</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chemeClr val="accent2"/>
                            </a:solidFill>
                            <a:latin typeface="Cambria Math" panose="02040503050406030204" pitchFamily="18" charset="0"/>
                            <a:ea typeface="Cambria Math" panose="02040503050406030204" pitchFamily="18" charset="0"/>
                          </a:rPr>
                          <m:t>h</m:t>
                        </m:r>
                        <m:r>
                          <a:rPr lang="en-US" sz="2800" b="0" i="1" dirty="0" smtClean="0">
                            <a:solidFill>
                              <a:schemeClr val="tx1"/>
                            </a:solidFill>
                            <a:latin typeface="Cambria Math" panose="02040503050406030204" pitchFamily="18" charset="0"/>
                            <a:ea typeface="Cambria Math" panose="02040503050406030204" pitchFamily="18" charset="0"/>
                          </a:rPr>
                          <m:t>, </m:t>
                        </m:r>
                        <m:r>
                          <a:rPr lang="en-US" sz="2800" b="0" i="1" dirty="0" smtClean="0">
                            <a:solidFill>
                              <a:srgbClr val="FF0000"/>
                            </a:solidFill>
                            <a:latin typeface="Cambria Math" panose="02040503050406030204" pitchFamily="18" charset="0"/>
                            <a:ea typeface="Cambria Math" panose="02040503050406030204" pitchFamily="18" charset="0"/>
                          </a:rPr>
                          <m:t>𝑥</m:t>
                        </m:r>
                        <m:r>
                          <a:rPr lang="en-US" sz="2800" b="0" i="1" dirty="0" smtClean="0">
                            <a:solidFill>
                              <a:schemeClr val="tx1"/>
                            </a:solidFill>
                            <a:latin typeface="Cambria Math" panose="02040503050406030204" pitchFamily="18" charset="0"/>
                            <a:ea typeface="Cambria Math" panose="02040503050406030204" pitchFamily="18" charset="0"/>
                          </a:rPr>
                          <m:t>,</m:t>
                        </m:r>
                        <m:r>
                          <a:rPr lang="en-US" sz="2800" b="0" i="1" dirty="0" smtClean="0">
                            <a:solidFill>
                              <a:srgbClr val="FF0000"/>
                            </a:solidFill>
                            <a:latin typeface="Cambria Math" panose="02040503050406030204" pitchFamily="18" charset="0"/>
                            <a:ea typeface="Cambria Math" panose="02040503050406030204" pitchFamily="18" charset="0"/>
                          </a:rPr>
                          <m:t>𝑦</m:t>
                        </m:r>
                        <m:r>
                          <a:rPr lang="en-US" sz="2800" b="0" i="1" dirty="0" smtClean="0">
                            <a:solidFill>
                              <a:schemeClr val="tx1"/>
                            </a:solidFill>
                            <a:latin typeface="Cambria Math" panose="02040503050406030204" pitchFamily="18" charset="0"/>
                            <a:ea typeface="Cambria Math" panose="02040503050406030204" pitchFamily="18" charset="0"/>
                          </a:rPr>
                          <m:t>)</m:t>
                        </m:r>
                      </m:e>
                    </m:d>
                  </m:oMath>
                </a14:m>
                <a:r>
                  <a:rPr lang="en-US" sz="2800" dirty="0"/>
                  <a:t> is expected loss. </a:t>
                </a:r>
              </a:p>
              <a:p>
                <a:pPr marL="0" indent="0">
                  <a:buNone/>
                </a:pPr>
                <a:endParaRPr lang="en-US" sz="2800" dirty="0"/>
              </a:p>
            </p:txBody>
          </p:sp>
        </mc:Choice>
        <mc:Fallback>
          <p:sp>
            <p:nvSpPr>
              <p:cNvPr id="24" name="TextBox 23">
                <a:extLst>
                  <a:ext uri="{FF2B5EF4-FFF2-40B4-BE49-F238E27FC236}">
                    <a16:creationId xmlns:a16="http://schemas.microsoft.com/office/drawing/2014/main" id="{E98CC529-3B25-E784-F707-70C6AEEA97B3}"/>
                  </a:ext>
                </a:extLst>
              </p:cNvPr>
              <p:cNvSpPr txBox="1">
                <a:spLocks noRot="1" noChangeAspect="1" noMove="1" noResize="1" noEditPoints="1" noAdjustHandles="1" noChangeArrowheads="1" noChangeShapeType="1" noTextEdit="1"/>
              </p:cNvSpPr>
              <p:nvPr/>
            </p:nvSpPr>
            <p:spPr>
              <a:xfrm>
                <a:off x="447203" y="1243267"/>
                <a:ext cx="11765281" cy="1469633"/>
              </a:xfrm>
              <a:prstGeom prst="rect">
                <a:avLst/>
              </a:prstGeom>
              <a:blipFill>
                <a:blip r:embed="rId7"/>
                <a:stretch>
                  <a:fillRect l="-1187" t="-3419"/>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B57F4232-BA5B-2234-4900-820D58EADA8C}"/>
              </a:ext>
            </a:extLst>
          </p:cNvPr>
          <p:cNvGrpSpPr/>
          <p:nvPr/>
        </p:nvGrpSpPr>
        <p:grpSpPr>
          <a:xfrm>
            <a:off x="3367554" y="1205273"/>
            <a:ext cx="363901" cy="528305"/>
            <a:chOff x="2139430" y="2120157"/>
            <a:chExt cx="440320" cy="639249"/>
          </a:xfrm>
        </p:grpSpPr>
        <p:sp>
          <p:nvSpPr>
            <p:cNvPr id="26" name="Oval 25">
              <a:extLst>
                <a:ext uri="{FF2B5EF4-FFF2-40B4-BE49-F238E27FC236}">
                  <a16:creationId xmlns:a16="http://schemas.microsoft.com/office/drawing/2014/main" id="{8668DBF3-4452-A1A9-514C-C37BF669884E}"/>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5" name="Freeform 34">
              <a:extLst>
                <a:ext uri="{FF2B5EF4-FFF2-40B4-BE49-F238E27FC236}">
                  <a16:creationId xmlns:a16="http://schemas.microsoft.com/office/drawing/2014/main" id="{B641A52F-CE66-B596-6BD7-188981DBE1B9}"/>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3842DA5-2557-B736-0127-A97ACA21A4F6}"/>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307A309F-8665-0E4C-2097-A116665B05B1}"/>
              </a:ext>
            </a:extLst>
          </p:cNvPr>
          <p:cNvGrpSpPr/>
          <p:nvPr/>
        </p:nvGrpSpPr>
        <p:grpSpPr>
          <a:xfrm>
            <a:off x="7060078" y="1140192"/>
            <a:ext cx="363901" cy="541594"/>
            <a:chOff x="3448776" y="1264627"/>
            <a:chExt cx="440320" cy="655328"/>
          </a:xfrm>
        </p:grpSpPr>
        <p:sp>
          <p:nvSpPr>
            <p:cNvPr id="42" name="Oval 41">
              <a:extLst>
                <a:ext uri="{FF2B5EF4-FFF2-40B4-BE49-F238E27FC236}">
                  <a16:creationId xmlns:a16="http://schemas.microsoft.com/office/drawing/2014/main" id="{758EE90E-FEC2-2980-DED5-AD20EC153C22}"/>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5" name="Freeform 44">
              <a:extLst>
                <a:ext uri="{FF2B5EF4-FFF2-40B4-BE49-F238E27FC236}">
                  <a16:creationId xmlns:a16="http://schemas.microsoft.com/office/drawing/2014/main" id="{6BFAB22E-BAD4-694E-81E6-1A1A9BAAA39B}"/>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BC38B934-0249-5290-BFD8-C578757BB8F4}"/>
                    </a:ext>
                  </a:extLst>
                </p:cNvPr>
                <p:cNvSpPr txBox="1"/>
                <p:nvPr/>
              </p:nvSpPr>
              <p:spPr>
                <a:xfrm>
                  <a:off x="3495152" y="1513690"/>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34" name="TextBox 33">
                  <a:extLst>
                    <a:ext uri="{FF2B5EF4-FFF2-40B4-BE49-F238E27FC236}">
                      <a16:creationId xmlns:a16="http://schemas.microsoft.com/office/drawing/2014/main" id="{89EAAE99-404E-8F4D-8350-9F31578E51B9}"/>
                    </a:ext>
                  </a:extLst>
                </p:cNvPr>
                <p:cNvSpPr txBox="1">
                  <a:spLocks noRot="1" noChangeAspect="1" noMove="1" noResize="1" noEditPoints="1" noAdjustHandles="1" noChangeArrowheads="1" noChangeShapeType="1" noTextEdit="1"/>
                </p:cNvSpPr>
                <p:nvPr/>
              </p:nvSpPr>
              <p:spPr>
                <a:xfrm>
                  <a:off x="3495152" y="1513690"/>
                  <a:ext cx="360598" cy="406265"/>
                </a:xfrm>
                <a:prstGeom prst="rect">
                  <a:avLst/>
                </a:prstGeom>
                <a:blipFill>
                  <a:blip r:embed="rId14"/>
                  <a:stretch>
                    <a:fillRect b="-7407"/>
                  </a:stretch>
                </a:blipFill>
              </p:spPr>
              <p:txBody>
                <a:bodyPr/>
                <a:lstStyle/>
                <a:p>
                  <a:r>
                    <a:rPr lang="en-US">
                      <a:noFill/>
                    </a:rPr>
                    <a:t> </a:t>
                  </a:r>
                </a:p>
              </p:txBody>
            </p:sp>
          </mc:Fallback>
        </mc:AlternateContent>
      </p:grpSp>
      <p:sp>
        <p:nvSpPr>
          <p:cNvPr id="49" name="Rounded Rectangle 48">
            <a:extLst>
              <a:ext uri="{FF2B5EF4-FFF2-40B4-BE49-F238E27FC236}">
                <a16:creationId xmlns:a16="http://schemas.microsoft.com/office/drawing/2014/main" id="{8F0BC412-F461-1AFD-673D-F53059801740}"/>
              </a:ext>
            </a:extLst>
          </p:cNvPr>
          <p:cNvSpPr/>
          <p:nvPr/>
        </p:nvSpPr>
        <p:spPr>
          <a:xfrm>
            <a:off x="6787662" y="6085492"/>
            <a:ext cx="4712676" cy="631831"/>
          </a:xfrm>
          <a:prstGeom prst="roundRect">
            <a:avLst/>
          </a:prstGeom>
          <a:solidFill>
            <a:srgbClr val="00B050">
              <a:alpha val="30000"/>
            </a:srgb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Stochastic Setting</a:t>
            </a:r>
          </a:p>
        </p:txBody>
      </p:sp>
    </p:spTree>
    <p:extLst>
      <p:ext uri="{BB962C8B-B14F-4D97-AF65-F5344CB8AC3E}">
        <p14:creationId xmlns:p14="http://schemas.microsoft.com/office/powerpoint/2010/main" val="95619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1" end="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3">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21" grpId="0" animBg="1"/>
      <p:bldP spid="36" grpId="0"/>
      <p:bldP spid="38" grpId="0"/>
      <p:bldP spid="40" grpId="0"/>
      <p:bldP spid="41" grpId="0"/>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43010-AEAC-F245-82FB-7785E148183D}"/>
              </a:ext>
            </a:extLst>
          </p:cNvPr>
          <p:cNvSpPr>
            <a:spLocks noGrp="1"/>
          </p:cNvSpPr>
          <p:nvPr>
            <p:ph type="title"/>
          </p:nvPr>
        </p:nvSpPr>
        <p:spPr/>
        <p:txBody>
          <a:bodyPr/>
          <a:lstStyle/>
          <a:p>
            <a:r>
              <a:rPr lang="en-US" dirty="0"/>
              <a:t>MinMax Theorem</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6E406C60-F09C-C94B-91BC-C725ABB85988}"/>
                  </a:ext>
                </a:extLst>
              </p:cNvPr>
              <p:cNvSpPr txBox="1"/>
              <p:nvPr/>
            </p:nvSpPr>
            <p:spPr>
              <a:xfrm>
                <a:off x="3318387" y="1599088"/>
                <a:ext cx="6098458" cy="66704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400" i="1" dirty="0" smtClean="0">
                                  <a:solidFill>
                                    <a:schemeClr val="accent2"/>
                                  </a:solidFill>
                                  <a:latin typeface="Cambria Math" panose="02040503050406030204" pitchFamily="18" charset="0"/>
                                  <a:ea typeface="Cambria Math" charset="0"/>
                                  <a:cs typeface="Cambria Math" charset="0"/>
                                </a:rPr>
                              </m:ctrlPr>
                            </m:limLowPr>
                            <m:e>
                              <m:r>
                                <m:rPr>
                                  <m:sty m:val="p"/>
                                </m:rPr>
                                <a:rPr lang="en-US" sz="2400" b="0" i="0" dirty="0" smtClean="0">
                                  <a:solidFill>
                                    <a:schemeClr val="accent2"/>
                                  </a:solidFill>
                                  <a:latin typeface="Cambria Math" panose="02040503050406030204" pitchFamily="18" charset="0"/>
                                  <a:ea typeface="Cambria Math" charset="0"/>
                                  <a:cs typeface="Cambria Math" charset="0"/>
                                </a:rPr>
                                <m:t>min</m:t>
                              </m:r>
                            </m:e>
                            <m:lim>
                              <m:acc>
                                <m:accPr>
                                  <m:chr m:val="̅"/>
                                  <m:ctrlPr>
                                    <a:rPr lang="en-US" sz="2400" b="0" i="1" dirty="0" smtClean="0">
                                      <a:solidFill>
                                        <a:schemeClr val="accent2"/>
                                      </a:solidFill>
                                      <a:latin typeface="Cambria Math" panose="02040503050406030204" pitchFamily="18" charset="0"/>
                                      <a:ea typeface="Cambria Math" charset="0"/>
                                    </a:rPr>
                                  </m:ctrlPr>
                                </m:accPr>
                                <m:e>
                                  <m:r>
                                    <a:rPr lang="en-US" sz="2400" i="1" dirty="0">
                                      <a:solidFill>
                                        <a:schemeClr val="accent2"/>
                                      </a:solidFill>
                                      <a:latin typeface="Cambria Math" panose="02040503050406030204" pitchFamily="18" charset="0"/>
                                      <a:ea typeface="Cambria Math" charset="0"/>
                                      <a:cs typeface="Cambria Math" charset="0"/>
                                    </a:rPr>
                                    <m:t>h</m:t>
                                  </m:r>
                                </m:e>
                              </m:acc>
                              <m:r>
                                <a:rPr lang="en-US" sz="2400" b="0" i="1" dirty="0" smtClean="0">
                                  <a:solidFill>
                                    <a:schemeClr val="accent2"/>
                                  </a:solidFill>
                                  <a:latin typeface="Cambria Math" panose="02040503050406030204" pitchFamily="18" charset="0"/>
                                  <a:ea typeface="Cambria Math" charset="0"/>
                                  <a:cs typeface="Cambria Math" charset="0"/>
                                </a:rPr>
                                <m:t>∈</m:t>
                              </m:r>
                              <m:r>
                                <m:rPr>
                                  <m:sty m:val="p"/>
                                </m:rPr>
                                <a:rPr lang="en-US" sz="2400" b="0" i="0" dirty="0" smtClean="0">
                                  <a:solidFill>
                                    <a:schemeClr val="accent2"/>
                                  </a:solidFill>
                                  <a:latin typeface="Cambria Math" panose="02040503050406030204" pitchFamily="18" charset="0"/>
                                  <a:ea typeface="Cambria Math" charset="0"/>
                                  <a:cs typeface="Cambria Math" charset="0"/>
                                </a:rPr>
                                <m:t>Δ</m:t>
                              </m:r>
                              <m:d>
                                <m:dPr>
                                  <m:ctrlPr>
                                    <a:rPr lang="en-US" sz="2400" b="0" i="1" dirty="0" smtClean="0">
                                      <a:solidFill>
                                        <a:schemeClr val="accent2"/>
                                      </a:solidFill>
                                      <a:latin typeface="Cambria Math" panose="02040503050406030204" pitchFamily="18" charset="0"/>
                                      <a:ea typeface="Cambria Math" charset="0"/>
                                      <a:cs typeface="Cambria Math" charset="0"/>
                                    </a:rPr>
                                  </m:ctrlPr>
                                </m:dPr>
                                <m:e>
                                  <m:r>
                                    <a:rPr lang="en-US" sz="2400" b="0" i="1" dirty="0" smtClean="0">
                                      <a:solidFill>
                                        <a:schemeClr val="accent2"/>
                                      </a:solidFill>
                                      <a:latin typeface="Cambria Math" panose="02040503050406030204" pitchFamily="18" charset="0"/>
                                      <a:ea typeface="Cambria Math" charset="0"/>
                                      <a:cs typeface="Cambria Math" charset="0"/>
                                    </a:rPr>
                                    <m:t>𝐻</m:t>
                                  </m:r>
                                </m:e>
                              </m:d>
                            </m:lim>
                          </m:limLow>
                        </m:fName>
                        <m:e>
                          <m:func>
                            <m:funcPr>
                              <m:ctrlPr>
                                <a:rPr lang="en-US" sz="24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400" i="1" dirty="0" smtClean="0">
                                      <a:solidFill>
                                        <a:schemeClr val="accent1"/>
                                      </a:solidFill>
                                      <a:latin typeface="Cambria Math" panose="02040503050406030204" pitchFamily="18" charset="0"/>
                                      <a:ea typeface="Cambria Math" charset="0"/>
                                      <a:cs typeface="Cambria Math" charset="0"/>
                                    </a:rPr>
                                  </m:ctrlPr>
                                </m:limLowPr>
                                <m:e>
                                  <m:r>
                                    <m:rPr>
                                      <m:sty m:val="p"/>
                                    </m:rPr>
                                    <a:rPr lang="en-US" sz="2400" b="0" i="0" dirty="0" smtClean="0">
                                      <a:solidFill>
                                        <a:schemeClr val="accent1"/>
                                      </a:solidFill>
                                      <a:latin typeface="Cambria Math" panose="02040503050406030204" pitchFamily="18" charset="0"/>
                                      <a:ea typeface="Cambria Math" charset="0"/>
                                      <a:cs typeface="Cambria Math" charset="0"/>
                                    </a:rPr>
                                    <m:t>max</m:t>
                                  </m:r>
                                </m:e>
                                <m:lim>
                                  <m:r>
                                    <a:rPr lang="en-US" sz="2400" b="0" i="1" dirty="0" smtClean="0">
                                      <a:solidFill>
                                        <a:schemeClr val="accent1"/>
                                      </a:solidFill>
                                      <a:latin typeface="Cambria Math" panose="02040503050406030204" pitchFamily="18" charset="0"/>
                                      <a:ea typeface="Cambria Math" charset="0"/>
                                      <a:cs typeface="Cambria Math" charset="0"/>
                                    </a:rPr>
                                    <m:t>(</m:t>
                                  </m:r>
                                  <m:r>
                                    <a:rPr lang="en-US" sz="2400" b="0" i="1" dirty="0" smtClean="0">
                                      <a:solidFill>
                                        <a:schemeClr val="accent1"/>
                                      </a:solidFill>
                                      <a:latin typeface="Cambria Math" panose="02040503050406030204" pitchFamily="18" charset="0"/>
                                      <a:ea typeface="Cambria Math" charset="0"/>
                                      <a:cs typeface="Cambria Math" charset="0"/>
                                    </a:rPr>
                                    <m:t>𝑥</m:t>
                                  </m:r>
                                  <m:r>
                                    <a:rPr lang="en-US" sz="2400" b="0" i="1" dirty="0" smtClean="0">
                                      <a:solidFill>
                                        <a:schemeClr val="accent1"/>
                                      </a:solidFill>
                                      <a:latin typeface="Cambria Math" panose="02040503050406030204" pitchFamily="18" charset="0"/>
                                      <a:ea typeface="Cambria Math" charset="0"/>
                                      <a:cs typeface="Cambria Math" charset="0"/>
                                    </a:rPr>
                                    <m:t>,</m:t>
                                  </m:r>
                                  <m:r>
                                    <a:rPr lang="en-US" sz="2400" b="0" i="1" dirty="0" smtClean="0">
                                      <a:solidFill>
                                        <a:schemeClr val="accent1"/>
                                      </a:solidFill>
                                      <a:latin typeface="Cambria Math" panose="02040503050406030204" pitchFamily="18" charset="0"/>
                                      <a:ea typeface="Cambria Math" charset="0"/>
                                      <a:cs typeface="Cambria Math" charset="0"/>
                                    </a:rPr>
                                    <m:t>𝑦</m:t>
                                  </m:r>
                                  <m:r>
                                    <a:rPr lang="en-US" sz="2400" b="0" i="1" dirty="0" smtClean="0">
                                      <a:solidFill>
                                        <a:schemeClr val="accent1"/>
                                      </a:solidFill>
                                      <a:latin typeface="Cambria Math" panose="02040503050406030204" pitchFamily="18" charset="0"/>
                                      <a:ea typeface="Cambria Math" charset="0"/>
                                      <a:cs typeface="Cambria Math" charset="0"/>
                                    </a:rPr>
                                    <m:t>)</m:t>
                                  </m:r>
                                </m:lim>
                              </m:limLow>
                            </m:fName>
                            <m:e>
                              <m:r>
                                <a:rPr lang="en-US" sz="2400" b="0" i="1" dirty="0" smtClean="0">
                                  <a:solidFill>
                                    <a:schemeClr val="tx1"/>
                                  </a:solidFill>
                                  <a:latin typeface="Cambria Math" panose="02040503050406030204" pitchFamily="18" charset="0"/>
                                  <a:ea typeface="Cambria Math" charset="0"/>
                                  <a:cs typeface="Cambria Math" charset="0"/>
                                </a:rPr>
                                <m:t>𝐿</m:t>
                              </m:r>
                              <m:r>
                                <a:rPr lang="en-US" sz="2400" b="0" i="1" dirty="0" smtClean="0">
                                  <a:solidFill>
                                    <a:schemeClr val="tx1"/>
                                  </a:solidFill>
                                  <a:latin typeface="Cambria Math" panose="02040503050406030204" pitchFamily="18" charset="0"/>
                                  <a:ea typeface="Cambria Math" charset="0"/>
                                  <a:cs typeface="Cambria Math" charset="0"/>
                                </a:rPr>
                                <m:t>(</m:t>
                              </m:r>
                              <m:acc>
                                <m:accPr>
                                  <m:chr m:val="̅"/>
                                  <m:ctrlPr>
                                    <a:rPr lang="en-US" sz="2400" b="0" i="1" dirty="0" smtClean="0">
                                      <a:solidFill>
                                        <a:schemeClr val="accent2"/>
                                      </a:solidFill>
                                      <a:latin typeface="Cambria Math" panose="02040503050406030204" pitchFamily="18" charset="0"/>
                                      <a:ea typeface="Cambria Math" charset="0"/>
                                      <a:cs typeface="Cambria Math" charset="0"/>
                                    </a:rPr>
                                  </m:ctrlPr>
                                </m:accPr>
                                <m:e>
                                  <m:r>
                                    <a:rPr lang="en-US" sz="2400" b="0" i="1" dirty="0" smtClean="0">
                                      <a:solidFill>
                                        <a:schemeClr val="accent2"/>
                                      </a:solidFill>
                                      <a:latin typeface="Cambria Math" panose="02040503050406030204" pitchFamily="18" charset="0"/>
                                      <a:ea typeface="Cambria Math" charset="0"/>
                                      <a:cs typeface="Cambria Math" charset="0"/>
                                    </a:rPr>
                                    <m:t>h</m:t>
                                  </m:r>
                                </m:e>
                              </m:acc>
                              <m:r>
                                <a:rPr lang="en-US" sz="2400" b="0" i="1" dirty="0" smtClean="0">
                                  <a:solidFill>
                                    <a:schemeClr val="tx1"/>
                                  </a:solidFill>
                                  <a:latin typeface="Cambria Math" panose="02040503050406030204" pitchFamily="18" charset="0"/>
                                  <a:ea typeface="Cambria Math" charset="0"/>
                                  <a:cs typeface="Cambria Math" charset="0"/>
                                </a:rPr>
                                <m:t>, </m:t>
                              </m:r>
                              <m:r>
                                <a:rPr lang="en-US" sz="2400" b="0" i="1" dirty="0" smtClean="0">
                                  <a:solidFill>
                                    <a:schemeClr val="accent1"/>
                                  </a:solidFill>
                                  <a:latin typeface="Cambria Math" panose="02040503050406030204" pitchFamily="18" charset="0"/>
                                  <a:ea typeface="Cambria Math" charset="0"/>
                                  <a:cs typeface="Cambria Math" charset="0"/>
                                </a:rPr>
                                <m:t>𝑥</m:t>
                              </m:r>
                              <m:r>
                                <a:rPr lang="en-US" sz="2400" b="0" i="1" dirty="0" smtClean="0">
                                  <a:solidFill>
                                    <a:schemeClr val="tx1"/>
                                  </a:solidFill>
                                  <a:latin typeface="Cambria Math" panose="02040503050406030204" pitchFamily="18" charset="0"/>
                                  <a:ea typeface="Cambria Math" charset="0"/>
                                  <a:cs typeface="Cambria Math" charset="0"/>
                                </a:rPr>
                                <m:t>, </m:t>
                              </m:r>
                              <m:r>
                                <a:rPr lang="en-US" sz="2400" b="0" i="1" dirty="0" smtClean="0">
                                  <a:solidFill>
                                    <a:schemeClr val="accent1"/>
                                  </a:solidFill>
                                  <a:latin typeface="Cambria Math" panose="02040503050406030204" pitchFamily="18" charset="0"/>
                                  <a:ea typeface="Cambria Math" charset="0"/>
                                  <a:cs typeface="Cambria Math" charset="0"/>
                                </a:rPr>
                                <m:t>𝑦</m:t>
                              </m:r>
                              <m:r>
                                <a:rPr lang="en-US" sz="2400" b="0" i="1" dirty="0" smtClean="0">
                                  <a:solidFill>
                                    <a:schemeClr val="tx1"/>
                                  </a:solidFill>
                                  <a:latin typeface="Cambria Math" panose="02040503050406030204" pitchFamily="18" charset="0"/>
                                  <a:ea typeface="Cambria Math" charset="0"/>
                                  <a:cs typeface="Cambria Math" charset="0"/>
                                </a:rPr>
                                <m:t>)</m:t>
                              </m:r>
                            </m:e>
                          </m:func>
                          <m:r>
                            <a:rPr lang="en-US" sz="2400" b="0" i="1" dirty="0" smtClean="0">
                              <a:solidFill>
                                <a:schemeClr val="tx1"/>
                              </a:solidFill>
                              <a:latin typeface="Cambria Math" panose="02040503050406030204" pitchFamily="18" charset="0"/>
                              <a:ea typeface="Cambria Math" charset="0"/>
                              <a:cs typeface="Cambria Math" charset="0"/>
                            </a:rPr>
                            <m:t>=</m:t>
                          </m:r>
                          <m:limLow>
                            <m:limLowPr>
                              <m:ctrlPr>
                                <a:rPr lang="en-US" sz="2400" i="1" dirty="0">
                                  <a:solidFill>
                                    <a:schemeClr val="accent1"/>
                                  </a:solidFill>
                                  <a:latin typeface="Cambria Math" panose="02040503050406030204" pitchFamily="18" charset="0"/>
                                  <a:ea typeface="Cambria Math" charset="0"/>
                                  <a:cs typeface="Cambria Math" charset="0"/>
                                </a:rPr>
                              </m:ctrlPr>
                            </m:limLowPr>
                            <m:e>
                              <m:r>
                                <m:rPr>
                                  <m:sty m:val="p"/>
                                </m:rPr>
                                <a:rPr lang="en-US" sz="2400" dirty="0">
                                  <a:solidFill>
                                    <a:schemeClr val="accent1"/>
                                  </a:solidFill>
                                  <a:latin typeface="Cambria Math" panose="02040503050406030204" pitchFamily="18" charset="0"/>
                                  <a:ea typeface="Cambria Math" charset="0"/>
                                  <a:cs typeface="Cambria Math" charset="0"/>
                                </a:rPr>
                                <m:t>max</m:t>
                              </m:r>
                            </m:e>
                            <m:lim>
                              <m:r>
                                <a:rPr lang="en-US" sz="2400" i="1" dirty="0">
                                  <a:solidFill>
                                    <a:schemeClr val="accent1"/>
                                  </a:solidFill>
                                  <a:latin typeface="Cambria Math" panose="02040503050406030204" pitchFamily="18" charset="0"/>
                                  <a:ea typeface="Cambria Math" charset="0"/>
                                  <a:cs typeface="Cambria Math" charset="0"/>
                                </a:rPr>
                                <m:t>𝐷</m:t>
                              </m:r>
                              <m:r>
                                <a:rPr lang="en-US" sz="2400" i="1" dirty="0">
                                  <a:solidFill>
                                    <a:schemeClr val="accent1"/>
                                  </a:solidFill>
                                  <a:latin typeface="Cambria Math" panose="02040503050406030204" pitchFamily="18" charset="0"/>
                                  <a:ea typeface="Cambria Math" charset="0"/>
                                  <a:cs typeface="Cambria Math" charset="0"/>
                                </a:rPr>
                                <m:t>∈</m:t>
                              </m:r>
                              <m:r>
                                <m:rPr>
                                  <m:sty m:val="p"/>
                                </m:rPr>
                                <a:rPr lang="en-US" sz="2400" dirty="0">
                                  <a:solidFill>
                                    <a:schemeClr val="accent1"/>
                                  </a:solidFill>
                                  <a:latin typeface="Cambria Math" panose="02040503050406030204" pitchFamily="18" charset="0"/>
                                  <a:ea typeface="Cambria Math" charset="0"/>
                                  <a:cs typeface="Cambria Math" charset="0"/>
                                </a:rPr>
                                <m:t>Δ</m:t>
                              </m:r>
                              <m:d>
                                <m:dPr>
                                  <m:ctrlPr>
                                    <a:rPr lang="en-US" sz="2400" i="1" dirty="0">
                                      <a:solidFill>
                                        <a:schemeClr val="accent1"/>
                                      </a:solidFill>
                                      <a:latin typeface="Cambria Math" panose="02040503050406030204" pitchFamily="18" charset="0"/>
                                      <a:ea typeface="Cambria Math" charset="0"/>
                                      <a:cs typeface="Cambria Math" charset="0"/>
                                    </a:rPr>
                                  </m:ctrlPr>
                                </m:dPr>
                                <m:e>
                                  <m:r>
                                    <a:rPr lang="en-US" sz="2400" i="1" dirty="0">
                                      <a:solidFill>
                                        <a:schemeClr val="accent1"/>
                                      </a:solidFill>
                                      <a:latin typeface="Cambria Math" panose="02040503050406030204" pitchFamily="18" charset="0"/>
                                      <a:ea typeface="Cambria Math" charset="0"/>
                                      <a:cs typeface="Cambria Math" charset="0"/>
                                    </a:rPr>
                                    <m:t>𝑋</m:t>
                                  </m:r>
                                  <m:r>
                                    <a:rPr lang="en-US" sz="2400" i="1" dirty="0">
                                      <a:solidFill>
                                        <a:schemeClr val="accent1"/>
                                      </a:solidFill>
                                      <a:latin typeface="Cambria Math" panose="02040503050406030204" pitchFamily="18" charset="0"/>
                                      <a:ea typeface="Cambria Math" charset="0"/>
                                      <a:cs typeface="Cambria Math" charset="0"/>
                                    </a:rPr>
                                    <m:t>×</m:t>
                                  </m:r>
                                  <m:r>
                                    <a:rPr lang="en-US" sz="2400" i="1" dirty="0">
                                      <a:solidFill>
                                        <a:schemeClr val="accent1"/>
                                      </a:solidFill>
                                      <a:latin typeface="Cambria Math" panose="02040503050406030204" pitchFamily="18" charset="0"/>
                                      <a:ea typeface="Cambria Math" charset="0"/>
                                      <a:cs typeface="Cambria Math" charset="0"/>
                                    </a:rPr>
                                    <m:t>𝑌</m:t>
                                  </m:r>
                                </m:e>
                              </m:d>
                            </m:lim>
                          </m:limLow>
                          <m:limLow>
                            <m:limLowPr>
                              <m:ctrlPr>
                                <a:rPr lang="en-US" sz="2400" i="1" dirty="0">
                                  <a:solidFill>
                                    <a:schemeClr val="accent2"/>
                                  </a:solidFill>
                                  <a:latin typeface="Cambria Math" panose="02040503050406030204" pitchFamily="18" charset="0"/>
                                  <a:ea typeface="Cambria Math" charset="0"/>
                                  <a:cs typeface="Cambria Math" charset="0"/>
                                </a:rPr>
                              </m:ctrlPr>
                            </m:limLowPr>
                            <m:e>
                              <m:r>
                                <a:rPr lang="en-US" sz="2400" i="1" dirty="0">
                                  <a:solidFill>
                                    <a:schemeClr val="accent2"/>
                                  </a:solidFill>
                                  <a:latin typeface="Cambria Math" panose="02040503050406030204" pitchFamily="18" charset="0"/>
                                  <a:ea typeface="Cambria Math" charset="0"/>
                                  <a:cs typeface="Cambria Math" charset="0"/>
                                </a:rPr>
                                <m:t> </m:t>
                              </m:r>
                              <m:r>
                                <m:rPr>
                                  <m:sty m:val="p"/>
                                </m:rPr>
                                <a:rPr lang="en-US" sz="2400" dirty="0">
                                  <a:solidFill>
                                    <a:schemeClr val="accent2"/>
                                  </a:solidFill>
                                  <a:latin typeface="Cambria Math" panose="02040503050406030204" pitchFamily="18" charset="0"/>
                                  <a:ea typeface="Cambria Math" charset="0"/>
                                  <a:cs typeface="Cambria Math" charset="0"/>
                                </a:rPr>
                                <m:t>min</m:t>
                              </m:r>
                              <m:r>
                                <a:rPr lang="en-US" sz="2400" dirty="0">
                                  <a:solidFill>
                                    <a:schemeClr val="accent2"/>
                                  </a:solidFill>
                                  <a:latin typeface="Cambria Math" panose="02040503050406030204" pitchFamily="18" charset="0"/>
                                  <a:ea typeface="Cambria Math" charset="0"/>
                                  <a:cs typeface="Cambria Math" charset="0"/>
                                </a:rPr>
                                <m:t> </m:t>
                              </m:r>
                            </m:e>
                            <m:lim>
                              <m:r>
                                <a:rPr lang="en-US" sz="2400" i="1" dirty="0">
                                  <a:solidFill>
                                    <a:schemeClr val="accent2"/>
                                  </a:solidFill>
                                  <a:latin typeface="Cambria Math" panose="02040503050406030204" pitchFamily="18" charset="0"/>
                                  <a:ea typeface="Cambria Math" charset="0"/>
                                  <a:cs typeface="Cambria Math" charset="0"/>
                                </a:rPr>
                                <m:t>h</m:t>
                              </m:r>
                              <m:r>
                                <a:rPr lang="en-US" sz="2400" i="1" dirty="0">
                                  <a:solidFill>
                                    <a:schemeClr val="accent2"/>
                                  </a:solidFill>
                                  <a:latin typeface="Cambria Math" panose="02040503050406030204" pitchFamily="18" charset="0"/>
                                  <a:ea typeface="Cambria Math" charset="0"/>
                                  <a:cs typeface="Cambria Math" charset="0"/>
                                </a:rPr>
                                <m:t>∈</m:t>
                              </m:r>
                              <m:r>
                                <a:rPr lang="en-US" sz="2400" i="1" dirty="0">
                                  <a:solidFill>
                                    <a:schemeClr val="accent2"/>
                                  </a:solidFill>
                                  <a:latin typeface="Cambria Math" panose="02040503050406030204" pitchFamily="18" charset="0"/>
                                  <a:ea typeface="Cambria Math" charset="0"/>
                                  <a:cs typeface="Cambria Math" charset="0"/>
                                </a:rPr>
                                <m:t>𝐻</m:t>
                              </m:r>
                            </m:lim>
                          </m:limLow>
                          <m:r>
                            <m:rPr>
                              <m:sty m:val="p"/>
                            </m:rPr>
                            <a:rPr lang="en-US" sz="2400" dirty="0">
                              <a:latin typeface="Cambria Math" panose="02040503050406030204" pitchFamily="18" charset="0"/>
                              <a:ea typeface="Cambria Math" charset="0"/>
                              <a:cs typeface="Cambria Math" charset="0"/>
                            </a:rPr>
                            <m:t>L</m:t>
                          </m:r>
                          <m:d>
                            <m:dPr>
                              <m:ctrlPr>
                                <a:rPr lang="en-US" sz="2400" i="1" dirty="0">
                                  <a:latin typeface="Cambria Math" panose="02040503050406030204" pitchFamily="18" charset="0"/>
                                  <a:ea typeface="Cambria Math" charset="0"/>
                                  <a:cs typeface="Cambria Math" charset="0"/>
                                </a:rPr>
                              </m:ctrlPr>
                            </m:dPr>
                            <m:e>
                              <m:r>
                                <a:rPr lang="en-US" sz="2400" i="1" dirty="0">
                                  <a:solidFill>
                                    <a:schemeClr val="accent2"/>
                                  </a:solidFill>
                                  <a:latin typeface="Cambria Math" panose="02040503050406030204" pitchFamily="18" charset="0"/>
                                  <a:ea typeface="Cambria Math" charset="0"/>
                                  <a:cs typeface="Cambria Math" charset="0"/>
                                </a:rPr>
                                <m:t>h</m:t>
                              </m:r>
                              <m:r>
                                <a:rPr lang="en-US" sz="2400" dirty="0">
                                  <a:latin typeface="Cambria Math" panose="02040503050406030204" pitchFamily="18" charset="0"/>
                                  <a:ea typeface="Cambria Math" charset="0"/>
                                  <a:cs typeface="Cambria Math" charset="0"/>
                                </a:rPr>
                                <m:t>, </m:t>
                              </m:r>
                              <m:r>
                                <m:rPr>
                                  <m:sty m:val="p"/>
                                </m:rPr>
                                <a:rPr lang="en-US" sz="2400" dirty="0">
                                  <a:solidFill>
                                    <a:schemeClr val="accent1"/>
                                  </a:solidFill>
                                  <a:latin typeface="Cambria Math" panose="02040503050406030204" pitchFamily="18" charset="0"/>
                                  <a:ea typeface="Cambria Math" charset="0"/>
                                  <a:cs typeface="Cambria Math" charset="0"/>
                                </a:rPr>
                                <m:t>D</m:t>
                              </m:r>
                            </m:e>
                          </m:d>
                        </m:e>
                      </m:func>
                    </m:oMath>
                  </m:oMathPara>
                </a14:m>
                <a:endParaRPr lang="en-US" sz="2500" dirty="0"/>
              </a:p>
            </p:txBody>
          </p:sp>
        </mc:Choice>
        <mc:Fallback>
          <p:sp>
            <p:nvSpPr>
              <p:cNvPr id="7" name="TextBox 6">
                <a:extLst>
                  <a:ext uri="{FF2B5EF4-FFF2-40B4-BE49-F238E27FC236}">
                    <a16:creationId xmlns:a16="http://schemas.microsoft.com/office/drawing/2014/main" id="{6E406C60-F09C-C94B-91BC-C725ABB85988}"/>
                  </a:ext>
                </a:extLst>
              </p:cNvPr>
              <p:cNvSpPr txBox="1">
                <a:spLocks noRot="1" noChangeAspect="1" noMove="1" noResize="1" noEditPoints="1" noAdjustHandles="1" noChangeArrowheads="1" noChangeShapeType="1" noTextEdit="1"/>
              </p:cNvSpPr>
              <p:nvPr/>
            </p:nvSpPr>
            <p:spPr>
              <a:xfrm>
                <a:off x="3318387" y="1599088"/>
                <a:ext cx="6098458" cy="667042"/>
              </a:xfrm>
              <a:prstGeom prst="rect">
                <a:avLst/>
              </a:prstGeom>
              <a:blipFill>
                <a:blip r:embed="rId2"/>
                <a:stretch>
                  <a:fillRect b="-370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D38E7F9-438C-E649-B057-A92D54BC7AA3}"/>
                  </a:ext>
                </a:extLst>
              </p:cNvPr>
              <p:cNvSpPr txBox="1"/>
              <p:nvPr/>
            </p:nvSpPr>
            <p:spPr>
              <a:xfrm>
                <a:off x="2719833" y="8730169"/>
                <a:ext cx="6935430" cy="6136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3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300" i="1" dirty="0" smtClean="0">
                                  <a:solidFill>
                                    <a:schemeClr val="accent2"/>
                                  </a:solidFill>
                                  <a:latin typeface="Cambria Math" panose="02040503050406030204" pitchFamily="18" charset="0"/>
                                  <a:ea typeface="Cambria Math" charset="0"/>
                                  <a:cs typeface="Cambria Math" charset="0"/>
                                </a:rPr>
                              </m:ctrlPr>
                            </m:limLowPr>
                            <m:e>
                              <m:r>
                                <m:rPr>
                                  <m:sty m:val="p"/>
                                </m:rPr>
                                <a:rPr lang="en-US" sz="2300" b="0" i="0" dirty="0" smtClean="0">
                                  <a:solidFill>
                                    <a:schemeClr val="accent2"/>
                                  </a:solidFill>
                                  <a:latin typeface="Cambria Math" panose="02040503050406030204" pitchFamily="18" charset="0"/>
                                  <a:ea typeface="Cambria Math" charset="0"/>
                                  <a:cs typeface="Cambria Math" charset="0"/>
                                </a:rPr>
                                <m:t>min</m:t>
                              </m:r>
                            </m:e>
                            <m:lim>
                              <m:r>
                                <a:rPr lang="en-US" sz="2300" b="0" i="1" dirty="0" smtClean="0">
                                  <a:solidFill>
                                    <a:schemeClr val="accent2"/>
                                  </a:solidFill>
                                  <a:latin typeface="Cambria Math" panose="02040503050406030204" pitchFamily="18" charset="0"/>
                                  <a:ea typeface="Cambria Math" charset="0"/>
                                  <a:cs typeface="Cambria Math" charset="0"/>
                                </a:rPr>
                                <m:t>𝑃</m:t>
                              </m:r>
                            </m:lim>
                          </m:limLow>
                        </m:fName>
                        <m:e>
                          <m:func>
                            <m:funcPr>
                              <m:ctrlPr>
                                <a:rPr lang="en-US" sz="2300" i="1" dirty="0" smtClean="0">
                                  <a:solidFill>
                                    <a:schemeClr val="accent2"/>
                                  </a:solidFill>
                                  <a:latin typeface="Cambria Math" panose="02040503050406030204" pitchFamily="18" charset="0"/>
                                  <a:ea typeface="Cambria Math" charset="0"/>
                                  <a:cs typeface="Cambria Math" charset="0"/>
                                </a:rPr>
                              </m:ctrlPr>
                            </m:funcPr>
                            <m:fName>
                              <m:limLow>
                                <m:limLowPr>
                                  <m:ctrlPr>
                                    <a:rPr lang="en-US" sz="2300" i="1" dirty="0" smtClean="0">
                                      <a:solidFill>
                                        <a:schemeClr val="accent1"/>
                                      </a:solidFill>
                                      <a:latin typeface="Cambria Math" panose="02040503050406030204" pitchFamily="18" charset="0"/>
                                      <a:ea typeface="Cambria Math" charset="0"/>
                                      <a:cs typeface="Cambria Math" charset="0"/>
                                    </a:rPr>
                                  </m:ctrlPr>
                                </m:limLowPr>
                                <m:e>
                                  <m:r>
                                    <m:rPr>
                                      <m:sty m:val="p"/>
                                    </m:rPr>
                                    <a:rPr lang="en-US" sz="2300" b="0" i="0" dirty="0" smtClean="0">
                                      <a:solidFill>
                                        <a:schemeClr val="accent1"/>
                                      </a:solidFill>
                                      <a:latin typeface="Cambria Math" panose="02040503050406030204" pitchFamily="18" charset="0"/>
                                      <a:ea typeface="Cambria Math" charset="0"/>
                                      <a:cs typeface="Cambria Math" charset="0"/>
                                    </a:rPr>
                                    <m:t>max</m:t>
                                  </m:r>
                                </m:e>
                                <m:lim>
                                  <m:r>
                                    <a:rPr lang="en-US" sz="2300" b="0" i="1" dirty="0" smtClean="0">
                                      <a:solidFill>
                                        <a:schemeClr val="accent1"/>
                                      </a:solidFill>
                                      <a:latin typeface="Cambria Math" panose="02040503050406030204" pitchFamily="18" charset="0"/>
                                      <a:ea typeface="Cambria Math" charset="0"/>
                                      <a:cs typeface="Cambria Math" charset="0"/>
                                    </a:rPr>
                                    <m:t>𝑄</m:t>
                                  </m:r>
                                </m:lim>
                              </m:limLow>
                            </m:fName>
                            <m:e>
                              <m:r>
                                <a:rPr lang="en-US" sz="2300" b="0" i="1" dirty="0" smtClean="0">
                                  <a:solidFill>
                                    <a:schemeClr val="accent1"/>
                                  </a:solidFill>
                                  <a:latin typeface="Cambria Math" panose="02040503050406030204" pitchFamily="18" charset="0"/>
                                  <a:ea typeface="Cambria Math" charset="0"/>
                                  <a:cs typeface="Cambria Math" charset="0"/>
                                </a:rPr>
                                <m:t> </m:t>
                              </m:r>
                              <m:r>
                                <m:rPr>
                                  <m:sty m:val="p"/>
                                </m:rPr>
                                <a:rPr lang="en-US" sz="2300" b="0" i="0" dirty="0" smtClean="0">
                                  <a:solidFill>
                                    <a:schemeClr val="tx1"/>
                                  </a:solidFill>
                                  <a:latin typeface="Cambria Math" panose="02040503050406030204" pitchFamily="18" charset="0"/>
                                  <a:ea typeface="Cambria Math" charset="0"/>
                                  <a:cs typeface="Cambria Math" charset="0"/>
                                </a:rPr>
                                <m:t>L</m:t>
                              </m:r>
                              <m:r>
                                <a:rPr lang="en-US" sz="2300" b="0" i="0" dirty="0" smtClean="0">
                                  <a:solidFill>
                                    <a:schemeClr val="tx1"/>
                                  </a:solidFill>
                                  <a:latin typeface="Cambria Math" panose="02040503050406030204" pitchFamily="18" charset="0"/>
                                  <a:ea typeface="Cambria Math" charset="0"/>
                                  <a:cs typeface="Cambria Math" charset="0"/>
                                </a:rPr>
                                <m:t>(</m:t>
                              </m:r>
                              <m:r>
                                <m:rPr>
                                  <m:sty m:val="p"/>
                                </m:rPr>
                                <a:rPr lang="en-US" sz="2300" b="0" i="0" dirty="0" smtClean="0">
                                  <a:solidFill>
                                    <a:schemeClr val="accent2"/>
                                  </a:solidFill>
                                  <a:latin typeface="Cambria Math" panose="02040503050406030204" pitchFamily="18" charset="0"/>
                                  <a:ea typeface="Cambria Math" charset="0"/>
                                  <a:cs typeface="Cambria Math" charset="0"/>
                                </a:rPr>
                                <m:t>P</m:t>
                              </m:r>
                              <m:r>
                                <a:rPr lang="en-US" sz="2300" b="0" i="0" dirty="0" smtClean="0">
                                  <a:solidFill>
                                    <a:schemeClr val="tx1"/>
                                  </a:solidFill>
                                  <a:latin typeface="Cambria Math" panose="02040503050406030204" pitchFamily="18" charset="0"/>
                                  <a:ea typeface="Cambria Math" charset="0"/>
                                  <a:cs typeface="Cambria Math" charset="0"/>
                                </a:rPr>
                                <m:t>, </m:t>
                              </m:r>
                              <m:r>
                                <m:rPr>
                                  <m:sty m:val="p"/>
                                </m:rPr>
                                <a:rPr lang="en-US" sz="2300" b="0" i="0" dirty="0" smtClean="0">
                                  <a:solidFill>
                                    <a:schemeClr val="accent1"/>
                                  </a:solidFill>
                                  <a:latin typeface="Cambria Math" panose="02040503050406030204" pitchFamily="18" charset="0"/>
                                  <a:ea typeface="Cambria Math" charset="0"/>
                                  <a:cs typeface="Cambria Math" charset="0"/>
                                </a:rPr>
                                <m:t>Q</m:t>
                              </m:r>
                              <m:r>
                                <a:rPr lang="en-US" sz="2300" b="0" i="0" dirty="0" smtClean="0">
                                  <a:solidFill>
                                    <a:schemeClr val="tx1"/>
                                  </a:solidFill>
                                  <a:latin typeface="Cambria Math" panose="02040503050406030204" pitchFamily="18" charset="0"/>
                                  <a:ea typeface="Cambria Math" charset="0"/>
                                  <a:cs typeface="Cambria Math" charset="0"/>
                                </a:rPr>
                                <m:t>)</m:t>
                              </m:r>
                            </m:e>
                          </m:func>
                          <m:r>
                            <a:rPr lang="en-US" sz="2300" b="0" i="1" dirty="0" smtClean="0">
                              <a:solidFill>
                                <a:schemeClr val="tx1"/>
                              </a:solidFill>
                              <a:latin typeface="Cambria Math" panose="02040503050406030204" pitchFamily="18" charset="0"/>
                              <a:ea typeface="Cambria Math" charset="0"/>
                              <a:cs typeface="Cambria Math" charset="0"/>
                            </a:rPr>
                            <m:t>≤</m:t>
                          </m:r>
                          <m:limLow>
                            <m:limLowPr>
                              <m:ctrlPr>
                                <a:rPr lang="en-US" sz="2300" i="1" dirty="0">
                                  <a:solidFill>
                                    <a:schemeClr val="accent1"/>
                                  </a:solidFill>
                                  <a:latin typeface="Cambria Math" panose="02040503050406030204" pitchFamily="18" charset="0"/>
                                  <a:ea typeface="Cambria Math" charset="0"/>
                                  <a:cs typeface="Cambria Math" charset="0"/>
                                </a:rPr>
                              </m:ctrlPr>
                            </m:limLowPr>
                            <m:e>
                              <m:r>
                                <m:rPr>
                                  <m:sty m:val="p"/>
                                </m:rPr>
                                <a:rPr lang="en-US" sz="2300" dirty="0">
                                  <a:solidFill>
                                    <a:schemeClr val="accent1"/>
                                  </a:solidFill>
                                  <a:latin typeface="Cambria Math" panose="02040503050406030204" pitchFamily="18" charset="0"/>
                                  <a:ea typeface="Cambria Math" charset="0"/>
                                  <a:cs typeface="Cambria Math" charset="0"/>
                                </a:rPr>
                                <m:t>max</m:t>
                              </m:r>
                            </m:e>
                            <m:lim>
                              <m:r>
                                <a:rPr lang="en-US" sz="2300" i="1" dirty="0">
                                  <a:solidFill>
                                    <a:schemeClr val="accent1"/>
                                  </a:solidFill>
                                  <a:latin typeface="Cambria Math" panose="02040503050406030204" pitchFamily="18" charset="0"/>
                                  <a:ea typeface="Cambria Math" charset="0"/>
                                  <a:cs typeface="Cambria Math" charset="0"/>
                                </a:rPr>
                                <m:t>𝑄</m:t>
                              </m:r>
                            </m:lim>
                          </m:limLow>
                          <m:limLow>
                            <m:limLowPr>
                              <m:ctrlPr>
                                <a:rPr lang="en-US" sz="2300" i="1" dirty="0">
                                  <a:solidFill>
                                    <a:schemeClr val="accent2"/>
                                  </a:solidFill>
                                  <a:latin typeface="Cambria Math" panose="02040503050406030204" pitchFamily="18" charset="0"/>
                                  <a:ea typeface="Cambria Math" charset="0"/>
                                  <a:cs typeface="Cambria Math" charset="0"/>
                                </a:rPr>
                              </m:ctrlPr>
                            </m:limLowPr>
                            <m:e>
                              <m:r>
                                <a:rPr lang="en-US" sz="2300" i="1" dirty="0">
                                  <a:solidFill>
                                    <a:schemeClr val="accent2"/>
                                  </a:solidFill>
                                  <a:latin typeface="Cambria Math" panose="02040503050406030204" pitchFamily="18" charset="0"/>
                                  <a:ea typeface="Cambria Math" charset="0"/>
                                  <a:cs typeface="Cambria Math" charset="0"/>
                                </a:rPr>
                                <m:t> </m:t>
                              </m:r>
                              <m:r>
                                <m:rPr>
                                  <m:sty m:val="p"/>
                                </m:rPr>
                                <a:rPr lang="en-US" sz="2300" dirty="0">
                                  <a:solidFill>
                                    <a:schemeClr val="accent2"/>
                                  </a:solidFill>
                                  <a:latin typeface="Cambria Math" panose="02040503050406030204" pitchFamily="18" charset="0"/>
                                  <a:ea typeface="Cambria Math" charset="0"/>
                                  <a:cs typeface="Cambria Math" charset="0"/>
                                </a:rPr>
                                <m:t>min</m:t>
                              </m:r>
                            </m:e>
                            <m:lim>
                              <m:r>
                                <a:rPr lang="en-US" sz="2300" i="1" dirty="0">
                                  <a:solidFill>
                                    <a:schemeClr val="accent2"/>
                                  </a:solidFill>
                                  <a:latin typeface="Cambria Math" panose="02040503050406030204" pitchFamily="18" charset="0"/>
                                  <a:ea typeface="Cambria Math" charset="0"/>
                                  <a:cs typeface="Cambria Math" charset="0"/>
                                </a:rPr>
                                <m:t>𝑃</m:t>
                              </m:r>
                            </m:lim>
                          </m:limLow>
                          <m:r>
                            <a:rPr lang="en-US" sz="2300" b="0" i="0" dirty="0" smtClean="0">
                              <a:solidFill>
                                <a:schemeClr val="accent2"/>
                              </a:solidFill>
                              <a:latin typeface="Cambria Math" panose="02040503050406030204" pitchFamily="18" charset="0"/>
                              <a:ea typeface="Cambria Math" charset="0"/>
                              <a:cs typeface="Cambria Math" charset="0"/>
                            </a:rPr>
                            <m:t>  </m:t>
                          </m:r>
                          <m:r>
                            <m:rPr>
                              <m:sty m:val="p"/>
                            </m:rPr>
                            <a:rPr lang="en-US" sz="2300" dirty="0">
                              <a:latin typeface="Cambria Math" panose="02040503050406030204" pitchFamily="18" charset="0"/>
                              <a:ea typeface="Cambria Math" charset="0"/>
                              <a:cs typeface="Cambria Math" charset="0"/>
                            </a:rPr>
                            <m:t>L</m:t>
                          </m:r>
                          <m:d>
                            <m:dPr>
                              <m:ctrlPr>
                                <a:rPr lang="en-US" sz="2300" i="1" dirty="0">
                                  <a:latin typeface="Cambria Math" panose="02040503050406030204" pitchFamily="18" charset="0"/>
                                  <a:ea typeface="Cambria Math" charset="0"/>
                                  <a:cs typeface="Cambria Math" charset="0"/>
                                </a:rPr>
                              </m:ctrlPr>
                            </m:dPr>
                            <m:e>
                              <m:r>
                                <m:rPr>
                                  <m:sty m:val="p"/>
                                </m:rPr>
                                <a:rPr lang="en-US" sz="2300" dirty="0">
                                  <a:solidFill>
                                    <a:schemeClr val="accent2"/>
                                  </a:solidFill>
                                  <a:latin typeface="Cambria Math" panose="02040503050406030204" pitchFamily="18" charset="0"/>
                                  <a:ea typeface="Cambria Math" charset="0"/>
                                  <a:cs typeface="Cambria Math" charset="0"/>
                                </a:rPr>
                                <m:t>P</m:t>
                              </m:r>
                              <m:r>
                                <a:rPr lang="en-US" sz="2300" dirty="0">
                                  <a:latin typeface="Cambria Math" panose="02040503050406030204" pitchFamily="18" charset="0"/>
                                  <a:ea typeface="Cambria Math" charset="0"/>
                                  <a:cs typeface="Cambria Math" charset="0"/>
                                </a:rPr>
                                <m:t>, </m:t>
                              </m:r>
                              <m:r>
                                <m:rPr>
                                  <m:sty m:val="p"/>
                                </m:rPr>
                                <a:rPr lang="en-US" sz="2300" dirty="0">
                                  <a:solidFill>
                                    <a:schemeClr val="accent1"/>
                                  </a:solidFill>
                                  <a:latin typeface="Cambria Math" panose="02040503050406030204" pitchFamily="18" charset="0"/>
                                  <a:ea typeface="Cambria Math" charset="0"/>
                                  <a:cs typeface="Cambria Math" charset="0"/>
                                </a:rPr>
                                <m:t>Q</m:t>
                              </m:r>
                            </m:e>
                          </m:d>
                          <m:r>
                            <a:rPr lang="en-US" sz="2300" b="0" i="1" dirty="0" smtClean="0">
                              <a:solidFill>
                                <a:schemeClr val="tx1"/>
                              </a:solidFill>
                              <a:latin typeface="Cambria Math" panose="02040503050406030204" pitchFamily="18" charset="0"/>
                              <a:ea typeface="Cambria Math" charset="0"/>
                              <a:cs typeface="Cambria Math" charset="0"/>
                            </a:rPr>
                            <m:t>+</m:t>
                          </m:r>
                          <m:r>
                            <a:rPr lang="en-US" sz="2300" b="0" i="1" dirty="0" smtClean="0">
                              <a:solidFill>
                                <a:schemeClr val="tx1"/>
                              </a:solidFill>
                              <a:latin typeface="Cambria Math" panose="02040503050406030204" pitchFamily="18" charset="0"/>
                              <a:ea typeface="Cambria Math" charset="0"/>
                              <a:cs typeface="Cambria Math" charset="0"/>
                            </a:rPr>
                            <m:t>𝐴𝑣𝑔</m:t>
                          </m:r>
                          <m:r>
                            <a:rPr lang="en-US" sz="2300" b="0" i="1" dirty="0" smtClean="0">
                              <a:solidFill>
                                <a:schemeClr val="tx1"/>
                              </a:solidFill>
                              <a:latin typeface="Cambria Math" panose="02040503050406030204" pitchFamily="18" charset="0"/>
                              <a:ea typeface="Cambria Math" charset="0"/>
                              <a:cs typeface="Cambria Math" charset="0"/>
                            </a:rPr>
                            <m:t>. </m:t>
                          </m:r>
                          <m:r>
                            <a:rPr lang="en-US" sz="2300" b="0" i="1" dirty="0" smtClean="0">
                              <a:solidFill>
                                <a:schemeClr val="tx1"/>
                              </a:solidFill>
                              <a:latin typeface="Cambria Math" panose="02040503050406030204" pitchFamily="18" charset="0"/>
                              <a:ea typeface="Cambria Math" charset="0"/>
                              <a:cs typeface="Cambria Math" charset="0"/>
                            </a:rPr>
                            <m:t>𝑅𝑒𝑔𝑟𝑒𝑡</m:t>
                          </m:r>
                        </m:e>
                      </m:func>
                    </m:oMath>
                  </m:oMathPara>
                </a14:m>
                <a:endParaRPr lang="en-US" sz="2300" dirty="0"/>
              </a:p>
            </p:txBody>
          </p:sp>
        </mc:Choice>
        <mc:Fallback>
          <p:sp>
            <p:nvSpPr>
              <p:cNvPr id="8" name="TextBox 7">
                <a:extLst>
                  <a:ext uri="{FF2B5EF4-FFF2-40B4-BE49-F238E27FC236}">
                    <a16:creationId xmlns:a16="http://schemas.microsoft.com/office/drawing/2014/main" id="{CD38E7F9-438C-E649-B057-A92D54BC7AA3}"/>
                  </a:ext>
                </a:extLst>
              </p:cNvPr>
              <p:cNvSpPr txBox="1">
                <a:spLocks noRot="1" noChangeAspect="1" noMove="1" noResize="1" noEditPoints="1" noAdjustHandles="1" noChangeArrowheads="1" noChangeShapeType="1" noTextEdit="1"/>
              </p:cNvSpPr>
              <p:nvPr/>
            </p:nvSpPr>
            <p:spPr>
              <a:xfrm>
                <a:off x="2719833" y="8730169"/>
                <a:ext cx="6935430" cy="613694"/>
              </a:xfrm>
              <a:prstGeom prst="rect">
                <a:avLst/>
              </a:prstGeom>
              <a:blipFill>
                <a:blip r:embed="rId3"/>
                <a:stretch>
                  <a:fillRect b="-40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CE87DD8-F918-CF4A-9E57-D76DC17A0269}"/>
                  </a:ext>
                </a:extLst>
              </p:cNvPr>
              <p:cNvSpPr txBox="1"/>
              <p:nvPr/>
            </p:nvSpPr>
            <p:spPr>
              <a:xfrm>
                <a:off x="300802" y="1048163"/>
                <a:ext cx="11338560" cy="492443"/>
              </a:xfrm>
              <a:prstGeom prst="rect">
                <a:avLst/>
              </a:prstGeom>
              <a:noFill/>
            </p:spPr>
            <p:txBody>
              <a:bodyPr wrap="square">
                <a:spAutoFit/>
              </a:bodyPr>
              <a:lstStyle/>
              <a:p>
                <a:r>
                  <a:rPr lang="en-US" sz="2600" dirty="0">
                    <a:solidFill>
                      <a:schemeClr val="tx1"/>
                    </a:solidFill>
                  </a:rPr>
                  <a:t>Under some conditions, e.g., </a:t>
                </a:r>
                <a14:m>
                  <m:oMath xmlns:m="http://schemas.openxmlformats.org/officeDocument/2006/math">
                    <m:r>
                      <a:rPr lang="en-US" sz="2600" b="0" i="1" smtClean="0">
                        <a:solidFill>
                          <a:schemeClr val="accent2"/>
                        </a:solidFill>
                        <a:latin typeface="Cambria Math" panose="02040503050406030204" pitchFamily="18" charset="0"/>
                      </a:rPr>
                      <m:t>𝐻</m:t>
                    </m:r>
                  </m:oMath>
                </a14:m>
                <a:r>
                  <a:rPr lang="en-US" sz="2600" dirty="0">
                    <a:solidFill>
                      <a:schemeClr val="tx1"/>
                    </a:solidFill>
                  </a:rPr>
                  <a:t> and </a:t>
                </a:r>
                <a14:m>
                  <m:oMath xmlns:m="http://schemas.openxmlformats.org/officeDocument/2006/math">
                    <m:r>
                      <a:rPr lang="en-US" sz="2600" b="0" i="1" dirty="0" smtClean="0">
                        <a:solidFill>
                          <a:schemeClr val="accent1"/>
                        </a:solidFill>
                        <a:latin typeface="Cambria Math" panose="02040503050406030204" pitchFamily="18" charset="0"/>
                        <a:ea typeface="Cambria Math" charset="0"/>
                        <a:cs typeface="Cambria Math" charset="0"/>
                      </a:rPr>
                      <m:t>𝑋</m:t>
                    </m:r>
                    <m:r>
                      <a:rPr lang="en-US" sz="2600" b="0" i="1" dirty="0" smtClean="0">
                        <a:solidFill>
                          <a:schemeClr val="accent1"/>
                        </a:solidFill>
                        <a:latin typeface="Cambria Math" panose="02040503050406030204" pitchFamily="18" charset="0"/>
                        <a:ea typeface="Cambria Math" charset="0"/>
                        <a:cs typeface="Cambria Math" charset="0"/>
                      </a:rPr>
                      <m:t>×</m:t>
                    </m:r>
                    <m:r>
                      <a:rPr lang="en-US" sz="2600" b="0" i="1" dirty="0" smtClean="0">
                        <a:solidFill>
                          <a:schemeClr val="accent1"/>
                        </a:solidFill>
                        <a:latin typeface="Cambria Math" panose="02040503050406030204" pitchFamily="18" charset="0"/>
                        <a:ea typeface="Cambria Math" charset="0"/>
                        <a:cs typeface="Cambria Math" charset="0"/>
                      </a:rPr>
                      <m:t>𝑌</m:t>
                    </m:r>
                  </m:oMath>
                </a14:m>
                <a:r>
                  <a:rPr lang="en-US" sz="2600" dirty="0">
                    <a:solidFill>
                      <a:schemeClr val="tx1"/>
                    </a:solidFill>
                  </a:rPr>
                  <a:t> finite,  </a:t>
                </a:r>
              </a:p>
            </p:txBody>
          </p:sp>
        </mc:Choice>
        <mc:Fallback>
          <p:sp>
            <p:nvSpPr>
              <p:cNvPr id="10" name="TextBox 9">
                <a:extLst>
                  <a:ext uri="{FF2B5EF4-FFF2-40B4-BE49-F238E27FC236}">
                    <a16:creationId xmlns:a16="http://schemas.microsoft.com/office/drawing/2014/main" id="{DCE87DD8-F918-CF4A-9E57-D76DC17A0269}"/>
                  </a:ext>
                </a:extLst>
              </p:cNvPr>
              <p:cNvSpPr txBox="1">
                <a:spLocks noRot="1" noChangeAspect="1" noMove="1" noResize="1" noEditPoints="1" noAdjustHandles="1" noChangeArrowheads="1" noChangeShapeType="1" noTextEdit="1"/>
              </p:cNvSpPr>
              <p:nvPr/>
            </p:nvSpPr>
            <p:spPr>
              <a:xfrm>
                <a:off x="300802" y="1048163"/>
                <a:ext cx="11338560" cy="492443"/>
              </a:xfrm>
              <a:prstGeom prst="rect">
                <a:avLst/>
              </a:prstGeom>
              <a:blipFill>
                <a:blip r:embed="rId4"/>
                <a:stretch>
                  <a:fillRect l="-895" t="-10000" b="-27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73D709EE-F694-B64B-965B-9CA16CB04292}"/>
                  </a:ext>
                </a:extLst>
              </p:cNvPr>
              <p:cNvSpPr txBox="1"/>
              <p:nvPr/>
            </p:nvSpPr>
            <p:spPr>
              <a:xfrm>
                <a:off x="396240" y="3389326"/>
                <a:ext cx="11338560" cy="453137"/>
              </a:xfrm>
              <a:prstGeom prst="rect">
                <a:avLst/>
              </a:prstGeom>
              <a:noFill/>
            </p:spPr>
            <p:txBody>
              <a:bodyPr wrap="square">
                <a:spAutoFit/>
              </a:bodyPr>
              <a:lstStyle/>
              <a:p>
                <a:r>
                  <a:rPr lang="en-US" sz="2300" dirty="0"/>
                  <a:t>Learner plays no-regret over </a:t>
                </a:r>
                <a14:m>
                  <m:oMath xmlns:m="http://schemas.openxmlformats.org/officeDocument/2006/math">
                    <m:r>
                      <a:rPr lang="en-US" sz="2400" i="1">
                        <a:solidFill>
                          <a:schemeClr val="accent2"/>
                        </a:solidFill>
                        <a:latin typeface="Cambria Math" panose="02040503050406030204" pitchFamily="18" charset="0"/>
                      </a:rPr>
                      <m:t>𝐻</m:t>
                    </m:r>
                  </m:oMath>
                </a14:m>
                <a:r>
                  <a:rPr lang="en-US" sz="2300" dirty="0"/>
                  <a:t>, the adversary plays best response per round</a:t>
                </a:r>
              </a:p>
            </p:txBody>
          </p:sp>
        </mc:Choice>
        <mc:Fallback>
          <p:sp>
            <p:nvSpPr>
              <p:cNvPr id="11" name="TextBox 10">
                <a:extLst>
                  <a:ext uri="{FF2B5EF4-FFF2-40B4-BE49-F238E27FC236}">
                    <a16:creationId xmlns:a16="http://schemas.microsoft.com/office/drawing/2014/main" id="{73D709EE-F694-B64B-965B-9CA16CB04292}"/>
                  </a:ext>
                </a:extLst>
              </p:cNvPr>
              <p:cNvSpPr txBox="1">
                <a:spLocks noRot="1" noChangeAspect="1" noMove="1" noResize="1" noEditPoints="1" noAdjustHandles="1" noChangeArrowheads="1" noChangeShapeType="1" noTextEdit="1"/>
              </p:cNvSpPr>
              <p:nvPr/>
            </p:nvSpPr>
            <p:spPr>
              <a:xfrm>
                <a:off x="396240" y="3389326"/>
                <a:ext cx="11338560" cy="453137"/>
              </a:xfrm>
              <a:prstGeom prst="rect">
                <a:avLst/>
              </a:prstGeom>
              <a:blipFill>
                <a:blip r:embed="rId5"/>
                <a:stretch>
                  <a:fillRect l="-783" t="-5405" b="-27027"/>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A781EC8E-8C8F-B44A-A601-7E4513E31A05}"/>
              </a:ext>
            </a:extLst>
          </p:cNvPr>
          <p:cNvGrpSpPr/>
          <p:nvPr/>
        </p:nvGrpSpPr>
        <p:grpSpPr>
          <a:xfrm>
            <a:off x="1998852" y="4254621"/>
            <a:ext cx="644673" cy="771767"/>
            <a:chOff x="2139430" y="2120157"/>
            <a:chExt cx="440320" cy="579840"/>
          </a:xfrm>
        </p:grpSpPr>
        <p:sp>
          <p:nvSpPr>
            <p:cNvPr id="13" name="Oval 12">
              <a:extLst>
                <a:ext uri="{FF2B5EF4-FFF2-40B4-BE49-F238E27FC236}">
                  <a16:creationId xmlns:a16="http://schemas.microsoft.com/office/drawing/2014/main" id="{D6D29868-0337-D743-8704-EC70264ADC76}"/>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4" name="Freeform 13">
              <a:extLst>
                <a:ext uri="{FF2B5EF4-FFF2-40B4-BE49-F238E27FC236}">
                  <a16:creationId xmlns:a16="http://schemas.microsoft.com/office/drawing/2014/main" id="{7CA28979-85B7-F24A-B64D-E57C4DFED32F}"/>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0BD34C2-FD97-C84D-A833-51E21A0E7BB8}"/>
                    </a:ext>
                  </a:extLst>
                </p:cNvPr>
                <p:cNvSpPr txBox="1"/>
                <p:nvPr/>
              </p:nvSpPr>
              <p:spPr>
                <a:xfrm>
                  <a:off x="2179290" y="2353141"/>
                  <a:ext cx="360598" cy="3468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bg1"/>
                            </a:solidFill>
                            <a:latin typeface="Cambria Math" charset="0"/>
                          </a:rPr>
                          <m:t>𝟏</m:t>
                        </m:r>
                      </m:oMath>
                    </m:oMathPara>
                  </a14:m>
                  <a:endParaRPr lang="en-US" sz="2400" b="1" dirty="0">
                    <a:solidFill>
                      <a:schemeClr val="bg1"/>
                    </a:solidFill>
                  </a:endParaRPr>
                </a:p>
              </p:txBody>
            </p:sp>
          </mc:Choice>
          <mc:Fallback xmlns="">
            <p:sp>
              <p:nvSpPr>
                <p:cNvPr id="15" name="TextBox 14">
                  <a:extLst>
                    <a:ext uri="{FF2B5EF4-FFF2-40B4-BE49-F238E27FC236}">
                      <a16:creationId xmlns:a16="http://schemas.microsoft.com/office/drawing/2014/main" id="{00BD34C2-FD97-C84D-A833-51E21A0E7BB8}"/>
                    </a:ext>
                  </a:extLst>
                </p:cNvPr>
                <p:cNvSpPr txBox="1">
                  <a:spLocks noRot="1" noChangeAspect="1" noMove="1" noResize="1" noEditPoints="1" noAdjustHandles="1" noChangeArrowheads="1" noChangeShapeType="1" noTextEdit="1"/>
                </p:cNvSpPr>
                <p:nvPr/>
              </p:nvSpPr>
              <p:spPr>
                <a:xfrm>
                  <a:off x="2179290" y="2353141"/>
                  <a:ext cx="360598" cy="346856"/>
                </a:xfrm>
                <a:prstGeom prst="rect">
                  <a:avLst/>
                </a:prstGeom>
                <a:blipFill>
                  <a:blip r:embed="rId6"/>
                  <a:stretch>
                    <a:fillRect/>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1E41F67B-A2AB-064A-A4F6-2F162BCF2243}"/>
              </a:ext>
            </a:extLst>
          </p:cNvPr>
          <p:cNvGrpSpPr/>
          <p:nvPr/>
        </p:nvGrpSpPr>
        <p:grpSpPr>
          <a:xfrm>
            <a:off x="9535210" y="4224652"/>
            <a:ext cx="644673" cy="867328"/>
            <a:chOff x="3448776" y="1264627"/>
            <a:chExt cx="440320" cy="592397"/>
          </a:xfrm>
        </p:grpSpPr>
        <p:sp>
          <p:nvSpPr>
            <p:cNvPr id="17" name="Oval 16">
              <a:extLst>
                <a:ext uri="{FF2B5EF4-FFF2-40B4-BE49-F238E27FC236}">
                  <a16:creationId xmlns:a16="http://schemas.microsoft.com/office/drawing/2014/main" id="{754A43D2-780E-8F42-8A31-E8DC9373410C}"/>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8" name="Freeform 17">
              <a:extLst>
                <a:ext uri="{FF2B5EF4-FFF2-40B4-BE49-F238E27FC236}">
                  <a16:creationId xmlns:a16="http://schemas.microsoft.com/office/drawing/2014/main" id="{89CAB7D1-5C3D-D341-86E5-5A041B07C20C}"/>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6F200AA-5082-534D-993D-B9CABE4C1F99}"/>
                    </a:ext>
                  </a:extLst>
                </p:cNvPr>
                <p:cNvSpPr txBox="1"/>
                <p:nvPr/>
              </p:nvSpPr>
              <p:spPr>
                <a:xfrm>
                  <a:off x="3495152" y="1541701"/>
                  <a:ext cx="360598" cy="31532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1" i="1" smtClean="0">
                            <a:solidFill>
                              <a:schemeClr val="bg1"/>
                            </a:solidFill>
                            <a:latin typeface="Cambria Math" charset="0"/>
                          </a:rPr>
                          <m:t>𝟐</m:t>
                        </m:r>
                      </m:oMath>
                    </m:oMathPara>
                  </a14:m>
                  <a:endParaRPr lang="en-US" sz="2400" b="1" dirty="0">
                    <a:solidFill>
                      <a:schemeClr val="bg1"/>
                    </a:solidFill>
                  </a:endParaRPr>
                </a:p>
              </p:txBody>
            </p:sp>
          </mc:Choice>
          <mc:Fallback xmlns="">
            <p:sp>
              <p:nvSpPr>
                <p:cNvPr id="19" name="TextBox 18">
                  <a:extLst>
                    <a:ext uri="{FF2B5EF4-FFF2-40B4-BE49-F238E27FC236}">
                      <a16:creationId xmlns:a16="http://schemas.microsoft.com/office/drawing/2014/main" id="{66F200AA-5082-534D-993D-B9CABE4C1F99}"/>
                    </a:ext>
                  </a:extLst>
                </p:cNvPr>
                <p:cNvSpPr txBox="1">
                  <a:spLocks noRot="1" noChangeAspect="1" noMove="1" noResize="1" noEditPoints="1" noAdjustHandles="1" noChangeArrowheads="1" noChangeShapeType="1" noTextEdit="1"/>
                </p:cNvSpPr>
                <p:nvPr/>
              </p:nvSpPr>
              <p:spPr>
                <a:xfrm>
                  <a:off x="3495152" y="1541701"/>
                  <a:ext cx="360598" cy="315323"/>
                </a:xfrm>
                <a:prstGeom prst="rect">
                  <a:avLst/>
                </a:prstGeom>
                <a:blipFill>
                  <a:blip r:embed="rId7"/>
                  <a:stretch>
                    <a:fillRect/>
                  </a:stretch>
                </a:blipFill>
              </p:spPr>
              <p:txBody>
                <a:bodyPr/>
                <a:lstStyle/>
                <a:p>
                  <a:r>
                    <a:rPr lang="en-US">
                      <a:noFill/>
                    </a:rPr>
                    <a:t> </a:t>
                  </a:r>
                </a:p>
              </p:txBody>
            </p:sp>
          </mc:Fallback>
        </mc:AlternateContent>
      </p:gr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67006ED3-10CE-BA4A-AF92-E0E459BD5990}"/>
                  </a:ext>
                </a:extLst>
              </p:cNvPr>
              <p:cNvSpPr txBox="1"/>
              <p:nvPr/>
            </p:nvSpPr>
            <p:spPr>
              <a:xfrm>
                <a:off x="241449" y="5108756"/>
                <a:ext cx="6098458" cy="10611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600" b="0" i="1" dirty="0" smtClean="0">
                              <a:solidFill>
                                <a:schemeClr val="tx1"/>
                              </a:solidFill>
                              <a:latin typeface="Cambria Math" panose="02040503050406030204" pitchFamily="18" charset="0"/>
                              <a:ea typeface="Cambria Math" charset="0"/>
                            </a:rPr>
                          </m:ctrlPr>
                        </m:fPr>
                        <m:num>
                          <m:r>
                            <a:rPr lang="en-US" sz="2600" b="0" i="1" dirty="0" smtClean="0">
                              <a:solidFill>
                                <a:schemeClr val="tx1"/>
                              </a:solidFill>
                              <a:latin typeface="Cambria Math" panose="02040503050406030204" pitchFamily="18" charset="0"/>
                              <a:ea typeface="Cambria Math" charset="0"/>
                            </a:rPr>
                            <m:t>1</m:t>
                          </m:r>
                        </m:num>
                        <m:den>
                          <m:r>
                            <a:rPr lang="en-US" sz="2600" b="0" i="1" dirty="0" smtClean="0">
                              <a:solidFill>
                                <a:schemeClr val="tx1"/>
                              </a:solidFill>
                              <a:latin typeface="Cambria Math" panose="02040503050406030204" pitchFamily="18" charset="0"/>
                              <a:ea typeface="Cambria Math" charset="0"/>
                            </a:rPr>
                            <m:t>𝑇</m:t>
                          </m:r>
                        </m:den>
                      </m:f>
                      <m:nary>
                        <m:naryPr>
                          <m:chr m:val="∑"/>
                          <m:subHide m:val="on"/>
                          <m:supHide m:val="on"/>
                          <m:ctrlPr>
                            <a:rPr lang="en-US" sz="2600" b="0" i="1" dirty="0" smtClean="0">
                              <a:solidFill>
                                <a:schemeClr val="tx1"/>
                              </a:solidFill>
                              <a:latin typeface="Cambria Math" panose="02040503050406030204" pitchFamily="18" charset="0"/>
                              <a:ea typeface="Cambria Math" charset="0"/>
                            </a:rPr>
                          </m:ctrlPr>
                        </m:naryPr>
                        <m:sub/>
                        <m:sup/>
                        <m:e>
                          <m:r>
                            <a:rPr lang="en-US" sz="2600" b="0" i="1" dirty="0" smtClean="0">
                              <a:solidFill>
                                <a:schemeClr val="tx1"/>
                              </a:solidFill>
                              <a:latin typeface="Cambria Math" panose="02040503050406030204" pitchFamily="18" charset="0"/>
                              <a:ea typeface="Cambria Math" charset="0"/>
                            </a:rPr>
                            <m:t>𝐿</m:t>
                          </m:r>
                          <m:d>
                            <m:dPr>
                              <m:ctrlPr>
                                <a:rPr lang="en-US" sz="2600" b="0" i="1" dirty="0" smtClean="0">
                                  <a:solidFill>
                                    <a:schemeClr val="tx1"/>
                                  </a:solidFill>
                                  <a:latin typeface="Cambria Math" panose="02040503050406030204" pitchFamily="18" charset="0"/>
                                  <a:ea typeface="Cambria Math" charset="0"/>
                                </a:rPr>
                              </m:ctrlPr>
                            </m:dPr>
                            <m:e>
                              <m:sSub>
                                <m:sSubPr>
                                  <m:ctrlPr>
                                    <a:rPr lang="en-US" sz="2600" b="0" i="1" dirty="0" smtClean="0">
                                      <a:solidFill>
                                        <a:schemeClr val="accent2"/>
                                      </a:solidFill>
                                      <a:latin typeface="Cambria Math" panose="02040503050406030204" pitchFamily="18" charset="0"/>
                                      <a:ea typeface="Cambria Math" charset="0"/>
                                    </a:rPr>
                                  </m:ctrlPr>
                                </m:sSubPr>
                                <m:e>
                                  <m:r>
                                    <a:rPr lang="en-US" sz="2600" b="0" i="1" dirty="0" smtClean="0">
                                      <a:solidFill>
                                        <a:schemeClr val="accent2"/>
                                      </a:solidFill>
                                      <a:latin typeface="Cambria Math" panose="02040503050406030204" pitchFamily="18" charset="0"/>
                                      <a:ea typeface="Cambria Math" charset="0"/>
                                    </a:rPr>
                                    <m:t>h</m:t>
                                  </m:r>
                                </m:e>
                                <m:sub>
                                  <m:r>
                                    <a:rPr lang="en-US" sz="2600" b="0" i="1" dirty="0" smtClean="0">
                                      <a:solidFill>
                                        <a:schemeClr val="accent2"/>
                                      </a:solidFill>
                                      <a:latin typeface="Cambria Math" panose="02040503050406030204" pitchFamily="18" charset="0"/>
                                      <a:ea typeface="Cambria Math" charset="0"/>
                                    </a:rPr>
                                    <m:t>𝑡</m:t>
                                  </m:r>
                                </m:sub>
                              </m:sSub>
                              <m:r>
                                <a:rPr lang="en-US" sz="2600" b="0" i="1" dirty="0" smtClean="0">
                                  <a:solidFill>
                                    <a:schemeClr val="tx1"/>
                                  </a:solidFill>
                                  <a:latin typeface="Cambria Math" panose="02040503050406030204" pitchFamily="18" charset="0"/>
                                  <a:ea typeface="Cambria Math" charset="0"/>
                                </a:rPr>
                                <m:t>, </m:t>
                              </m:r>
                              <m:sSub>
                                <m:sSubPr>
                                  <m:ctrlPr>
                                    <a:rPr lang="en-US" sz="2600" b="0" i="1" dirty="0" smtClean="0">
                                      <a:solidFill>
                                        <a:srgbClr val="FF0000"/>
                                      </a:solidFill>
                                      <a:latin typeface="Cambria Math" panose="02040503050406030204" pitchFamily="18" charset="0"/>
                                      <a:ea typeface="Cambria Math" charset="0"/>
                                    </a:rPr>
                                  </m:ctrlPr>
                                </m:sSubPr>
                                <m:e>
                                  <m:r>
                                    <a:rPr lang="en-US" sz="2600" b="0" i="1" dirty="0" smtClean="0">
                                      <a:solidFill>
                                        <a:srgbClr val="FF0000"/>
                                      </a:solidFill>
                                      <a:latin typeface="Cambria Math" panose="02040503050406030204" pitchFamily="18" charset="0"/>
                                      <a:ea typeface="Cambria Math" charset="0"/>
                                    </a:rPr>
                                    <m:t>𝑥</m:t>
                                  </m:r>
                                </m:e>
                                <m:sub>
                                  <m:r>
                                    <a:rPr lang="en-US" sz="2600" b="0" i="1" dirty="0" smtClean="0">
                                      <a:solidFill>
                                        <a:srgbClr val="FF0000"/>
                                      </a:solidFill>
                                      <a:latin typeface="Cambria Math" panose="02040503050406030204" pitchFamily="18" charset="0"/>
                                      <a:ea typeface="Cambria Math" charset="0"/>
                                    </a:rPr>
                                    <m:t>𝑡</m:t>
                                  </m:r>
                                </m:sub>
                              </m:sSub>
                              <m:r>
                                <a:rPr lang="en-US" sz="2600" b="0" i="1" dirty="0" smtClean="0">
                                  <a:solidFill>
                                    <a:srgbClr val="FF0000"/>
                                  </a:solidFill>
                                  <a:latin typeface="Cambria Math" panose="02040503050406030204" pitchFamily="18" charset="0"/>
                                  <a:ea typeface="Cambria Math" charset="0"/>
                                </a:rPr>
                                <m:t>, </m:t>
                              </m:r>
                              <m:sSub>
                                <m:sSubPr>
                                  <m:ctrlPr>
                                    <a:rPr lang="en-US" sz="2600" b="0" i="1" dirty="0" smtClean="0">
                                      <a:solidFill>
                                        <a:srgbClr val="FF0000"/>
                                      </a:solidFill>
                                      <a:latin typeface="Cambria Math" panose="02040503050406030204" pitchFamily="18" charset="0"/>
                                      <a:ea typeface="Cambria Math" charset="0"/>
                                    </a:rPr>
                                  </m:ctrlPr>
                                </m:sSubPr>
                                <m:e>
                                  <m:r>
                                    <a:rPr lang="en-US" sz="2600" b="0" i="1" dirty="0" smtClean="0">
                                      <a:solidFill>
                                        <a:srgbClr val="FF0000"/>
                                      </a:solidFill>
                                      <a:latin typeface="Cambria Math" panose="02040503050406030204" pitchFamily="18" charset="0"/>
                                      <a:ea typeface="Cambria Math" charset="0"/>
                                    </a:rPr>
                                    <m:t>𝑦</m:t>
                                  </m:r>
                                </m:e>
                                <m:sub>
                                  <m:r>
                                    <a:rPr lang="en-US" sz="2600" b="0" i="1" dirty="0" smtClean="0">
                                      <a:solidFill>
                                        <a:srgbClr val="FF0000"/>
                                      </a:solidFill>
                                      <a:latin typeface="Cambria Math" panose="02040503050406030204" pitchFamily="18" charset="0"/>
                                      <a:ea typeface="Cambria Math" charset="0"/>
                                    </a:rPr>
                                    <m:t>𝑡</m:t>
                                  </m:r>
                                </m:sub>
                              </m:sSub>
                            </m:e>
                          </m:d>
                          <m:r>
                            <a:rPr lang="en-US" sz="2600" b="0" i="1" dirty="0" smtClean="0">
                              <a:solidFill>
                                <a:schemeClr val="tx1"/>
                              </a:solidFill>
                              <a:latin typeface="Cambria Math" panose="02040503050406030204" pitchFamily="18" charset="0"/>
                              <a:ea typeface="Cambria Math" charset="0"/>
                            </a:rPr>
                            <m:t> −</m:t>
                          </m:r>
                          <m:func>
                            <m:funcPr>
                              <m:ctrlPr>
                                <a:rPr lang="en-US" sz="2600" b="0" i="1" dirty="0" smtClean="0">
                                  <a:solidFill>
                                    <a:schemeClr val="tx1"/>
                                  </a:solidFill>
                                  <a:latin typeface="Cambria Math" panose="02040503050406030204" pitchFamily="18" charset="0"/>
                                  <a:ea typeface="Cambria Math" charset="0"/>
                                </a:rPr>
                              </m:ctrlPr>
                            </m:funcPr>
                            <m:fName>
                              <m:limLow>
                                <m:limLowPr>
                                  <m:ctrlPr>
                                    <a:rPr lang="en-US" sz="2600" b="0" i="1" dirty="0" smtClean="0">
                                      <a:solidFill>
                                        <a:schemeClr val="accent2"/>
                                      </a:solidFill>
                                      <a:latin typeface="Cambria Math" panose="02040503050406030204" pitchFamily="18" charset="0"/>
                                      <a:ea typeface="Cambria Math" charset="0"/>
                                    </a:rPr>
                                  </m:ctrlPr>
                                </m:limLowPr>
                                <m:e>
                                  <m:r>
                                    <m:rPr>
                                      <m:sty m:val="p"/>
                                    </m:rPr>
                                    <a:rPr lang="en-US" sz="2600" b="0" i="0" dirty="0" smtClean="0">
                                      <a:solidFill>
                                        <a:schemeClr val="accent2"/>
                                      </a:solidFill>
                                      <a:latin typeface="Cambria Math" panose="02040503050406030204" pitchFamily="18" charset="0"/>
                                      <a:ea typeface="Cambria Math" charset="0"/>
                                    </a:rPr>
                                    <m:t>min</m:t>
                                  </m:r>
                                </m:e>
                                <m:lim>
                                  <m:sSup>
                                    <m:sSupPr>
                                      <m:ctrlPr>
                                        <a:rPr lang="en-US" sz="2600" b="0" i="1" dirty="0" smtClean="0">
                                          <a:solidFill>
                                            <a:schemeClr val="accent2"/>
                                          </a:solidFill>
                                          <a:latin typeface="Cambria Math" panose="02040503050406030204" pitchFamily="18" charset="0"/>
                                          <a:ea typeface="Cambria Math" charset="0"/>
                                        </a:rPr>
                                      </m:ctrlPr>
                                    </m:sSupPr>
                                    <m:e>
                                      <m:r>
                                        <a:rPr lang="en-US" sz="2600" b="0" i="1" dirty="0" smtClean="0">
                                          <a:solidFill>
                                            <a:schemeClr val="accent2"/>
                                          </a:solidFill>
                                          <a:latin typeface="Cambria Math" panose="02040503050406030204" pitchFamily="18" charset="0"/>
                                          <a:ea typeface="Cambria Math" charset="0"/>
                                        </a:rPr>
                                        <m:t>h</m:t>
                                      </m:r>
                                    </m:e>
                                    <m:sup>
                                      <m:r>
                                        <a:rPr lang="en-US" sz="2600" b="0" i="1" dirty="0" smtClean="0">
                                          <a:solidFill>
                                            <a:schemeClr val="accent2"/>
                                          </a:solidFill>
                                          <a:latin typeface="Cambria Math" panose="02040503050406030204" pitchFamily="18" charset="0"/>
                                          <a:ea typeface="Cambria Math" charset="0"/>
                                        </a:rPr>
                                        <m:t>∗</m:t>
                                      </m:r>
                                    </m:sup>
                                  </m:sSup>
                                  <m:r>
                                    <a:rPr lang="en-US" sz="2600" b="0" i="1" dirty="0" smtClean="0">
                                      <a:solidFill>
                                        <a:schemeClr val="accent2"/>
                                      </a:solidFill>
                                      <a:latin typeface="Cambria Math" panose="02040503050406030204" pitchFamily="18" charset="0"/>
                                      <a:ea typeface="Cambria Math" charset="0"/>
                                    </a:rPr>
                                    <m:t>∈</m:t>
                                  </m:r>
                                  <m:r>
                                    <a:rPr lang="en-US" sz="2600" b="0" i="1" dirty="0" smtClean="0">
                                      <a:solidFill>
                                        <a:schemeClr val="accent2"/>
                                      </a:solidFill>
                                      <a:latin typeface="Cambria Math" panose="02040503050406030204" pitchFamily="18" charset="0"/>
                                      <a:ea typeface="Cambria Math" charset="0"/>
                                    </a:rPr>
                                    <m:t>𝐻</m:t>
                                  </m:r>
                                </m:lim>
                              </m:limLow>
                            </m:fName>
                            <m:e>
                              <m:f>
                                <m:fPr>
                                  <m:ctrlPr>
                                    <a:rPr lang="en-US" sz="2600" b="0" i="1" dirty="0" smtClean="0">
                                      <a:solidFill>
                                        <a:schemeClr val="tx1"/>
                                      </a:solidFill>
                                      <a:latin typeface="Cambria Math" panose="02040503050406030204" pitchFamily="18" charset="0"/>
                                      <a:ea typeface="Cambria Math" charset="0"/>
                                    </a:rPr>
                                  </m:ctrlPr>
                                </m:fPr>
                                <m:num>
                                  <m:r>
                                    <a:rPr lang="en-US" sz="2600" b="0" i="1" dirty="0" smtClean="0">
                                      <a:solidFill>
                                        <a:schemeClr val="tx1"/>
                                      </a:solidFill>
                                      <a:latin typeface="Cambria Math" panose="02040503050406030204" pitchFamily="18" charset="0"/>
                                      <a:ea typeface="Cambria Math" charset="0"/>
                                    </a:rPr>
                                    <m:t>1</m:t>
                                  </m:r>
                                </m:num>
                                <m:den>
                                  <m:r>
                                    <a:rPr lang="en-US" sz="2600" b="0" i="1" dirty="0" smtClean="0">
                                      <a:solidFill>
                                        <a:schemeClr val="tx1"/>
                                      </a:solidFill>
                                      <a:latin typeface="Cambria Math" panose="02040503050406030204" pitchFamily="18" charset="0"/>
                                      <a:ea typeface="Cambria Math" charset="0"/>
                                    </a:rPr>
                                    <m:t>𝑇</m:t>
                                  </m:r>
                                </m:den>
                              </m:f>
                              <m:r>
                                <a:rPr lang="en-US" sz="2600" b="0" i="1" dirty="0" smtClean="0">
                                  <a:solidFill>
                                    <a:schemeClr val="tx1"/>
                                  </a:solidFill>
                                  <a:latin typeface="Cambria Math" panose="02040503050406030204" pitchFamily="18" charset="0"/>
                                  <a:ea typeface="Cambria Math" charset="0"/>
                                </a:rPr>
                                <m:t> </m:t>
                              </m:r>
                              <m:nary>
                                <m:naryPr>
                                  <m:chr m:val="∑"/>
                                  <m:subHide m:val="on"/>
                                  <m:supHide m:val="on"/>
                                  <m:ctrlPr>
                                    <a:rPr lang="en-US" sz="2600" b="0" i="1" dirty="0" smtClean="0">
                                      <a:solidFill>
                                        <a:schemeClr val="tx1"/>
                                      </a:solidFill>
                                      <a:latin typeface="Cambria Math" panose="02040503050406030204" pitchFamily="18" charset="0"/>
                                      <a:ea typeface="Cambria Math" charset="0"/>
                                    </a:rPr>
                                  </m:ctrlPr>
                                </m:naryPr>
                                <m:sub/>
                                <m:sup/>
                                <m:e>
                                  <m:r>
                                    <a:rPr lang="en-US" sz="2600" b="0" i="1" dirty="0" smtClean="0">
                                      <a:solidFill>
                                        <a:schemeClr val="tx1"/>
                                      </a:solidFill>
                                      <a:latin typeface="Cambria Math" panose="02040503050406030204" pitchFamily="18" charset="0"/>
                                      <a:ea typeface="Cambria Math" charset="0"/>
                                    </a:rPr>
                                    <m:t>𝐿</m:t>
                                  </m:r>
                                  <m:r>
                                    <a:rPr lang="en-US" sz="2600" b="0" i="1" dirty="0" smtClean="0">
                                      <a:solidFill>
                                        <a:schemeClr val="tx1"/>
                                      </a:solidFill>
                                      <a:latin typeface="Cambria Math" panose="02040503050406030204" pitchFamily="18" charset="0"/>
                                      <a:ea typeface="Cambria Math" charset="0"/>
                                    </a:rPr>
                                    <m:t>(</m:t>
                                  </m:r>
                                  <m:sSup>
                                    <m:sSupPr>
                                      <m:ctrlPr>
                                        <a:rPr lang="en-US" sz="2600" b="0" i="1" dirty="0" smtClean="0">
                                          <a:solidFill>
                                            <a:schemeClr val="accent2"/>
                                          </a:solidFill>
                                          <a:latin typeface="Cambria Math" panose="02040503050406030204" pitchFamily="18" charset="0"/>
                                          <a:ea typeface="Cambria Math" charset="0"/>
                                        </a:rPr>
                                      </m:ctrlPr>
                                    </m:sSupPr>
                                    <m:e>
                                      <m:r>
                                        <a:rPr lang="en-US" sz="2600" b="0" i="1" dirty="0" smtClean="0">
                                          <a:solidFill>
                                            <a:schemeClr val="accent2"/>
                                          </a:solidFill>
                                          <a:latin typeface="Cambria Math" panose="02040503050406030204" pitchFamily="18" charset="0"/>
                                          <a:ea typeface="Cambria Math" charset="0"/>
                                        </a:rPr>
                                        <m:t>h</m:t>
                                      </m:r>
                                    </m:e>
                                    <m:sup>
                                      <m:r>
                                        <a:rPr lang="en-US" sz="2600" b="0" i="1" dirty="0" smtClean="0">
                                          <a:solidFill>
                                            <a:schemeClr val="accent2"/>
                                          </a:solidFill>
                                          <a:latin typeface="Cambria Math" panose="02040503050406030204" pitchFamily="18" charset="0"/>
                                          <a:ea typeface="Cambria Math" charset="0"/>
                                        </a:rPr>
                                        <m:t>∗</m:t>
                                      </m:r>
                                    </m:sup>
                                  </m:sSup>
                                  <m:r>
                                    <a:rPr lang="en-US" sz="2600" b="0" i="1" dirty="0" smtClean="0">
                                      <a:solidFill>
                                        <a:schemeClr val="tx1"/>
                                      </a:solidFill>
                                      <a:latin typeface="Cambria Math" panose="02040503050406030204" pitchFamily="18" charset="0"/>
                                      <a:ea typeface="Cambria Math" charset="0"/>
                                    </a:rPr>
                                    <m:t>,</m:t>
                                  </m:r>
                                  <m:sSub>
                                    <m:sSubPr>
                                      <m:ctrlPr>
                                        <a:rPr lang="en-US" sz="2600" i="1" dirty="0">
                                          <a:solidFill>
                                            <a:srgbClr val="FF0000"/>
                                          </a:solidFill>
                                          <a:latin typeface="Cambria Math" panose="02040503050406030204" pitchFamily="18" charset="0"/>
                                          <a:ea typeface="Cambria Math" charset="0"/>
                                        </a:rPr>
                                      </m:ctrlPr>
                                    </m:sSubPr>
                                    <m:e>
                                      <m:r>
                                        <a:rPr lang="en-US" sz="2600" i="1" dirty="0">
                                          <a:solidFill>
                                            <a:srgbClr val="FF0000"/>
                                          </a:solidFill>
                                          <a:latin typeface="Cambria Math" panose="02040503050406030204" pitchFamily="18" charset="0"/>
                                          <a:ea typeface="Cambria Math" charset="0"/>
                                        </a:rPr>
                                        <m:t>𝑥</m:t>
                                      </m:r>
                                    </m:e>
                                    <m:sub>
                                      <m:r>
                                        <a:rPr lang="en-US" sz="2600" i="1" dirty="0">
                                          <a:solidFill>
                                            <a:srgbClr val="FF0000"/>
                                          </a:solidFill>
                                          <a:latin typeface="Cambria Math" panose="02040503050406030204" pitchFamily="18" charset="0"/>
                                          <a:ea typeface="Cambria Math" charset="0"/>
                                        </a:rPr>
                                        <m:t>𝑡</m:t>
                                      </m:r>
                                    </m:sub>
                                  </m:sSub>
                                  <m:r>
                                    <a:rPr lang="en-US" sz="2600" i="1" dirty="0">
                                      <a:solidFill>
                                        <a:srgbClr val="FF0000"/>
                                      </a:solidFill>
                                      <a:latin typeface="Cambria Math" panose="02040503050406030204" pitchFamily="18" charset="0"/>
                                      <a:ea typeface="Cambria Math" charset="0"/>
                                    </a:rPr>
                                    <m:t>, </m:t>
                                  </m:r>
                                  <m:sSub>
                                    <m:sSubPr>
                                      <m:ctrlPr>
                                        <a:rPr lang="en-US" sz="2600" i="1" dirty="0">
                                          <a:solidFill>
                                            <a:srgbClr val="FF0000"/>
                                          </a:solidFill>
                                          <a:latin typeface="Cambria Math" panose="02040503050406030204" pitchFamily="18" charset="0"/>
                                          <a:ea typeface="Cambria Math" charset="0"/>
                                        </a:rPr>
                                      </m:ctrlPr>
                                    </m:sSubPr>
                                    <m:e>
                                      <m:r>
                                        <a:rPr lang="en-US" sz="2600" i="1" dirty="0">
                                          <a:solidFill>
                                            <a:srgbClr val="FF0000"/>
                                          </a:solidFill>
                                          <a:latin typeface="Cambria Math" panose="02040503050406030204" pitchFamily="18" charset="0"/>
                                          <a:ea typeface="Cambria Math" charset="0"/>
                                        </a:rPr>
                                        <m:t>𝑦</m:t>
                                      </m:r>
                                    </m:e>
                                    <m:sub>
                                      <m:r>
                                        <a:rPr lang="en-US" sz="2600" i="1" dirty="0">
                                          <a:solidFill>
                                            <a:srgbClr val="FF0000"/>
                                          </a:solidFill>
                                          <a:latin typeface="Cambria Math" panose="02040503050406030204" pitchFamily="18" charset="0"/>
                                          <a:ea typeface="Cambria Math" charset="0"/>
                                        </a:rPr>
                                        <m:t>𝑡</m:t>
                                      </m:r>
                                    </m:sub>
                                  </m:sSub>
                                  <m:r>
                                    <a:rPr lang="en-US" sz="2600" b="0" i="1" dirty="0" smtClean="0">
                                      <a:solidFill>
                                        <a:schemeClr val="tx1"/>
                                      </a:solidFill>
                                      <a:latin typeface="Cambria Math" panose="02040503050406030204" pitchFamily="18" charset="0"/>
                                      <a:ea typeface="Cambria Math" charset="0"/>
                                    </a:rPr>
                                    <m:t>)</m:t>
                                  </m:r>
                                </m:e>
                              </m:nary>
                            </m:e>
                          </m:func>
                        </m:e>
                      </m:nary>
                    </m:oMath>
                  </m:oMathPara>
                </a14:m>
                <a:endParaRPr lang="en-US" sz="2600" dirty="0">
                  <a:solidFill>
                    <a:schemeClr val="tx1"/>
                  </a:solidFill>
                </a:endParaRPr>
              </a:p>
            </p:txBody>
          </p:sp>
        </mc:Choice>
        <mc:Fallback>
          <p:sp>
            <p:nvSpPr>
              <p:cNvPr id="21" name="TextBox 20">
                <a:extLst>
                  <a:ext uri="{FF2B5EF4-FFF2-40B4-BE49-F238E27FC236}">
                    <a16:creationId xmlns:a16="http://schemas.microsoft.com/office/drawing/2014/main" id="{67006ED3-10CE-BA4A-AF92-E0E459BD5990}"/>
                  </a:ext>
                </a:extLst>
              </p:cNvPr>
              <p:cNvSpPr txBox="1">
                <a:spLocks noRot="1" noChangeAspect="1" noMove="1" noResize="1" noEditPoints="1" noAdjustHandles="1" noChangeArrowheads="1" noChangeShapeType="1" noTextEdit="1"/>
              </p:cNvSpPr>
              <p:nvPr/>
            </p:nvSpPr>
            <p:spPr>
              <a:xfrm>
                <a:off x="241449" y="5108756"/>
                <a:ext cx="6098458" cy="1061124"/>
              </a:xfrm>
              <a:prstGeom prst="rect">
                <a:avLst/>
              </a:prstGeom>
              <a:blipFill>
                <a:blip r:embed="rId8"/>
                <a:stretch>
                  <a:fillRect l="-15177" t="-133333" r="-1247" b="-185714"/>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46EEA73C-D2E9-B549-BC46-8E6AF6DDE75D}"/>
              </a:ext>
            </a:extLst>
          </p:cNvPr>
          <p:cNvSpPr txBox="1"/>
          <p:nvPr/>
        </p:nvSpPr>
        <p:spPr>
          <a:xfrm>
            <a:off x="426720" y="2929274"/>
            <a:ext cx="10974766" cy="461665"/>
          </a:xfrm>
          <a:prstGeom prst="rect">
            <a:avLst/>
          </a:prstGeom>
          <a:noFill/>
        </p:spPr>
        <p:txBody>
          <a:bodyPr wrap="square">
            <a:spAutoFit/>
          </a:bodyPr>
          <a:lstStyle/>
          <a:p>
            <a:pPr marL="0" indent="0">
              <a:buNone/>
            </a:pPr>
            <a:r>
              <a:rPr lang="en-US" sz="2300" b="1" dirty="0"/>
              <a:t>Adversarial learnability </a:t>
            </a:r>
            <a:r>
              <a:rPr lang="en-US" sz="2300" dirty="0"/>
              <a:t>and</a:t>
            </a:r>
            <a:r>
              <a:rPr lang="en-US" sz="2300" b="1" dirty="0"/>
              <a:t> MinMax </a:t>
            </a:r>
            <a:r>
              <a:rPr lang="en-US" sz="2300" dirty="0"/>
              <a:t>are about interactions with an adversary.</a:t>
            </a:r>
          </a:p>
        </p:txBody>
      </p: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2836BF21-CC5C-CF4F-B6FE-077CFD5B34BF}"/>
                  </a:ext>
                </a:extLst>
              </p:cNvPr>
              <p:cNvSpPr txBox="1"/>
              <p:nvPr/>
            </p:nvSpPr>
            <p:spPr>
              <a:xfrm>
                <a:off x="7325186" y="5309100"/>
                <a:ext cx="4660153" cy="66043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600" b="0" i="1" dirty="0" smtClean="0">
                          <a:solidFill>
                            <a:srgbClr val="FF0000"/>
                          </a:solidFill>
                          <a:latin typeface="Cambria Math" panose="02040503050406030204" pitchFamily="18" charset="0"/>
                          <a:ea typeface="Cambria Math" charset="0"/>
                        </a:rPr>
                        <m:t>(</m:t>
                      </m:r>
                      <m:sSub>
                        <m:sSubPr>
                          <m:ctrlPr>
                            <a:rPr lang="en-US" sz="2600" b="0" i="1" dirty="0" smtClean="0">
                              <a:solidFill>
                                <a:srgbClr val="FF0000"/>
                              </a:solidFill>
                              <a:latin typeface="Cambria Math" panose="02040503050406030204" pitchFamily="18" charset="0"/>
                              <a:ea typeface="Cambria Math" charset="0"/>
                            </a:rPr>
                          </m:ctrlPr>
                        </m:sSubPr>
                        <m:e>
                          <m:r>
                            <a:rPr lang="en-US" sz="2600" b="0" i="1" dirty="0" smtClean="0">
                              <a:solidFill>
                                <a:srgbClr val="FF0000"/>
                              </a:solidFill>
                              <a:latin typeface="Cambria Math" panose="02040503050406030204" pitchFamily="18" charset="0"/>
                              <a:ea typeface="Cambria Math" charset="0"/>
                            </a:rPr>
                            <m:t>𝑥</m:t>
                          </m:r>
                        </m:e>
                        <m:sub>
                          <m:r>
                            <a:rPr lang="en-US" sz="2600" b="0" i="1" dirty="0" smtClean="0">
                              <a:solidFill>
                                <a:srgbClr val="FF0000"/>
                              </a:solidFill>
                              <a:latin typeface="Cambria Math" panose="02040503050406030204" pitchFamily="18" charset="0"/>
                              <a:ea typeface="Cambria Math" charset="0"/>
                            </a:rPr>
                            <m:t>𝑡</m:t>
                          </m:r>
                        </m:sub>
                      </m:sSub>
                      <m:r>
                        <a:rPr lang="en-US" sz="2600" b="0" i="1" dirty="0" smtClean="0">
                          <a:solidFill>
                            <a:srgbClr val="FF0000"/>
                          </a:solidFill>
                          <a:latin typeface="Cambria Math" panose="02040503050406030204" pitchFamily="18" charset="0"/>
                          <a:ea typeface="Cambria Math" charset="0"/>
                        </a:rPr>
                        <m:t>,</m:t>
                      </m:r>
                      <m:sSub>
                        <m:sSubPr>
                          <m:ctrlPr>
                            <a:rPr lang="en-US" sz="2600" b="0" i="1" dirty="0" smtClean="0">
                              <a:solidFill>
                                <a:srgbClr val="FF0000"/>
                              </a:solidFill>
                              <a:latin typeface="Cambria Math" panose="02040503050406030204" pitchFamily="18" charset="0"/>
                              <a:ea typeface="Cambria Math" charset="0"/>
                            </a:rPr>
                          </m:ctrlPr>
                        </m:sSubPr>
                        <m:e>
                          <m:r>
                            <a:rPr lang="en-US" sz="2600" b="0" i="1" dirty="0" smtClean="0">
                              <a:solidFill>
                                <a:srgbClr val="FF0000"/>
                              </a:solidFill>
                              <a:latin typeface="Cambria Math" panose="02040503050406030204" pitchFamily="18" charset="0"/>
                              <a:ea typeface="Cambria Math" charset="0"/>
                            </a:rPr>
                            <m:t>𝑦</m:t>
                          </m:r>
                        </m:e>
                        <m:sub>
                          <m:r>
                            <a:rPr lang="en-US" sz="2600" b="0" i="1" dirty="0" smtClean="0">
                              <a:solidFill>
                                <a:srgbClr val="FF0000"/>
                              </a:solidFill>
                              <a:latin typeface="Cambria Math" panose="02040503050406030204" pitchFamily="18" charset="0"/>
                              <a:ea typeface="Cambria Math" charset="0"/>
                            </a:rPr>
                            <m:t>𝑡</m:t>
                          </m:r>
                        </m:sub>
                      </m:sSub>
                      <m:r>
                        <a:rPr lang="en-US" sz="2600" b="0" i="1" dirty="0" smtClean="0">
                          <a:solidFill>
                            <a:srgbClr val="FF0000"/>
                          </a:solidFill>
                          <a:latin typeface="Cambria Math" panose="02040503050406030204" pitchFamily="18" charset="0"/>
                          <a:ea typeface="Cambria Math" charset="0"/>
                        </a:rPr>
                        <m:t>)</m:t>
                      </m:r>
                      <m:r>
                        <a:rPr lang="en-US" sz="2600" b="0" i="1" dirty="0" smtClean="0">
                          <a:solidFill>
                            <a:schemeClr val="tx1"/>
                          </a:solidFill>
                          <a:latin typeface="Cambria Math" panose="02040503050406030204" pitchFamily="18" charset="0"/>
                          <a:ea typeface="Cambria Math" charset="0"/>
                        </a:rPr>
                        <m:t>=</m:t>
                      </m:r>
                      <m:func>
                        <m:funcPr>
                          <m:ctrlPr>
                            <a:rPr lang="en-US" sz="2600" b="0" i="1" dirty="0" smtClean="0">
                              <a:solidFill>
                                <a:schemeClr val="tx1"/>
                              </a:solidFill>
                              <a:latin typeface="Cambria Math" panose="02040503050406030204" pitchFamily="18" charset="0"/>
                              <a:ea typeface="Cambria Math" charset="0"/>
                            </a:rPr>
                          </m:ctrlPr>
                        </m:funcPr>
                        <m:fName>
                          <m:limLow>
                            <m:limLowPr>
                              <m:ctrlPr>
                                <a:rPr lang="en-US" sz="2600" b="0" i="1" dirty="0" smtClean="0">
                                  <a:solidFill>
                                    <a:schemeClr val="accent1"/>
                                  </a:solidFill>
                                  <a:latin typeface="Cambria Math" panose="02040503050406030204" pitchFamily="18" charset="0"/>
                                  <a:ea typeface="Cambria Math" charset="0"/>
                                </a:rPr>
                              </m:ctrlPr>
                            </m:limLowPr>
                            <m:e>
                              <m:r>
                                <m:rPr>
                                  <m:sty m:val="p"/>
                                </m:rPr>
                                <a:rPr lang="en-US" sz="2600" b="0" i="0" dirty="0" smtClean="0">
                                  <a:solidFill>
                                    <a:schemeClr val="accent1"/>
                                  </a:solidFill>
                                  <a:latin typeface="Cambria Math" panose="02040503050406030204" pitchFamily="18" charset="0"/>
                                  <a:ea typeface="Cambria Math" charset="0"/>
                                </a:rPr>
                                <m:t>max</m:t>
                              </m:r>
                            </m:e>
                            <m:lim>
                              <m:r>
                                <a:rPr lang="en-US" sz="2600" b="0" i="1" dirty="0" smtClean="0">
                                  <a:solidFill>
                                    <a:schemeClr val="accent1"/>
                                  </a:solidFill>
                                  <a:latin typeface="Cambria Math" panose="02040503050406030204" pitchFamily="18" charset="0"/>
                                  <a:ea typeface="Cambria Math" charset="0"/>
                                </a:rPr>
                                <m:t>𝑥</m:t>
                              </m:r>
                              <m:r>
                                <a:rPr lang="en-US" sz="2600" b="0" i="1" dirty="0" smtClean="0">
                                  <a:solidFill>
                                    <a:schemeClr val="accent1"/>
                                  </a:solidFill>
                                  <a:latin typeface="Cambria Math" panose="02040503050406030204" pitchFamily="18" charset="0"/>
                                  <a:ea typeface="Cambria Math" charset="0"/>
                                </a:rPr>
                                <m:t>,</m:t>
                              </m:r>
                              <m:r>
                                <a:rPr lang="en-US" sz="2600" b="0" i="1" dirty="0" smtClean="0">
                                  <a:solidFill>
                                    <a:schemeClr val="accent1"/>
                                  </a:solidFill>
                                  <a:latin typeface="Cambria Math" panose="02040503050406030204" pitchFamily="18" charset="0"/>
                                  <a:ea typeface="Cambria Math" charset="0"/>
                                </a:rPr>
                                <m:t>𝑦</m:t>
                              </m:r>
                            </m:lim>
                          </m:limLow>
                        </m:fName>
                        <m:e>
                          <m:r>
                            <a:rPr lang="en-US" sz="2600" b="0" i="1" dirty="0" smtClean="0">
                              <a:solidFill>
                                <a:schemeClr val="tx1"/>
                              </a:solidFill>
                              <a:latin typeface="Cambria Math" panose="02040503050406030204" pitchFamily="18" charset="0"/>
                              <a:ea typeface="Cambria Math" charset="0"/>
                            </a:rPr>
                            <m:t>𝐿</m:t>
                          </m:r>
                          <m:r>
                            <a:rPr lang="en-US" sz="2600" b="0" i="1" dirty="0" smtClean="0">
                              <a:solidFill>
                                <a:schemeClr val="tx1"/>
                              </a:solidFill>
                              <a:latin typeface="Cambria Math" panose="02040503050406030204" pitchFamily="18" charset="0"/>
                              <a:ea typeface="Cambria Math" charset="0"/>
                            </a:rPr>
                            <m:t>(</m:t>
                          </m:r>
                          <m:sSub>
                            <m:sSubPr>
                              <m:ctrlPr>
                                <a:rPr lang="en-US" sz="2600" b="0" i="1" dirty="0" smtClean="0">
                                  <a:solidFill>
                                    <a:schemeClr val="tx1"/>
                                  </a:solidFill>
                                  <a:latin typeface="Cambria Math" panose="02040503050406030204" pitchFamily="18" charset="0"/>
                                  <a:ea typeface="Cambria Math" charset="0"/>
                                </a:rPr>
                              </m:ctrlPr>
                            </m:sSubPr>
                            <m:e>
                              <m:r>
                                <a:rPr lang="en-US" sz="2600" b="0" i="1" dirty="0" smtClean="0">
                                  <a:solidFill>
                                    <a:schemeClr val="tx1"/>
                                  </a:solidFill>
                                  <a:latin typeface="Cambria Math" panose="02040503050406030204" pitchFamily="18" charset="0"/>
                                  <a:ea typeface="Cambria Math" charset="0"/>
                                </a:rPr>
                                <m:t>h</m:t>
                              </m:r>
                            </m:e>
                            <m:sub>
                              <m:r>
                                <a:rPr lang="en-US" sz="2600" b="0" i="1" dirty="0" smtClean="0">
                                  <a:solidFill>
                                    <a:schemeClr val="tx1"/>
                                  </a:solidFill>
                                  <a:latin typeface="Cambria Math" panose="02040503050406030204" pitchFamily="18" charset="0"/>
                                  <a:ea typeface="Cambria Math" charset="0"/>
                                </a:rPr>
                                <m:t>𝑡</m:t>
                              </m:r>
                            </m:sub>
                          </m:sSub>
                          <m:r>
                            <a:rPr lang="en-US" sz="2600" b="0" i="1" dirty="0" smtClean="0">
                              <a:solidFill>
                                <a:schemeClr val="tx1"/>
                              </a:solidFill>
                              <a:latin typeface="Cambria Math" panose="02040503050406030204" pitchFamily="18" charset="0"/>
                              <a:ea typeface="Cambria Math" charset="0"/>
                            </a:rPr>
                            <m:t>, </m:t>
                          </m:r>
                          <m:sSub>
                            <m:sSubPr>
                              <m:ctrlPr>
                                <a:rPr lang="en-US" sz="2600" b="0" i="1" dirty="0" smtClean="0">
                                  <a:solidFill>
                                    <a:schemeClr val="accent1"/>
                                  </a:solidFill>
                                  <a:latin typeface="Cambria Math" panose="02040503050406030204" pitchFamily="18" charset="0"/>
                                  <a:ea typeface="Cambria Math" charset="0"/>
                                </a:rPr>
                              </m:ctrlPr>
                            </m:sSubPr>
                            <m:e>
                              <m:r>
                                <a:rPr lang="en-US" sz="2600" b="0" i="1" dirty="0" smtClean="0">
                                  <a:solidFill>
                                    <a:schemeClr val="accent1"/>
                                  </a:solidFill>
                                  <a:latin typeface="Cambria Math" panose="02040503050406030204" pitchFamily="18" charset="0"/>
                                  <a:ea typeface="Cambria Math" charset="0"/>
                                </a:rPr>
                                <m:t>𝑥</m:t>
                              </m:r>
                            </m:e>
                            <m:sub>
                              <m:r>
                                <a:rPr lang="en-US" sz="2600" b="0" i="1" dirty="0" smtClean="0">
                                  <a:solidFill>
                                    <a:schemeClr val="accent1"/>
                                  </a:solidFill>
                                  <a:latin typeface="Cambria Math" panose="02040503050406030204" pitchFamily="18" charset="0"/>
                                  <a:ea typeface="Cambria Math" charset="0"/>
                                </a:rPr>
                                <m:t>𝑡</m:t>
                              </m:r>
                            </m:sub>
                          </m:sSub>
                          <m:r>
                            <a:rPr lang="en-US" sz="2600" b="0" i="1" dirty="0" smtClean="0">
                              <a:solidFill>
                                <a:schemeClr val="accent1"/>
                              </a:solidFill>
                              <a:latin typeface="Cambria Math" panose="02040503050406030204" pitchFamily="18" charset="0"/>
                              <a:ea typeface="Cambria Math" charset="0"/>
                            </a:rPr>
                            <m:t>, </m:t>
                          </m:r>
                          <m:sSub>
                            <m:sSubPr>
                              <m:ctrlPr>
                                <a:rPr lang="en-US" sz="2600" b="0" i="1" dirty="0" smtClean="0">
                                  <a:solidFill>
                                    <a:schemeClr val="accent1"/>
                                  </a:solidFill>
                                  <a:latin typeface="Cambria Math" panose="02040503050406030204" pitchFamily="18" charset="0"/>
                                  <a:ea typeface="Cambria Math" charset="0"/>
                                </a:rPr>
                              </m:ctrlPr>
                            </m:sSubPr>
                            <m:e>
                              <m:r>
                                <a:rPr lang="en-US" sz="2600" b="0" i="1" dirty="0" smtClean="0">
                                  <a:solidFill>
                                    <a:schemeClr val="accent1"/>
                                  </a:solidFill>
                                  <a:latin typeface="Cambria Math" panose="02040503050406030204" pitchFamily="18" charset="0"/>
                                  <a:ea typeface="Cambria Math" charset="0"/>
                                </a:rPr>
                                <m:t>𝑦</m:t>
                              </m:r>
                            </m:e>
                            <m:sub>
                              <m:r>
                                <a:rPr lang="en-US" sz="2600" b="0" i="1" dirty="0" smtClean="0">
                                  <a:solidFill>
                                    <a:schemeClr val="accent1"/>
                                  </a:solidFill>
                                  <a:latin typeface="Cambria Math" panose="02040503050406030204" pitchFamily="18" charset="0"/>
                                  <a:ea typeface="Cambria Math" charset="0"/>
                                </a:rPr>
                                <m:t>𝑡</m:t>
                              </m:r>
                            </m:sub>
                          </m:sSub>
                          <m:r>
                            <a:rPr lang="en-US" sz="2600" b="0" i="1" dirty="0" smtClean="0">
                              <a:solidFill>
                                <a:schemeClr val="tx1"/>
                              </a:solidFill>
                              <a:latin typeface="Cambria Math" panose="02040503050406030204" pitchFamily="18" charset="0"/>
                              <a:ea typeface="Cambria Math" charset="0"/>
                            </a:rPr>
                            <m:t>)</m:t>
                          </m:r>
                        </m:e>
                      </m:func>
                    </m:oMath>
                  </m:oMathPara>
                </a14:m>
                <a:endParaRPr lang="en-US" sz="2600" dirty="0">
                  <a:solidFill>
                    <a:schemeClr val="tx1"/>
                  </a:solidFill>
                </a:endParaRPr>
              </a:p>
            </p:txBody>
          </p:sp>
        </mc:Choice>
        <mc:Fallback>
          <p:sp>
            <p:nvSpPr>
              <p:cNvPr id="26" name="TextBox 25">
                <a:extLst>
                  <a:ext uri="{FF2B5EF4-FFF2-40B4-BE49-F238E27FC236}">
                    <a16:creationId xmlns:a16="http://schemas.microsoft.com/office/drawing/2014/main" id="{2836BF21-CC5C-CF4F-B6FE-077CFD5B34BF}"/>
                  </a:ext>
                </a:extLst>
              </p:cNvPr>
              <p:cNvSpPr txBox="1">
                <a:spLocks noRot="1" noChangeAspect="1" noMove="1" noResize="1" noEditPoints="1" noAdjustHandles="1" noChangeArrowheads="1" noChangeShapeType="1" noTextEdit="1"/>
              </p:cNvSpPr>
              <p:nvPr/>
            </p:nvSpPr>
            <p:spPr>
              <a:xfrm>
                <a:off x="7325186" y="5309100"/>
                <a:ext cx="4660153" cy="660437"/>
              </a:xfrm>
              <a:prstGeom prst="rect">
                <a:avLst/>
              </a:prstGeom>
              <a:blipFill>
                <a:blip r:embed="rId9"/>
                <a:stretch>
                  <a:fillRect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AD5C0ED1-D16A-3C42-8639-310997D82BA4}"/>
                  </a:ext>
                </a:extLst>
              </p:cNvPr>
              <p:cNvSpPr txBox="1"/>
              <p:nvPr/>
            </p:nvSpPr>
            <p:spPr>
              <a:xfrm>
                <a:off x="3591758" y="9426831"/>
                <a:ext cx="2454632"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dirty="0" smtClean="0">
                              <a:solidFill>
                                <a:schemeClr val="tx1"/>
                              </a:solidFill>
                              <a:latin typeface="Cambria Math" panose="02040503050406030204" pitchFamily="18" charset="0"/>
                              <a:ea typeface="Cambria Math" charset="0"/>
                            </a:rPr>
                          </m:ctrlPr>
                        </m:accPr>
                        <m:e>
                          <m:r>
                            <a:rPr lang="en-US" sz="2400" i="1" dirty="0">
                              <a:solidFill>
                                <a:schemeClr val="tx1"/>
                              </a:solidFill>
                              <a:latin typeface="Cambria Math" panose="02040503050406030204" pitchFamily="18" charset="0"/>
                              <a:ea typeface="Cambria Math" charset="0"/>
                            </a:rPr>
                            <m:t>𝑃</m:t>
                          </m:r>
                        </m:e>
                      </m:acc>
                      <m:r>
                        <a:rPr lang="en-US" sz="2400" i="1" dirty="0">
                          <a:solidFill>
                            <a:schemeClr val="tx1"/>
                          </a:solidFill>
                          <a:latin typeface="Cambria Math" panose="02040503050406030204" pitchFamily="18" charset="0"/>
                          <a:ea typeface="Cambria Math" charset="0"/>
                        </a:rPr>
                        <m:t>=</m:t>
                      </m:r>
                      <m:f>
                        <m:fPr>
                          <m:ctrlPr>
                            <a:rPr lang="en-US" sz="2400" i="1" dirty="0">
                              <a:solidFill>
                                <a:schemeClr val="tx1"/>
                              </a:solidFill>
                              <a:latin typeface="Cambria Math" panose="02040503050406030204" pitchFamily="18" charset="0"/>
                              <a:ea typeface="Cambria Math" charset="0"/>
                            </a:rPr>
                          </m:ctrlPr>
                        </m:fPr>
                        <m:num>
                          <m:r>
                            <a:rPr lang="en-US" sz="2400" i="1" dirty="0">
                              <a:solidFill>
                                <a:schemeClr val="tx1"/>
                              </a:solidFill>
                              <a:latin typeface="Cambria Math" panose="02040503050406030204" pitchFamily="18" charset="0"/>
                              <a:ea typeface="Cambria Math" charset="0"/>
                            </a:rPr>
                            <m:t>1</m:t>
                          </m:r>
                        </m:num>
                        <m:den>
                          <m:r>
                            <a:rPr lang="en-US" sz="2400" i="1" dirty="0">
                              <a:solidFill>
                                <a:schemeClr val="tx1"/>
                              </a:solidFill>
                              <a:latin typeface="Cambria Math" panose="02040503050406030204" pitchFamily="18" charset="0"/>
                              <a:ea typeface="Cambria Math" charset="0"/>
                            </a:rPr>
                            <m:t>𝑇</m:t>
                          </m:r>
                        </m:den>
                      </m:f>
                      <m:nary>
                        <m:naryPr>
                          <m:chr m:val="∑"/>
                          <m:subHide m:val="on"/>
                          <m:supHide m:val="on"/>
                          <m:ctrlPr>
                            <a:rPr lang="en-US" sz="2400" i="1" dirty="0">
                              <a:solidFill>
                                <a:schemeClr val="tx1"/>
                              </a:solidFill>
                              <a:latin typeface="Cambria Math" panose="02040503050406030204" pitchFamily="18" charset="0"/>
                              <a:ea typeface="Cambria Math" charset="0"/>
                            </a:rPr>
                          </m:ctrlPr>
                        </m:naryPr>
                        <m:sub/>
                        <m:sup/>
                        <m:e>
                          <m:sSub>
                            <m:sSubPr>
                              <m:ctrlPr>
                                <a:rPr lang="en-US" sz="2400" i="1" dirty="0">
                                  <a:solidFill>
                                    <a:schemeClr val="tx1"/>
                                  </a:solidFill>
                                  <a:latin typeface="Cambria Math" panose="02040503050406030204" pitchFamily="18" charset="0"/>
                                  <a:ea typeface="Cambria Math" charset="0"/>
                                </a:rPr>
                              </m:ctrlPr>
                            </m:sSubPr>
                            <m:e>
                              <m:r>
                                <a:rPr lang="en-US" sz="2400" i="1" dirty="0">
                                  <a:solidFill>
                                    <a:schemeClr val="tx1"/>
                                  </a:solidFill>
                                  <a:latin typeface="Cambria Math" panose="02040503050406030204" pitchFamily="18" charset="0"/>
                                  <a:ea typeface="Cambria Math" charset="0"/>
                                </a:rPr>
                                <m:t>𝑃</m:t>
                              </m:r>
                            </m:e>
                            <m:sub>
                              <m:r>
                                <a:rPr lang="en-US" sz="2400" i="1" dirty="0">
                                  <a:solidFill>
                                    <a:schemeClr val="tx1"/>
                                  </a:solidFill>
                                  <a:latin typeface="Cambria Math" panose="02040503050406030204" pitchFamily="18" charset="0"/>
                                  <a:ea typeface="Cambria Math" charset="0"/>
                                </a:rPr>
                                <m:t>𝑡</m:t>
                              </m:r>
                            </m:sub>
                          </m:sSub>
                        </m:e>
                      </m:nary>
                    </m:oMath>
                  </m:oMathPara>
                </a14:m>
                <a:endParaRPr lang="en-US" sz="2400" dirty="0">
                  <a:solidFill>
                    <a:schemeClr val="tx1"/>
                  </a:solidFill>
                </a:endParaRPr>
              </a:p>
            </p:txBody>
          </p:sp>
        </mc:Choice>
        <mc:Fallback>
          <p:sp>
            <p:nvSpPr>
              <p:cNvPr id="28" name="TextBox 27">
                <a:extLst>
                  <a:ext uri="{FF2B5EF4-FFF2-40B4-BE49-F238E27FC236}">
                    <a16:creationId xmlns:a16="http://schemas.microsoft.com/office/drawing/2014/main" id="{AD5C0ED1-D16A-3C42-8639-310997D82BA4}"/>
                  </a:ext>
                </a:extLst>
              </p:cNvPr>
              <p:cNvSpPr txBox="1">
                <a:spLocks noRot="1" noChangeAspect="1" noMove="1" noResize="1" noEditPoints="1" noAdjustHandles="1" noChangeArrowheads="1" noChangeShapeType="1" noTextEdit="1"/>
              </p:cNvSpPr>
              <p:nvPr/>
            </p:nvSpPr>
            <p:spPr>
              <a:xfrm>
                <a:off x="3591758" y="9426831"/>
                <a:ext cx="2454632" cy="986552"/>
              </a:xfrm>
              <a:prstGeom prst="rect">
                <a:avLst/>
              </a:prstGeom>
              <a:blipFill>
                <a:blip r:embed="rId10"/>
                <a:stretch>
                  <a:fillRect t="-132051" b="-18205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99574997-1FBA-284F-9A1F-8040D8CC1C82}"/>
                  </a:ext>
                </a:extLst>
              </p:cNvPr>
              <p:cNvSpPr txBox="1"/>
              <p:nvPr/>
            </p:nvSpPr>
            <p:spPr>
              <a:xfrm>
                <a:off x="5602988" y="9409529"/>
                <a:ext cx="2747378" cy="9865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b="0" i="1" dirty="0" smtClean="0">
                              <a:solidFill>
                                <a:schemeClr val="tx1"/>
                              </a:solidFill>
                              <a:latin typeface="Cambria Math" panose="02040503050406030204" pitchFamily="18" charset="0"/>
                              <a:ea typeface="Cambria Math" charset="0"/>
                            </a:rPr>
                          </m:ctrlPr>
                        </m:accPr>
                        <m:e>
                          <m:r>
                            <a:rPr lang="en-US" sz="2400" b="0" i="1" dirty="0" smtClean="0">
                              <a:solidFill>
                                <a:schemeClr val="tx1"/>
                              </a:solidFill>
                              <a:latin typeface="Cambria Math" panose="02040503050406030204" pitchFamily="18" charset="0"/>
                              <a:ea typeface="Cambria Math" charset="0"/>
                            </a:rPr>
                            <m:t>𝑄</m:t>
                          </m:r>
                        </m:e>
                      </m:acc>
                      <m:r>
                        <a:rPr lang="en-US" sz="2400" i="1" dirty="0">
                          <a:solidFill>
                            <a:schemeClr val="tx1"/>
                          </a:solidFill>
                          <a:latin typeface="Cambria Math" panose="02040503050406030204" pitchFamily="18" charset="0"/>
                          <a:ea typeface="Cambria Math" charset="0"/>
                        </a:rPr>
                        <m:t>=</m:t>
                      </m:r>
                      <m:f>
                        <m:fPr>
                          <m:ctrlPr>
                            <a:rPr lang="en-US" sz="2400" i="1" dirty="0">
                              <a:solidFill>
                                <a:schemeClr val="tx1"/>
                              </a:solidFill>
                              <a:latin typeface="Cambria Math" panose="02040503050406030204" pitchFamily="18" charset="0"/>
                              <a:ea typeface="Cambria Math" charset="0"/>
                            </a:rPr>
                          </m:ctrlPr>
                        </m:fPr>
                        <m:num>
                          <m:r>
                            <a:rPr lang="en-US" sz="2400" i="1" dirty="0">
                              <a:solidFill>
                                <a:schemeClr val="tx1"/>
                              </a:solidFill>
                              <a:latin typeface="Cambria Math" panose="02040503050406030204" pitchFamily="18" charset="0"/>
                              <a:ea typeface="Cambria Math" charset="0"/>
                            </a:rPr>
                            <m:t>1</m:t>
                          </m:r>
                        </m:num>
                        <m:den>
                          <m:r>
                            <a:rPr lang="en-US" sz="2400" i="1" dirty="0">
                              <a:solidFill>
                                <a:schemeClr val="tx1"/>
                              </a:solidFill>
                              <a:latin typeface="Cambria Math" panose="02040503050406030204" pitchFamily="18" charset="0"/>
                              <a:ea typeface="Cambria Math" charset="0"/>
                            </a:rPr>
                            <m:t>𝑇</m:t>
                          </m:r>
                        </m:den>
                      </m:f>
                      <m:nary>
                        <m:naryPr>
                          <m:chr m:val="∑"/>
                          <m:subHide m:val="on"/>
                          <m:supHide m:val="on"/>
                          <m:ctrlPr>
                            <a:rPr lang="en-US" sz="2400" i="1" dirty="0">
                              <a:solidFill>
                                <a:schemeClr val="tx1"/>
                              </a:solidFill>
                              <a:latin typeface="Cambria Math" panose="02040503050406030204" pitchFamily="18" charset="0"/>
                              <a:ea typeface="Cambria Math" charset="0"/>
                            </a:rPr>
                          </m:ctrlPr>
                        </m:naryPr>
                        <m:sub/>
                        <m:sup/>
                        <m:e>
                          <m:sSub>
                            <m:sSubPr>
                              <m:ctrlPr>
                                <a:rPr lang="en-US" sz="2400" i="1" dirty="0">
                                  <a:solidFill>
                                    <a:schemeClr val="tx1"/>
                                  </a:solidFill>
                                  <a:latin typeface="Cambria Math" panose="02040503050406030204" pitchFamily="18" charset="0"/>
                                  <a:ea typeface="Cambria Math" charset="0"/>
                                </a:rPr>
                              </m:ctrlPr>
                            </m:sSubPr>
                            <m:e>
                              <m:r>
                                <a:rPr lang="en-US" sz="2400" b="0" i="1" dirty="0" smtClean="0">
                                  <a:solidFill>
                                    <a:schemeClr val="tx1"/>
                                  </a:solidFill>
                                  <a:latin typeface="Cambria Math" panose="02040503050406030204" pitchFamily="18" charset="0"/>
                                  <a:ea typeface="Cambria Math" charset="0"/>
                                </a:rPr>
                                <m:t>𝑄</m:t>
                              </m:r>
                            </m:e>
                            <m:sub>
                              <m:r>
                                <a:rPr lang="en-US" sz="2400" i="1" dirty="0">
                                  <a:solidFill>
                                    <a:schemeClr val="tx1"/>
                                  </a:solidFill>
                                  <a:latin typeface="Cambria Math" panose="02040503050406030204" pitchFamily="18" charset="0"/>
                                  <a:ea typeface="Cambria Math" charset="0"/>
                                </a:rPr>
                                <m:t>𝑡</m:t>
                              </m:r>
                            </m:sub>
                          </m:sSub>
                        </m:e>
                      </m:nary>
                    </m:oMath>
                  </m:oMathPara>
                </a14:m>
                <a:endParaRPr lang="en-US" sz="2400" dirty="0">
                  <a:solidFill>
                    <a:schemeClr val="tx1"/>
                  </a:solidFill>
                </a:endParaRPr>
              </a:p>
            </p:txBody>
          </p:sp>
        </mc:Choice>
        <mc:Fallback>
          <p:sp>
            <p:nvSpPr>
              <p:cNvPr id="29" name="TextBox 28">
                <a:extLst>
                  <a:ext uri="{FF2B5EF4-FFF2-40B4-BE49-F238E27FC236}">
                    <a16:creationId xmlns:a16="http://schemas.microsoft.com/office/drawing/2014/main" id="{99574997-1FBA-284F-9A1F-8040D8CC1C82}"/>
                  </a:ext>
                </a:extLst>
              </p:cNvPr>
              <p:cNvSpPr txBox="1">
                <a:spLocks noRot="1" noChangeAspect="1" noMove="1" noResize="1" noEditPoints="1" noAdjustHandles="1" noChangeArrowheads="1" noChangeShapeType="1" noTextEdit="1"/>
              </p:cNvSpPr>
              <p:nvPr/>
            </p:nvSpPr>
            <p:spPr>
              <a:xfrm>
                <a:off x="5602988" y="9409529"/>
                <a:ext cx="2747378" cy="986552"/>
              </a:xfrm>
              <a:prstGeom prst="rect">
                <a:avLst/>
              </a:prstGeom>
              <a:blipFill>
                <a:blip r:embed="rId11"/>
                <a:stretch>
                  <a:fillRect t="-132051" b="-182051"/>
                </a:stretch>
              </a:blipFill>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F6E59964-5BBA-424F-952B-82F04182C3AA}"/>
              </a:ext>
            </a:extLst>
          </p:cNvPr>
          <p:cNvSpPr/>
          <p:nvPr/>
        </p:nvSpPr>
        <p:spPr>
          <a:xfrm>
            <a:off x="119461" y="2448234"/>
            <a:ext cx="11458023" cy="4176087"/>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endParaRPr lang="en-US" sz="2400" dirty="0">
              <a:solidFill>
                <a:schemeClr val="tx1"/>
              </a:solidFill>
            </a:endParaRPr>
          </a:p>
        </p:txBody>
      </p:sp>
      <p:sp>
        <p:nvSpPr>
          <p:cNvPr id="31" name="Rectangle 30">
            <a:extLst>
              <a:ext uri="{FF2B5EF4-FFF2-40B4-BE49-F238E27FC236}">
                <a16:creationId xmlns:a16="http://schemas.microsoft.com/office/drawing/2014/main" id="{CF5FF708-42DF-3143-BE3F-0690417B00EE}"/>
              </a:ext>
            </a:extLst>
          </p:cNvPr>
          <p:cNvSpPr/>
          <p:nvPr/>
        </p:nvSpPr>
        <p:spPr>
          <a:xfrm>
            <a:off x="3554361" y="2238353"/>
            <a:ext cx="4719484" cy="400111"/>
          </a:xfrm>
          <a:prstGeom prst="rect">
            <a:avLst/>
          </a:prstGeom>
          <a:solidFill>
            <a:schemeClr val="bg1"/>
          </a:solidFill>
        </p:spPr>
        <p:txBody>
          <a:bodyPr wrap="none">
            <a:noAutofit/>
          </a:bodyPr>
          <a:lstStyle/>
          <a:p>
            <a:pPr algn="ctr"/>
            <a:r>
              <a:rPr lang="en-US" sz="2400" dirty="0">
                <a:solidFill>
                  <a:schemeClr val="accent3"/>
                </a:solidFill>
              </a:rPr>
              <a:t>MinMax through no-regret learning</a:t>
            </a:r>
          </a:p>
        </p:txBody>
      </p:sp>
      <p:sp>
        <p:nvSpPr>
          <p:cNvPr id="32" name="TextBox 31">
            <a:extLst>
              <a:ext uri="{FF2B5EF4-FFF2-40B4-BE49-F238E27FC236}">
                <a16:creationId xmlns:a16="http://schemas.microsoft.com/office/drawing/2014/main" id="{6F8AF10F-1AA2-4441-870F-5C565D223CF6}"/>
              </a:ext>
            </a:extLst>
          </p:cNvPr>
          <p:cNvSpPr txBox="1"/>
          <p:nvPr/>
        </p:nvSpPr>
        <p:spPr>
          <a:xfrm>
            <a:off x="8429578" y="2451675"/>
            <a:ext cx="3101420" cy="830997"/>
          </a:xfrm>
          <a:prstGeom prst="rect">
            <a:avLst/>
          </a:prstGeom>
          <a:noFill/>
        </p:spPr>
        <p:txBody>
          <a:bodyPr wrap="square">
            <a:spAutoFit/>
          </a:bodyPr>
          <a:lstStyle/>
          <a:p>
            <a:r>
              <a:rPr lang="en-US" sz="2400" dirty="0">
                <a:solidFill>
                  <a:schemeClr val="accent6"/>
                </a:solidFill>
              </a:rPr>
              <a:t>[Freund-Schapire’96]</a:t>
            </a:r>
            <a:endParaRPr lang="en-US" sz="2400" dirty="0"/>
          </a:p>
        </p:txBody>
      </p:sp>
    </p:spTree>
    <p:extLst>
      <p:ext uri="{BB962C8B-B14F-4D97-AF65-F5344CB8AC3E}">
        <p14:creationId xmlns:p14="http://schemas.microsoft.com/office/powerpoint/2010/main" val="173183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21" grpId="0"/>
      <p:bldP spid="25" grpId="0"/>
      <p:bldP spid="26" grpId="0"/>
      <p:bldP spid="28" grpId="0"/>
      <p:bldP spid="29" grpId="0"/>
      <p:bldP spid="30" grpId="0" animBg="1"/>
      <p:bldP spid="31" grpId="0" animBg="1"/>
      <p:bldP spid="3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08A27E35-A357-6148-A233-DFFB66483C53}"/>
                  </a:ext>
                </a:extLst>
              </p:cNvPr>
              <p:cNvSpPr/>
              <p:nvPr/>
            </p:nvSpPr>
            <p:spPr>
              <a:xfrm>
                <a:off x="607765" y="1698806"/>
                <a:ext cx="7934266" cy="3046988"/>
              </a:xfrm>
              <a:prstGeom prst="rect">
                <a:avLst/>
              </a:prstGeom>
            </p:spPr>
            <p:txBody>
              <a:bodyPr wrap="square">
                <a:spAutoFit/>
              </a:bodyPr>
              <a:lstStyle/>
              <a:p>
                <a:r>
                  <a:rPr lang="en-US" sz="3200" dirty="0">
                    <a:latin typeface="Cambria Math" charset="0"/>
                    <a:ea typeface="Cambria Math" charset="0"/>
                    <a:cs typeface="Cambria Math" charset="0"/>
                  </a:rPr>
                  <a:t>Minmax statement requires </a:t>
                </a:r>
                <a14:m>
                  <m:oMath xmlns:m="http://schemas.openxmlformats.org/officeDocument/2006/math">
                    <m:r>
                      <a:rPr lang="en-US" sz="3200" b="0" i="0" smtClean="0">
                        <a:solidFill>
                          <a:schemeClr val="accent2"/>
                        </a:solidFill>
                        <a:latin typeface="Cambria Math" panose="02040503050406030204" pitchFamily="18" charset="0"/>
                      </a:rPr>
                      <m:t> </m:t>
                    </m:r>
                    <m:r>
                      <a:rPr lang="en-US" sz="3200" b="0" i="1" smtClean="0">
                        <a:solidFill>
                          <a:schemeClr val="accent2"/>
                        </a:solidFill>
                        <a:latin typeface="Cambria Math" panose="02040503050406030204" pitchFamily="18" charset="0"/>
                      </a:rPr>
                      <m:t>𝐻</m:t>
                    </m:r>
                  </m:oMath>
                </a14:m>
                <a:r>
                  <a:rPr lang="en-US" sz="3200" dirty="0">
                    <a:solidFill>
                      <a:schemeClr val="tx1"/>
                    </a:solidFill>
                  </a:rPr>
                  <a:t> to be finite. </a:t>
                </a:r>
              </a:p>
              <a:p>
                <a:endParaRPr lang="en-US" sz="3200" dirty="0"/>
              </a:p>
              <a:p>
                <a:r>
                  <a:rPr lang="en-US" sz="3200" dirty="0">
                    <a:solidFill>
                      <a:schemeClr val="tx1"/>
                    </a:solidFill>
                  </a:rPr>
                  <a:t>It never is!</a:t>
                </a:r>
              </a:p>
              <a:p>
                <a:endParaRPr lang="en-US" sz="3200" dirty="0">
                  <a:solidFill>
                    <a:schemeClr val="tx1"/>
                  </a:solidFill>
                </a:endParaRPr>
              </a:p>
              <a:p>
                <a:r>
                  <a:rPr lang="en-US" sz="3200" dirty="0"/>
                  <a:t>What’s the characterization for when Minmax theorem holds.</a:t>
                </a:r>
                <a:endParaRPr lang="en-US" sz="3200" dirty="0">
                  <a:latin typeface="Cambria Math" charset="0"/>
                  <a:ea typeface="Cambria Math" charset="0"/>
                  <a:cs typeface="Cambria Math" charset="0"/>
                </a:endParaRPr>
              </a:p>
            </p:txBody>
          </p:sp>
        </mc:Choice>
        <mc:Fallback>
          <p:sp>
            <p:nvSpPr>
              <p:cNvPr id="6" name="Rectangle 5">
                <a:extLst>
                  <a:ext uri="{FF2B5EF4-FFF2-40B4-BE49-F238E27FC236}">
                    <a16:creationId xmlns:a16="http://schemas.microsoft.com/office/drawing/2014/main" id="{08A27E35-A357-6148-A233-DFFB66483C53}"/>
                  </a:ext>
                </a:extLst>
              </p:cNvPr>
              <p:cNvSpPr>
                <a:spLocks noRot="1" noChangeAspect="1" noMove="1" noResize="1" noEditPoints="1" noAdjustHandles="1" noChangeArrowheads="1" noChangeShapeType="1" noTextEdit="1"/>
              </p:cNvSpPr>
              <p:nvPr/>
            </p:nvSpPr>
            <p:spPr>
              <a:xfrm>
                <a:off x="607765" y="1698806"/>
                <a:ext cx="7934266" cy="3046988"/>
              </a:xfrm>
              <a:prstGeom prst="rect">
                <a:avLst/>
              </a:prstGeom>
              <a:blipFill>
                <a:blip r:embed="rId2"/>
                <a:stretch>
                  <a:fillRect l="-1920" t="-2905" b="-4979"/>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4FE92F1-E690-B141-AF2D-2CF2DDF2FD20}"/>
              </a:ext>
            </a:extLst>
          </p:cNvPr>
          <p:cNvSpPr/>
          <p:nvPr/>
        </p:nvSpPr>
        <p:spPr>
          <a:xfrm>
            <a:off x="607765" y="581501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22249A-9048-5F41-903C-0C5713E544A1}"/>
              </a:ext>
            </a:extLst>
          </p:cNvPr>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282496-56F2-8246-AF86-D62516092825}"/>
              </a:ext>
            </a:extLst>
          </p:cNvPr>
          <p:cNvSpPr/>
          <p:nvPr/>
        </p:nvSpPr>
        <p:spPr>
          <a:xfrm>
            <a:off x="4375071" y="712825"/>
            <a:ext cx="3396047" cy="584775"/>
          </a:xfrm>
          <a:prstGeom prst="rect">
            <a:avLst/>
          </a:prstGeom>
          <a:solidFill>
            <a:schemeClr val="bg1"/>
          </a:solidFill>
        </p:spPr>
        <p:txBody>
          <a:bodyPr wrap="square" anchor="ctr">
            <a:spAutoFit/>
          </a:bodyPr>
          <a:lstStyle/>
          <a:p>
            <a:pPr algn="ctr"/>
            <a:r>
              <a:rPr lang="en-US" sz="3200" b="1" dirty="0">
                <a:solidFill>
                  <a:schemeClr val="accent2"/>
                </a:solidFill>
                <a:latin typeface="Cambria Math" charset="0"/>
                <a:ea typeface="Cambria Math" charset="0"/>
                <a:cs typeface="Cambria Math" charset="0"/>
              </a:rPr>
              <a:t>Challenges</a:t>
            </a:r>
            <a:endParaRPr lang="en-US" sz="3200" b="1" dirty="0">
              <a:solidFill>
                <a:schemeClr val="accent2"/>
              </a:solidFill>
            </a:endParaRPr>
          </a:p>
        </p:txBody>
      </p:sp>
      <p:pic>
        <p:nvPicPr>
          <p:cNvPr id="13" name="Picture 12" descr="https://www.colourbox.com/preview/11420515-brain-as-processing-machine.jpg">
            <a:extLst>
              <a:ext uri="{FF2B5EF4-FFF2-40B4-BE49-F238E27FC236}">
                <a16:creationId xmlns:a16="http://schemas.microsoft.com/office/drawing/2014/main" id="{344708B0-E9EC-6A41-964B-27D598B60542}"/>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4125" b="94750" l="10000" r="90000"/>
                    </a14:imgEffect>
                    <a14:imgEffect>
                      <a14:brightnessContrast bright="20000"/>
                    </a14:imgEffect>
                  </a14:imgLayer>
                </a14:imgProps>
              </a:ext>
              <a:ext uri="{28A0092B-C50C-407E-A947-70E740481C1C}">
                <a14:useLocalDpi xmlns:a14="http://schemas.microsoft.com/office/drawing/2010/main"/>
              </a:ext>
            </a:extLst>
          </a:blip>
          <a:srcRect l="12709" r="13167"/>
          <a:stretch/>
        </p:blipFill>
        <p:spPr bwMode="auto">
          <a:xfrm>
            <a:off x="8542031" y="1698806"/>
            <a:ext cx="2609354" cy="35202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32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03EB-5DE9-3E41-AF1A-DF452E54E61B}"/>
              </a:ext>
            </a:extLst>
          </p:cNvPr>
          <p:cNvSpPr>
            <a:spLocks noGrp="1"/>
          </p:cNvSpPr>
          <p:nvPr>
            <p:ph type="title"/>
          </p:nvPr>
        </p:nvSpPr>
        <p:spPr/>
        <p:txBody>
          <a:bodyPr/>
          <a:lstStyle/>
          <a:p>
            <a:r>
              <a:rPr lang="en-US" dirty="0"/>
              <a:t>The Role of </a:t>
            </a:r>
            <a:r>
              <a:rPr lang="en-US" dirty="0" err="1"/>
              <a:t>Littlestone</a:t>
            </a:r>
            <a:r>
              <a:rPr lang="en-US" dirty="0"/>
              <a:t> Dimension</a:t>
            </a:r>
          </a:p>
        </p:txBody>
      </p:sp>
      <p:sp>
        <p:nvSpPr>
          <p:cNvPr id="3" name="Content Placeholder 2">
            <a:extLst>
              <a:ext uri="{FF2B5EF4-FFF2-40B4-BE49-F238E27FC236}">
                <a16:creationId xmlns:a16="http://schemas.microsoft.com/office/drawing/2014/main" id="{2983566B-017E-E349-AD5E-A127606746B7}"/>
              </a:ext>
            </a:extLst>
          </p:cNvPr>
          <p:cNvSpPr>
            <a:spLocks noGrp="1"/>
          </p:cNvSpPr>
          <p:nvPr>
            <p:ph idx="1"/>
          </p:nvPr>
        </p:nvSpPr>
        <p:spPr/>
        <p:txBody>
          <a:bodyPr>
            <a:normAutofit/>
          </a:bodyPr>
          <a:lstStyle/>
          <a:p>
            <a:pPr marL="0" indent="0">
              <a:buNone/>
            </a:pPr>
            <a:r>
              <a:rPr lang="en-US" sz="2500" dirty="0"/>
              <a:t>Is no-regret learnability a sufficient condition for MinMax to hold?</a:t>
            </a:r>
          </a:p>
          <a:p>
            <a:pPr marL="0" indent="0">
              <a:buNone/>
            </a:pPr>
            <a:endParaRPr lang="en-US" sz="2500" dirty="0"/>
          </a:p>
          <a:p>
            <a:pPr marL="0" indent="0">
              <a:buNone/>
            </a:pPr>
            <a:r>
              <a:rPr lang="en-US" sz="2500" dirty="0"/>
              <a:t>Subtlety:</a:t>
            </a:r>
          </a:p>
          <a:p>
            <a:r>
              <a:rPr lang="en-US" sz="2500" dirty="0"/>
              <a:t>Games require the mixed strategy to be supported on the predefined action set.</a:t>
            </a:r>
          </a:p>
          <a:p>
            <a:r>
              <a:rPr lang="en-US" sz="2500" dirty="0"/>
              <a:t>Online learning doesn’t necessarily (can be “improper”).</a:t>
            </a:r>
          </a:p>
        </p:txBody>
      </p:sp>
    </p:spTree>
    <p:extLst>
      <p:ext uri="{BB962C8B-B14F-4D97-AF65-F5344CB8AC3E}">
        <p14:creationId xmlns:p14="http://schemas.microsoft.com/office/powerpoint/2010/main" val="92020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solidFill>
                      <a:schemeClr val="tx1"/>
                    </a:solidFill>
                  </a:rPr>
                  <a:t>Offline Learning: Unknown distribution </a:t>
                </a:r>
                <a14:m>
                  <m:oMath xmlns:m="http://schemas.openxmlformats.org/officeDocument/2006/math">
                    <m:r>
                      <a:rPr lang="en-US" sz="2200" b="0" i="1" smtClean="0">
                        <a:solidFill>
                          <a:schemeClr val="tx1"/>
                        </a:solidFill>
                        <a:latin typeface="Cambria Math" panose="02040503050406030204" pitchFamily="18" charset="0"/>
                      </a:rPr>
                      <m:t>𝐷</m:t>
                    </m:r>
                  </m:oMath>
                </a14:m>
                <a:r>
                  <a:rPr lang="en-US" sz="2200" dirty="0">
                    <a:solidFill>
                      <a:schemeClr val="tx1"/>
                    </a:solidFill>
                  </a:rPr>
                  <a:t> over </a:t>
                </a:r>
                <a14:m>
                  <m:oMath xmlns:m="http://schemas.openxmlformats.org/officeDocument/2006/math">
                    <m:r>
                      <a:rPr lang="en-US" sz="2200" b="0" i="1" smtClean="0">
                        <a:solidFill>
                          <a:schemeClr val="tx1"/>
                        </a:solidFill>
                        <a:latin typeface="Cambria Math" panose="02040503050406030204" pitchFamily="18" charset="0"/>
                      </a:rPr>
                      <m:t>𝑋</m:t>
                    </m:r>
                    <m:r>
                      <a:rPr lang="en-US" sz="2200" b="0" i="1" smtClean="0">
                        <a:solidFill>
                          <a:schemeClr val="tx1"/>
                        </a:solidFill>
                        <a:latin typeface="Cambria Math" panose="02040503050406030204" pitchFamily="18" charset="0"/>
                      </a:rPr>
                      <m:t>×</m:t>
                    </m:r>
                    <m:r>
                      <a:rPr lang="en-US" sz="2200" b="0" i="1" smtClean="0">
                        <a:solidFill>
                          <a:schemeClr val="tx1"/>
                        </a:solidFill>
                        <a:latin typeface="Cambria Math" panose="02040503050406030204" pitchFamily="18" charset="0"/>
                      </a:rPr>
                      <m:t>𝑌</m:t>
                    </m:r>
                  </m:oMath>
                </a14:m>
                <a:r>
                  <a:rPr lang="en-US" sz="2200" dirty="0">
                    <a:solidFill>
                      <a:schemeClr val="tx1"/>
                    </a:solidFill>
                  </a:rPr>
                  <a:t> and function class </a:t>
                </a:r>
                <a14:m>
                  <m:oMath xmlns:m="http://schemas.openxmlformats.org/officeDocument/2006/math">
                    <m:r>
                      <a:rPr lang="en-US" sz="2400" i="1">
                        <a:solidFill>
                          <a:schemeClr val="tx1"/>
                        </a:solidFill>
                        <a:latin typeface="Cambria Math" panose="02040503050406030204" pitchFamily="18" charset="0"/>
                        <a:ea typeface="Cambria Math" charset="0"/>
                        <a:cs typeface="Cambria Math" charset="0"/>
                        <a:sym typeface="Wingdings"/>
                      </a:rPr>
                      <m:t>𝐻</m:t>
                    </m:r>
                  </m:oMath>
                </a14:m>
                <a:r>
                  <a:rPr lang="en-US" sz="2200" dirty="0">
                    <a:solidFill>
                      <a:schemeClr val="tx1"/>
                    </a:solidFill>
                  </a:rPr>
                  <a:t>.</a:t>
                </a:r>
              </a:p>
              <a:p>
                <a:pPr marL="0" indent="0">
                  <a:buNone/>
                </a:pPr>
                <a:r>
                  <a:rPr lang="en-US" sz="2200" dirty="0"/>
                  <a:t>At round </a:t>
                </a:r>
                <a14:m>
                  <m:oMath xmlns:m="http://schemas.openxmlformats.org/officeDocument/2006/math">
                    <m:r>
                      <a:rPr lang="en-US" sz="2400" b="0" i="1" smtClean="0">
                        <a:solidFill>
                          <a:srgbClr val="00B050"/>
                        </a:solidFill>
                        <a:latin typeface="Cambria Math" panose="02040503050406030204" pitchFamily="18" charset="0"/>
                      </a:rPr>
                      <m:t>𝑡</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Algorithm makes a mistake if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𝑓</m:t>
                        </m:r>
                      </m:e>
                      <m:sub>
                        <m:r>
                          <a:rPr lang="en-US" sz="2200" i="1">
                            <a:solidFill>
                              <a:schemeClr val="accent2"/>
                            </a:solidFill>
                            <a:latin typeface="Cambria Math" panose="02040503050406030204" pitchFamily="18" charset="0"/>
                          </a:rPr>
                          <m:t>𝑡</m:t>
                        </m:r>
                      </m:sub>
                    </m:sSub>
                    <m:d>
                      <m:dPr>
                        <m:ctrlPr>
                          <a:rPr lang="en-US" sz="2200" b="0" i="1" smtClean="0">
                            <a:solidFill>
                              <a:schemeClr val="accent2"/>
                            </a:solidFill>
                            <a:latin typeface="Cambria Math" panose="02040503050406030204" pitchFamily="18" charset="0"/>
                          </a:rPr>
                        </m:ctrlPr>
                      </m:dPr>
                      <m:e>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𝑡</m:t>
                            </m:r>
                          </m:sub>
                        </m:sSub>
                      </m:e>
                    </m:d>
                    <m:r>
                      <a:rPr lang="en-US" sz="2200" b="0" i="1" smtClean="0">
                        <a:solidFill>
                          <a:schemeClr val="accent2"/>
                        </a:solidFill>
                        <a:latin typeface="Cambria Math" panose="02040503050406030204" pitchFamily="18" charset="0"/>
                      </a:rPr>
                      <m:t>≠</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𝑦</m:t>
                        </m:r>
                      </m:e>
                      <m:sub>
                        <m:r>
                          <a:rPr lang="en-US" sz="2200" b="0" i="1" smtClean="0">
                            <a:solidFill>
                              <a:schemeClr val="accent2"/>
                            </a:solidFill>
                            <a:latin typeface="Cambria Math" panose="02040503050406030204" pitchFamily="18" charset="0"/>
                          </a:rPr>
                          <m:t>𝑡</m:t>
                        </m:r>
                      </m:sub>
                    </m:sSub>
                  </m:oMath>
                </a14:m>
                <a:r>
                  <a:rPr lang="en-US" sz="2200" dirty="0"/>
                  <a:t>.</a:t>
                </a:r>
              </a:p>
              <a:p>
                <a:pPr marL="0" indent="0">
                  <a:buNone/>
                </a:pPr>
                <a:r>
                  <a:rPr lang="en-US" sz="2200" dirty="0"/>
                  <a:t>Goal: Get regret that is vanishing as </a:t>
                </a:r>
                <a14:m>
                  <m:oMath xmlns:m="http://schemas.openxmlformats.org/officeDocument/2006/math">
                    <m:r>
                      <a:rPr lang="en-US" sz="2200" i="1">
                        <a:solidFill>
                          <a:schemeClr val="accent2"/>
                        </a:solidFill>
                        <a:latin typeface="Cambria Math" panose="02040503050406030204" pitchFamily="18" charset="0"/>
                      </a:rPr>
                      <m:t>𝑇</m:t>
                    </m:r>
                    <m:r>
                      <a:rPr lang="en-US" sz="2200" i="1">
                        <a:solidFill>
                          <a:schemeClr val="accent2"/>
                        </a:solidFill>
                        <a:latin typeface="Cambria Math" panose="02040503050406030204" pitchFamily="18" charset="0"/>
                      </a:rPr>
                      <m:t>→∞</m:t>
                    </m:r>
                  </m:oMath>
                </a14:m>
                <a:r>
                  <a:rPr lang="en-US" sz="2200" dirty="0"/>
                  <a:t>.</a:t>
                </a:r>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As </a:t>
                </a:r>
                <a14:m>
                  <m:oMath xmlns:m="http://schemas.openxmlformats.org/officeDocument/2006/math">
                    <m:r>
                      <a:rPr lang="en-US" sz="2200" i="1">
                        <a:solidFill>
                          <a:schemeClr val="accent2"/>
                        </a:solidFill>
                        <a:latin typeface="Cambria Math" panose="02040503050406030204" pitchFamily="18" charset="0"/>
                      </a:rPr>
                      <m:t>𝑇</m:t>
                    </m:r>
                    <m:r>
                      <a:rPr lang="en-US" sz="2200" b="0" i="1" smtClean="0">
                        <a:solidFill>
                          <a:schemeClr val="accent2"/>
                        </a:solidFill>
                        <a:latin typeface="Cambria Math" panose="02040503050406030204" pitchFamily="18" charset="0"/>
                      </a:rPr>
                      <m:t>→∞</m:t>
                    </m:r>
                  </m:oMath>
                </a14:m>
                <a:r>
                  <a:rPr lang="en-US" sz="2200" dirty="0"/>
                  <a:t>, avg number of mistakes </a:t>
                </a:r>
                <a:r>
                  <a:rPr lang="en-US" sz="2200" dirty="0" err="1"/>
                  <a:t>Alg</a:t>
                </a:r>
                <a:r>
                  <a:rPr lang="en-US" sz="2200" dirty="0"/>
                  <a:t> makes is no worst than the best predictor.  </a:t>
                </a:r>
              </a:p>
            </p:txBody>
          </p:sp>
        </mc:Choice>
        <mc:Fallback xmlns="">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13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lstStyle/>
          <a:p>
            <a:r>
              <a:rPr lang="en-US" dirty="0"/>
              <a:t>Formal Setup: Offline and Online Learning</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EE392337-10A9-6049-9006-45CBE410EDFE}"/>
                  </a:ext>
                </a:extLst>
              </p:cNvPr>
              <p:cNvSpPr txBox="1"/>
              <p:nvPr/>
            </p:nvSpPr>
            <p:spPr>
              <a:xfrm>
                <a:off x="1412713" y="4641638"/>
                <a:ext cx="9397053" cy="1325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Avg</m:t>
                      </m:r>
                      <m:r>
                        <a:rPr lang="en-US" sz="2400" b="0" i="0" smtClean="0">
                          <a:latin typeface="Cambria Math" panose="02040503050406030204" pitchFamily="18" charset="0"/>
                        </a:rPr>
                        <m:t>. </m:t>
                      </m:r>
                      <m:r>
                        <m:rPr>
                          <m:sty m:val="p"/>
                        </m:rPr>
                        <a:rPr lang="en-US" sz="2400" smtClean="0">
                          <a:latin typeface="Cambria Math" charset="0"/>
                        </a:rPr>
                        <m:t>REGRET</m:t>
                      </m:r>
                      <m:r>
                        <a:rPr lang="en-US" sz="2400" smtClean="0">
                          <a:latin typeface="Cambria Math" charset="0"/>
                        </a:rPr>
                        <m:t> =         </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panose="02040503050406030204" pitchFamily="18" charset="0"/>
                                    </a:rPr>
                                    <m:t>1</m:t>
                                  </m:r>
                                  <m:d>
                                    <m:dPr>
                                      <m:ctrlPr>
                                        <a:rPr lang="en-US" sz="2400" i="1">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𝑓</m:t>
                                          </m:r>
                                        </m:e>
                                        <m:sub>
                                          <m:r>
                                            <a:rPr lang="en-US" sz="2400" i="1">
                                              <a:solidFill>
                                                <a:schemeClr val="accent2"/>
                                              </a:solidFill>
                                              <a:latin typeface="Cambria Math" panose="02040503050406030204" pitchFamily="18" charset="0"/>
                                            </a:rPr>
                                            <m:t>𝑡</m:t>
                                          </m:r>
                                        </m:sub>
                                      </m:sSub>
                                      <m:d>
                                        <m:dPr>
                                          <m:ctrlPr>
                                            <a:rPr lang="en-US" sz="2400" i="1">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𝑥</m:t>
                                              </m:r>
                                            </m:e>
                                            <m:sub>
                                              <m:r>
                                                <a:rPr lang="en-US" sz="2400" i="1">
                                                  <a:solidFill>
                                                    <a:srgbClr val="C00000"/>
                                                  </a:solidFill>
                                                  <a:latin typeface="Cambria Math" charset="0"/>
                                                </a:rPr>
                                                <m:t>𝑡</m:t>
                                              </m:r>
                                            </m:sub>
                                          </m:sSub>
                                        </m:e>
                                      </m:d>
                                      <m:r>
                                        <a:rPr lang="en-US" sz="2400" i="1">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𝑦</m:t>
                                          </m:r>
                                        </m:e>
                                        <m:sub>
                                          <m:r>
                                            <a:rPr lang="en-US" sz="2400" i="1">
                                              <a:solidFill>
                                                <a:srgbClr val="C00000"/>
                                              </a:solidFill>
                                              <a:latin typeface="Cambria Math" charset="0"/>
                                            </a:rPr>
                                            <m:t>𝑡</m:t>
                                          </m:r>
                                        </m:sub>
                                      </m:sSub>
                                    </m:e>
                                  </m:d>
                                </m:e>
                              </m:nary>
                              <m:r>
                                <a:rPr lang="en-US" sz="2400" i="1">
                                  <a:latin typeface="Cambria Math" panose="02040503050406030204" pitchFamily="18" charset="0"/>
                                </a:rPr>
                                <m:t> −</m:t>
                              </m:r>
                              <m:r>
                                <a:rPr lang="en-US" sz="2400">
                                  <a:latin typeface="Cambria Math" panose="02040503050406030204" pitchFamily="18" charset="0"/>
                                </a:rPr>
                                <m:t>  </m:t>
                              </m:r>
                              <m:limLow>
                                <m:limLowPr>
                                  <m:ctrlPr>
                                    <a:rPr lang="en-US" sz="2400" i="1">
                                      <a:latin typeface="Cambria Math" panose="02040503050406030204" pitchFamily="18" charset="0"/>
                                    </a:rPr>
                                  </m:ctrlPr>
                                </m:limLowPr>
                                <m:e>
                                  <m:r>
                                    <a:rPr lang="en-US" sz="2400">
                                      <a:latin typeface="Cambria Math" panose="02040503050406030204" pitchFamily="18" charset="0"/>
                                    </a:rPr>
                                    <m:t> </m:t>
                                  </m:r>
                                  <m:r>
                                    <m:rPr>
                                      <m:sty m:val="p"/>
                                    </m:rPr>
                                    <a:rPr lang="en-US" sz="2400">
                                      <a:latin typeface="Cambria Math" charset="0"/>
                                    </a:rPr>
                                    <m:t>m</m:t>
                                  </m:r>
                                  <m:r>
                                    <m:rPr>
                                      <m:sty m:val="p"/>
                                    </m:rPr>
                                    <a:rPr lang="en-US" sz="2400">
                                      <a:latin typeface="Cambria Math" panose="02040503050406030204" pitchFamily="18" charset="0"/>
                                    </a:rPr>
                                    <m:t>in</m:t>
                                  </m:r>
                                </m:e>
                                <m:lim>
                                  <m:r>
                                    <a:rPr lang="en-US" sz="2400" i="1">
                                      <a:solidFill>
                                        <a:srgbClr val="0432FF"/>
                                      </a:solidFill>
                                      <a:latin typeface="Cambria Math" panose="02040503050406030204" pitchFamily="18" charset="0"/>
                                      <a:ea typeface="Cambria Math" charset="0"/>
                                      <a:cs typeface="Cambria Math" charset="0"/>
                                      <a:sym typeface="Wingdings"/>
                                    </a:rPr>
                                    <m:t>h</m:t>
                                  </m:r>
                                  <m:r>
                                    <a:rPr lang="en-US" sz="2400" i="1">
                                      <a:solidFill>
                                        <a:srgbClr val="0432FF"/>
                                      </a:solidFill>
                                      <a:latin typeface="Cambria Math" panose="02040503050406030204" pitchFamily="18" charset="0"/>
                                      <a:ea typeface="Cambria Math" charset="0"/>
                                      <a:cs typeface="Cambria Math" charset="0"/>
                                      <a:sym typeface="Wingdings"/>
                                    </a:rPr>
                                    <m:t>∈</m:t>
                                  </m:r>
                                  <m:r>
                                    <a:rPr lang="en-US" sz="2400" i="1">
                                      <a:solidFill>
                                        <a:srgbClr val="0432FF"/>
                                      </a:solidFill>
                                      <a:latin typeface="Cambria Math" panose="02040503050406030204" pitchFamily="18" charset="0"/>
                                      <a:ea typeface="Cambria Math" charset="0"/>
                                      <a:cs typeface="Cambria Math" charset="0"/>
                                      <a:sym typeface="Wingdings"/>
                                    </a:rPr>
                                    <m:t>𝐻</m:t>
                                  </m:r>
                                </m:lim>
                              </m:limLow>
                            </m:e>
                            <m:lim/>
                          </m:limLow>
                        </m:fName>
                        <m:e>
                          <m:f>
                            <m:fPr>
                              <m:ctrlPr>
                                <a:rPr lang="en-US" sz="2400" b="0" i="1" smtClean="0">
                                  <a:solidFill>
                                    <a:schemeClr val="tx1"/>
                                  </a:solidFill>
                                  <a:latin typeface="Cambria Math" panose="02040503050406030204" pitchFamily="18" charset="0"/>
                                  <a:ea typeface="Cambria Math" charset="0"/>
                                  <a:cs typeface="Cambria Math" charset="0"/>
                                  <a:sym typeface="Wingdings"/>
                                </a:rPr>
                              </m:ctrlPr>
                            </m:fPr>
                            <m:num>
                              <m:r>
                                <a:rPr lang="en-US" sz="2400" b="0" i="1" smtClean="0">
                                  <a:solidFill>
                                    <a:schemeClr val="tx1"/>
                                  </a:solidFill>
                                  <a:latin typeface="Cambria Math" panose="02040503050406030204" pitchFamily="18" charset="0"/>
                                  <a:ea typeface="Cambria Math" charset="0"/>
                                  <a:cs typeface="Cambria Math" charset="0"/>
                                  <a:sym typeface="Wingdings"/>
                                </a:rPr>
                                <m:t>1</m:t>
                              </m:r>
                            </m:num>
                            <m:den>
                              <m:r>
                                <a:rPr lang="en-US" sz="2400" b="0" i="1" smtClean="0">
                                  <a:solidFill>
                                    <a:schemeClr val="tx1"/>
                                  </a:solidFill>
                                  <a:latin typeface="Cambria Math" panose="02040503050406030204" pitchFamily="18" charset="0"/>
                                  <a:ea typeface="Cambria Math" charset="0"/>
                                  <a:cs typeface="Cambria Math" charset="0"/>
                                  <a:sym typeface="Wingdings"/>
                                </a:rPr>
                                <m:t>𝑇</m:t>
                              </m:r>
                            </m:den>
                          </m:f>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h</m:t>
                                  </m:r>
                                  <m:d>
                                    <m:dPr>
                                      <m:ctrlPr>
                                        <a:rPr lang="en-US" sz="2400" i="1">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𝑥</m:t>
                                          </m:r>
                                        </m:e>
                                        <m:sub>
                                          <m:r>
                                            <a:rPr lang="en-US" sz="2400" i="1">
                                              <a:solidFill>
                                                <a:srgbClr val="C00000"/>
                                              </a:solidFill>
                                              <a:latin typeface="Cambria Math" charset="0"/>
                                            </a:rPr>
                                            <m:t>𝑡</m:t>
                                          </m:r>
                                        </m:sub>
                                      </m:sSub>
                                    </m:e>
                                  </m:d>
                                  <m:r>
                                    <a:rPr lang="en-US" sz="2400" i="1">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𝑦</m:t>
                                      </m:r>
                                    </m:e>
                                    <m:sub>
                                      <m:r>
                                        <a:rPr lang="en-US" sz="2400" i="1">
                                          <a:solidFill>
                                            <a:srgbClr val="C00000"/>
                                          </a:solidFill>
                                          <a:latin typeface="Cambria Math" charset="0"/>
                                        </a:rPr>
                                        <m:t>𝑡</m:t>
                                      </m:r>
                                    </m:sub>
                                  </m:sSub>
                                </m:e>
                              </m:d>
                            </m:e>
                          </m:nary>
                        </m:e>
                      </m:func>
                    </m:oMath>
                  </m:oMathPara>
                </a14:m>
                <a:endParaRPr lang="en-US" sz="2000" dirty="0"/>
              </a:p>
            </p:txBody>
          </p:sp>
        </mc:Choice>
        <mc:Fallback xmlns="">
          <p:sp>
            <p:nvSpPr>
              <p:cNvPr id="4" name="TextBox 3">
                <a:extLst>
                  <a:ext uri="{FF2B5EF4-FFF2-40B4-BE49-F238E27FC236}">
                    <a16:creationId xmlns:a16="http://schemas.microsoft.com/office/drawing/2014/main" id="{EE392337-10A9-6049-9006-45CBE410EDFE}"/>
                  </a:ext>
                </a:extLst>
              </p:cNvPr>
              <p:cNvSpPr txBox="1">
                <a:spLocks noRot="1" noChangeAspect="1" noMove="1" noResize="1" noEditPoints="1" noAdjustHandles="1" noChangeArrowheads="1" noChangeShapeType="1" noTextEdit="1"/>
              </p:cNvSpPr>
              <p:nvPr/>
            </p:nvSpPr>
            <p:spPr>
              <a:xfrm>
                <a:off x="1412713" y="4641638"/>
                <a:ext cx="9397053" cy="1325556"/>
              </a:xfrm>
              <a:prstGeom prst="rect">
                <a:avLst/>
              </a:prstGeom>
              <a:blipFill>
                <a:blip r:embed="rId3"/>
                <a:stretch>
                  <a:fillRect t="-86667" b="-120952"/>
                </a:stretch>
              </a:blipFill>
            </p:spPr>
            <p:txBody>
              <a:bodyPr/>
              <a:lstStyle/>
              <a:p>
                <a:r>
                  <a:rPr lang="en-US">
                    <a:noFill/>
                  </a:rPr>
                  <a:t> </a:t>
                </a:r>
              </a:p>
            </p:txBody>
          </p:sp>
        </mc:Fallback>
      </mc:AlternateContent>
      <p:pic>
        <p:nvPicPr>
          <p:cNvPr id="12" name="Picture 11" descr="stick_figure_search_clues_1600_clr_1814-e1360778164687.png">
            <a:extLst>
              <a:ext uri="{FF2B5EF4-FFF2-40B4-BE49-F238E27FC236}">
                <a16:creationId xmlns:a16="http://schemas.microsoft.com/office/drawing/2014/main" id="{E4A65C65-4797-BC40-B367-8DB32A248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040624" y="1632672"/>
            <a:ext cx="1318762" cy="1352790"/>
          </a:xfrm>
          <a:prstGeom prst="rect">
            <a:avLst/>
          </a:prstGeom>
        </p:spPr>
      </p:pic>
      <p:pic>
        <p:nvPicPr>
          <p:cNvPr id="16" name="Picture 15">
            <a:extLst>
              <a:ext uri="{FF2B5EF4-FFF2-40B4-BE49-F238E27FC236}">
                <a16:creationId xmlns:a16="http://schemas.microsoft.com/office/drawing/2014/main" id="{E6CF28C7-83C9-EC4B-B3AD-4390CA86EC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05841" y="1845317"/>
            <a:ext cx="903265" cy="8931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8287DC3-B2B6-9D47-B6D8-35AC157833EC}"/>
                  </a:ext>
                </a:extLst>
              </p:cNvPr>
              <p:cNvSpPr/>
              <p:nvPr/>
            </p:nvSpPr>
            <p:spPr>
              <a:xfrm>
                <a:off x="1304011" y="2711095"/>
                <a:ext cx="5187430" cy="769441"/>
              </a:xfrm>
              <a:prstGeom prst="rect">
                <a:avLst/>
              </a:prstGeom>
            </p:spPr>
            <p:txBody>
              <a:bodyPr wrap="square">
                <a:spAutoFit/>
              </a:bodyPr>
              <a:lstStyle/>
              <a:p>
                <a:pPr algn="ctr"/>
                <a:r>
                  <a:rPr lang="en-US" sz="2200" dirty="0">
                    <a:latin typeface="Cambria Math" charset="0"/>
                    <a:ea typeface="Cambria Math" charset="0"/>
                    <a:cs typeface="Cambria Math" charset="0"/>
                    <a:sym typeface="Wingdings"/>
                  </a:rPr>
                  <a:t>Learner picks </a:t>
                </a:r>
                <a:r>
                  <a:rPr lang="en-US" sz="2200" dirty="0">
                    <a:solidFill>
                      <a:schemeClr val="tx2"/>
                    </a:solidFill>
                  </a:rPr>
                  <a:t>prediction rule </a:t>
                </a:r>
                <a14:m>
                  <m:oMath xmlns:m="http://schemas.openxmlformats.org/officeDocument/2006/math">
                    <m:sSub>
                      <m:sSubPr>
                        <m:ctrlPr>
                          <a:rPr lang="en-US" sz="2200" i="1">
                            <a:solidFill>
                              <a:srgbClr val="00B050"/>
                            </a:solidFill>
                            <a:latin typeface="Cambria Math" panose="02040503050406030204" pitchFamily="18" charset="0"/>
                          </a:rPr>
                        </m:ctrlPr>
                      </m:sSubPr>
                      <m:e>
                        <m:r>
                          <a:rPr lang="en-US" sz="2200" i="1">
                            <a:solidFill>
                              <a:srgbClr val="00B050"/>
                            </a:solidFill>
                            <a:latin typeface="Cambria Math" panose="02040503050406030204" pitchFamily="18" charset="0"/>
                          </a:rPr>
                          <m:t>𝑓</m:t>
                        </m:r>
                      </m:e>
                      <m:sub>
                        <m:r>
                          <a:rPr lang="en-US" sz="2200" i="1">
                            <a:solidFill>
                              <a:srgbClr val="00B050"/>
                            </a:solidFill>
                            <a:latin typeface="Cambria Math" panose="02040503050406030204" pitchFamily="18" charset="0"/>
                          </a:rPr>
                          <m:t>𝑡</m:t>
                        </m:r>
                      </m:sub>
                    </m:sSub>
                    <m:r>
                      <a:rPr lang="en-US" sz="2200" i="1">
                        <a:solidFill>
                          <a:srgbClr val="00B050"/>
                        </a:solidFill>
                        <a:latin typeface="Cambria Math" panose="02040503050406030204" pitchFamily="18" charset="0"/>
                      </a:rPr>
                      <m:t> :</m:t>
                    </m:r>
                    <m:r>
                      <a:rPr lang="en-US" sz="2200" i="1">
                        <a:solidFill>
                          <a:srgbClr val="00B050"/>
                        </a:solidFill>
                        <a:latin typeface="Cambria Math" panose="02040503050406030204" pitchFamily="18" charset="0"/>
                      </a:rPr>
                      <m:t>𝑋</m:t>
                    </m:r>
                    <m:r>
                      <a:rPr lang="en-US" sz="2200" i="1">
                        <a:solidFill>
                          <a:srgbClr val="00B050"/>
                        </a:solidFill>
                        <a:latin typeface="Cambria Math" panose="02040503050406030204" pitchFamily="18" charset="0"/>
                      </a:rPr>
                      <m:t>→</m:t>
                    </m:r>
                    <m:r>
                      <a:rPr lang="en-US" sz="2200" i="1">
                        <a:solidFill>
                          <a:srgbClr val="00B050"/>
                        </a:solidFill>
                        <a:latin typeface="Cambria Math" panose="02040503050406030204" pitchFamily="18" charset="0"/>
                      </a:rPr>
                      <m:t>𝑌</m:t>
                    </m:r>
                  </m:oMath>
                </a14:m>
                <a:r>
                  <a:rPr lang="en-US" sz="2200" dirty="0">
                    <a:solidFill>
                      <a:schemeClr val="tx2"/>
                    </a:solidFill>
                  </a:rPr>
                  <a:t>, not necessarily deterministic</a:t>
                </a:r>
                <a:r>
                  <a:rPr lang="en-US" sz="2200" dirty="0">
                    <a:latin typeface="Cambria Math" charset="0"/>
                    <a:ea typeface="Cambria Math" charset="0"/>
                    <a:cs typeface="Cambria Math" charset="0"/>
                    <a:sym typeface="Wingdings"/>
                  </a:rPr>
                  <a:t>.</a:t>
                </a:r>
              </a:p>
            </p:txBody>
          </p:sp>
        </mc:Choice>
        <mc:Fallback xmlns="">
          <p:sp>
            <p:nvSpPr>
              <p:cNvPr id="17" name="Rectangle 16">
                <a:extLst>
                  <a:ext uri="{FF2B5EF4-FFF2-40B4-BE49-F238E27FC236}">
                    <a16:creationId xmlns:a16="http://schemas.microsoft.com/office/drawing/2014/main" id="{B8287DC3-B2B6-9D47-B6D8-35AC157833EC}"/>
                  </a:ext>
                </a:extLst>
              </p:cNvPr>
              <p:cNvSpPr>
                <a:spLocks noRot="1" noChangeAspect="1" noMove="1" noResize="1" noEditPoints="1" noAdjustHandles="1" noChangeArrowheads="1" noChangeShapeType="1" noTextEdit="1"/>
              </p:cNvSpPr>
              <p:nvPr/>
            </p:nvSpPr>
            <p:spPr>
              <a:xfrm>
                <a:off x="1304011" y="2711095"/>
                <a:ext cx="5187430" cy="769441"/>
              </a:xfrm>
              <a:prstGeom prst="rect">
                <a:avLst/>
              </a:prstGeom>
              <a:blipFill>
                <a:blip r:embed="rId6"/>
                <a:stretch>
                  <a:fillRect t="-4839" r="-732"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6FD82C9-B099-364A-BFF6-FDC6CFE09612}"/>
                  </a:ext>
                </a:extLst>
              </p:cNvPr>
              <p:cNvSpPr/>
              <p:nvPr/>
            </p:nvSpPr>
            <p:spPr>
              <a:xfrm>
                <a:off x="7356143" y="2754101"/>
                <a:ext cx="3766781" cy="430887"/>
              </a:xfrm>
              <a:prstGeom prst="rect">
                <a:avLst/>
              </a:prstGeom>
            </p:spPr>
            <p:txBody>
              <a:bodyPr wrap="square">
                <a:spAutoFit/>
              </a:bodyPr>
              <a:lstStyle/>
              <a:p>
                <a:r>
                  <a:rPr lang="en-US" sz="2200" dirty="0">
                    <a:latin typeface="Cambria Math" charset="0"/>
                    <a:ea typeface="Cambria Math" charset="0"/>
                    <a:cs typeface="Cambria Math" charset="0"/>
                    <a:sym typeface="Wingdings"/>
                  </a:rPr>
                  <a:t>The world picks </a:t>
                </a:r>
                <a14:m>
                  <m:oMath xmlns:m="http://schemas.openxmlformats.org/officeDocument/2006/math">
                    <m:d>
                      <m:dPr>
                        <m:ctrlPr>
                          <a:rPr lang="en-US" sz="2200" i="1">
                            <a:solidFill>
                              <a:srgbClr val="C00000"/>
                            </a:solidFill>
                            <a:latin typeface="Cambria Math" panose="02040503050406030204" pitchFamily="18" charset="0"/>
                          </a:rPr>
                        </m:ctrlPr>
                      </m:dPr>
                      <m:e>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𝑥</m:t>
                            </m:r>
                          </m:e>
                          <m:sub>
                            <m:r>
                              <a:rPr lang="en-US" sz="2200" i="1">
                                <a:solidFill>
                                  <a:srgbClr val="C00000"/>
                                </a:solidFill>
                                <a:latin typeface="Cambria Math" panose="02040503050406030204" pitchFamily="18" charset="0"/>
                              </a:rPr>
                              <m:t>𝑡</m:t>
                            </m:r>
                          </m:sub>
                        </m:sSub>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𝑦</m:t>
                            </m:r>
                          </m:e>
                          <m:sub>
                            <m:r>
                              <a:rPr lang="en-US" sz="2200" i="1">
                                <a:solidFill>
                                  <a:srgbClr val="C00000"/>
                                </a:solidFill>
                                <a:latin typeface="Cambria Math" panose="02040503050406030204" pitchFamily="18" charset="0"/>
                              </a:rPr>
                              <m:t>𝑡</m:t>
                            </m:r>
                          </m:sub>
                        </m:sSub>
                      </m:e>
                    </m:d>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𝐷</m:t>
                    </m:r>
                  </m:oMath>
                </a14:m>
                <a:r>
                  <a:rPr lang="en-US" sz="2200" dirty="0"/>
                  <a:t> </a:t>
                </a:r>
              </a:p>
            </p:txBody>
          </p:sp>
        </mc:Choice>
        <mc:Fallback xmlns="">
          <p:sp>
            <p:nvSpPr>
              <p:cNvPr id="18" name="Rectangle 17">
                <a:extLst>
                  <a:ext uri="{FF2B5EF4-FFF2-40B4-BE49-F238E27FC236}">
                    <a16:creationId xmlns:a16="http://schemas.microsoft.com/office/drawing/2014/main" id="{96FD82C9-B099-364A-BFF6-FDC6CFE09612}"/>
                  </a:ext>
                </a:extLst>
              </p:cNvPr>
              <p:cNvSpPr>
                <a:spLocks noRot="1" noChangeAspect="1" noMove="1" noResize="1" noEditPoints="1" noAdjustHandles="1" noChangeArrowheads="1" noChangeShapeType="1" noTextEdit="1"/>
              </p:cNvSpPr>
              <p:nvPr/>
            </p:nvSpPr>
            <p:spPr>
              <a:xfrm>
                <a:off x="7356143" y="2754101"/>
                <a:ext cx="3766781" cy="430887"/>
              </a:xfrm>
              <a:prstGeom prst="rect">
                <a:avLst/>
              </a:prstGeom>
              <a:blipFill>
                <a:blip r:embed="rId7"/>
                <a:stretch>
                  <a:fillRect l="-2013" t="-8571" b="-28571"/>
                </a:stretch>
              </a:blipFill>
            </p:spPr>
            <p:txBody>
              <a:bodyPr/>
              <a:lstStyle/>
              <a:p>
                <a:r>
                  <a:rPr lang="en-US">
                    <a:noFill/>
                  </a:rPr>
                  <a:t> </a:t>
                </a:r>
              </a:p>
            </p:txBody>
          </p:sp>
        </mc:Fallback>
      </mc:AlternateContent>
      <p:cxnSp>
        <p:nvCxnSpPr>
          <p:cNvPr id="14" name="Straight Connector 13">
            <a:extLst>
              <a:ext uri="{FF2B5EF4-FFF2-40B4-BE49-F238E27FC236}">
                <a16:creationId xmlns:a16="http://schemas.microsoft.com/office/drawing/2014/main" id="{5491581E-625F-774B-A8A9-176EDC2656FD}"/>
              </a:ext>
            </a:extLst>
          </p:cNvPr>
          <p:cNvCxnSpPr>
            <a:cxnSpLocks/>
          </p:cNvCxnSpPr>
          <p:nvPr/>
        </p:nvCxnSpPr>
        <p:spPr>
          <a:xfrm>
            <a:off x="406399" y="1277244"/>
            <a:ext cx="6240058"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C5541060-7BB6-5D44-AD21-C7FCB31B85EF}"/>
              </a:ext>
            </a:extLst>
          </p:cNvPr>
          <p:cNvSpPr/>
          <p:nvPr/>
        </p:nvSpPr>
        <p:spPr>
          <a:xfrm>
            <a:off x="335504" y="695125"/>
            <a:ext cx="2266967" cy="430887"/>
          </a:xfrm>
          <a:prstGeom prst="rect">
            <a:avLst/>
          </a:prstGeom>
        </p:spPr>
        <p:txBody>
          <a:bodyPr wrap="none">
            <a:spAutoFit/>
          </a:bodyPr>
          <a:lstStyle/>
          <a:p>
            <a:r>
              <a:rPr lang="en-US" sz="2200" b="1" dirty="0">
                <a:solidFill>
                  <a:srgbClr val="FF0000"/>
                </a:solidFill>
              </a:rPr>
              <a:t>Online Learning</a:t>
            </a:r>
          </a:p>
        </p:txBody>
      </p:sp>
      <p:pic>
        <p:nvPicPr>
          <p:cNvPr id="20" name="Picture 19">
            <a:extLst>
              <a:ext uri="{FF2B5EF4-FFF2-40B4-BE49-F238E27FC236}">
                <a16:creationId xmlns:a16="http://schemas.microsoft.com/office/drawing/2014/main" id="{97EC2429-641A-254B-94C3-51B7F205F853}"/>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889533" y="1561524"/>
            <a:ext cx="934767" cy="1213984"/>
          </a:xfrm>
          <a:prstGeom prst="rect">
            <a:avLst/>
          </a:prstGeom>
        </p:spPr>
      </p:pic>
      <p:pic>
        <p:nvPicPr>
          <p:cNvPr id="21" name="Picture 20">
            <a:extLst>
              <a:ext uri="{FF2B5EF4-FFF2-40B4-BE49-F238E27FC236}">
                <a16:creationId xmlns:a16="http://schemas.microsoft.com/office/drawing/2014/main" id="{D7017437-5403-CA42-BA9E-1127B2872E1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rot="5787010">
            <a:off x="9624593" y="2085438"/>
            <a:ext cx="330531" cy="993672"/>
          </a:xfrm>
          <a:prstGeom prst="rect">
            <a:avLst/>
          </a:prstGeom>
        </p:spPr>
      </p:pic>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35382C5-3F74-B84F-BBFC-87ED8941677C}"/>
                  </a:ext>
                </a:extLst>
              </p:cNvPr>
              <p:cNvSpPr/>
              <p:nvPr/>
            </p:nvSpPr>
            <p:spPr>
              <a:xfrm>
                <a:off x="7154117" y="2839023"/>
                <a:ext cx="5037883" cy="769441"/>
              </a:xfrm>
              <a:prstGeom prst="rect">
                <a:avLst/>
              </a:prstGeom>
              <a:solidFill>
                <a:schemeClr val="bg1"/>
              </a:solidFill>
            </p:spPr>
            <p:txBody>
              <a:bodyPr wrap="square">
                <a:spAutoFit/>
              </a:bodyPr>
              <a:lstStyle/>
              <a:p>
                <a:r>
                  <a:rPr lang="en-US" sz="2200" dirty="0">
                    <a:solidFill>
                      <a:srgbClr val="C00000"/>
                    </a:solidFill>
                    <a:latin typeface="Cambria Math" charset="0"/>
                    <a:ea typeface="Cambria Math" charset="0"/>
                    <a:cs typeface="Cambria Math" charset="0"/>
                    <a:sym typeface="Wingdings"/>
                  </a:rPr>
                  <a:t>Adversary picks </a:t>
                </a:r>
                <a14:m>
                  <m:oMath xmlns:m="http://schemas.openxmlformats.org/officeDocument/2006/math">
                    <m:d>
                      <m:dPr>
                        <m:ctrlPr>
                          <a:rPr lang="en-US" sz="2200" i="1">
                            <a:solidFill>
                              <a:srgbClr val="C00000"/>
                            </a:solidFill>
                            <a:latin typeface="Cambria Math" panose="02040503050406030204" pitchFamily="18" charset="0"/>
                          </a:rPr>
                        </m:ctrlPr>
                      </m:dPr>
                      <m:e>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𝑥</m:t>
                            </m:r>
                          </m:e>
                          <m:sub>
                            <m:r>
                              <a:rPr lang="en-US" sz="2200" i="1">
                                <a:solidFill>
                                  <a:srgbClr val="C00000"/>
                                </a:solidFill>
                                <a:latin typeface="Cambria Math" panose="02040503050406030204" pitchFamily="18" charset="0"/>
                              </a:rPr>
                              <m:t>𝑡</m:t>
                            </m:r>
                          </m:sub>
                        </m:sSub>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𝑦</m:t>
                            </m:r>
                          </m:e>
                          <m:sub>
                            <m:r>
                              <a:rPr lang="en-US" sz="2200" i="1">
                                <a:solidFill>
                                  <a:srgbClr val="C00000"/>
                                </a:solidFill>
                                <a:latin typeface="Cambria Math" panose="02040503050406030204" pitchFamily="18" charset="0"/>
                              </a:rPr>
                              <m:t>𝑡</m:t>
                            </m:r>
                          </m:sub>
                        </m:sSub>
                      </m:e>
                    </m:d>
                  </m:oMath>
                </a14:m>
                <a:r>
                  <a:rPr lang="en-US" sz="2200" dirty="0">
                    <a:solidFill>
                      <a:srgbClr val="C00000"/>
                    </a:solidFill>
                  </a:rPr>
                  <a:t>, knowing the history for </a:t>
                </a:r>
                <a14:m>
                  <m:oMath xmlns:m="http://schemas.openxmlformats.org/officeDocument/2006/math">
                    <m:r>
                      <a:rPr lang="en-US" sz="2200" b="0" i="1" smtClean="0">
                        <a:solidFill>
                          <a:srgbClr val="C00000"/>
                        </a:solidFill>
                        <a:latin typeface="Cambria Math" panose="02040503050406030204" pitchFamily="18" charset="0"/>
                      </a:rPr>
                      <m:t>1, …, </m:t>
                    </m:r>
                    <m:r>
                      <a:rPr lang="en-US" sz="2200" b="0" i="1" smtClean="0">
                        <a:solidFill>
                          <a:srgbClr val="C00000"/>
                        </a:solidFill>
                        <a:latin typeface="Cambria Math" panose="02040503050406030204" pitchFamily="18" charset="0"/>
                      </a:rPr>
                      <m:t>𝑡</m:t>
                    </m:r>
                    <m:r>
                      <a:rPr lang="en-US" sz="2200" b="0" i="1" smtClean="0">
                        <a:solidFill>
                          <a:srgbClr val="C00000"/>
                        </a:solidFill>
                        <a:latin typeface="Cambria Math" panose="02040503050406030204" pitchFamily="18" charset="0"/>
                      </a:rPr>
                      <m:t>−1</m:t>
                    </m:r>
                  </m:oMath>
                </a14:m>
                <a:r>
                  <a:rPr lang="en-US" sz="2200" dirty="0">
                    <a:solidFill>
                      <a:srgbClr val="C00000"/>
                    </a:solidFill>
                  </a:rPr>
                  <a:t> and the algorithm</a:t>
                </a:r>
              </a:p>
            </p:txBody>
          </p:sp>
        </mc:Choice>
        <mc:Fallback xmlns="">
          <p:sp>
            <p:nvSpPr>
              <p:cNvPr id="22" name="Rectangle 21">
                <a:extLst>
                  <a:ext uri="{FF2B5EF4-FFF2-40B4-BE49-F238E27FC236}">
                    <a16:creationId xmlns:a16="http://schemas.microsoft.com/office/drawing/2014/main" id="{635382C5-3F74-B84F-BBFC-87ED8941677C}"/>
                  </a:ext>
                </a:extLst>
              </p:cNvPr>
              <p:cNvSpPr>
                <a:spLocks noRot="1" noChangeAspect="1" noMove="1" noResize="1" noEditPoints="1" noAdjustHandles="1" noChangeArrowheads="1" noChangeShapeType="1" noTextEdit="1"/>
              </p:cNvSpPr>
              <p:nvPr/>
            </p:nvSpPr>
            <p:spPr>
              <a:xfrm>
                <a:off x="7154117" y="2839023"/>
                <a:ext cx="5037883" cy="769441"/>
              </a:xfrm>
              <a:prstGeom prst="rect">
                <a:avLst/>
              </a:prstGeom>
              <a:blipFill>
                <a:blip r:embed="rId10"/>
                <a:stretch>
                  <a:fillRect l="-1508" t="-4839" b="-14516"/>
                </a:stretch>
              </a:blipFill>
            </p:spPr>
            <p:txBody>
              <a:bodyPr/>
              <a:lstStyle/>
              <a:p>
                <a:r>
                  <a:rPr lang="en-US">
                    <a:noFill/>
                  </a:rPr>
                  <a:t> </a:t>
                </a:r>
              </a:p>
            </p:txBody>
          </p:sp>
        </mc:Fallback>
      </mc:AlternateContent>
      <p:sp>
        <p:nvSpPr>
          <p:cNvPr id="58" name="Freeform 57">
            <a:extLst>
              <a:ext uri="{FF2B5EF4-FFF2-40B4-BE49-F238E27FC236}">
                <a16:creationId xmlns:a16="http://schemas.microsoft.com/office/drawing/2014/main" id="{1DB212B1-06BC-EB4F-B256-A6C7A86918D0}"/>
              </a:ext>
            </a:extLst>
          </p:cNvPr>
          <p:cNvSpPr/>
          <p:nvPr/>
        </p:nvSpPr>
        <p:spPr>
          <a:xfrm>
            <a:off x="3403776" y="1611244"/>
            <a:ext cx="1211268" cy="21428"/>
          </a:xfrm>
          <a:custGeom>
            <a:avLst/>
            <a:gdLst>
              <a:gd name="connsiteX0" fmla="*/ 605634 w 1211268"/>
              <a:gd name="connsiteY0" fmla="*/ 0 h 21428"/>
              <a:gd name="connsiteX1" fmla="*/ 1198214 w 1211268"/>
              <a:gd name="connsiteY1" fmla="*/ 20288 h 21428"/>
              <a:gd name="connsiteX2" fmla="*/ 1211268 w 1211268"/>
              <a:gd name="connsiteY2" fmla="*/ 21428 h 21428"/>
              <a:gd name="connsiteX3" fmla="*/ 0 w 1211268"/>
              <a:gd name="connsiteY3" fmla="*/ 21428 h 21428"/>
              <a:gd name="connsiteX4" fmla="*/ 13054 w 1211268"/>
              <a:gd name="connsiteY4" fmla="*/ 20288 h 21428"/>
              <a:gd name="connsiteX5" fmla="*/ 605634 w 1211268"/>
              <a:gd name="connsiteY5" fmla="*/ 0 h 21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1268" h="21428">
                <a:moveTo>
                  <a:pt x="605634" y="0"/>
                </a:moveTo>
                <a:cubicBezTo>
                  <a:pt x="808622" y="0"/>
                  <a:pt x="1006806" y="6986"/>
                  <a:pt x="1198214" y="20288"/>
                </a:cubicBezTo>
                <a:lnTo>
                  <a:pt x="1211268" y="21428"/>
                </a:lnTo>
                <a:lnTo>
                  <a:pt x="0" y="21428"/>
                </a:lnTo>
                <a:lnTo>
                  <a:pt x="13054" y="20288"/>
                </a:lnTo>
                <a:cubicBezTo>
                  <a:pt x="204463" y="6986"/>
                  <a:pt x="402646" y="0"/>
                  <a:pt x="605634" y="0"/>
                </a:cubicBez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7" name="Freeform 56">
            <a:extLst>
              <a:ext uri="{FF2B5EF4-FFF2-40B4-BE49-F238E27FC236}">
                <a16:creationId xmlns:a16="http://schemas.microsoft.com/office/drawing/2014/main" id="{23C9BE3A-0963-3946-8402-8E9614C7B18E}"/>
              </a:ext>
            </a:extLst>
          </p:cNvPr>
          <p:cNvSpPr/>
          <p:nvPr/>
        </p:nvSpPr>
        <p:spPr>
          <a:xfrm>
            <a:off x="1484227" y="1632673"/>
            <a:ext cx="1919549" cy="467493"/>
          </a:xfrm>
          <a:custGeom>
            <a:avLst/>
            <a:gdLst>
              <a:gd name="connsiteX0" fmla="*/ 347054 w 1919549"/>
              <a:gd name="connsiteY0" fmla="*/ 0 h 467493"/>
              <a:gd name="connsiteX1" fmla="*/ 1919549 w 1919549"/>
              <a:gd name="connsiteY1" fmla="*/ 0 h 467493"/>
              <a:gd name="connsiteX2" fmla="*/ 1650817 w 1919549"/>
              <a:gd name="connsiteY2" fmla="*/ 23468 h 467493"/>
              <a:gd name="connsiteX3" fmla="*/ 87012 w 1919549"/>
              <a:gd name="connsiteY3" fmla="*/ 418850 h 467493"/>
              <a:gd name="connsiteX4" fmla="*/ 0 w 1919549"/>
              <a:gd name="connsiteY4" fmla="*/ 467493 h 467493"/>
              <a:gd name="connsiteX5" fmla="*/ 0 w 1919549"/>
              <a:gd name="connsiteY5" fmla="*/ 347054 h 467493"/>
              <a:gd name="connsiteX6" fmla="*/ 347054 w 1919549"/>
              <a:gd name="connsiteY6" fmla="*/ 0 h 4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549" h="467493">
                <a:moveTo>
                  <a:pt x="347054" y="0"/>
                </a:moveTo>
                <a:lnTo>
                  <a:pt x="1919549" y="0"/>
                </a:lnTo>
                <a:lnTo>
                  <a:pt x="1650817" y="23468"/>
                </a:lnTo>
                <a:cubicBezTo>
                  <a:pt x="1006323" y="91548"/>
                  <a:pt x="456891" y="232907"/>
                  <a:pt x="87012" y="418850"/>
                </a:cubicBezTo>
                <a:lnTo>
                  <a:pt x="0" y="467493"/>
                </a:lnTo>
                <a:lnTo>
                  <a:pt x="0" y="347054"/>
                </a:lnTo>
                <a:cubicBezTo>
                  <a:pt x="0" y="155381"/>
                  <a:pt x="155381" y="0"/>
                  <a:pt x="34705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1" name="Freeform 50">
            <a:extLst>
              <a:ext uri="{FF2B5EF4-FFF2-40B4-BE49-F238E27FC236}">
                <a16:creationId xmlns:a16="http://schemas.microsoft.com/office/drawing/2014/main" id="{979EA008-9F41-CD41-B287-BB111B2E5B6E}"/>
              </a:ext>
            </a:extLst>
          </p:cNvPr>
          <p:cNvSpPr/>
          <p:nvPr/>
        </p:nvSpPr>
        <p:spPr>
          <a:xfrm>
            <a:off x="15239"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0 h 6858000"/>
              <a:gd name="connsiteX5" fmla="*/ 6857494 w 12192000"/>
              <a:gd name="connsiteY5" fmla="*/ 930665 h 6858000"/>
              <a:gd name="connsiteX6" fmla="*/ 6737673 w 12192000"/>
              <a:gd name="connsiteY6" fmla="*/ 1050486 h 6858000"/>
              <a:gd name="connsiteX7" fmla="*/ 6737673 w 12192000"/>
              <a:gd name="connsiteY7" fmla="*/ 1529754 h 6858000"/>
              <a:gd name="connsiteX8" fmla="*/ 6857494 w 12192000"/>
              <a:gd name="connsiteY8" fmla="*/ 1649575 h 6858000"/>
              <a:gd name="connsiteX9" fmla="*/ 9316501 w 12192000"/>
              <a:gd name="connsiteY9" fmla="*/ 1649575 h 6858000"/>
              <a:gd name="connsiteX10" fmla="*/ 9436322 w 12192000"/>
              <a:gd name="connsiteY10" fmla="*/ 1529754 h 6858000"/>
              <a:gd name="connsiteX11" fmla="*/ 9436322 w 12192000"/>
              <a:gd name="connsiteY11" fmla="*/ 1050486 h 6858000"/>
              <a:gd name="connsiteX12" fmla="*/ 9316501 w 12192000"/>
              <a:gd name="connsiteY12" fmla="*/ 930665 h 6858000"/>
              <a:gd name="connsiteX13" fmla="*/ 6857494 w 12192000"/>
              <a:gd name="connsiteY13" fmla="*/ 930665 h 6858000"/>
              <a:gd name="connsiteX14" fmla="*/ 3994170 w 12192000"/>
              <a:gd name="connsiteY14" fmla="*/ 1611244 h 6858000"/>
              <a:gd name="connsiteX15" fmla="*/ 3401590 w 12192000"/>
              <a:gd name="connsiteY15" fmla="*/ 1631532 h 6858000"/>
              <a:gd name="connsiteX16" fmla="*/ 3388536 w 12192000"/>
              <a:gd name="connsiteY16" fmla="*/ 1632672 h 6858000"/>
              <a:gd name="connsiteX17" fmla="*/ 1816041 w 12192000"/>
              <a:gd name="connsiteY17" fmla="*/ 1632672 h 6858000"/>
              <a:gd name="connsiteX18" fmla="*/ 1468987 w 12192000"/>
              <a:gd name="connsiteY18" fmla="*/ 1979726 h 6858000"/>
              <a:gd name="connsiteX19" fmla="*/ 1468987 w 12192000"/>
              <a:gd name="connsiteY19" fmla="*/ 2100165 h 6858000"/>
              <a:gd name="connsiteX20" fmla="*/ 1408718 w 12192000"/>
              <a:gd name="connsiteY20" fmla="*/ 2133857 h 6858000"/>
              <a:gd name="connsiteX21" fmla="*/ 1053836 w 12192000"/>
              <a:gd name="connsiteY21" fmla="*/ 2609854 h 6858000"/>
              <a:gd name="connsiteX22" fmla="*/ 1408718 w 12192000"/>
              <a:gd name="connsiteY22" fmla="*/ 3085851 h 6858000"/>
              <a:gd name="connsiteX23" fmla="*/ 1468987 w 12192000"/>
              <a:gd name="connsiteY23" fmla="*/ 3119544 h 6858000"/>
              <a:gd name="connsiteX24" fmla="*/ 1468987 w 12192000"/>
              <a:gd name="connsiteY24" fmla="*/ 3367900 h 6858000"/>
              <a:gd name="connsiteX25" fmla="*/ 1816041 w 12192000"/>
              <a:gd name="connsiteY25" fmla="*/ 3714954 h 6858000"/>
              <a:gd name="connsiteX26" fmla="*/ 6188281 w 12192000"/>
              <a:gd name="connsiteY26" fmla="*/ 3714954 h 6858000"/>
              <a:gd name="connsiteX27" fmla="*/ 6535335 w 12192000"/>
              <a:gd name="connsiteY27" fmla="*/ 3367900 h 6858000"/>
              <a:gd name="connsiteX28" fmla="*/ 6535335 w 12192000"/>
              <a:gd name="connsiteY28" fmla="*/ 3110609 h 6858000"/>
              <a:gd name="connsiteX29" fmla="*/ 6579622 w 12192000"/>
              <a:gd name="connsiteY29" fmla="*/ 3085851 h 6858000"/>
              <a:gd name="connsiteX30" fmla="*/ 6934504 w 12192000"/>
              <a:gd name="connsiteY30" fmla="*/ 2609854 h 6858000"/>
              <a:gd name="connsiteX31" fmla="*/ 6579622 w 12192000"/>
              <a:gd name="connsiteY31" fmla="*/ 2133857 h 6858000"/>
              <a:gd name="connsiteX32" fmla="*/ 6535335 w 12192000"/>
              <a:gd name="connsiteY32" fmla="*/ 2109099 h 6858000"/>
              <a:gd name="connsiteX33" fmla="*/ 6535335 w 12192000"/>
              <a:gd name="connsiteY33" fmla="*/ 1979726 h 6858000"/>
              <a:gd name="connsiteX34" fmla="*/ 6188281 w 12192000"/>
              <a:gd name="connsiteY34" fmla="*/ 1632672 h 6858000"/>
              <a:gd name="connsiteX35" fmla="*/ 4599804 w 12192000"/>
              <a:gd name="connsiteY35" fmla="*/ 1632672 h 6858000"/>
              <a:gd name="connsiteX36" fmla="*/ 4586750 w 12192000"/>
              <a:gd name="connsiteY36" fmla="*/ 1631532 h 6858000"/>
              <a:gd name="connsiteX37" fmla="*/ 3994170 w 12192000"/>
              <a:gd name="connsiteY37" fmla="*/ 1611244 h 6858000"/>
              <a:gd name="connsiteX38" fmla="*/ 4549508 w 12192000"/>
              <a:gd name="connsiteY38" fmla="*/ 4512937 h 6858000"/>
              <a:gd name="connsiteX39" fmla="*/ 4321363 w 12192000"/>
              <a:gd name="connsiteY39" fmla="*/ 4741082 h 6858000"/>
              <a:gd name="connsiteX40" fmla="*/ 4321363 w 12192000"/>
              <a:gd name="connsiteY40" fmla="*/ 5653633 h 6858000"/>
              <a:gd name="connsiteX41" fmla="*/ 4549508 w 12192000"/>
              <a:gd name="connsiteY41" fmla="*/ 5881778 h 6858000"/>
              <a:gd name="connsiteX42" fmla="*/ 10504587 w 12192000"/>
              <a:gd name="connsiteY42" fmla="*/ 5881778 h 6858000"/>
              <a:gd name="connsiteX43" fmla="*/ 10732732 w 12192000"/>
              <a:gd name="connsiteY43" fmla="*/ 5653633 h 6858000"/>
              <a:gd name="connsiteX44" fmla="*/ 10732732 w 12192000"/>
              <a:gd name="connsiteY44" fmla="*/ 4741082 h 6858000"/>
              <a:gd name="connsiteX45" fmla="*/ 10504587 w 12192000"/>
              <a:gd name="connsiteY45" fmla="*/ 4512937 h 6858000"/>
              <a:gd name="connsiteX46" fmla="*/ 4549508 w 12192000"/>
              <a:gd name="connsiteY46" fmla="*/ 451293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2192000" h="6858000">
                <a:moveTo>
                  <a:pt x="0" y="0"/>
                </a:moveTo>
                <a:lnTo>
                  <a:pt x="12192000" y="0"/>
                </a:lnTo>
                <a:lnTo>
                  <a:pt x="12192000" y="6858000"/>
                </a:lnTo>
                <a:lnTo>
                  <a:pt x="0" y="6858000"/>
                </a:lnTo>
                <a:lnTo>
                  <a:pt x="0" y="0"/>
                </a:lnTo>
                <a:close/>
                <a:moveTo>
                  <a:pt x="6857494" y="930665"/>
                </a:moveTo>
                <a:cubicBezTo>
                  <a:pt x="6791319" y="930665"/>
                  <a:pt x="6737673" y="984311"/>
                  <a:pt x="6737673" y="1050486"/>
                </a:cubicBezTo>
                <a:lnTo>
                  <a:pt x="6737673" y="1529754"/>
                </a:lnTo>
                <a:cubicBezTo>
                  <a:pt x="6737673" y="1595929"/>
                  <a:pt x="6791319" y="1649575"/>
                  <a:pt x="6857494" y="1649575"/>
                </a:cubicBezTo>
                <a:lnTo>
                  <a:pt x="9316501" y="1649575"/>
                </a:lnTo>
                <a:cubicBezTo>
                  <a:pt x="9382676" y="1649575"/>
                  <a:pt x="9436322" y="1595929"/>
                  <a:pt x="9436322" y="1529754"/>
                </a:cubicBezTo>
                <a:lnTo>
                  <a:pt x="9436322" y="1050486"/>
                </a:lnTo>
                <a:cubicBezTo>
                  <a:pt x="9436322" y="984311"/>
                  <a:pt x="9382676" y="930665"/>
                  <a:pt x="9316501" y="930665"/>
                </a:cubicBezTo>
                <a:lnTo>
                  <a:pt x="6857494" y="930665"/>
                </a:lnTo>
                <a:close/>
                <a:moveTo>
                  <a:pt x="3994170" y="1611244"/>
                </a:moveTo>
                <a:cubicBezTo>
                  <a:pt x="3791182" y="1611244"/>
                  <a:pt x="3592999" y="1618230"/>
                  <a:pt x="3401590" y="1631532"/>
                </a:cubicBezTo>
                <a:lnTo>
                  <a:pt x="3388536" y="1632672"/>
                </a:lnTo>
                <a:lnTo>
                  <a:pt x="1816041" y="1632672"/>
                </a:lnTo>
                <a:cubicBezTo>
                  <a:pt x="1624368" y="1632672"/>
                  <a:pt x="1468987" y="1788053"/>
                  <a:pt x="1468987" y="1979726"/>
                </a:cubicBezTo>
                <a:lnTo>
                  <a:pt x="1468987" y="2100165"/>
                </a:lnTo>
                <a:lnTo>
                  <a:pt x="1408718" y="2133857"/>
                </a:lnTo>
                <a:cubicBezTo>
                  <a:pt x="1182394" y="2275354"/>
                  <a:pt x="1053836" y="2437505"/>
                  <a:pt x="1053836" y="2609854"/>
                </a:cubicBezTo>
                <a:cubicBezTo>
                  <a:pt x="1053836" y="2782203"/>
                  <a:pt x="1182394" y="2944355"/>
                  <a:pt x="1408718" y="3085851"/>
                </a:cubicBezTo>
                <a:lnTo>
                  <a:pt x="1468987" y="3119544"/>
                </a:lnTo>
                <a:lnTo>
                  <a:pt x="1468987" y="3367900"/>
                </a:lnTo>
                <a:cubicBezTo>
                  <a:pt x="1468987" y="3559573"/>
                  <a:pt x="1624368" y="3714954"/>
                  <a:pt x="1816041" y="3714954"/>
                </a:cubicBezTo>
                <a:lnTo>
                  <a:pt x="6188281" y="3714954"/>
                </a:lnTo>
                <a:cubicBezTo>
                  <a:pt x="6379954" y="3714954"/>
                  <a:pt x="6535335" y="3559573"/>
                  <a:pt x="6535335" y="3367900"/>
                </a:cubicBezTo>
                <a:lnTo>
                  <a:pt x="6535335" y="3110609"/>
                </a:lnTo>
                <a:lnTo>
                  <a:pt x="6579622" y="3085851"/>
                </a:lnTo>
                <a:cubicBezTo>
                  <a:pt x="6805946" y="2944355"/>
                  <a:pt x="6934504" y="2782203"/>
                  <a:pt x="6934504" y="2609854"/>
                </a:cubicBezTo>
                <a:cubicBezTo>
                  <a:pt x="6934504" y="2437505"/>
                  <a:pt x="6805946" y="2275354"/>
                  <a:pt x="6579622" y="2133857"/>
                </a:cubicBezTo>
                <a:lnTo>
                  <a:pt x="6535335" y="2109099"/>
                </a:lnTo>
                <a:lnTo>
                  <a:pt x="6535335" y="1979726"/>
                </a:lnTo>
                <a:cubicBezTo>
                  <a:pt x="6535335" y="1788053"/>
                  <a:pt x="6379954" y="1632672"/>
                  <a:pt x="6188281" y="1632672"/>
                </a:cubicBezTo>
                <a:lnTo>
                  <a:pt x="4599804" y="1632672"/>
                </a:lnTo>
                <a:lnTo>
                  <a:pt x="4586750" y="1631532"/>
                </a:lnTo>
                <a:cubicBezTo>
                  <a:pt x="4395342" y="1618230"/>
                  <a:pt x="4197158" y="1611244"/>
                  <a:pt x="3994170" y="1611244"/>
                </a:cubicBezTo>
                <a:close/>
                <a:moveTo>
                  <a:pt x="4549508" y="4512937"/>
                </a:moveTo>
                <a:cubicBezTo>
                  <a:pt x="4423507" y="4512937"/>
                  <a:pt x="4321363" y="4615081"/>
                  <a:pt x="4321363" y="4741082"/>
                </a:cubicBezTo>
                <a:lnTo>
                  <a:pt x="4321363" y="5653633"/>
                </a:lnTo>
                <a:cubicBezTo>
                  <a:pt x="4321363" y="5779634"/>
                  <a:pt x="4423507" y="5881778"/>
                  <a:pt x="4549508" y="5881778"/>
                </a:cubicBezTo>
                <a:lnTo>
                  <a:pt x="10504587" y="5881778"/>
                </a:lnTo>
                <a:cubicBezTo>
                  <a:pt x="10630588" y="5881778"/>
                  <a:pt x="10732732" y="5779634"/>
                  <a:pt x="10732732" y="5653633"/>
                </a:cubicBezTo>
                <a:lnTo>
                  <a:pt x="10732732" y="4741082"/>
                </a:lnTo>
                <a:cubicBezTo>
                  <a:pt x="10732732" y="4615081"/>
                  <a:pt x="10630588" y="4512937"/>
                  <a:pt x="10504587" y="4512937"/>
                </a:cubicBezTo>
                <a:lnTo>
                  <a:pt x="4549508" y="4512937"/>
                </a:lnTo>
                <a:close/>
              </a:path>
            </a:pathLst>
          </a:custGeom>
          <a:solidFill>
            <a:schemeClr val="bg1">
              <a:alpha val="7569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A7D4EC45-5ED5-3549-9172-1722F2DEFE59}"/>
                  </a:ext>
                </a:extLst>
              </p:cNvPr>
              <p:cNvSpPr txBox="1"/>
              <p:nvPr/>
            </p:nvSpPr>
            <p:spPr>
              <a:xfrm>
                <a:off x="5741515" y="4000166"/>
                <a:ext cx="4560601" cy="400110"/>
              </a:xfrm>
              <a:prstGeom prst="rect">
                <a:avLst/>
              </a:prstGeom>
              <a:noFill/>
            </p:spPr>
            <p:txBody>
              <a:bodyPr wrap="square">
                <a:spAutoFit/>
              </a:bodyPr>
              <a:lstStyle/>
              <a:p>
                <a:r>
                  <a:rPr lang="en-US" sz="2000" b="1" dirty="0">
                    <a:solidFill>
                      <a:schemeClr val="tx2"/>
                    </a:solidFill>
                  </a:rPr>
                  <a:t>“Proper” learning algorithm if </a:t>
                </a:r>
                <a14:m>
                  <m:oMath xmlns:m="http://schemas.openxmlformats.org/officeDocument/2006/math">
                    <m:sSub>
                      <m:sSubPr>
                        <m:ctrlPr>
                          <a:rPr lang="en-US" sz="2000" b="1" i="1">
                            <a:solidFill>
                              <a:srgbClr val="00B050"/>
                            </a:solidFill>
                            <a:latin typeface="Cambria Math" panose="02040503050406030204" pitchFamily="18" charset="0"/>
                          </a:rPr>
                        </m:ctrlPr>
                      </m:sSubPr>
                      <m:e>
                        <m:r>
                          <a:rPr lang="en-US" sz="2000" b="1" i="1">
                            <a:solidFill>
                              <a:srgbClr val="00B050"/>
                            </a:solidFill>
                            <a:latin typeface="Cambria Math" panose="02040503050406030204" pitchFamily="18" charset="0"/>
                          </a:rPr>
                          <m:t>𝒇</m:t>
                        </m:r>
                      </m:e>
                      <m:sub>
                        <m:r>
                          <a:rPr lang="en-US" sz="2000" b="1" i="1">
                            <a:solidFill>
                              <a:srgbClr val="00B050"/>
                            </a:solidFill>
                            <a:latin typeface="Cambria Math" panose="02040503050406030204" pitchFamily="18" charset="0"/>
                          </a:rPr>
                          <m:t>𝒕</m:t>
                        </m:r>
                      </m:sub>
                    </m:sSub>
                    <m:r>
                      <a:rPr lang="en-US" sz="2000" b="1" i="1" smtClean="0">
                        <a:solidFill>
                          <a:srgbClr val="00B050"/>
                        </a:solidFill>
                        <a:latin typeface="Cambria Math" panose="02040503050406030204" pitchFamily="18" charset="0"/>
                      </a:rPr>
                      <m:t>∈</m:t>
                    </m:r>
                    <m:r>
                      <a:rPr lang="en-US" sz="2000" b="1" i="1" smtClean="0">
                        <a:solidFill>
                          <a:srgbClr val="00B050"/>
                        </a:solidFill>
                        <a:latin typeface="Cambria Math" panose="02040503050406030204" pitchFamily="18" charset="0"/>
                      </a:rPr>
                      <m:t>𝑯</m:t>
                    </m:r>
                  </m:oMath>
                </a14:m>
                <a:r>
                  <a:rPr lang="en-US" sz="2000" b="1" dirty="0">
                    <a:solidFill>
                      <a:schemeClr val="tx2"/>
                    </a:solidFill>
                  </a:rPr>
                  <a:t>  </a:t>
                </a:r>
                <a:endParaRPr lang="en-US" sz="2000" b="1" dirty="0"/>
              </a:p>
            </p:txBody>
          </p:sp>
        </mc:Choice>
        <mc:Fallback xmlns="">
          <p:sp>
            <p:nvSpPr>
              <p:cNvPr id="33" name="TextBox 32">
                <a:extLst>
                  <a:ext uri="{FF2B5EF4-FFF2-40B4-BE49-F238E27FC236}">
                    <a16:creationId xmlns:a16="http://schemas.microsoft.com/office/drawing/2014/main" id="{A7D4EC45-5ED5-3549-9172-1722F2DEFE59}"/>
                  </a:ext>
                </a:extLst>
              </p:cNvPr>
              <p:cNvSpPr txBox="1">
                <a:spLocks noRot="1" noChangeAspect="1" noMove="1" noResize="1" noEditPoints="1" noAdjustHandles="1" noChangeArrowheads="1" noChangeShapeType="1" noTextEdit="1"/>
              </p:cNvSpPr>
              <p:nvPr/>
            </p:nvSpPr>
            <p:spPr>
              <a:xfrm>
                <a:off x="5741515" y="4000166"/>
                <a:ext cx="4560601" cy="400110"/>
              </a:xfrm>
              <a:prstGeom prst="rect">
                <a:avLst/>
              </a:prstGeom>
              <a:blipFill>
                <a:blip r:embed="rId11"/>
                <a:stretch>
                  <a:fillRect l="-1667" t="-6061" b="-24242"/>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BE6524E1-595C-304F-B5A4-F7EC35B78517}"/>
              </a:ext>
            </a:extLst>
          </p:cNvPr>
          <p:cNvCxnSpPr>
            <a:cxnSpLocks/>
          </p:cNvCxnSpPr>
          <p:nvPr/>
        </p:nvCxnSpPr>
        <p:spPr>
          <a:xfrm flipH="1">
            <a:off x="5574890" y="4421604"/>
            <a:ext cx="1579227" cy="51910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16444D5D-7ABC-4C42-9F3B-9CF80954A18E}"/>
              </a:ext>
            </a:extLst>
          </p:cNvPr>
          <p:cNvCxnSpPr>
            <a:cxnSpLocks/>
          </p:cNvCxnSpPr>
          <p:nvPr/>
        </p:nvCxnSpPr>
        <p:spPr>
          <a:xfrm>
            <a:off x="7154117" y="4434766"/>
            <a:ext cx="2085416" cy="558656"/>
          </a:xfrm>
          <a:prstGeom prst="straightConnector1">
            <a:avLst/>
          </a:prstGeom>
          <a:ln w="2222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803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3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03EB-5DE9-3E41-AF1A-DF452E54E61B}"/>
              </a:ext>
            </a:extLst>
          </p:cNvPr>
          <p:cNvSpPr>
            <a:spLocks noGrp="1"/>
          </p:cNvSpPr>
          <p:nvPr>
            <p:ph type="title"/>
          </p:nvPr>
        </p:nvSpPr>
        <p:spPr/>
        <p:txBody>
          <a:bodyPr/>
          <a:lstStyle/>
          <a:p>
            <a:r>
              <a:rPr lang="en-US" dirty="0"/>
              <a:t>The Role of </a:t>
            </a:r>
            <a:r>
              <a:rPr lang="en-US" dirty="0" err="1"/>
              <a:t>Littlestone</a:t>
            </a:r>
            <a:r>
              <a:rPr lang="en-US" dirty="0"/>
              <a:t> Dimension</a:t>
            </a:r>
          </a:p>
        </p:txBody>
      </p:sp>
      <p:sp>
        <p:nvSpPr>
          <p:cNvPr id="3" name="Content Placeholder 2">
            <a:extLst>
              <a:ext uri="{FF2B5EF4-FFF2-40B4-BE49-F238E27FC236}">
                <a16:creationId xmlns:a16="http://schemas.microsoft.com/office/drawing/2014/main" id="{2983566B-017E-E349-AD5E-A127606746B7}"/>
              </a:ext>
            </a:extLst>
          </p:cNvPr>
          <p:cNvSpPr>
            <a:spLocks noGrp="1"/>
          </p:cNvSpPr>
          <p:nvPr>
            <p:ph idx="1"/>
          </p:nvPr>
        </p:nvSpPr>
        <p:spPr>
          <a:xfrm>
            <a:off x="426720" y="1128394"/>
            <a:ext cx="11369040" cy="2897916"/>
          </a:xfrm>
        </p:spPr>
        <p:txBody>
          <a:bodyPr>
            <a:noAutofit/>
          </a:bodyPr>
          <a:lstStyle/>
          <a:p>
            <a:pPr marL="0" indent="0">
              <a:buNone/>
            </a:pPr>
            <a:r>
              <a:rPr lang="en-US" sz="2400" dirty="0"/>
              <a:t>Is no-regret learnability a sufficient condition for MinMax to hold?</a:t>
            </a:r>
          </a:p>
          <a:p>
            <a:pPr marL="0" indent="0">
              <a:buNone/>
            </a:pPr>
            <a:endParaRPr lang="en-US" sz="2400" dirty="0"/>
          </a:p>
          <a:p>
            <a:pPr marL="0" indent="0">
              <a:buNone/>
            </a:pPr>
            <a:r>
              <a:rPr lang="en-US" sz="2400" dirty="0"/>
              <a:t>Subtlety:</a:t>
            </a:r>
          </a:p>
          <a:p>
            <a:r>
              <a:rPr lang="en-US" sz="2400" dirty="0"/>
              <a:t>Games require the mixed strategy to be supported on the predefined action set.</a:t>
            </a:r>
          </a:p>
          <a:p>
            <a:r>
              <a:rPr lang="en-US" sz="2400" dirty="0"/>
              <a:t>Online learning doesn’t necessarily (can be “improper”).</a:t>
            </a:r>
          </a:p>
          <a:p>
            <a:r>
              <a:rPr lang="en-US" sz="2400" dirty="0"/>
              <a:t>Need for proper algorithms.</a:t>
            </a:r>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F406F983-115A-2A45-BB08-81DA1DBDCD35}"/>
                  </a:ext>
                </a:extLst>
              </p:cNvPr>
              <p:cNvSpPr/>
              <p:nvPr/>
            </p:nvSpPr>
            <p:spPr>
              <a:xfrm>
                <a:off x="396240" y="4463067"/>
                <a:ext cx="11369040" cy="2161254"/>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r>
                  <a:rPr lang="en-US" sz="2600" dirty="0">
                    <a:solidFill>
                      <a:schemeClr val="tx1"/>
                    </a:solidFill>
                  </a:rPr>
                  <a:t>There is a “proper” learning algorithm giving avg. regret </a:t>
                </a:r>
                <a14:m>
                  <m:oMath xmlns:m="http://schemas.openxmlformats.org/officeDocument/2006/math">
                    <m:acc>
                      <m:accPr>
                        <m:chr m:val="̃"/>
                        <m:ctrlPr>
                          <a:rPr lang="en-US" sz="2600" i="1" dirty="0">
                            <a:solidFill>
                              <a:schemeClr val="accent2"/>
                            </a:solidFill>
                            <a:latin typeface="Cambria Math" panose="02040503050406030204" pitchFamily="18" charset="0"/>
                          </a:rPr>
                        </m:ctrlPr>
                      </m:accPr>
                      <m:e>
                        <m:r>
                          <m:rPr>
                            <m:sty m:val="p"/>
                          </m:rPr>
                          <a:rPr lang="en-US" sz="2600" dirty="0">
                            <a:solidFill>
                              <a:schemeClr val="accent2"/>
                            </a:solidFill>
                            <a:latin typeface="Cambria Math" panose="02040503050406030204" pitchFamily="18" charset="0"/>
                          </a:rPr>
                          <m:t>Θ</m:t>
                        </m:r>
                      </m:e>
                    </m:acc>
                    <m:d>
                      <m:dPr>
                        <m:ctrlPr>
                          <a:rPr lang="en-US" sz="2600" i="1" dirty="0">
                            <a:solidFill>
                              <a:schemeClr val="accent2"/>
                            </a:solidFill>
                            <a:latin typeface="Cambria Math" panose="02040503050406030204" pitchFamily="18" charset="0"/>
                          </a:rPr>
                        </m:ctrlPr>
                      </m:dPr>
                      <m:e>
                        <m:rad>
                          <m:radPr>
                            <m:degHide m:val="on"/>
                            <m:ctrlPr>
                              <a:rPr lang="en-US" sz="2600" i="1">
                                <a:solidFill>
                                  <a:schemeClr val="accent2"/>
                                </a:solidFill>
                                <a:latin typeface="Cambria Math" panose="02040503050406030204" pitchFamily="18" charset="0"/>
                              </a:rPr>
                            </m:ctrlPr>
                          </m:radPr>
                          <m:deg/>
                          <m:e>
                            <m:f>
                              <m:fPr>
                                <m:ctrlPr>
                                  <a:rPr lang="en-US" sz="2600" i="1">
                                    <a:solidFill>
                                      <a:schemeClr val="accent2"/>
                                    </a:solidFill>
                                    <a:latin typeface="Cambria Math" panose="02040503050406030204" pitchFamily="18" charset="0"/>
                                  </a:rPr>
                                </m:ctrlPr>
                              </m:fPr>
                              <m:num>
                                <m:r>
                                  <a:rPr lang="en-US" sz="2600" i="1">
                                    <a:solidFill>
                                      <a:schemeClr val="accent2"/>
                                    </a:solidFill>
                                    <a:latin typeface="Cambria Math" panose="02040503050406030204" pitchFamily="18" charset="0"/>
                                  </a:rPr>
                                  <m:t>𝐿𝑑𝑖𝑚</m:t>
                                </m:r>
                              </m:num>
                              <m:den>
                                <m:r>
                                  <a:rPr lang="en-US" sz="2600" i="1">
                                    <a:solidFill>
                                      <a:schemeClr val="accent2"/>
                                    </a:solidFill>
                                    <a:latin typeface="Cambria Math" panose="02040503050406030204" pitchFamily="18" charset="0"/>
                                  </a:rPr>
                                  <m:t>𝑇</m:t>
                                </m:r>
                              </m:den>
                            </m:f>
                            <m:r>
                              <a:rPr lang="en-US" sz="2600" i="1">
                                <a:solidFill>
                                  <a:schemeClr val="accent2"/>
                                </a:solidFill>
                                <a:latin typeface="Cambria Math" panose="02040503050406030204" pitchFamily="18" charset="0"/>
                              </a:rPr>
                              <m:t> </m:t>
                            </m:r>
                          </m:e>
                        </m:rad>
                      </m:e>
                    </m:d>
                  </m:oMath>
                </a14:m>
                <a:r>
                  <a:rPr lang="en-US" sz="2600" dirty="0">
                    <a:solidFill>
                      <a:schemeClr val="tx1"/>
                    </a:solidFill>
                  </a:rPr>
                  <a:t>.</a:t>
                </a:r>
              </a:p>
              <a:p>
                <a:endParaRPr lang="en-US" sz="2600" dirty="0">
                  <a:solidFill>
                    <a:schemeClr val="tx1"/>
                  </a:solidFill>
                </a:endParaRPr>
              </a:p>
              <a:p>
                <a:r>
                  <a:rPr lang="en-US" sz="2600" dirty="0">
                    <a:solidFill>
                      <a:schemeClr val="tx1"/>
                    </a:solidFill>
                  </a:rPr>
                  <a:t>Finite </a:t>
                </a:r>
                <a14:m>
                  <m:oMath xmlns:m="http://schemas.openxmlformats.org/officeDocument/2006/math">
                    <m:r>
                      <a:rPr lang="en-US" sz="2600" i="1">
                        <a:solidFill>
                          <a:schemeClr val="accent2"/>
                        </a:solidFill>
                        <a:latin typeface="Cambria Math" panose="02040503050406030204" pitchFamily="18" charset="0"/>
                      </a:rPr>
                      <m:t>𝐿𝑑𝑖𝑚</m:t>
                    </m:r>
                  </m:oMath>
                </a14:m>
                <a:r>
                  <a:rPr lang="en-US" sz="2600" dirty="0">
                    <a:solidFill>
                      <a:schemeClr val="tx1"/>
                    </a:solidFill>
                  </a:rPr>
                  <a:t> is sufficient (not necessary) for MinMax to hold.</a:t>
                </a:r>
              </a:p>
            </p:txBody>
          </p:sp>
        </mc:Choice>
        <mc:Fallback>
          <p:sp>
            <p:nvSpPr>
              <p:cNvPr id="4" name="Rounded Rectangle 3">
                <a:extLst>
                  <a:ext uri="{FF2B5EF4-FFF2-40B4-BE49-F238E27FC236}">
                    <a16:creationId xmlns:a16="http://schemas.microsoft.com/office/drawing/2014/main" id="{F406F983-115A-2A45-BB08-81DA1DBDCD35}"/>
                  </a:ext>
                </a:extLst>
              </p:cNvPr>
              <p:cNvSpPr>
                <a:spLocks noRot="1" noChangeAspect="1" noMove="1" noResize="1" noEditPoints="1" noAdjustHandles="1" noChangeArrowheads="1" noChangeShapeType="1" noTextEdit="1"/>
              </p:cNvSpPr>
              <p:nvPr/>
            </p:nvSpPr>
            <p:spPr>
              <a:xfrm>
                <a:off x="396240" y="4463067"/>
                <a:ext cx="11369040" cy="2161254"/>
              </a:xfrm>
              <a:prstGeom prst="roundRect">
                <a:avLst>
                  <a:gd name="adj" fmla="val 12259"/>
                </a:avLst>
              </a:prstGeom>
              <a:blipFill>
                <a:blip r:embed="rId2"/>
                <a:stretch>
                  <a:fillRect l="-223"/>
                </a:stretch>
              </a:blipFill>
              <a:ln w="25400">
                <a:solidFill>
                  <a:schemeClr val="accent3"/>
                </a:solidFill>
              </a:ln>
            </p:spPr>
            <p:txBody>
              <a:bodyPr/>
              <a:lstStyle/>
              <a:p>
                <a:r>
                  <a:rPr lang="en-US">
                    <a:noFill/>
                  </a:rPr>
                  <a:t> </a:t>
                </a:r>
              </a:p>
            </p:txBody>
          </p:sp>
        </mc:Fallback>
      </mc:AlternateContent>
      <p:sp>
        <p:nvSpPr>
          <p:cNvPr id="5" name="Rectangle 4">
            <a:extLst>
              <a:ext uri="{FF2B5EF4-FFF2-40B4-BE49-F238E27FC236}">
                <a16:creationId xmlns:a16="http://schemas.microsoft.com/office/drawing/2014/main" id="{DB4A05A0-0BA5-7F43-9FD9-E156844ECA11}"/>
              </a:ext>
            </a:extLst>
          </p:cNvPr>
          <p:cNvSpPr/>
          <p:nvPr/>
        </p:nvSpPr>
        <p:spPr>
          <a:xfrm>
            <a:off x="3878825" y="4233515"/>
            <a:ext cx="4866969" cy="400111"/>
          </a:xfrm>
          <a:prstGeom prst="rect">
            <a:avLst/>
          </a:prstGeom>
          <a:solidFill>
            <a:schemeClr val="bg1"/>
          </a:solidFill>
        </p:spPr>
        <p:txBody>
          <a:bodyPr wrap="none">
            <a:noAutofit/>
          </a:bodyPr>
          <a:lstStyle/>
          <a:p>
            <a:pPr algn="ctr"/>
            <a:r>
              <a:rPr lang="en-US" sz="2400" dirty="0">
                <a:solidFill>
                  <a:schemeClr val="accent3"/>
                </a:solidFill>
              </a:rPr>
              <a:t>Proper Standard Optimal Algorithm</a:t>
            </a:r>
            <a:endParaRPr lang="en-US" sz="2400" dirty="0">
              <a:solidFill>
                <a:schemeClr val="accent6"/>
              </a:solidFill>
            </a:endParaRPr>
          </a:p>
        </p:txBody>
      </p:sp>
      <p:sp>
        <p:nvSpPr>
          <p:cNvPr id="8" name="TextBox 7">
            <a:extLst>
              <a:ext uri="{FF2B5EF4-FFF2-40B4-BE49-F238E27FC236}">
                <a16:creationId xmlns:a16="http://schemas.microsoft.com/office/drawing/2014/main" id="{CF972AA2-5460-7749-ACE6-A414313F132C}"/>
              </a:ext>
            </a:extLst>
          </p:cNvPr>
          <p:cNvSpPr txBox="1"/>
          <p:nvPr/>
        </p:nvSpPr>
        <p:spPr>
          <a:xfrm>
            <a:off x="8901389" y="6210745"/>
            <a:ext cx="2909119" cy="369332"/>
          </a:xfrm>
          <a:prstGeom prst="rect">
            <a:avLst/>
          </a:prstGeom>
          <a:noFill/>
        </p:spPr>
        <p:txBody>
          <a:bodyPr wrap="square">
            <a:spAutoFit/>
          </a:bodyPr>
          <a:lstStyle/>
          <a:p>
            <a:r>
              <a:rPr lang="en-US" sz="1800" dirty="0">
                <a:solidFill>
                  <a:schemeClr val="accent6"/>
                </a:solidFill>
              </a:rPr>
              <a:t>[Hanneke-Livni-Moran’21]</a:t>
            </a:r>
            <a:endParaRPr lang="en-US" dirty="0"/>
          </a:p>
        </p:txBody>
      </p:sp>
    </p:spTree>
    <p:extLst>
      <p:ext uri="{BB962C8B-B14F-4D97-AF65-F5344CB8AC3E}">
        <p14:creationId xmlns:p14="http://schemas.microsoft.com/office/powerpoint/2010/main" val="1705335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6220-CC1D-C14E-BB82-80B31D22E24B}"/>
              </a:ext>
            </a:extLst>
          </p:cNvPr>
          <p:cNvSpPr>
            <a:spLocks noGrp="1"/>
          </p:cNvSpPr>
          <p:nvPr>
            <p:ph type="title"/>
          </p:nvPr>
        </p:nvSpPr>
        <p:spPr/>
        <p:txBody>
          <a:bodyPr>
            <a:normAutofit fontScale="90000"/>
          </a:bodyPr>
          <a:lstStyle/>
          <a:p>
            <a:r>
              <a:rPr lang="en-US" dirty="0"/>
              <a:t>Is finiteness of </a:t>
            </a:r>
            <a:r>
              <a:rPr lang="en-US" dirty="0" err="1"/>
              <a:t>Littlestone</a:t>
            </a:r>
            <a:r>
              <a:rPr lang="en-US" dirty="0"/>
              <a:t> Dimension necessary?</a:t>
            </a:r>
          </a:p>
        </p:txBody>
      </p:sp>
      <p:sp>
        <p:nvSpPr>
          <p:cNvPr id="3" name="Content Placeholder 2">
            <a:extLst>
              <a:ext uri="{FF2B5EF4-FFF2-40B4-BE49-F238E27FC236}">
                <a16:creationId xmlns:a16="http://schemas.microsoft.com/office/drawing/2014/main" id="{2FA66AD4-7C02-5741-A216-79B1CF3F663A}"/>
              </a:ext>
            </a:extLst>
          </p:cNvPr>
          <p:cNvSpPr>
            <a:spLocks noGrp="1"/>
          </p:cNvSpPr>
          <p:nvPr>
            <p:ph idx="1"/>
          </p:nvPr>
        </p:nvSpPr>
        <p:spPr>
          <a:xfrm>
            <a:off x="426720" y="1128394"/>
            <a:ext cx="11369040" cy="537907"/>
          </a:xfrm>
        </p:spPr>
        <p:txBody>
          <a:bodyPr>
            <a:normAutofit/>
          </a:bodyPr>
          <a:lstStyle/>
          <a:p>
            <a:pPr marL="0" indent="0">
              <a:buNone/>
            </a:pPr>
            <a:r>
              <a:rPr lang="en-US" sz="2400" dirty="0"/>
              <a:t>Surprisingly not! Recall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1E59B9-6779-1B4B-9328-835194BA2618}"/>
                  </a:ext>
                </a:extLst>
              </p:cNvPr>
              <p:cNvSpPr txBox="1"/>
              <p:nvPr/>
            </p:nvSpPr>
            <p:spPr>
              <a:xfrm>
                <a:off x="426720" y="2013162"/>
                <a:ext cx="11673634" cy="1207382"/>
              </a:xfrm>
              <a:prstGeom prst="rect">
                <a:avLst/>
              </a:prstGeom>
              <a:noFill/>
            </p:spPr>
            <p:txBody>
              <a:bodyPr wrap="square">
                <a:spAutoFit/>
              </a:bodyPr>
              <a:lstStyle/>
              <a:p>
                <a:r>
                  <a:rPr lang="en-US" sz="2400" b="1" dirty="0"/>
                  <a:t>Infinite </a:t>
                </a:r>
                <a:r>
                  <a:rPr lang="en-US" sz="2400" b="1" dirty="0" err="1"/>
                  <a:t>LDim</a:t>
                </a:r>
                <a:endParaRPr lang="en-US" sz="2400" b="1" dirty="0"/>
              </a:p>
              <a:p>
                <a:pPr marL="342900" indent="-342900">
                  <a:buFont typeface="Arial" panose="020B0604020202020204" pitchFamily="34" charset="0"/>
                  <a:buChar char="•"/>
                </a:pPr>
                <a:r>
                  <a:rPr lang="en-US" sz="2400" dirty="0"/>
                  <a:t>Class </a:t>
                </a:r>
                <a14:m>
                  <m:oMath xmlns:m="http://schemas.openxmlformats.org/officeDocument/2006/math">
                    <m:r>
                      <a:rPr lang="en-US" sz="2400" i="1">
                        <a:solidFill>
                          <a:schemeClr val="accent2"/>
                        </a:solidFill>
                        <a:latin typeface="Cambria Math" panose="02040503050406030204" pitchFamily="18" charset="0"/>
                      </a:rPr>
                      <m:t>𝐻</m:t>
                    </m:r>
                    <m:r>
                      <a:rPr lang="en-US" sz="2400" b="0" i="1" smtClean="0">
                        <a:solidFill>
                          <a:schemeClr val="accent2"/>
                        </a:solidFill>
                        <a:latin typeface="Cambria Math" panose="02040503050406030204" pitchFamily="18" charset="0"/>
                      </a:rPr>
                      <m:t>=</m:t>
                    </m:r>
                    <m:d>
                      <m:dPr>
                        <m:begChr m:val="{"/>
                        <m:endChr m:val="}"/>
                        <m:ctrlPr>
                          <a:rPr lang="en-US" sz="2400" b="0" i="1" smtClean="0">
                            <a:solidFill>
                              <a:schemeClr val="accent2"/>
                            </a:solidFill>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r>
                              <a:rPr lang="en-US" sz="2400" i="1">
                                <a:solidFill>
                                  <a:schemeClr val="accent2"/>
                                </a:solidFill>
                                <a:latin typeface="Cambria Math" panose="02040503050406030204" pitchFamily="18" charset="0"/>
                              </a:rPr>
                              <m:t>h</m:t>
                            </m:r>
                          </m:e>
                          <m:sub>
                            <m:r>
                              <a:rPr lang="en-US" sz="2400" i="1">
                                <a:solidFill>
                                  <a:schemeClr val="accent2"/>
                                </a:solidFill>
                                <a:latin typeface="Cambria Math" panose="02040503050406030204" pitchFamily="18" charset="0"/>
                              </a:rPr>
                              <m:t>𝑎</m:t>
                            </m:r>
                          </m:sub>
                        </m:sSub>
                        <m:d>
                          <m:dPr>
                            <m:ctrlPr>
                              <a:rPr lang="en-US" sz="2400" i="1">
                                <a:solidFill>
                                  <a:schemeClr val="accent2"/>
                                </a:solidFill>
                                <a:latin typeface="Cambria Math" panose="02040503050406030204" pitchFamily="18" charset="0"/>
                              </a:rPr>
                            </m:ctrlPr>
                          </m:dPr>
                          <m:e>
                            <m:r>
                              <a:rPr lang="en-US" sz="2400" i="1">
                                <a:solidFill>
                                  <a:schemeClr val="accent2"/>
                                </a:solidFill>
                                <a:latin typeface="Cambria Math" panose="02040503050406030204" pitchFamily="18" charset="0"/>
                              </a:rPr>
                              <m:t>𝑥</m:t>
                            </m:r>
                          </m:e>
                        </m:d>
                        <m:r>
                          <a:rPr lang="en-US" sz="2400" i="1">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1</m:t>
                        </m:r>
                        <m:d>
                          <m:dPr>
                            <m:ctrlPr>
                              <a:rPr lang="en-US" sz="2400" b="0" i="1" smtClean="0">
                                <a:solidFill>
                                  <a:schemeClr val="accent2"/>
                                </a:solidFill>
                                <a:latin typeface="Cambria Math" panose="02040503050406030204" pitchFamily="18" charset="0"/>
                              </a:rPr>
                            </m:ctrlPr>
                          </m:dPr>
                          <m:e>
                            <m:r>
                              <a:rPr lang="en-US" sz="2400" b="0" i="1" smtClean="0">
                                <a:solidFill>
                                  <a:schemeClr val="accent2"/>
                                </a:solidFill>
                                <a:latin typeface="Cambria Math" panose="02040503050406030204" pitchFamily="18" charset="0"/>
                              </a:rPr>
                              <m:t>𝑥</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 2</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m:t>
                            </m:r>
                          </m:e>
                        </m:d>
                        <m:r>
                          <a:rPr lang="en-US" sz="2400" b="0" i="1" smtClean="0">
                            <a:solidFill>
                              <a:schemeClr val="accent2"/>
                            </a:solidFill>
                            <a:latin typeface="Cambria Math" panose="02040503050406030204" pitchFamily="18" charset="0"/>
                          </a:rPr>
                          <m:t> | </m:t>
                        </m:r>
                        <m:r>
                          <a:rPr lang="en-US" sz="2400" b="0" i="1" smtClean="0">
                            <a:solidFill>
                              <a:schemeClr val="accent2"/>
                            </a:solidFill>
                            <a:latin typeface="Cambria Math" panose="02040503050406030204" pitchFamily="18" charset="0"/>
                          </a:rPr>
                          <m:t>𝑎</m:t>
                        </m:r>
                        <m:r>
                          <a:rPr lang="en-US" sz="2400" b="0" i="1" smtClean="0">
                            <a:solidFill>
                              <a:schemeClr val="accent2"/>
                            </a:solidFill>
                            <a:latin typeface="Cambria Math" panose="02040503050406030204" pitchFamily="18" charset="0"/>
                          </a:rPr>
                          <m:t>∈</m:t>
                        </m:r>
                        <m:r>
                          <a:rPr lang="en-US" sz="2400" b="0" i="1" smtClean="0">
                            <a:solidFill>
                              <a:schemeClr val="accent2"/>
                            </a:solidFill>
                            <a:latin typeface="Cambria Math" panose="02040503050406030204" pitchFamily="18" charset="0"/>
                            <a:ea typeface="Cambria Math" panose="02040503050406030204" pitchFamily="18" charset="0"/>
                          </a:rPr>
                          <m:t>ℕ</m:t>
                        </m:r>
                      </m:e>
                    </m:d>
                  </m:oMath>
                </a14:m>
                <a:r>
                  <a:rPr lang="en-US" sz="2400" dirty="0"/>
                  <a:t>.</a:t>
                </a:r>
              </a:p>
              <a:p>
                <a:r>
                  <a:rPr lang="en-US" sz="2400" dirty="0">
                    <a:sym typeface="Wingdings" pitchFamily="2" charset="2"/>
                  </a:rPr>
                  <a:t>	 </a:t>
                </a:r>
                <a:r>
                  <a:rPr lang="en-US" sz="2400" dirty="0"/>
                  <a:t>For any </a:t>
                </a:r>
                <a14:m>
                  <m:oMath xmlns:m="http://schemas.openxmlformats.org/officeDocument/2006/math">
                    <m:r>
                      <a:rPr lang="en-US" sz="2400" i="1">
                        <a:solidFill>
                          <a:schemeClr val="accent2"/>
                        </a:solidFill>
                        <a:latin typeface="Cambria Math" panose="02040503050406030204" pitchFamily="18" charset="0"/>
                      </a:rPr>
                      <m:t>𝑑</m:t>
                    </m:r>
                  </m:oMath>
                </a14:m>
                <a:r>
                  <a:rPr lang="en-US" sz="2400" dirty="0"/>
                  <a:t>, the </a:t>
                </a:r>
                <a14:m>
                  <m:oMath xmlns:m="http://schemas.openxmlformats.org/officeDocument/2006/math">
                    <m:r>
                      <a:rPr lang="en-US" sz="2400" i="1">
                        <a:solidFill>
                          <a:schemeClr val="accent2"/>
                        </a:solidFill>
                        <a:latin typeface="Cambria Math" panose="02040503050406030204" pitchFamily="18" charset="0"/>
                      </a:rPr>
                      <m:t>𝐻</m:t>
                    </m:r>
                  </m:oMath>
                </a14:m>
                <a:r>
                  <a:rPr lang="en-US" sz="2400" dirty="0"/>
                  <a:t> in range of </a:t>
                </a:r>
                <a14:m>
                  <m:oMath xmlns:m="http://schemas.openxmlformats.org/officeDocument/2006/math">
                    <m:r>
                      <a:rPr lang="en-US" sz="2400" b="0" i="1" smtClean="0">
                        <a:solidFill>
                          <a:schemeClr val="accent2"/>
                        </a:solidFill>
                        <a:latin typeface="Cambria Math" panose="02040503050406030204" pitchFamily="18" charset="0"/>
                      </a:rPr>
                      <m:t>[</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sup>
                    </m:sSup>
                    <m:r>
                      <a:rPr lang="en-US" sz="2400" b="0" i="1" smtClean="0">
                        <a:solidFill>
                          <a:schemeClr val="accent2"/>
                        </a:solidFill>
                        <a:latin typeface="Cambria Math" panose="02040503050406030204" pitchFamily="18" charset="0"/>
                      </a:rPr>
                      <m:t>, </m:t>
                    </m:r>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r>
                          <a:rPr lang="en-US" sz="2400" b="0" i="1" smtClean="0">
                            <a:solidFill>
                              <a:schemeClr val="accent2"/>
                            </a:solidFill>
                            <a:latin typeface="Cambria Math" panose="02040503050406030204" pitchFamily="18" charset="0"/>
                          </a:rPr>
                          <m:t>+1</m:t>
                        </m:r>
                      </m:sup>
                    </m:sSup>
                    <m:r>
                      <a:rPr lang="en-US" sz="2400" b="0" i="1" smtClean="0">
                        <a:solidFill>
                          <a:schemeClr val="accent2"/>
                        </a:solidFill>
                        <a:latin typeface="Cambria Math" panose="02040503050406030204" pitchFamily="18" charset="0"/>
                      </a:rPr>
                      <m:t>]</m:t>
                    </m:r>
                  </m:oMath>
                </a14:m>
                <a:r>
                  <a:rPr lang="en-US" sz="2400" dirty="0"/>
                  <a:t> includes the set of all </a:t>
                </a:r>
                <a:r>
                  <a:rPr lang="en-US" sz="2400" b="1" i="1" dirty="0"/>
                  <a:t>thresholds.</a:t>
                </a:r>
                <a:endParaRPr lang="en-US" sz="2400" i="1" dirty="0"/>
              </a:p>
            </p:txBody>
          </p:sp>
        </mc:Choice>
        <mc:Fallback xmlns="">
          <p:sp>
            <p:nvSpPr>
              <p:cNvPr id="4" name="TextBox 3">
                <a:extLst>
                  <a:ext uri="{FF2B5EF4-FFF2-40B4-BE49-F238E27FC236}">
                    <a16:creationId xmlns:a16="http://schemas.microsoft.com/office/drawing/2014/main" id="{9F1E59B9-6779-1B4B-9328-835194BA2618}"/>
                  </a:ext>
                </a:extLst>
              </p:cNvPr>
              <p:cNvSpPr txBox="1">
                <a:spLocks noRot="1" noChangeAspect="1" noMove="1" noResize="1" noEditPoints="1" noAdjustHandles="1" noChangeArrowheads="1" noChangeShapeType="1" noTextEdit="1"/>
              </p:cNvSpPr>
              <p:nvPr/>
            </p:nvSpPr>
            <p:spPr>
              <a:xfrm>
                <a:off x="426720" y="2013162"/>
                <a:ext cx="11673634" cy="1207382"/>
              </a:xfrm>
              <a:prstGeom prst="rect">
                <a:avLst/>
              </a:prstGeom>
              <a:blipFill>
                <a:blip r:embed="rId2"/>
                <a:stretch>
                  <a:fillRect l="-870" t="-4167" b="-104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B98B25-C1C3-BE42-9455-AB69529CD9AA}"/>
                  </a:ext>
                </a:extLst>
              </p:cNvPr>
              <p:cNvSpPr txBox="1"/>
              <p:nvPr/>
            </p:nvSpPr>
            <p:spPr>
              <a:xfrm>
                <a:off x="3022351" y="4314925"/>
                <a:ext cx="401782"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sup>
                      </m:sSup>
                    </m:oMath>
                  </m:oMathPara>
                </a14:m>
                <a:endParaRPr lang="en-US" sz="2400" dirty="0"/>
              </a:p>
            </p:txBody>
          </p:sp>
        </mc:Choice>
        <mc:Fallback xmlns="">
          <p:sp>
            <p:nvSpPr>
              <p:cNvPr id="5" name="TextBox 4">
                <a:extLst>
                  <a:ext uri="{FF2B5EF4-FFF2-40B4-BE49-F238E27FC236}">
                    <a16:creationId xmlns:a16="http://schemas.microsoft.com/office/drawing/2014/main" id="{16B98B25-C1C3-BE42-9455-AB69529CD9AA}"/>
                  </a:ext>
                </a:extLst>
              </p:cNvPr>
              <p:cNvSpPr txBox="1">
                <a:spLocks noRot="1" noChangeAspect="1" noMove="1" noResize="1" noEditPoints="1" noAdjustHandles="1" noChangeArrowheads="1" noChangeShapeType="1" noTextEdit="1"/>
              </p:cNvSpPr>
              <p:nvPr/>
            </p:nvSpPr>
            <p:spPr>
              <a:xfrm>
                <a:off x="3022351" y="4314925"/>
                <a:ext cx="401782" cy="468205"/>
              </a:xfrm>
              <a:prstGeom prst="rect">
                <a:avLst/>
              </a:prstGeom>
              <a:blipFill>
                <a:blip r:embed="rId3"/>
                <a:stretch>
                  <a:fillRect l="-3125" r="-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D8CE6E-7B56-7C4B-90F4-21876121A05F}"/>
                  </a:ext>
                </a:extLst>
              </p:cNvPr>
              <p:cNvSpPr txBox="1"/>
              <p:nvPr/>
            </p:nvSpPr>
            <p:spPr>
              <a:xfrm>
                <a:off x="8227339" y="4312217"/>
                <a:ext cx="942309" cy="4682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solidFill>
                                <a:schemeClr val="accent2"/>
                              </a:solidFill>
                              <a:latin typeface="Cambria Math" panose="02040503050406030204" pitchFamily="18" charset="0"/>
                            </a:rPr>
                          </m:ctrlPr>
                        </m:sSupPr>
                        <m:e>
                          <m:r>
                            <a:rPr lang="en-US" sz="2400" b="0" i="1" smtClean="0">
                              <a:solidFill>
                                <a:schemeClr val="accent2"/>
                              </a:solidFill>
                              <a:latin typeface="Cambria Math" panose="02040503050406030204" pitchFamily="18" charset="0"/>
                            </a:rPr>
                            <m:t>2</m:t>
                          </m:r>
                        </m:e>
                        <m:sup>
                          <m:r>
                            <a:rPr lang="en-US" sz="2400" b="0" i="1" smtClean="0">
                              <a:solidFill>
                                <a:schemeClr val="accent2"/>
                              </a:solidFill>
                              <a:latin typeface="Cambria Math" panose="02040503050406030204" pitchFamily="18" charset="0"/>
                            </a:rPr>
                            <m:t>𝑑</m:t>
                          </m:r>
                          <m:r>
                            <a:rPr lang="en-US" sz="2400" b="0" i="1" smtClean="0">
                              <a:solidFill>
                                <a:schemeClr val="accent2"/>
                              </a:solidFill>
                              <a:latin typeface="Cambria Math" panose="02040503050406030204" pitchFamily="18" charset="0"/>
                            </a:rPr>
                            <m:t>+1</m:t>
                          </m:r>
                        </m:sup>
                      </m:sSup>
                    </m:oMath>
                  </m:oMathPara>
                </a14:m>
                <a:endParaRPr lang="en-US" sz="2400" dirty="0"/>
              </a:p>
            </p:txBody>
          </p:sp>
        </mc:Choice>
        <mc:Fallback xmlns="">
          <p:sp>
            <p:nvSpPr>
              <p:cNvPr id="6" name="TextBox 5">
                <a:extLst>
                  <a:ext uri="{FF2B5EF4-FFF2-40B4-BE49-F238E27FC236}">
                    <a16:creationId xmlns:a16="http://schemas.microsoft.com/office/drawing/2014/main" id="{D0D8CE6E-7B56-7C4B-90F4-21876121A05F}"/>
                  </a:ext>
                </a:extLst>
              </p:cNvPr>
              <p:cNvSpPr txBox="1">
                <a:spLocks noRot="1" noChangeAspect="1" noMove="1" noResize="1" noEditPoints="1" noAdjustHandles="1" noChangeArrowheads="1" noChangeShapeType="1" noTextEdit="1"/>
              </p:cNvSpPr>
              <p:nvPr/>
            </p:nvSpPr>
            <p:spPr>
              <a:xfrm>
                <a:off x="8227339" y="4312217"/>
                <a:ext cx="942309" cy="468205"/>
              </a:xfrm>
              <a:prstGeom prst="rect">
                <a:avLst/>
              </a:prstGeom>
              <a:blipFill>
                <a:blip r:embed="rId4"/>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EED18853-70FB-144D-866F-CA0C5ED4F122}"/>
              </a:ext>
            </a:extLst>
          </p:cNvPr>
          <p:cNvCxnSpPr>
            <a:cxnSpLocks/>
          </p:cNvCxnSpPr>
          <p:nvPr/>
        </p:nvCxnSpPr>
        <p:spPr>
          <a:xfrm flipV="1">
            <a:off x="2742685" y="4136535"/>
            <a:ext cx="8178234" cy="31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0BFB25F3-9009-8946-8F13-AA82046C8F16}"/>
              </a:ext>
            </a:extLst>
          </p:cNvPr>
          <p:cNvSpPr>
            <a:spLocks noChangeAspect="1"/>
          </p:cNvSpPr>
          <p:nvPr/>
        </p:nvSpPr>
        <p:spPr>
          <a:xfrm>
            <a:off x="3175536" y="409410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8">
            <a:extLst>
              <a:ext uri="{FF2B5EF4-FFF2-40B4-BE49-F238E27FC236}">
                <a16:creationId xmlns:a16="http://schemas.microsoft.com/office/drawing/2014/main" id="{A79BDC49-1702-F34A-948D-FFCE957BFCEC}"/>
              </a:ext>
            </a:extLst>
          </p:cNvPr>
          <p:cNvSpPr/>
          <p:nvPr/>
        </p:nvSpPr>
        <p:spPr>
          <a:xfrm>
            <a:off x="2752825" y="3317467"/>
            <a:ext cx="7873466" cy="288758"/>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73466" h="288758">
                <a:moveTo>
                  <a:pt x="0" y="288758"/>
                </a:moveTo>
                <a:lnTo>
                  <a:pt x="471638" y="288758"/>
                </a:lnTo>
                <a:lnTo>
                  <a:pt x="471638" y="0"/>
                </a:lnTo>
                <a:lnTo>
                  <a:pt x="5871411" y="0"/>
                </a:lnTo>
                <a:lnTo>
                  <a:pt x="5871411" y="144379"/>
                </a:lnTo>
                <a:lnTo>
                  <a:pt x="5871411" y="269507"/>
                </a:lnTo>
                <a:lnTo>
                  <a:pt x="7854215" y="269507"/>
                </a:lnTo>
                <a:lnTo>
                  <a:pt x="7873466" y="288758"/>
                </a:lnTo>
              </a:path>
            </a:pathLst>
          </a:cu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a:extLst>
              <a:ext uri="{FF2B5EF4-FFF2-40B4-BE49-F238E27FC236}">
                <a16:creationId xmlns:a16="http://schemas.microsoft.com/office/drawing/2014/main" id="{08EA6FAD-448A-8347-BB1E-2914EDDC63AD}"/>
              </a:ext>
            </a:extLst>
          </p:cNvPr>
          <p:cNvSpPr/>
          <p:nvPr/>
        </p:nvSpPr>
        <p:spPr>
          <a:xfrm>
            <a:off x="2752825" y="3409243"/>
            <a:ext cx="7873466" cy="303872"/>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288758"/>
              <a:gd name="connsiteX1" fmla="*/ 471638 w 7873466"/>
              <a:gd name="connsiteY1" fmla="*/ 288758 h 288758"/>
              <a:gd name="connsiteX2" fmla="*/ 82681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303872"/>
              <a:gd name="connsiteX1" fmla="*/ 834375 w 7873466"/>
              <a:gd name="connsiteY1" fmla="*/ 303872 h 303872"/>
              <a:gd name="connsiteX2" fmla="*/ 826818 w 7873466"/>
              <a:gd name="connsiteY2" fmla="*/ 0 h 303872"/>
              <a:gd name="connsiteX3" fmla="*/ 5871411 w 7873466"/>
              <a:gd name="connsiteY3" fmla="*/ 0 h 303872"/>
              <a:gd name="connsiteX4" fmla="*/ 5871411 w 7873466"/>
              <a:gd name="connsiteY4" fmla="*/ 144379 h 303872"/>
              <a:gd name="connsiteX5" fmla="*/ 5871411 w 7873466"/>
              <a:gd name="connsiteY5" fmla="*/ 269507 h 303872"/>
              <a:gd name="connsiteX6" fmla="*/ 7854215 w 7873466"/>
              <a:gd name="connsiteY6" fmla="*/ 269507 h 303872"/>
              <a:gd name="connsiteX7" fmla="*/ 7873466 w 7873466"/>
              <a:gd name="connsiteY7" fmla="*/ 288758 h 303872"/>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144379 h 296315"/>
              <a:gd name="connsiteX5" fmla="*/ 5871411 w 7873466"/>
              <a:gd name="connsiteY5" fmla="*/ 269507 h 296315"/>
              <a:gd name="connsiteX6" fmla="*/ 7854215 w 7873466"/>
              <a:gd name="connsiteY6" fmla="*/ 269507 h 296315"/>
              <a:gd name="connsiteX7" fmla="*/ 7873466 w 7873466"/>
              <a:gd name="connsiteY7" fmla="*/ 288758 h 296315"/>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269507 h 296315"/>
              <a:gd name="connsiteX5" fmla="*/ 7854215 w 7873466"/>
              <a:gd name="connsiteY5" fmla="*/ 269507 h 296315"/>
              <a:gd name="connsiteX6" fmla="*/ 7873466 w 7873466"/>
              <a:gd name="connsiteY6" fmla="*/ 288758 h 296315"/>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5871411 w 7873466"/>
              <a:gd name="connsiteY4" fmla="*/ 277064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57046 w 7873466"/>
              <a:gd name="connsiteY2" fmla="*/ 15114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41932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3466" h="303872">
                <a:moveTo>
                  <a:pt x="0" y="296315"/>
                </a:moveTo>
                <a:lnTo>
                  <a:pt x="841932" y="303872"/>
                </a:lnTo>
                <a:lnTo>
                  <a:pt x="841932" y="7557"/>
                </a:lnTo>
                <a:lnTo>
                  <a:pt x="6725355" y="0"/>
                </a:lnTo>
                <a:lnTo>
                  <a:pt x="6717798" y="269507"/>
                </a:lnTo>
                <a:lnTo>
                  <a:pt x="7854215" y="277064"/>
                </a:lnTo>
                <a:lnTo>
                  <a:pt x="7873466" y="296315"/>
                </a:lnTo>
              </a:path>
            </a:pathLst>
          </a:cu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a:extLst>
              <a:ext uri="{FF2B5EF4-FFF2-40B4-BE49-F238E27FC236}">
                <a16:creationId xmlns:a16="http://schemas.microsoft.com/office/drawing/2014/main" id="{FA693B5A-4A99-DD4A-B78C-F34D8592BACD}"/>
              </a:ext>
            </a:extLst>
          </p:cNvPr>
          <p:cNvSpPr/>
          <p:nvPr/>
        </p:nvSpPr>
        <p:spPr>
          <a:xfrm>
            <a:off x="2742685" y="3553622"/>
            <a:ext cx="7873466" cy="318986"/>
          </a:xfrm>
          <a:custGeom>
            <a:avLst/>
            <a:gdLst>
              <a:gd name="connsiteX0" fmla="*/ 0 w 7873466"/>
              <a:gd name="connsiteY0" fmla="*/ 288758 h 288758"/>
              <a:gd name="connsiteX1" fmla="*/ 471638 w 7873466"/>
              <a:gd name="connsiteY1" fmla="*/ 288758 h 288758"/>
              <a:gd name="connsiteX2" fmla="*/ 47163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288758"/>
              <a:gd name="connsiteX1" fmla="*/ 471638 w 7873466"/>
              <a:gd name="connsiteY1" fmla="*/ 288758 h 288758"/>
              <a:gd name="connsiteX2" fmla="*/ 826818 w 7873466"/>
              <a:gd name="connsiteY2" fmla="*/ 0 h 288758"/>
              <a:gd name="connsiteX3" fmla="*/ 5871411 w 7873466"/>
              <a:gd name="connsiteY3" fmla="*/ 0 h 288758"/>
              <a:gd name="connsiteX4" fmla="*/ 5871411 w 7873466"/>
              <a:gd name="connsiteY4" fmla="*/ 144379 h 288758"/>
              <a:gd name="connsiteX5" fmla="*/ 5871411 w 7873466"/>
              <a:gd name="connsiteY5" fmla="*/ 269507 h 288758"/>
              <a:gd name="connsiteX6" fmla="*/ 7854215 w 7873466"/>
              <a:gd name="connsiteY6" fmla="*/ 269507 h 288758"/>
              <a:gd name="connsiteX7" fmla="*/ 7873466 w 7873466"/>
              <a:gd name="connsiteY7" fmla="*/ 288758 h 288758"/>
              <a:gd name="connsiteX0" fmla="*/ 0 w 7873466"/>
              <a:gd name="connsiteY0" fmla="*/ 288758 h 303872"/>
              <a:gd name="connsiteX1" fmla="*/ 834375 w 7873466"/>
              <a:gd name="connsiteY1" fmla="*/ 303872 h 303872"/>
              <a:gd name="connsiteX2" fmla="*/ 826818 w 7873466"/>
              <a:gd name="connsiteY2" fmla="*/ 0 h 303872"/>
              <a:gd name="connsiteX3" fmla="*/ 5871411 w 7873466"/>
              <a:gd name="connsiteY3" fmla="*/ 0 h 303872"/>
              <a:gd name="connsiteX4" fmla="*/ 5871411 w 7873466"/>
              <a:gd name="connsiteY4" fmla="*/ 144379 h 303872"/>
              <a:gd name="connsiteX5" fmla="*/ 5871411 w 7873466"/>
              <a:gd name="connsiteY5" fmla="*/ 269507 h 303872"/>
              <a:gd name="connsiteX6" fmla="*/ 7854215 w 7873466"/>
              <a:gd name="connsiteY6" fmla="*/ 269507 h 303872"/>
              <a:gd name="connsiteX7" fmla="*/ 7873466 w 7873466"/>
              <a:gd name="connsiteY7" fmla="*/ 288758 h 303872"/>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144379 h 296315"/>
              <a:gd name="connsiteX5" fmla="*/ 5871411 w 7873466"/>
              <a:gd name="connsiteY5" fmla="*/ 269507 h 296315"/>
              <a:gd name="connsiteX6" fmla="*/ 7854215 w 7873466"/>
              <a:gd name="connsiteY6" fmla="*/ 269507 h 296315"/>
              <a:gd name="connsiteX7" fmla="*/ 7873466 w 7873466"/>
              <a:gd name="connsiteY7" fmla="*/ 288758 h 296315"/>
              <a:gd name="connsiteX0" fmla="*/ 0 w 7873466"/>
              <a:gd name="connsiteY0" fmla="*/ 288758 h 296315"/>
              <a:gd name="connsiteX1" fmla="*/ 841932 w 7873466"/>
              <a:gd name="connsiteY1" fmla="*/ 296315 h 296315"/>
              <a:gd name="connsiteX2" fmla="*/ 826818 w 7873466"/>
              <a:gd name="connsiteY2" fmla="*/ 0 h 296315"/>
              <a:gd name="connsiteX3" fmla="*/ 5871411 w 7873466"/>
              <a:gd name="connsiteY3" fmla="*/ 0 h 296315"/>
              <a:gd name="connsiteX4" fmla="*/ 5871411 w 7873466"/>
              <a:gd name="connsiteY4" fmla="*/ 269507 h 296315"/>
              <a:gd name="connsiteX5" fmla="*/ 7854215 w 7873466"/>
              <a:gd name="connsiteY5" fmla="*/ 269507 h 296315"/>
              <a:gd name="connsiteX6" fmla="*/ 7873466 w 7873466"/>
              <a:gd name="connsiteY6" fmla="*/ 288758 h 296315"/>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5871411 w 7873466"/>
              <a:gd name="connsiteY4" fmla="*/ 277064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26818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57046 w 7873466"/>
              <a:gd name="connsiteY2" fmla="*/ 15114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03872"/>
              <a:gd name="connsiteX1" fmla="*/ 841932 w 7873466"/>
              <a:gd name="connsiteY1" fmla="*/ 303872 h 303872"/>
              <a:gd name="connsiteX2" fmla="*/ 841932 w 7873466"/>
              <a:gd name="connsiteY2" fmla="*/ 7557 h 303872"/>
              <a:gd name="connsiteX3" fmla="*/ 6725355 w 7873466"/>
              <a:gd name="connsiteY3" fmla="*/ 0 h 303872"/>
              <a:gd name="connsiteX4" fmla="*/ 6717798 w 7873466"/>
              <a:gd name="connsiteY4" fmla="*/ 269507 h 303872"/>
              <a:gd name="connsiteX5" fmla="*/ 7854215 w 7873466"/>
              <a:gd name="connsiteY5" fmla="*/ 277064 h 303872"/>
              <a:gd name="connsiteX6" fmla="*/ 7873466 w 7873466"/>
              <a:gd name="connsiteY6" fmla="*/ 296315 h 303872"/>
              <a:gd name="connsiteX0" fmla="*/ 0 w 7873466"/>
              <a:gd name="connsiteY0" fmla="*/ 296315 h 311429"/>
              <a:gd name="connsiteX1" fmla="*/ 1204669 w 7873466"/>
              <a:gd name="connsiteY1" fmla="*/ 311429 h 311429"/>
              <a:gd name="connsiteX2" fmla="*/ 841932 w 7873466"/>
              <a:gd name="connsiteY2" fmla="*/ 7557 h 311429"/>
              <a:gd name="connsiteX3" fmla="*/ 6725355 w 7873466"/>
              <a:gd name="connsiteY3" fmla="*/ 0 h 311429"/>
              <a:gd name="connsiteX4" fmla="*/ 6717798 w 7873466"/>
              <a:gd name="connsiteY4" fmla="*/ 269507 h 311429"/>
              <a:gd name="connsiteX5" fmla="*/ 7854215 w 7873466"/>
              <a:gd name="connsiteY5" fmla="*/ 277064 h 311429"/>
              <a:gd name="connsiteX6" fmla="*/ 7873466 w 7873466"/>
              <a:gd name="connsiteY6" fmla="*/ 296315 h 311429"/>
              <a:gd name="connsiteX0" fmla="*/ 0 w 7873466"/>
              <a:gd name="connsiteY0" fmla="*/ 296315 h 311429"/>
              <a:gd name="connsiteX1" fmla="*/ 1204669 w 7873466"/>
              <a:gd name="connsiteY1" fmla="*/ 311429 h 311429"/>
              <a:gd name="connsiteX2" fmla="*/ 1204669 w 7873466"/>
              <a:gd name="connsiteY2" fmla="*/ 7557 h 311429"/>
              <a:gd name="connsiteX3" fmla="*/ 6725355 w 7873466"/>
              <a:gd name="connsiteY3" fmla="*/ 0 h 311429"/>
              <a:gd name="connsiteX4" fmla="*/ 6717798 w 7873466"/>
              <a:gd name="connsiteY4" fmla="*/ 269507 h 311429"/>
              <a:gd name="connsiteX5" fmla="*/ 7854215 w 7873466"/>
              <a:gd name="connsiteY5" fmla="*/ 277064 h 311429"/>
              <a:gd name="connsiteX6" fmla="*/ 7873466 w 7873466"/>
              <a:gd name="connsiteY6" fmla="*/ 296315 h 311429"/>
              <a:gd name="connsiteX0" fmla="*/ 0 w 7873466"/>
              <a:gd name="connsiteY0" fmla="*/ 296315 h 311429"/>
              <a:gd name="connsiteX1" fmla="*/ 1204669 w 7873466"/>
              <a:gd name="connsiteY1" fmla="*/ 311429 h 311429"/>
              <a:gd name="connsiteX2" fmla="*/ 1204669 w 7873466"/>
              <a:gd name="connsiteY2" fmla="*/ 7557 h 311429"/>
              <a:gd name="connsiteX3" fmla="*/ 6725355 w 7873466"/>
              <a:gd name="connsiteY3" fmla="*/ 0 h 311429"/>
              <a:gd name="connsiteX4" fmla="*/ 7571742 w 7873466"/>
              <a:gd name="connsiteY4" fmla="*/ 269507 h 311429"/>
              <a:gd name="connsiteX5" fmla="*/ 7854215 w 7873466"/>
              <a:gd name="connsiteY5" fmla="*/ 277064 h 311429"/>
              <a:gd name="connsiteX6" fmla="*/ 7873466 w 7873466"/>
              <a:gd name="connsiteY6" fmla="*/ 296315 h 311429"/>
              <a:gd name="connsiteX0" fmla="*/ 0 w 7873466"/>
              <a:gd name="connsiteY0" fmla="*/ 303872 h 318986"/>
              <a:gd name="connsiteX1" fmla="*/ 1204669 w 7873466"/>
              <a:gd name="connsiteY1" fmla="*/ 318986 h 318986"/>
              <a:gd name="connsiteX2" fmla="*/ 1204669 w 7873466"/>
              <a:gd name="connsiteY2" fmla="*/ 15114 h 318986"/>
              <a:gd name="connsiteX3" fmla="*/ 7579299 w 7873466"/>
              <a:gd name="connsiteY3" fmla="*/ 0 h 318986"/>
              <a:gd name="connsiteX4" fmla="*/ 7571742 w 7873466"/>
              <a:gd name="connsiteY4" fmla="*/ 277064 h 318986"/>
              <a:gd name="connsiteX5" fmla="*/ 7854215 w 7873466"/>
              <a:gd name="connsiteY5" fmla="*/ 284621 h 318986"/>
              <a:gd name="connsiteX6" fmla="*/ 7873466 w 7873466"/>
              <a:gd name="connsiteY6" fmla="*/ 303872 h 31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73466" h="318986">
                <a:moveTo>
                  <a:pt x="0" y="303872"/>
                </a:moveTo>
                <a:lnTo>
                  <a:pt x="1204669" y="318986"/>
                </a:lnTo>
                <a:lnTo>
                  <a:pt x="1204669" y="15114"/>
                </a:lnTo>
                <a:lnTo>
                  <a:pt x="7579299" y="0"/>
                </a:lnTo>
                <a:lnTo>
                  <a:pt x="7571742" y="277064"/>
                </a:lnTo>
                <a:lnTo>
                  <a:pt x="7854215" y="284621"/>
                </a:lnTo>
                <a:lnTo>
                  <a:pt x="7873466" y="303872"/>
                </a:lnTo>
              </a:path>
            </a:pathLst>
          </a:cu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08073D3-B71B-8943-B678-4975BF23BA92}"/>
              </a:ext>
            </a:extLst>
          </p:cNvPr>
          <p:cNvSpPr>
            <a:spLocks noChangeAspect="1"/>
          </p:cNvSpPr>
          <p:nvPr/>
        </p:nvSpPr>
        <p:spPr>
          <a:xfrm>
            <a:off x="8607053" y="4094101"/>
            <a:ext cx="91440" cy="9144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B0A30DC-C711-1445-9EE4-89429394B04F}"/>
              </a:ext>
            </a:extLst>
          </p:cNvPr>
          <p:cNvSpPr/>
          <p:nvPr/>
        </p:nvSpPr>
        <p:spPr>
          <a:xfrm>
            <a:off x="2403134" y="3275738"/>
            <a:ext cx="772402" cy="12113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6A5A0F5-EA04-A84F-9BED-ACD278A9FF73}"/>
              </a:ext>
            </a:extLst>
          </p:cNvPr>
          <p:cNvSpPr/>
          <p:nvPr/>
        </p:nvSpPr>
        <p:spPr>
          <a:xfrm>
            <a:off x="8651103" y="3107456"/>
            <a:ext cx="2079872" cy="12113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E800DEA5-D68C-354B-AD8F-B6595D9D59D5}"/>
              </a:ext>
            </a:extLst>
          </p:cNvPr>
          <p:cNvCxnSpPr/>
          <p:nvPr/>
        </p:nvCxnSpPr>
        <p:spPr>
          <a:xfrm>
            <a:off x="0" y="1991032"/>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3F3E33-9F00-0F49-B8F7-6E33B1156CBD}"/>
              </a:ext>
            </a:extLst>
          </p:cNvPr>
          <p:cNvCxnSpPr/>
          <p:nvPr/>
        </p:nvCxnSpPr>
        <p:spPr>
          <a:xfrm>
            <a:off x="0" y="5208130"/>
            <a:ext cx="12192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15CA2A97-E184-AE47-A611-8677DD9BAEF2}"/>
              </a:ext>
            </a:extLst>
          </p:cNvPr>
          <p:cNvSpPr txBox="1">
            <a:spLocks/>
          </p:cNvSpPr>
          <p:nvPr/>
        </p:nvSpPr>
        <p:spPr>
          <a:xfrm>
            <a:off x="411480" y="5571821"/>
            <a:ext cx="11369040" cy="537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The minmax and </a:t>
            </a:r>
            <a:r>
              <a:rPr lang="en-US" sz="2400" dirty="0" err="1"/>
              <a:t>maxmin</a:t>
            </a:r>
            <a:r>
              <a:rPr lang="en-US" sz="2400" dirty="0"/>
              <a:t> values are both tending to 0. </a:t>
            </a:r>
          </a:p>
        </p:txBody>
      </p:sp>
      <p:sp>
        <p:nvSpPr>
          <p:cNvPr id="18" name="TextBox 17">
            <a:extLst>
              <a:ext uri="{FF2B5EF4-FFF2-40B4-BE49-F238E27FC236}">
                <a16:creationId xmlns:a16="http://schemas.microsoft.com/office/drawing/2014/main" id="{78C9CA9D-8654-AE45-BDA0-34B7AEE3202C}"/>
              </a:ext>
            </a:extLst>
          </p:cNvPr>
          <p:cNvSpPr txBox="1"/>
          <p:nvPr/>
        </p:nvSpPr>
        <p:spPr>
          <a:xfrm>
            <a:off x="8853054" y="6380876"/>
            <a:ext cx="3402895" cy="369332"/>
          </a:xfrm>
          <a:prstGeom prst="rect">
            <a:avLst/>
          </a:prstGeom>
          <a:noFill/>
        </p:spPr>
        <p:txBody>
          <a:bodyPr wrap="square">
            <a:spAutoFit/>
          </a:bodyPr>
          <a:lstStyle/>
          <a:p>
            <a:r>
              <a:rPr lang="en-US" sz="1800" dirty="0">
                <a:solidFill>
                  <a:schemeClr val="accent6"/>
                </a:solidFill>
                <a:latin typeface="Cambria Math" charset="0"/>
                <a:ea typeface="Cambria Math" charset="0"/>
                <a:cs typeface="Cambria Math" charset="0"/>
              </a:rPr>
              <a:t>Exampl</a:t>
            </a:r>
            <a:r>
              <a:rPr lang="en-US" dirty="0">
                <a:solidFill>
                  <a:schemeClr val="accent6"/>
                </a:solidFill>
                <a:latin typeface="Cambria Math" charset="0"/>
                <a:ea typeface="Cambria Math" charset="0"/>
                <a:cs typeface="Cambria Math" charset="0"/>
              </a:rPr>
              <a:t>e from Steve Hanneke</a:t>
            </a:r>
            <a:endParaRPr lang="en-US" dirty="0">
              <a:solidFill>
                <a:schemeClr val="accent6"/>
              </a:solidFill>
            </a:endParaRPr>
          </a:p>
        </p:txBody>
      </p:sp>
    </p:spTree>
    <p:extLst>
      <p:ext uri="{BB962C8B-B14F-4D97-AF65-F5344CB8AC3E}">
        <p14:creationId xmlns:p14="http://schemas.microsoft.com/office/powerpoint/2010/main" val="18860038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03EB-5DE9-3E41-AF1A-DF452E54E61B}"/>
              </a:ext>
            </a:extLst>
          </p:cNvPr>
          <p:cNvSpPr>
            <a:spLocks noGrp="1"/>
          </p:cNvSpPr>
          <p:nvPr>
            <p:ph type="title"/>
          </p:nvPr>
        </p:nvSpPr>
        <p:spPr/>
        <p:txBody>
          <a:bodyPr/>
          <a:lstStyle/>
          <a:p>
            <a:r>
              <a:rPr lang="en-US" dirty="0"/>
              <a:t>What characterizes </a:t>
            </a:r>
            <a:r>
              <a:rPr lang="en-US" dirty="0" err="1"/>
              <a:t>MinMax</a:t>
            </a:r>
            <a:r>
              <a:rPr lang="en-US" dirty="0"/>
              <a:t>?</a:t>
            </a:r>
          </a:p>
        </p:txBody>
      </p:sp>
      <p:sp>
        <p:nvSpPr>
          <p:cNvPr id="3" name="Content Placeholder 2">
            <a:extLst>
              <a:ext uri="{FF2B5EF4-FFF2-40B4-BE49-F238E27FC236}">
                <a16:creationId xmlns:a16="http://schemas.microsoft.com/office/drawing/2014/main" id="{2983566B-017E-E349-AD5E-A127606746B7}"/>
              </a:ext>
            </a:extLst>
          </p:cNvPr>
          <p:cNvSpPr>
            <a:spLocks noGrp="1"/>
          </p:cNvSpPr>
          <p:nvPr>
            <p:ph idx="1"/>
          </p:nvPr>
        </p:nvSpPr>
        <p:spPr/>
        <p:txBody>
          <a:bodyPr>
            <a:normAutofit/>
          </a:bodyPr>
          <a:lstStyle/>
          <a:p>
            <a:pPr marL="0" indent="0">
              <a:buNone/>
            </a:pPr>
            <a:r>
              <a:rPr lang="en-US" sz="2400" dirty="0"/>
              <a:t>Related but not the same thing as finiteness of </a:t>
            </a:r>
            <a:r>
              <a:rPr lang="en-US" sz="2400" dirty="0" err="1"/>
              <a:t>Littlestone</a:t>
            </a:r>
            <a:r>
              <a:rPr lang="en-US" sz="2400" dirty="0"/>
              <a:t> dimension.</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7A283DA-3C4D-0342-A3BA-97FA6E83B93C}"/>
                  </a:ext>
                </a:extLst>
              </p:cNvPr>
              <p:cNvSpPr txBox="1"/>
              <p:nvPr/>
            </p:nvSpPr>
            <p:spPr>
              <a:xfrm>
                <a:off x="426720" y="4918967"/>
                <a:ext cx="10644930" cy="1621278"/>
              </a:xfrm>
              <a:prstGeom prst="rect">
                <a:avLst/>
              </a:prstGeom>
              <a:noFill/>
            </p:spPr>
            <p:txBody>
              <a:bodyPr wrap="square">
                <a:spAutoFit/>
              </a:bodyPr>
              <a:lstStyle/>
              <a:p>
                <a:r>
                  <a:rPr lang="en-US" sz="2400" dirty="0"/>
                  <a:t>Subtlety:</a:t>
                </a:r>
              </a:p>
              <a:p>
                <a:pPr marL="342900" indent="-342900">
                  <a:buFont typeface="Arial" panose="020B0604020202020204" pitchFamily="34" charset="0"/>
                  <a:buChar char="•"/>
                </a:pPr>
                <a:r>
                  <a:rPr lang="en-US" sz="2400" dirty="0" err="1"/>
                  <a:t>Littlestone</a:t>
                </a:r>
                <a:r>
                  <a:rPr lang="en-US" sz="2400" dirty="0"/>
                  <a:t> dimension may be infinite, because for each </a:t>
                </a:r>
                <a14:m>
                  <m:oMath xmlns:m="http://schemas.openxmlformats.org/officeDocument/2006/math">
                    <m:r>
                      <a:rPr lang="en-US" sz="2400" b="0" i="1" dirty="0" smtClean="0">
                        <a:solidFill>
                          <a:srgbClr val="022DAC"/>
                        </a:solidFill>
                        <a:latin typeface="Cambria Math" panose="02040503050406030204" pitchFamily="18" charset="0"/>
                      </a:rPr>
                      <m:t>𝑑</m:t>
                    </m:r>
                  </m:oMath>
                </a14:m>
                <a:r>
                  <a:rPr lang="en-US" sz="2400" dirty="0"/>
                  <a:t> there is a </a:t>
                </a:r>
                <a:r>
                  <a:rPr lang="en-US" sz="2400" dirty="0" err="1"/>
                  <a:t>Littlestone</a:t>
                </a:r>
                <a:r>
                  <a:rPr lang="en-US" sz="2400" dirty="0"/>
                  <a:t> tree of height </a:t>
                </a:r>
                <a14:m>
                  <m:oMath xmlns:m="http://schemas.openxmlformats.org/officeDocument/2006/math">
                    <m:r>
                      <a:rPr lang="en-US" sz="2400" i="1" dirty="0">
                        <a:solidFill>
                          <a:srgbClr val="022DAC"/>
                        </a:solidFill>
                        <a:latin typeface="Cambria Math" panose="02040503050406030204" pitchFamily="18" charset="0"/>
                      </a:rPr>
                      <m:t>𝑑</m:t>
                    </m:r>
                  </m:oMath>
                </a14:m>
                <a:r>
                  <a:rPr lang="en-US" sz="2400" dirty="0"/>
                  <a:t>. Even if no single tree could be grown infinitely.</a:t>
                </a:r>
              </a:p>
              <a:p>
                <a:pPr marL="342900" indent="-342900">
                  <a:buFont typeface="Arial" panose="020B0604020202020204" pitchFamily="34" charset="0"/>
                  <a:buChar char="•"/>
                </a:pPr>
                <a:r>
                  <a:rPr lang="en-US" sz="2400" dirty="0"/>
                  <a:t>In that case, no single triangular subgame of infinite size might exist. </a:t>
                </a:r>
              </a:p>
            </p:txBody>
          </p:sp>
        </mc:Choice>
        <mc:Fallback>
          <p:sp>
            <p:nvSpPr>
              <p:cNvPr id="13" name="TextBox 12">
                <a:extLst>
                  <a:ext uri="{FF2B5EF4-FFF2-40B4-BE49-F238E27FC236}">
                    <a16:creationId xmlns:a16="http://schemas.microsoft.com/office/drawing/2014/main" id="{D7A283DA-3C4D-0342-A3BA-97FA6E83B93C}"/>
                  </a:ext>
                </a:extLst>
              </p:cNvPr>
              <p:cNvSpPr txBox="1">
                <a:spLocks noRot="1" noChangeAspect="1" noMove="1" noResize="1" noEditPoints="1" noAdjustHandles="1" noChangeArrowheads="1" noChangeShapeType="1" noTextEdit="1"/>
              </p:cNvSpPr>
              <p:nvPr/>
            </p:nvSpPr>
            <p:spPr>
              <a:xfrm>
                <a:off x="426720" y="4918967"/>
                <a:ext cx="10644930" cy="1621278"/>
              </a:xfrm>
              <a:prstGeom prst="rect">
                <a:avLst/>
              </a:prstGeom>
              <a:blipFill>
                <a:blip r:embed="rId2"/>
                <a:stretch>
                  <a:fillRect l="-954" t="-3101" r="-834" b="-3876"/>
                </a:stretch>
              </a:blipFill>
            </p:spPr>
            <p:txBody>
              <a:bodyPr/>
              <a:lstStyle/>
              <a:p>
                <a:r>
                  <a:rPr lang="en-US">
                    <a:noFill/>
                  </a:rPr>
                  <a:t> </a:t>
                </a:r>
              </a:p>
            </p:txBody>
          </p:sp>
        </mc:Fallback>
      </mc:AlternateContent>
      <p:sp>
        <p:nvSpPr>
          <p:cNvPr id="14" name="Rounded Rectangle 13">
            <a:extLst>
              <a:ext uri="{FF2B5EF4-FFF2-40B4-BE49-F238E27FC236}">
                <a16:creationId xmlns:a16="http://schemas.microsoft.com/office/drawing/2014/main" id="{6AFB0892-C292-A548-9176-BF2EE7F35A15}"/>
              </a:ext>
            </a:extLst>
          </p:cNvPr>
          <p:cNvSpPr/>
          <p:nvPr/>
        </p:nvSpPr>
        <p:spPr>
          <a:xfrm>
            <a:off x="379716" y="2238273"/>
            <a:ext cx="8220513" cy="1665278"/>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r>
              <a:rPr lang="en-US" sz="2400" dirty="0">
                <a:solidFill>
                  <a:schemeClr val="tx1"/>
                </a:solidFill>
              </a:rPr>
              <a:t>For a 0/1 game matrix, minmax theorem holds if and only if the game has </a:t>
            </a:r>
            <a:r>
              <a:rPr lang="en-US" sz="2400" b="1" dirty="0">
                <a:solidFill>
                  <a:schemeClr val="tx1"/>
                </a:solidFill>
              </a:rPr>
              <a:t>no infinite subgame</a:t>
            </a:r>
            <a:r>
              <a:rPr lang="en-US" sz="2400" dirty="0">
                <a:solidFill>
                  <a:schemeClr val="tx1"/>
                </a:solidFill>
              </a:rPr>
              <a:t> that can be </a:t>
            </a:r>
            <a:r>
              <a:rPr lang="en-US" sz="2400" b="1" dirty="0">
                <a:solidFill>
                  <a:schemeClr val="tx1"/>
                </a:solidFill>
              </a:rPr>
              <a:t>rearranged to a triangular matrix</a:t>
            </a:r>
            <a:r>
              <a:rPr lang="en-US" sz="2400" dirty="0">
                <a:solidFill>
                  <a:schemeClr val="tx1"/>
                </a:solidFill>
              </a:rPr>
              <a:t>.</a:t>
            </a:r>
          </a:p>
        </p:txBody>
      </p:sp>
      <p:sp>
        <p:nvSpPr>
          <p:cNvPr id="15" name="Rectangle 14">
            <a:extLst>
              <a:ext uri="{FF2B5EF4-FFF2-40B4-BE49-F238E27FC236}">
                <a16:creationId xmlns:a16="http://schemas.microsoft.com/office/drawing/2014/main" id="{45C9B7FC-054D-704E-AD10-58E07A46FAF8}"/>
              </a:ext>
            </a:extLst>
          </p:cNvPr>
          <p:cNvSpPr/>
          <p:nvPr/>
        </p:nvSpPr>
        <p:spPr>
          <a:xfrm>
            <a:off x="2437544" y="2009529"/>
            <a:ext cx="4022288" cy="400111"/>
          </a:xfrm>
          <a:prstGeom prst="rect">
            <a:avLst/>
          </a:prstGeom>
          <a:solidFill>
            <a:schemeClr val="bg1"/>
          </a:solidFill>
        </p:spPr>
        <p:txBody>
          <a:bodyPr wrap="none">
            <a:noAutofit/>
          </a:bodyPr>
          <a:lstStyle/>
          <a:p>
            <a:pPr algn="ctr"/>
            <a:r>
              <a:rPr lang="en-US" sz="2400" dirty="0">
                <a:solidFill>
                  <a:schemeClr val="accent3"/>
                </a:solidFill>
              </a:rPr>
              <a:t>Minmax characterization</a:t>
            </a:r>
            <a:endParaRPr lang="en-US" sz="2400" dirty="0">
              <a:solidFill>
                <a:schemeClr val="accent6"/>
              </a:solidFill>
            </a:endParaRPr>
          </a:p>
        </p:txBody>
      </p:sp>
      <p:sp>
        <p:nvSpPr>
          <p:cNvPr id="16" name="TextBox 15">
            <a:extLst>
              <a:ext uri="{FF2B5EF4-FFF2-40B4-BE49-F238E27FC236}">
                <a16:creationId xmlns:a16="http://schemas.microsoft.com/office/drawing/2014/main" id="{B01339F3-8075-C949-9FE8-B60E35793B86}"/>
              </a:ext>
            </a:extLst>
          </p:cNvPr>
          <p:cNvSpPr txBox="1"/>
          <p:nvPr/>
        </p:nvSpPr>
        <p:spPr>
          <a:xfrm>
            <a:off x="5650264" y="3502523"/>
            <a:ext cx="2909119" cy="369332"/>
          </a:xfrm>
          <a:prstGeom prst="rect">
            <a:avLst/>
          </a:prstGeom>
          <a:noFill/>
        </p:spPr>
        <p:txBody>
          <a:bodyPr wrap="square">
            <a:spAutoFit/>
          </a:bodyPr>
          <a:lstStyle/>
          <a:p>
            <a:r>
              <a:rPr lang="en-US" sz="1800" dirty="0">
                <a:solidFill>
                  <a:schemeClr val="accent6"/>
                </a:solidFill>
              </a:rPr>
              <a:t>[Hanneke-Livni-Moran’21]</a:t>
            </a:r>
            <a:endParaRPr lang="en-US" dirty="0"/>
          </a:p>
        </p:txBody>
      </p:sp>
      <p:grpSp>
        <p:nvGrpSpPr>
          <p:cNvPr id="18" name="Group 17">
            <a:extLst>
              <a:ext uri="{FF2B5EF4-FFF2-40B4-BE49-F238E27FC236}">
                <a16:creationId xmlns:a16="http://schemas.microsoft.com/office/drawing/2014/main" id="{BA0566EF-C2DD-8F41-A20D-8B7920CA8448}"/>
              </a:ext>
            </a:extLst>
          </p:cNvPr>
          <p:cNvGrpSpPr/>
          <p:nvPr/>
        </p:nvGrpSpPr>
        <p:grpSpPr>
          <a:xfrm>
            <a:off x="9499215" y="2724751"/>
            <a:ext cx="2001015" cy="2001015"/>
            <a:chOff x="8764735" y="1714222"/>
            <a:chExt cx="2201116" cy="2201116"/>
          </a:xfrm>
        </p:grpSpPr>
        <p:sp>
          <p:nvSpPr>
            <p:cNvPr id="19" name="Rectangle 18">
              <a:extLst>
                <a:ext uri="{FF2B5EF4-FFF2-40B4-BE49-F238E27FC236}">
                  <a16:creationId xmlns:a16="http://schemas.microsoft.com/office/drawing/2014/main" id="{0E11B2A0-A064-FE4C-A878-BAC32625496D}"/>
                </a:ext>
              </a:extLst>
            </p:cNvPr>
            <p:cNvSpPr/>
            <p:nvPr/>
          </p:nvSpPr>
          <p:spPr bwMode="auto">
            <a:xfrm>
              <a:off x="9649582" y="1714222"/>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0" name="Rectangle 19">
              <a:extLst>
                <a:ext uri="{FF2B5EF4-FFF2-40B4-BE49-F238E27FC236}">
                  <a16:creationId xmlns:a16="http://schemas.microsoft.com/office/drawing/2014/main" id="{9315FF91-161B-B54F-8BDA-CB2067FF489C}"/>
                </a:ext>
              </a:extLst>
            </p:cNvPr>
            <p:cNvSpPr/>
            <p:nvPr/>
          </p:nvSpPr>
          <p:spPr bwMode="auto">
            <a:xfrm rot="16200000">
              <a:off x="9648254" y="1710711"/>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aphicFrame>
        <p:nvGraphicFramePr>
          <p:cNvPr id="21" name="Table 20">
            <a:extLst>
              <a:ext uri="{FF2B5EF4-FFF2-40B4-BE49-F238E27FC236}">
                <a16:creationId xmlns:a16="http://schemas.microsoft.com/office/drawing/2014/main" id="{91A043DC-F2A3-B643-8043-374C90846D13}"/>
              </a:ext>
            </a:extLst>
          </p:cNvPr>
          <p:cNvGraphicFramePr>
            <a:graphicFrameLocks noGrp="1"/>
          </p:cNvGraphicFramePr>
          <p:nvPr>
            <p:extLst>
              <p:ext uri="{D42A27DB-BD31-4B8C-83A1-F6EECF244321}">
                <p14:modId xmlns:p14="http://schemas.microsoft.com/office/powerpoint/2010/main" val="3702731667"/>
              </p:ext>
            </p:extLst>
          </p:nvPr>
        </p:nvGraphicFramePr>
        <p:xfrm>
          <a:off x="9512943" y="2736675"/>
          <a:ext cx="1987285" cy="1987660"/>
        </p:xfrm>
        <a:graphic>
          <a:graphicData uri="http://schemas.openxmlformats.org/drawingml/2006/table">
            <a:tbl>
              <a:tblPr firstRow="1" bandRow="1">
                <a:tableStyleId>{2D5ABB26-0587-4C30-8999-92F81FD0307C}</a:tableStyleId>
              </a:tblPr>
              <a:tblGrid>
                <a:gridCol w="397457">
                  <a:extLst>
                    <a:ext uri="{9D8B030D-6E8A-4147-A177-3AD203B41FA5}">
                      <a16:colId xmlns:a16="http://schemas.microsoft.com/office/drawing/2014/main" val="20000"/>
                    </a:ext>
                  </a:extLst>
                </a:gridCol>
                <a:gridCol w="397457">
                  <a:extLst>
                    <a:ext uri="{9D8B030D-6E8A-4147-A177-3AD203B41FA5}">
                      <a16:colId xmlns:a16="http://schemas.microsoft.com/office/drawing/2014/main" val="20001"/>
                    </a:ext>
                  </a:extLst>
                </a:gridCol>
                <a:gridCol w="397457">
                  <a:extLst>
                    <a:ext uri="{9D8B030D-6E8A-4147-A177-3AD203B41FA5}">
                      <a16:colId xmlns:a16="http://schemas.microsoft.com/office/drawing/2014/main" val="20002"/>
                    </a:ext>
                  </a:extLst>
                </a:gridCol>
                <a:gridCol w="397457">
                  <a:extLst>
                    <a:ext uri="{9D8B030D-6E8A-4147-A177-3AD203B41FA5}">
                      <a16:colId xmlns:a16="http://schemas.microsoft.com/office/drawing/2014/main" val="20003"/>
                    </a:ext>
                  </a:extLst>
                </a:gridCol>
                <a:gridCol w="397457">
                  <a:extLst>
                    <a:ext uri="{9D8B030D-6E8A-4147-A177-3AD203B41FA5}">
                      <a16:colId xmlns:a16="http://schemas.microsoft.com/office/drawing/2014/main" val="20004"/>
                    </a:ext>
                  </a:extLst>
                </a:gridCol>
              </a:tblGrid>
              <a:tr h="397532">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0"/>
                  </a:ext>
                </a:extLst>
              </a:tr>
              <a:tr h="397532">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1"/>
                  </a:ext>
                </a:extLst>
              </a:tr>
              <a:tr h="397532">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2"/>
                  </a:ext>
                </a:extLst>
              </a:tr>
              <a:tr h="397532">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10003"/>
                  </a:ext>
                </a:extLst>
              </a:tr>
              <a:tr h="397532">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US" sz="18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800" dirty="0"/>
                        <a:t>1</a:t>
                      </a:r>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pSp>
        <p:nvGrpSpPr>
          <p:cNvPr id="22" name="Group 21">
            <a:extLst>
              <a:ext uri="{FF2B5EF4-FFF2-40B4-BE49-F238E27FC236}">
                <a16:creationId xmlns:a16="http://schemas.microsoft.com/office/drawing/2014/main" id="{5EA4A3A4-F0F0-5748-A970-23753E2A03C2}"/>
              </a:ext>
            </a:extLst>
          </p:cNvPr>
          <p:cNvGrpSpPr/>
          <p:nvPr/>
        </p:nvGrpSpPr>
        <p:grpSpPr>
          <a:xfrm>
            <a:off x="9980349" y="2163141"/>
            <a:ext cx="1454727" cy="523220"/>
            <a:chOff x="6565392" y="1179576"/>
            <a:chExt cx="1600200" cy="575542"/>
          </a:xfrm>
        </p:grpSpPr>
        <p:cxnSp>
          <p:nvCxnSpPr>
            <p:cNvPr id="23" name="Straight Arrow Connector 22">
              <a:extLst>
                <a:ext uri="{FF2B5EF4-FFF2-40B4-BE49-F238E27FC236}">
                  <a16:creationId xmlns:a16="http://schemas.microsoft.com/office/drawing/2014/main" id="{6F7BCCF6-DCEF-D94B-AB25-B00E79090F48}"/>
                </a:ext>
              </a:extLst>
            </p:cNvPr>
            <p:cNvCxnSpPr/>
            <p:nvPr/>
          </p:nvCxnSpPr>
          <p:spPr bwMode="auto">
            <a:xfrm>
              <a:off x="6565392" y="1481328"/>
              <a:ext cx="1600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4E1632B3-3217-6042-B002-FEECD8397B6E}"/>
                    </a:ext>
                  </a:extLst>
                </p:cNvPr>
                <p:cNvSpPr txBox="1"/>
                <p:nvPr/>
              </p:nvSpPr>
              <p:spPr>
                <a:xfrm>
                  <a:off x="6995159" y="1179576"/>
                  <a:ext cx="348249"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smtClean="0">
                            <a:solidFill>
                              <a:srgbClr val="C00000"/>
                            </a:solidFill>
                            <a:latin typeface="Cambria Math" panose="02040503050406030204" pitchFamily="18" charset="0"/>
                          </a:rPr>
                          <m:t>𝑧</m:t>
                        </m:r>
                      </m:oMath>
                    </m:oMathPara>
                  </a14:m>
                  <a:endParaRPr lang="en-US" sz="2800" dirty="0">
                    <a:solidFill>
                      <a:srgbClr val="C00000"/>
                    </a:solidFill>
                  </a:endParaRPr>
                </a:p>
              </p:txBody>
            </p:sp>
          </mc:Choice>
          <mc:Fallback>
            <p:sp>
              <p:nvSpPr>
                <p:cNvPr id="24" name="TextBox 23">
                  <a:extLst>
                    <a:ext uri="{FF2B5EF4-FFF2-40B4-BE49-F238E27FC236}">
                      <a16:creationId xmlns:a16="http://schemas.microsoft.com/office/drawing/2014/main" id="{4E1632B3-3217-6042-B002-FEECD8397B6E}"/>
                    </a:ext>
                  </a:extLst>
                </p:cNvPr>
                <p:cNvSpPr txBox="1">
                  <a:spLocks noRot="1" noChangeAspect="1" noMove="1" noResize="1" noEditPoints="1" noAdjustHandles="1" noChangeArrowheads="1" noChangeShapeType="1" noTextEdit="1"/>
                </p:cNvSpPr>
                <p:nvPr/>
              </p:nvSpPr>
              <p:spPr>
                <a:xfrm>
                  <a:off x="6995159" y="1179576"/>
                  <a:ext cx="348249" cy="575542"/>
                </a:xfrm>
                <a:prstGeom prst="rect">
                  <a:avLst/>
                </a:prstGeom>
                <a:blipFill>
                  <a:blip r:embed="rId3"/>
                  <a:stretch>
                    <a:fillRect r="-7692"/>
                  </a:stretch>
                </a:blipFill>
              </p:spPr>
              <p:txBody>
                <a:bodyPr/>
                <a:lstStyle/>
                <a:p>
                  <a:r>
                    <a:rPr lang="en-US">
                      <a:noFill/>
                    </a:rPr>
                    <a:t> </a:t>
                  </a:r>
                </a:p>
              </p:txBody>
            </p:sp>
          </mc:Fallback>
        </mc:AlternateContent>
      </p:grpSp>
      <p:grpSp>
        <p:nvGrpSpPr>
          <p:cNvPr id="25" name="Group 24">
            <a:extLst>
              <a:ext uri="{FF2B5EF4-FFF2-40B4-BE49-F238E27FC236}">
                <a16:creationId xmlns:a16="http://schemas.microsoft.com/office/drawing/2014/main" id="{5ADDFE71-6DCB-D148-AB55-A61FC9F7387F}"/>
              </a:ext>
            </a:extLst>
          </p:cNvPr>
          <p:cNvGrpSpPr/>
          <p:nvPr/>
        </p:nvGrpSpPr>
        <p:grpSpPr>
          <a:xfrm>
            <a:off x="9015740" y="3176615"/>
            <a:ext cx="327816" cy="1547718"/>
            <a:chOff x="5657129" y="2212848"/>
            <a:chExt cx="360598" cy="1702490"/>
          </a:xfrm>
        </p:grpSpPr>
        <p:cxnSp>
          <p:nvCxnSpPr>
            <p:cNvPr id="26" name="Straight Arrow Connector 25">
              <a:extLst>
                <a:ext uri="{FF2B5EF4-FFF2-40B4-BE49-F238E27FC236}">
                  <a16:creationId xmlns:a16="http://schemas.microsoft.com/office/drawing/2014/main" id="{62935CAE-E29C-304A-8B69-BA8D88BF336E}"/>
                </a:ext>
              </a:extLst>
            </p:cNvPr>
            <p:cNvCxnSpPr/>
            <p:nvPr/>
          </p:nvCxnSpPr>
          <p:spPr bwMode="auto">
            <a:xfrm>
              <a:off x="5824728" y="2212848"/>
              <a:ext cx="0" cy="17024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1A5F9B1D-A522-894A-ACA3-7619204F49C2}"/>
                    </a:ext>
                  </a:extLst>
                </p:cNvPr>
                <p:cNvSpPr txBox="1"/>
                <p:nvPr/>
              </p:nvSpPr>
              <p:spPr>
                <a:xfrm>
                  <a:off x="5657129" y="2539367"/>
                  <a:ext cx="360598"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022DAC"/>
                            </a:solidFill>
                            <a:latin typeface="Cambria Math" panose="02040503050406030204" pitchFamily="18" charset="0"/>
                          </a:rPr>
                          <m:t>h</m:t>
                        </m:r>
                      </m:oMath>
                    </m:oMathPara>
                  </a14:m>
                  <a:endParaRPr lang="en-US" sz="2800" dirty="0">
                    <a:solidFill>
                      <a:srgbClr val="022DAC"/>
                    </a:solidFill>
                  </a:endParaRPr>
                </a:p>
              </p:txBody>
            </p:sp>
          </mc:Choice>
          <mc:Fallback>
            <p:sp>
              <p:nvSpPr>
                <p:cNvPr id="27" name="TextBox 26">
                  <a:extLst>
                    <a:ext uri="{FF2B5EF4-FFF2-40B4-BE49-F238E27FC236}">
                      <a16:creationId xmlns:a16="http://schemas.microsoft.com/office/drawing/2014/main" id="{1A5F9B1D-A522-894A-ACA3-7619204F49C2}"/>
                    </a:ext>
                  </a:extLst>
                </p:cNvPr>
                <p:cNvSpPr txBox="1">
                  <a:spLocks noRot="1" noChangeAspect="1" noMove="1" noResize="1" noEditPoints="1" noAdjustHandles="1" noChangeArrowheads="1" noChangeShapeType="1" noTextEdit="1"/>
                </p:cNvSpPr>
                <p:nvPr/>
              </p:nvSpPr>
              <p:spPr>
                <a:xfrm>
                  <a:off x="5657129" y="2539367"/>
                  <a:ext cx="360598" cy="575542"/>
                </a:xfrm>
                <a:prstGeom prst="rect">
                  <a:avLst/>
                </a:prstGeom>
                <a:blipFill>
                  <a:blip r:embed="rId4"/>
                  <a:stretch>
                    <a:fillRect l="-7407" r="-29630"/>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2E29159C-C771-734A-A65D-F1A41B5AABF9}"/>
              </a:ext>
            </a:extLst>
          </p:cNvPr>
          <p:cNvGrpSpPr/>
          <p:nvPr/>
        </p:nvGrpSpPr>
        <p:grpSpPr>
          <a:xfrm>
            <a:off x="8957116" y="2458334"/>
            <a:ext cx="400291" cy="581135"/>
            <a:chOff x="2139430" y="2120157"/>
            <a:chExt cx="440320" cy="639249"/>
          </a:xfrm>
        </p:grpSpPr>
        <p:sp>
          <p:nvSpPr>
            <p:cNvPr id="29" name="Oval 28">
              <a:extLst>
                <a:ext uri="{FF2B5EF4-FFF2-40B4-BE49-F238E27FC236}">
                  <a16:creationId xmlns:a16="http://schemas.microsoft.com/office/drawing/2014/main" id="{4709AFCA-83EC-094A-82D1-BBBE809C397A}"/>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0" name="Freeform 29">
              <a:extLst>
                <a:ext uri="{FF2B5EF4-FFF2-40B4-BE49-F238E27FC236}">
                  <a16:creationId xmlns:a16="http://schemas.microsoft.com/office/drawing/2014/main" id="{3D54D202-174F-0A4B-B92F-879F55569082}"/>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87634FB-D8DA-124C-9173-2DB15D80B923}"/>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A966A471-1982-E94D-80D4-46127FA8967D}"/>
              </a:ext>
            </a:extLst>
          </p:cNvPr>
          <p:cNvGrpSpPr/>
          <p:nvPr/>
        </p:nvGrpSpPr>
        <p:grpSpPr>
          <a:xfrm>
            <a:off x="9433197" y="2023109"/>
            <a:ext cx="400291" cy="621216"/>
            <a:chOff x="3448776" y="1264627"/>
            <a:chExt cx="440320" cy="683338"/>
          </a:xfrm>
        </p:grpSpPr>
        <p:sp>
          <p:nvSpPr>
            <p:cNvPr id="33" name="Oval 32">
              <a:extLst>
                <a:ext uri="{FF2B5EF4-FFF2-40B4-BE49-F238E27FC236}">
                  <a16:creationId xmlns:a16="http://schemas.microsoft.com/office/drawing/2014/main" id="{A8188B41-3562-8446-B7D7-A15DB56743F7}"/>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4" name="Freeform 33">
              <a:extLst>
                <a:ext uri="{FF2B5EF4-FFF2-40B4-BE49-F238E27FC236}">
                  <a16:creationId xmlns:a16="http://schemas.microsoft.com/office/drawing/2014/main" id="{F48CC39B-DC87-7F40-A145-5C253A86FF92}"/>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8FCA717-6165-8345-B220-B4B174BD702B}"/>
                    </a:ext>
                  </a:extLst>
                </p:cNvPr>
                <p:cNvSpPr txBox="1"/>
                <p:nvPr/>
              </p:nvSpPr>
              <p:spPr>
                <a:xfrm>
                  <a:off x="3495152" y="1541701"/>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495152" y="1541701"/>
                  <a:ext cx="360598" cy="406264"/>
                </a:xfrm>
                <a:prstGeom prst="rect">
                  <a:avLst/>
                </a:prstGeom>
                <a:blipFill rotWithShape="0">
                  <a:blip r:embed="rId1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10997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animBg="1"/>
      <p:bldP spid="1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E0F3B-5A61-B142-91CB-18DF1BA75C74}"/>
              </a:ext>
            </a:extLst>
          </p:cNvPr>
          <p:cNvSpPr>
            <a:spLocks noGrp="1"/>
          </p:cNvSpPr>
          <p:nvPr>
            <p:ph type="title"/>
          </p:nvPr>
        </p:nvSpPr>
        <p:spPr>
          <a:xfrm>
            <a:off x="411480" y="385635"/>
            <a:ext cx="11369040" cy="894715"/>
          </a:xfrm>
        </p:spPr>
        <p:txBody>
          <a:bodyPr/>
          <a:lstStyle/>
          <a:p>
            <a:r>
              <a:rPr lang="en-US" dirty="0"/>
              <a:t>Learnability for Today’s World</a:t>
            </a:r>
          </a:p>
        </p:txBody>
      </p:sp>
      <p:cxnSp>
        <p:nvCxnSpPr>
          <p:cNvPr id="10" name="Straight Connector 9">
            <a:extLst>
              <a:ext uri="{FF2B5EF4-FFF2-40B4-BE49-F238E27FC236}">
                <a16:creationId xmlns:a16="http://schemas.microsoft.com/office/drawing/2014/main" id="{C2F01FB4-7239-9C46-8C29-77653E2077DB}"/>
              </a:ext>
            </a:extLst>
          </p:cNvPr>
          <p:cNvCxnSpPr>
            <a:cxnSpLocks/>
          </p:cNvCxnSpPr>
          <p:nvPr/>
        </p:nvCxnSpPr>
        <p:spPr>
          <a:xfrm>
            <a:off x="0" y="4984048"/>
            <a:ext cx="121920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26FA9AF-3FB7-EA47-A2C7-46686F7B27C2}"/>
              </a:ext>
            </a:extLst>
          </p:cNvPr>
          <p:cNvCxnSpPr>
            <a:cxnSpLocks/>
          </p:cNvCxnSpPr>
          <p:nvPr/>
        </p:nvCxnSpPr>
        <p:spPr>
          <a:xfrm flipV="1">
            <a:off x="2437577"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5E2D6E7-2BCA-F449-94FA-CC8B456B87C8}"/>
              </a:ext>
            </a:extLst>
          </p:cNvPr>
          <p:cNvCxnSpPr>
            <a:cxnSpLocks/>
          </p:cNvCxnSpPr>
          <p:nvPr/>
        </p:nvCxnSpPr>
        <p:spPr>
          <a:xfrm flipV="1">
            <a:off x="7312731"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6D0019C-2A9E-8F44-B068-D3F3795E0914}"/>
              </a:ext>
            </a:extLst>
          </p:cNvPr>
          <p:cNvCxnSpPr>
            <a:cxnSpLocks/>
          </p:cNvCxnSpPr>
          <p:nvPr/>
        </p:nvCxnSpPr>
        <p:spPr>
          <a:xfrm flipV="1">
            <a:off x="4875154"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C62DB9B-F04D-914E-8303-0066FAE3E76E}"/>
              </a:ext>
            </a:extLst>
          </p:cNvPr>
          <p:cNvCxnSpPr>
            <a:cxnSpLocks/>
          </p:cNvCxnSpPr>
          <p:nvPr/>
        </p:nvCxnSpPr>
        <p:spPr>
          <a:xfrm flipV="1">
            <a:off x="9750308"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5805D5F-9E47-EE40-A574-FBEE05DA1FF6}"/>
              </a:ext>
            </a:extLst>
          </p:cNvPr>
          <p:cNvCxnSpPr>
            <a:cxnSpLocks/>
          </p:cNvCxnSpPr>
          <p:nvPr/>
        </p:nvCxnSpPr>
        <p:spPr>
          <a:xfrm flipH="1" flipV="1">
            <a:off x="12187884" y="4984048"/>
            <a:ext cx="4116"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5CBF7C8-4725-5945-9099-8C3D14F33692}"/>
              </a:ext>
            </a:extLst>
          </p:cNvPr>
          <p:cNvCxnSpPr>
            <a:cxnSpLocks/>
          </p:cNvCxnSpPr>
          <p:nvPr/>
        </p:nvCxnSpPr>
        <p:spPr>
          <a:xfrm flipV="1">
            <a:off x="0" y="4984048"/>
            <a:ext cx="0" cy="187395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5EB734F5-6503-A74B-B824-2D42C3361434}"/>
              </a:ext>
            </a:extLst>
          </p:cNvPr>
          <p:cNvPicPr>
            <a:picLocks noChangeAspect="1"/>
          </p:cNvPicPr>
          <p:nvPr/>
        </p:nvPicPr>
        <p:blipFill>
          <a:blip r:embed="rId2"/>
          <a:stretch>
            <a:fillRect/>
          </a:stretch>
        </p:blipFill>
        <p:spPr>
          <a:xfrm>
            <a:off x="8947333" y="3117214"/>
            <a:ext cx="3240551" cy="1857601"/>
          </a:xfrm>
          <a:prstGeom prst="rect">
            <a:avLst/>
          </a:prstGeom>
        </p:spPr>
      </p:pic>
      <p:pic>
        <p:nvPicPr>
          <p:cNvPr id="1026" name="Picture 2" descr="Uber and Lyft need to make drivers employees, appeals court rules - CNET">
            <a:extLst>
              <a:ext uri="{FF2B5EF4-FFF2-40B4-BE49-F238E27FC236}">
                <a16:creationId xmlns:a16="http://schemas.microsoft.com/office/drawing/2014/main" id="{2B527F4E-4BA4-7242-9398-EFEB5833DC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7124" y="4984048"/>
            <a:ext cx="3331470" cy="18739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YouTube warns creators it will start to demonetize low-quality kids&amp;#39; videos  next month | TechCrunch">
            <a:extLst>
              <a:ext uri="{FF2B5EF4-FFF2-40B4-BE49-F238E27FC236}">
                <a16:creationId xmlns:a16="http://schemas.microsoft.com/office/drawing/2014/main" id="{709BDCE6-4084-9946-B384-73BC6B5892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8594" y="4984047"/>
            <a:ext cx="2824778" cy="18831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istory Tells Us the Stock Market Rally Will Continue Through Christmas |  Fortune">
            <a:extLst>
              <a:ext uri="{FF2B5EF4-FFF2-40B4-BE49-F238E27FC236}">
                <a16:creationId xmlns:a16="http://schemas.microsoft.com/office/drawing/2014/main" id="{C8AC369A-18BF-BD4D-88D0-60A02D8B22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3372" y="4993280"/>
            <a:ext cx="3240368" cy="1873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line Advertising, Good or Bad? – Gavin&amp;#39;s Blog">
            <a:extLst>
              <a:ext uri="{FF2B5EF4-FFF2-40B4-BE49-F238E27FC236}">
                <a16:creationId xmlns:a16="http://schemas.microsoft.com/office/drawing/2014/main" id="{4119EE7D-93D2-4544-84E5-2D5D17D968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086" y="4984047"/>
            <a:ext cx="3331470" cy="1873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Genomic Data Sharing Policies: Global Challenges and Innovative Solutions  for Sharing Human Genomic Data">
            <a:extLst>
              <a:ext uri="{FF2B5EF4-FFF2-40B4-BE49-F238E27FC236}">
                <a16:creationId xmlns:a16="http://schemas.microsoft.com/office/drawing/2014/main" id="{C2A6C1CE-0E00-4048-B726-35FD04D843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47332" y="1265792"/>
            <a:ext cx="3325991" cy="185142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Facebook reinforces political polarization - The DePaulia">
            <a:extLst>
              <a:ext uri="{FF2B5EF4-FFF2-40B4-BE49-F238E27FC236}">
                <a16:creationId xmlns:a16="http://schemas.microsoft.com/office/drawing/2014/main" id="{1D80C0C7-0246-FF4D-A5B6-314214AD44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80437" y="0"/>
            <a:ext cx="3264651" cy="145033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4344B94-ACEE-134E-AA99-68B28B26B654}"/>
              </a:ext>
            </a:extLst>
          </p:cNvPr>
          <p:cNvCxnSpPr>
            <a:cxnSpLocks/>
          </p:cNvCxnSpPr>
          <p:nvPr/>
        </p:nvCxnSpPr>
        <p:spPr>
          <a:xfrm>
            <a:off x="8980438" y="-123005"/>
            <a:ext cx="0" cy="506996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D5EFD05-22E3-564A-B382-4C2E609C9677}"/>
              </a:ext>
            </a:extLst>
          </p:cNvPr>
          <p:cNvCxnSpPr>
            <a:cxnSpLocks/>
          </p:cNvCxnSpPr>
          <p:nvPr/>
        </p:nvCxnSpPr>
        <p:spPr>
          <a:xfrm>
            <a:off x="0" y="4946959"/>
            <a:ext cx="8947333"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4F0EF0F-2BA9-8F40-A7B6-18F992786132}"/>
              </a:ext>
            </a:extLst>
          </p:cNvPr>
          <p:cNvCxnSpPr>
            <a:cxnSpLocks/>
          </p:cNvCxnSpPr>
          <p:nvPr/>
        </p:nvCxnSpPr>
        <p:spPr>
          <a:xfrm flipV="1">
            <a:off x="2795384" y="4946958"/>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70D001D-E221-834C-B68D-2E512BBA3604}"/>
              </a:ext>
            </a:extLst>
          </p:cNvPr>
          <p:cNvCxnSpPr>
            <a:cxnSpLocks/>
          </p:cNvCxnSpPr>
          <p:nvPr/>
        </p:nvCxnSpPr>
        <p:spPr>
          <a:xfrm flipV="1">
            <a:off x="6099619" y="4909871"/>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0635F34-54CA-0D4F-A48F-67052A87C683}"/>
              </a:ext>
            </a:extLst>
          </p:cNvPr>
          <p:cNvCxnSpPr>
            <a:cxnSpLocks/>
          </p:cNvCxnSpPr>
          <p:nvPr/>
        </p:nvCxnSpPr>
        <p:spPr>
          <a:xfrm flipV="1">
            <a:off x="8996936" y="4946958"/>
            <a:ext cx="11740" cy="191104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09DA32-3294-4C44-9219-FD640A8662A6}"/>
              </a:ext>
            </a:extLst>
          </p:cNvPr>
          <p:cNvCxnSpPr>
            <a:cxnSpLocks/>
          </p:cNvCxnSpPr>
          <p:nvPr/>
        </p:nvCxnSpPr>
        <p:spPr>
          <a:xfrm flipH="1" flipV="1">
            <a:off x="8982818" y="4965504"/>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751A8D9-9750-CA4A-9FB0-AFAEB447258D}"/>
              </a:ext>
            </a:extLst>
          </p:cNvPr>
          <p:cNvCxnSpPr>
            <a:cxnSpLocks/>
          </p:cNvCxnSpPr>
          <p:nvPr/>
        </p:nvCxnSpPr>
        <p:spPr>
          <a:xfrm flipH="1" flipV="1">
            <a:off x="9008676" y="3098670"/>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E7E978-0C3E-A14F-B323-B37DA5BEC6A7}"/>
              </a:ext>
            </a:extLst>
          </p:cNvPr>
          <p:cNvCxnSpPr>
            <a:cxnSpLocks/>
          </p:cNvCxnSpPr>
          <p:nvPr/>
        </p:nvCxnSpPr>
        <p:spPr>
          <a:xfrm flipH="1" flipV="1">
            <a:off x="9008676" y="1500493"/>
            <a:ext cx="3236417" cy="1854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7FADE1E-C40B-2C4F-8C8A-F8F463305111}"/>
              </a:ext>
            </a:extLst>
          </p:cNvPr>
          <p:cNvSpPr txBox="1"/>
          <p:nvPr/>
        </p:nvSpPr>
        <p:spPr>
          <a:xfrm>
            <a:off x="4872305" y="2388839"/>
            <a:ext cx="2810323" cy="523220"/>
          </a:xfrm>
          <a:prstGeom prst="rect">
            <a:avLst/>
          </a:prstGeom>
          <a:solidFill>
            <a:schemeClr val="bg1"/>
          </a:solidFill>
        </p:spPr>
        <p:txBody>
          <a:bodyPr wrap="square" rtlCol="0">
            <a:spAutoFit/>
          </a:bodyPr>
          <a:lstStyle/>
          <a:p>
            <a:pPr algn="ctr"/>
            <a:r>
              <a:rPr lang="en-US" sz="2800" dirty="0"/>
              <a:t>Environment</a:t>
            </a:r>
          </a:p>
        </p:txBody>
      </p:sp>
      <p:sp>
        <p:nvSpPr>
          <p:cNvPr id="42" name="TextBox 41">
            <a:extLst>
              <a:ext uri="{FF2B5EF4-FFF2-40B4-BE49-F238E27FC236}">
                <a16:creationId xmlns:a16="http://schemas.microsoft.com/office/drawing/2014/main" id="{6F45C931-55F7-5C47-AA10-3518E0B326DE}"/>
              </a:ext>
            </a:extLst>
          </p:cNvPr>
          <p:cNvSpPr txBox="1"/>
          <p:nvPr/>
        </p:nvSpPr>
        <p:spPr>
          <a:xfrm>
            <a:off x="688215" y="2150153"/>
            <a:ext cx="2625211" cy="954107"/>
          </a:xfrm>
          <a:prstGeom prst="rect">
            <a:avLst/>
          </a:prstGeom>
          <a:solidFill>
            <a:schemeClr val="bg1"/>
          </a:solidFill>
        </p:spPr>
        <p:txBody>
          <a:bodyPr wrap="square">
            <a:spAutoFit/>
          </a:bodyPr>
          <a:lstStyle/>
          <a:p>
            <a:pPr algn="ctr"/>
            <a:r>
              <a:rPr lang="en-US" sz="2800" dirty="0"/>
              <a:t>Learning Algorithms </a:t>
            </a:r>
          </a:p>
        </p:txBody>
      </p:sp>
      <p:sp>
        <p:nvSpPr>
          <p:cNvPr id="38" name="Left-Right Arrow 37">
            <a:extLst>
              <a:ext uri="{FF2B5EF4-FFF2-40B4-BE49-F238E27FC236}">
                <a16:creationId xmlns:a16="http://schemas.microsoft.com/office/drawing/2014/main" id="{DB9A822F-9E97-B548-BB30-A7DAEE8D7772}"/>
              </a:ext>
            </a:extLst>
          </p:cNvPr>
          <p:cNvSpPr/>
          <p:nvPr/>
        </p:nvSpPr>
        <p:spPr>
          <a:xfrm>
            <a:off x="3246915" y="2400408"/>
            <a:ext cx="1889195" cy="5000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76258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60018" y="678497"/>
            <a:ext cx="4406054" cy="646331"/>
          </a:xfrm>
          <a:prstGeom prst="rect">
            <a:avLst/>
          </a:prstGeom>
          <a:solidFill>
            <a:schemeClr val="bg1"/>
          </a:solidFill>
        </p:spPr>
        <p:txBody>
          <a:bodyPr wrap="square">
            <a:spAutoFit/>
          </a:bodyPr>
          <a:lstStyle/>
          <a:p>
            <a:pPr algn="ctr"/>
            <a:r>
              <a:rPr lang="en-US" sz="3600" b="1" dirty="0">
                <a:solidFill>
                  <a:schemeClr val="accent2"/>
                </a:solidFill>
                <a:latin typeface="Cambria Math" charset="0"/>
                <a:ea typeface="Cambria Math" charset="0"/>
                <a:cs typeface="Cambria Math" charset="0"/>
              </a:rPr>
              <a:t>Takeaway</a:t>
            </a:r>
            <a:endParaRPr lang="en-US" sz="3600" b="1" dirty="0">
              <a:solidFill>
                <a:schemeClr val="accent2"/>
              </a:solidFill>
            </a:endParaRPr>
          </a:p>
        </p:txBody>
      </p:sp>
      <p:sp>
        <p:nvSpPr>
          <p:cNvPr id="6" name="Rectangle 5"/>
          <p:cNvSpPr/>
          <p:nvPr/>
        </p:nvSpPr>
        <p:spPr>
          <a:xfrm>
            <a:off x="607765" y="5771944"/>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4392" y="2856394"/>
            <a:ext cx="2342054" cy="1613415"/>
          </a:xfrm>
          <a:prstGeom prst="rect">
            <a:avLst/>
          </a:prstGeom>
        </p:spPr>
      </p:pic>
      <p:sp>
        <p:nvSpPr>
          <p:cNvPr id="8" name="TextBox 7">
            <a:extLst>
              <a:ext uri="{FF2B5EF4-FFF2-40B4-BE49-F238E27FC236}">
                <a16:creationId xmlns:a16="http://schemas.microsoft.com/office/drawing/2014/main" id="{DEB4B80A-7F2D-DC4C-B799-1E3E0EF22D10}"/>
              </a:ext>
            </a:extLst>
          </p:cNvPr>
          <p:cNvSpPr txBox="1"/>
          <p:nvPr/>
        </p:nvSpPr>
        <p:spPr>
          <a:xfrm>
            <a:off x="692882" y="1324436"/>
            <a:ext cx="6725266" cy="954107"/>
          </a:xfrm>
          <a:prstGeom prst="rect">
            <a:avLst/>
          </a:prstGeom>
          <a:noFill/>
        </p:spPr>
        <p:txBody>
          <a:bodyPr wrap="square" rtlCol="0">
            <a:spAutoFit/>
          </a:bodyPr>
          <a:lstStyle/>
          <a:p>
            <a:pPr algn="ctr"/>
            <a:r>
              <a:rPr lang="en-US" sz="2800" dirty="0"/>
              <a:t>Learnability is very sensitive to the  adversarial  assumptions  </a:t>
            </a:r>
          </a:p>
        </p:txBody>
      </p:sp>
      <mc:AlternateContent xmlns:mc="http://schemas.openxmlformats.org/markup-compatibility/2006">
        <mc:Choice xmlns:a14="http://schemas.microsoft.com/office/drawing/2010/main" Requires="a14">
          <p:graphicFrame>
            <p:nvGraphicFramePr>
              <p:cNvPr id="9" name="Table 7">
                <a:extLst>
                  <a:ext uri="{FF2B5EF4-FFF2-40B4-BE49-F238E27FC236}">
                    <a16:creationId xmlns:a16="http://schemas.microsoft.com/office/drawing/2014/main" id="{ABF7700F-5AA0-FC48-BADD-CA7D1E240341}"/>
                  </a:ext>
                </a:extLst>
              </p:cNvPr>
              <p:cNvGraphicFramePr>
                <a:graphicFrameLocks noGrp="1"/>
              </p:cNvGraphicFramePr>
              <p:nvPr>
                <p:extLst>
                  <p:ext uri="{D42A27DB-BD31-4B8C-83A1-F6EECF244321}">
                    <p14:modId xmlns:p14="http://schemas.microsoft.com/office/powerpoint/2010/main" val="3107582439"/>
                  </p:ext>
                </p:extLst>
              </p:nvPr>
            </p:nvGraphicFramePr>
            <p:xfrm>
              <a:off x="692882" y="2500126"/>
              <a:ext cx="6725266" cy="2675121"/>
            </p:xfrm>
            <a:graphic>
              <a:graphicData uri="http://schemas.openxmlformats.org/drawingml/2006/table">
                <a:tbl>
                  <a:tblPr firstRow="1" bandRow="1">
                    <a:tableStyleId>{5C22544A-7EE6-4342-B048-85BDC9FD1C3A}</a:tableStyleId>
                  </a:tblPr>
                  <a:tblGrid>
                    <a:gridCol w="2627007">
                      <a:extLst>
                        <a:ext uri="{9D8B030D-6E8A-4147-A177-3AD203B41FA5}">
                          <a16:colId xmlns:a16="http://schemas.microsoft.com/office/drawing/2014/main" val="1918427262"/>
                        </a:ext>
                      </a:extLst>
                    </a:gridCol>
                    <a:gridCol w="4098259">
                      <a:extLst>
                        <a:ext uri="{9D8B030D-6E8A-4147-A177-3AD203B41FA5}">
                          <a16:colId xmlns:a16="http://schemas.microsoft.com/office/drawing/2014/main" val="2533649819"/>
                        </a:ext>
                      </a:extLst>
                    </a:gridCol>
                  </a:tblGrid>
                  <a:tr h="891707">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Stochastic.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200" b="0" i="1" smtClean="0">
                                        <a:solidFill>
                                          <a:schemeClr val="tx1"/>
                                        </a:solidFill>
                                        <a:latin typeface="Cambria Math" panose="02040503050406030204" pitchFamily="18" charset="0"/>
                                        <a:ea typeface="Cambria Math" panose="02040503050406030204" pitchFamily="18" charset="0"/>
                                      </a:rPr>
                                    </m:ctrlPr>
                                  </m:accPr>
                                  <m:e>
                                    <m:r>
                                      <m:rPr>
                                        <m:sty m:val="p"/>
                                      </m:rPr>
                                      <a:rPr lang="en-US" sz="2200" b="0" i="0" smtClean="0">
                                        <a:solidFill>
                                          <a:schemeClr val="tx1"/>
                                        </a:solidFill>
                                        <a:latin typeface="Cambria Math" panose="02040503050406030204" pitchFamily="18" charset="0"/>
                                        <a:ea typeface="Cambria Math" panose="02040503050406030204" pitchFamily="18" charset="0"/>
                                      </a:rPr>
                                      <m:t>Θ</m:t>
                                    </m:r>
                                  </m:e>
                                </m:acc>
                                <m:d>
                                  <m:dPr>
                                    <m:ctrlPr>
                                      <a:rPr lang="en-US" sz="22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2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200" b="0" i="0" smtClean="0">
                                            <a:solidFill>
                                              <a:srgbClr val="00B050"/>
                                            </a:solidFill>
                                            <a:latin typeface="Cambria Math" panose="02040503050406030204" pitchFamily="18" charset="0"/>
                                            <a:ea typeface="Cambria Math" panose="02040503050406030204" pitchFamily="18" charset="0"/>
                                          </a:rPr>
                                          <m:t>VCDim</m:t>
                                        </m:r>
                                        <m:r>
                                          <a:rPr lang="en-US" sz="2200" b="0" i="0" smtClean="0">
                                            <a:solidFill>
                                              <a:srgbClr val="00B050"/>
                                            </a:solidFill>
                                            <a:latin typeface="Cambria Math" panose="02040503050406030204" pitchFamily="18" charset="0"/>
                                            <a:ea typeface="Cambria Math" panose="02040503050406030204" pitchFamily="18" charset="0"/>
                                          </a:rPr>
                                          <m:t>(</m:t>
                                        </m:r>
                                        <m:r>
                                          <m:rPr>
                                            <m:sty m:val="p"/>
                                          </m:rPr>
                                          <a:rPr lang="en-US" sz="2200" b="0" i="0" smtClean="0">
                                            <a:solidFill>
                                              <a:srgbClr val="00B050"/>
                                            </a:solidFill>
                                            <a:latin typeface="Cambria Math" panose="02040503050406030204" pitchFamily="18" charset="0"/>
                                            <a:ea typeface="Cambria Math" panose="02040503050406030204" pitchFamily="18" charset="0"/>
                                          </a:rPr>
                                          <m:t>H</m:t>
                                        </m:r>
                                        <m:r>
                                          <a:rPr lang="en-US" sz="2200" b="0" i="0" smtClean="0">
                                            <a:solidFill>
                                              <a:srgbClr val="00B050"/>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 </m:t>
                                        </m:r>
                                        <m:r>
                                          <a:rPr lang="en-US" sz="2200" b="0" i="1" smtClean="0">
                                            <a:solidFill>
                                              <a:schemeClr val="tx1"/>
                                            </a:solidFill>
                                            <a:latin typeface="Cambria Math" panose="02040503050406030204" pitchFamily="18" charset="0"/>
                                            <a:ea typeface="Cambria Math" panose="02040503050406030204" pitchFamily="18" charset="0"/>
                                          </a:rPr>
                                          <m:t>𝑇</m:t>
                                        </m:r>
                                      </m:e>
                                    </m:rad>
                                  </m:e>
                                </m:d>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53859713"/>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200" b="0" i="1" smtClean="0">
                                        <a:solidFill>
                                          <a:schemeClr val="tx1"/>
                                        </a:solidFill>
                                        <a:latin typeface="Cambria Math" panose="02040503050406030204" pitchFamily="18" charset="0"/>
                                        <a:ea typeface="Cambria Math" panose="02040503050406030204" pitchFamily="18" charset="0"/>
                                      </a:rPr>
                                    </m:ctrlPr>
                                  </m:accPr>
                                  <m:e>
                                    <m:r>
                                      <m:rPr>
                                        <m:sty m:val="p"/>
                                      </m:rPr>
                                      <a:rPr lang="en-US" sz="2200" b="0" i="0" smtClean="0">
                                        <a:solidFill>
                                          <a:schemeClr val="tx1"/>
                                        </a:solidFill>
                                        <a:latin typeface="Cambria Math" panose="02040503050406030204" pitchFamily="18" charset="0"/>
                                        <a:ea typeface="Cambria Math" panose="02040503050406030204" pitchFamily="18" charset="0"/>
                                      </a:rPr>
                                      <m:t>Θ</m:t>
                                    </m:r>
                                  </m:e>
                                </m:acc>
                                <m:d>
                                  <m:dPr>
                                    <m:ctrlPr>
                                      <a:rPr lang="en-US" sz="22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2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200" b="0" i="0" smtClean="0">
                                            <a:solidFill>
                                              <a:srgbClr val="FF0000"/>
                                            </a:solidFill>
                                            <a:latin typeface="Cambria Math" panose="02040503050406030204" pitchFamily="18" charset="0"/>
                                            <a:ea typeface="Cambria Math" panose="02040503050406030204" pitchFamily="18" charset="0"/>
                                          </a:rPr>
                                          <m:t>Ldim</m:t>
                                        </m:r>
                                        <m:r>
                                          <a:rPr lang="en-US" sz="2200" b="0" i="0" smtClean="0">
                                            <a:solidFill>
                                              <a:srgbClr val="FF0000"/>
                                            </a:solidFill>
                                            <a:latin typeface="Cambria Math" panose="02040503050406030204" pitchFamily="18" charset="0"/>
                                            <a:ea typeface="Cambria Math" panose="02040503050406030204" pitchFamily="18" charset="0"/>
                                          </a:rPr>
                                          <m:t>(</m:t>
                                        </m:r>
                                        <m:r>
                                          <m:rPr>
                                            <m:sty m:val="p"/>
                                          </m:rPr>
                                          <a:rPr lang="en-US" sz="2200" b="0" i="0" smtClean="0">
                                            <a:solidFill>
                                              <a:srgbClr val="FF0000"/>
                                            </a:solidFill>
                                            <a:latin typeface="Cambria Math" panose="02040503050406030204" pitchFamily="18" charset="0"/>
                                            <a:ea typeface="Cambria Math" panose="02040503050406030204" pitchFamily="18" charset="0"/>
                                          </a:rPr>
                                          <m:t>H</m:t>
                                        </m:r>
                                        <m:r>
                                          <a:rPr lang="en-US" sz="2200" b="0" i="0" smtClean="0">
                                            <a:solidFill>
                                              <a:srgbClr val="FF0000"/>
                                            </a:solidFill>
                                            <a:latin typeface="Cambria Math" panose="02040503050406030204" pitchFamily="18" charset="0"/>
                                            <a:ea typeface="Cambria Math" panose="02040503050406030204" pitchFamily="18" charset="0"/>
                                          </a:rPr>
                                          <m:t>)</m:t>
                                        </m:r>
                                        <m:r>
                                          <a:rPr lang="en-US" sz="2200" b="0" i="1" smtClean="0">
                                            <a:solidFill>
                                              <a:schemeClr val="tx1"/>
                                            </a:solidFill>
                                            <a:latin typeface="Cambria Math" panose="02040503050406030204" pitchFamily="18" charset="0"/>
                                            <a:ea typeface="Cambria Math" panose="02040503050406030204" pitchFamily="18" charset="0"/>
                                          </a:rPr>
                                          <m:t> </m:t>
                                        </m:r>
                                        <m:r>
                                          <a:rPr lang="en-US" sz="2200" b="0" i="1" smtClean="0">
                                            <a:solidFill>
                                              <a:schemeClr val="tx1"/>
                                            </a:solidFill>
                                            <a:latin typeface="Cambria Math" panose="02040503050406030204" pitchFamily="18" charset="0"/>
                                            <a:ea typeface="Cambria Math" panose="02040503050406030204" pitchFamily="18" charset="0"/>
                                          </a:rPr>
                                          <m:t>𝑇</m:t>
                                        </m:r>
                                        <m:r>
                                          <a:rPr lang="en-US" sz="2200" b="0" i="1" smtClean="0">
                                            <a:solidFill>
                                              <a:schemeClr val="tx1"/>
                                            </a:solidFill>
                                            <a:latin typeface="Cambria Math" panose="02040503050406030204" pitchFamily="18" charset="0"/>
                                            <a:ea typeface="Cambria Math" panose="02040503050406030204" pitchFamily="18" charset="0"/>
                                          </a:rPr>
                                          <m:t> </m:t>
                                        </m:r>
                                      </m:e>
                                    </m:rad>
                                  </m:e>
                                </m:d>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6022704"/>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Zero-sum Games (Minmax theorem)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accent4"/>
                              </a:solidFill>
                              <a:latin typeface="Cambria Math" panose="02040503050406030204" pitchFamily="18" charset="0"/>
                              <a:ea typeface="Cambria Math" panose="02040503050406030204" pitchFamily="18" charset="0"/>
                            </a:rPr>
                            <a:t>Largest triangular subgame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6079084"/>
                      </a:ext>
                    </a:extLst>
                  </a:tr>
                </a:tbl>
              </a:graphicData>
            </a:graphic>
          </p:graphicFrame>
        </mc:Choice>
        <mc:Fallback>
          <p:graphicFrame>
            <p:nvGraphicFramePr>
              <p:cNvPr id="9" name="Table 7">
                <a:extLst>
                  <a:ext uri="{FF2B5EF4-FFF2-40B4-BE49-F238E27FC236}">
                    <a16:creationId xmlns:a16="http://schemas.microsoft.com/office/drawing/2014/main" id="{ABF7700F-5AA0-FC48-BADD-CA7D1E240341}"/>
                  </a:ext>
                </a:extLst>
              </p:cNvPr>
              <p:cNvGraphicFramePr>
                <a:graphicFrameLocks noGrp="1"/>
              </p:cNvGraphicFramePr>
              <p:nvPr>
                <p:extLst>
                  <p:ext uri="{D42A27DB-BD31-4B8C-83A1-F6EECF244321}">
                    <p14:modId xmlns:p14="http://schemas.microsoft.com/office/powerpoint/2010/main" val="3107582439"/>
                  </p:ext>
                </p:extLst>
              </p:nvPr>
            </p:nvGraphicFramePr>
            <p:xfrm>
              <a:off x="692882" y="2500126"/>
              <a:ext cx="6725266" cy="2675121"/>
            </p:xfrm>
            <a:graphic>
              <a:graphicData uri="http://schemas.openxmlformats.org/drawingml/2006/table">
                <a:tbl>
                  <a:tblPr firstRow="1" bandRow="1">
                    <a:tableStyleId>{5C22544A-7EE6-4342-B048-85BDC9FD1C3A}</a:tableStyleId>
                  </a:tblPr>
                  <a:tblGrid>
                    <a:gridCol w="2627007">
                      <a:extLst>
                        <a:ext uri="{9D8B030D-6E8A-4147-A177-3AD203B41FA5}">
                          <a16:colId xmlns:a16="http://schemas.microsoft.com/office/drawing/2014/main" val="1918427262"/>
                        </a:ext>
                      </a:extLst>
                    </a:gridCol>
                    <a:gridCol w="4098259">
                      <a:extLst>
                        <a:ext uri="{9D8B030D-6E8A-4147-A177-3AD203B41FA5}">
                          <a16:colId xmlns:a16="http://schemas.microsoft.com/office/drawing/2014/main" val="2533649819"/>
                        </a:ext>
                      </a:extLst>
                    </a:gridCol>
                  </a:tblGrid>
                  <a:tr h="891707">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Stochastic.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198" r="-309" b="-205634"/>
                          </a:stretch>
                        </a:blipFill>
                      </a:tcPr>
                    </a:tc>
                    <a:extLst>
                      <a:ext uri="{0D108BD9-81ED-4DB2-BD59-A6C34878D82A}">
                        <a16:rowId xmlns:a16="http://schemas.microsoft.com/office/drawing/2014/main" val="1253859713"/>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4"/>
                          <a:stretch>
                            <a:fillRect l="-64198" t="-101429" r="-309" b="-108571"/>
                          </a:stretch>
                        </a:blipFill>
                      </a:tcPr>
                    </a:tc>
                    <a:extLst>
                      <a:ext uri="{0D108BD9-81ED-4DB2-BD59-A6C34878D82A}">
                        <a16:rowId xmlns:a16="http://schemas.microsoft.com/office/drawing/2014/main" val="1136022704"/>
                      </a:ext>
                    </a:extLst>
                  </a:tr>
                  <a:tr h="891707">
                    <a:tc>
                      <a:txBody>
                        <a:bodyPr/>
                        <a:lstStyle/>
                        <a:p>
                          <a:pPr algn="ctr"/>
                          <a:r>
                            <a:rPr lang="en-US" sz="2200" dirty="0">
                              <a:solidFill>
                                <a:schemeClr val="tx1"/>
                              </a:solidFill>
                              <a:latin typeface="Cambria Math" panose="02040503050406030204" pitchFamily="18" charset="0"/>
                              <a:ea typeface="Cambria Math" panose="02040503050406030204" pitchFamily="18" charset="0"/>
                            </a:rPr>
                            <a:t>Zero-sum Games (Minmax theorem)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accent4"/>
                              </a:solidFill>
                              <a:latin typeface="Cambria Math" panose="02040503050406030204" pitchFamily="18" charset="0"/>
                              <a:ea typeface="Cambria Math" panose="02040503050406030204" pitchFamily="18" charset="0"/>
                            </a:rPr>
                            <a:t>Largest triangular subgame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96079084"/>
                      </a:ext>
                    </a:extLst>
                  </a:tr>
                </a:tbl>
              </a:graphicData>
            </a:graphic>
          </p:graphicFrame>
        </mc:Fallback>
      </mc:AlternateContent>
    </p:spTree>
    <p:extLst>
      <p:ext uri="{BB962C8B-B14F-4D97-AF65-F5344CB8AC3E}">
        <p14:creationId xmlns:p14="http://schemas.microsoft.com/office/powerpoint/2010/main" val="2687888989"/>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114B-671C-DE41-9FC9-8A32FD74C83D}"/>
              </a:ext>
            </a:extLst>
          </p:cNvPr>
          <p:cNvSpPr>
            <a:spLocks noGrp="1"/>
          </p:cNvSpPr>
          <p:nvPr>
            <p:ph type="title"/>
          </p:nvPr>
        </p:nvSpPr>
        <p:spPr/>
        <p:txBody>
          <a:bodyPr/>
          <a:lstStyle/>
          <a:p>
            <a:r>
              <a:rPr lang="en-US" dirty="0"/>
              <a:t>Real Valued Learning and Games</a:t>
            </a:r>
          </a:p>
        </p:txBody>
      </p:sp>
      <p:sp>
        <p:nvSpPr>
          <p:cNvPr id="3" name="Content Placeholder 2">
            <a:extLst>
              <a:ext uri="{FF2B5EF4-FFF2-40B4-BE49-F238E27FC236}">
                <a16:creationId xmlns:a16="http://schemas.microsoft.com/office/drawing/2014/main" id="{B4992D2E-7480-0246-8E6E-4C83C3E33D09}"/>
              </a:ext>
            </a:extLst>
          </p:cNvPr>
          <p:cNvSpPr>
            <a:spLocks noGrp="1"/>
          </p:cNvSpPr>
          <p:nvPr>
            <p:ph idx="1"/>
          </p:nvPr>
        </p:nvSpPr>
        <p:spPr/>
        <p:txBody>
          <a:bodyPr>
            <a:normAutofit/>
          </a:bodyPr>
          <a:lstStyle/>
          <a:p>
            <a:pPr marL="0" indent="0">
              <a:lnSpc>
                <a:spcPct val="100000"/>
              </a:lnSpc>
              <a:buNone/>
            </a:pPr>
            <a:r>
              <a:rPr lang="en-US" sz="2400" dirty="0"/>
              <a:t>Real-valued learning problems and games:</a:t>
            </a:r>
          </a:p>
          <a:p>
            <a:pPr marL="0" indent="0">
              <a:lnSpc>
                <a:spcPct val="100000"/>
              </a:lnSpc>
              <a:buNone/>
            </a:pPr>
            <a:endParaRPr lang="en-US" sz="2400" dirty="0"/>
          </a:p>
          <a:p>
            <a:pPr marL="0" indent="0">
              <a:lnSpc>
                <a:spcPct val="100000"/>
              </a:lnSpc>
              <a:buNone/>
            </a:pPr>
            <a:r>
              <a:rPr lang="en-US" sz="2400" dirty="0"/>
              <a:t>Offline and online learnability characterizations are well-understood. Rademacher complexity </a:t>
            </a:r>
            <a:r>
              <a:rPr lang="en-US" sz="2400" dirty="0">
                <a:solidFill>
                  <a:schemeClr val="accent6"/>
                </a:solidFill>
              </a:rPr>
              <a:t>[Bartlett and Mendelson’03]</a:t>
            </a:r>
            <a:r>
              <a:rPr lang="en-US" sz="2400" dirty="0"/>
              <a:t>, </a:t>
            </a:r>
            <a:r>
              <a:rPr lang="en-US" sz="2400" dirty="0" err="1"/>
              <a:t>psuedo</a:t>
            </a:r>
            <a:r>
              <a:rPr lang="en-US" sz="2400" dirty="0"/>
              <a:t>-dimension </a:t>
            </a:r>
            <a:r>
              <a:rPr lang="en-US" sz="2400" dirty="0">
                <a:solidFill>
                  <a:schemeClr val="accent6"/>
                </a:solidFill>
              </a:rPr>
              <a:t>[Pollard’84],</a:t>
            </a:r>
            <a:r>
              <a:rPr lang="en-US" sz="2400" dirty="0"/>
              <a:t> sequential Rademacher complexity </a:t>
            </a:r>
            <a:r>
              <a:rPr lang="en-US" sz="2400" dirty="0">
                <a:solidFill>
                  <a:schemeClr val="accent6"/>
                </a:solidFill>
              </a:rPr>
              <a:t>[Sridharan, </a:t>
            </a:r>
            <a:r>
              <a:rPr lang="en-US" sz="2400" dirty="0" err="1">
                <a:solidFill>
                  <a:schemeClr val="accent6"/>
                </a:solidFill>
              </a:rPr>
              <a:t>Rakhlin</a:t>
            </a:r>
            <a:r>
              <a:rPr lang="en-US" sz="2400" dirty="0">
                <a:solidFill>
                  <a:schemeClr val="accent6"/>
                </a:solidFill>
              </a:rPr>
              <a:t>, and Tewari’15]</a:t>
            </a:r>
            <a:r>
              <a:rPr lang="en-US" sz="2400" dirty="0"/>
              <a:t>,, etc.</a:t>
            </a:r>
          </a:p>
          <a:p>
            <a:pPr marL="0" indent="0">
              <a:lnSpc>
                <a:spcPct val="100000"/>
              </a:lnSpc>
              <a:buNone/>
            </a:pPr>
            <a:endParaRPr lang="en-US" sz="2400" dirty="0"/>
          </a:p>
          <a:p>
            <a:pPr marL="0" indent="0">
              <a:lnSpc>
                <a:spcPct val="100000"/>
              </a:lnSpc>
              <a:buNone/>
            </a:pPr>
            <a:r>
              <a:rPr lang="en-US" sz="2400" dirty="0"/>
              <a:t>For Minmax, sufficient conditions via fat-shattering </a:t>
            </a:r>
            <a:r>
              <a:rPr lang="en-US" sz="2400" dirty="0">
                <a:solidFill>
                  <a:schemeClr val="accent6"/>
                </a:solidFill>
              </a:rPr>
              <a:t>[Daskalakis-</a:t>
            </a:r>
            <a:r>
              <a:rPr lang="en-US" sz="2400" dirty="0" err="1">
                <a:solidFill>
                  <a:schemeClr val="accent6"/>
                </a:solidFill>
              </a:rPr>
              <a:t>Golowich</a:t>
            </a:r>
            <a:r>
              <a:rPr lang="en-US" sz="2400" dirty="0">
                <a:solidFill>
                  <a:schemeClr val="accent6"/>
                </a:solidFill>
              </a:rPr>
              <a:t> 21]. </a:t>
            </a:r>
            <a:r>
              <a:rPr lang="en-US" sz="2400" dirty="0"/>
              <a:t>A characterization is open.</a:t>
            </a:r>
          </a:p>
          <a:p>
            <a:pPr marL="0" indent="0">
              <a:lnSpc>
                <a:spcPct val="100000"/>
              </a:lnSpc>
              <a:buNone/>
            </a:pPr>
            <a:endParaRPr lang="en-US" sz="2400" dirty="0"/>
          </a:p>
        </p:txBody>
      </p:sp>
    </p:spTree>
    <p:extLst>
      <p:ext uri="{BB962C8B-B14F-4D97-AF65-F5344CB8AC3E}">
        <p14:creationId xmlns:p14="http://schemas.microsoft.com/office/powerpoint/2010/main" val="32619647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E009-28AF-9E4D-8FB3-D6DF6E93EA4B}"/>
              </a:ext>
            </a:extLst>
          </p:cNvPr>
          <p:cNvSpPr/>
          <p:nvPr/>
        </p:nvSpPr>
        <p:spPr>
          <a:xfrm>
            <a:off x="1403722"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5" name="Chevron 4">
            <a:extLst>
              <a:ext uri="{FF2B5EF4-FFF2-40B4-BE49-F238E27FC236}">
                <a16:creationId xmlns:a16="http://schemas.microsoft.com/office/drawing/2014/main" id="{BA2F4B99-1819-D147-B7A1-0E446501B3C9}"/>
              </a:ext>
            </a:extLst>
          </p:cNvPr>
          <p:cNvSpPr/>
          <p:nvPr/>
        </p:nvSpPr>
        <p:spPr bwMode="auto">
          <a:xfrm>
            <a:off x="3660298" y="6917401"/>
            <a:ext cx="5401352" cy="1828800"/>
          </a:xfrm>
          <a:prstGeom prst="chevron">
            <a:avLst/>
          </a:prstGeom>
          <a:solidFill>
            <a:srgbClr val="0096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ea typeface="Cambria Math" panose="02040503050406030204" pitchFamily="18" charset="0"/>
                <a:cs typeface="Cambria Math" charset="0"/>
              </a:rPr>
              <a:t>Agents have different distributions and objectives that need to be satisfied.</a:t>
            </a:r>
          </a:p>
        </p:txBody>
      </p:sp>
      <p:sp>
        <p:nvSpPr>
          <p:cNvPr id="6" name="Pentagon 5">
            <a:extLst>
              <a:ext uri="{FF2B5EF4-FFF2-40B4-BE49-F238E27FC236}">
                <a16:creationId xmlns:a16="http://schemas.microsoft.com/office/drawing/2014/main" id="{91485369-DE69-614F-B540-6693888EE9AE}"/>
              </a:ext>
            </a:extLst>
          </p:cNvPr>
          <p:cNvSpPr/>
          <p:nvPr/>
        </p:nvSpPr>
        <p:spPr bwMode="auto">
          <a:xfrm>
            <a:off x="1416797" y="378764"/>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Offline (Stochastic) Learning</a:t>
            </a:r>
          </a:p>
        </p:txBody>
      </p:sp>
      <p:sp>
        <p:nvSpPr>
          <p:cNvPr id="7" name="Rectangle 6">
            <a:extLst>
              <a:ext uri="{FF2B5EF4-FFF2-40B4-BE49-F238E27FC236}">
                <a16:creationId xmlns:a16="http://schemas.microsoft.com/office/drawing/2014/main" id="{FC61E7B5-183D-4D4F-9D4C-4C18FAA28C7E}"/>
              </a:ext>
            </a:extLst>
          </p:cNvPr>
          <p:cNvSpPr/>
          <p:nvPr/>
        </p:nvSpPr>
        <p:spPr>
          <a:xfrm>
            <a:off x="1403722"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8" name="Chevron 7">
            <a:extLst>
              <a:ext uri="{FF2B5EF4-FFF2-40B4-BE49-F238E27FC236}">
                <a16:creationId xmlns:a16="http://schemas.microsoft.com/office/drawing/2014/main" id="{D8BF4B2D-11AD-E148-8D84-299ADF8B0E27}"/>
              </a:ext>
            </a:extLst>
          </p:cNvPr>
          <p:cNvSpPr/>
          <p:nvPr/>
        </p:nvSpPr>
        <p:spPr bwMode="auto">
          <a:xfrm>
            <a:off x="101341" y="6926591"/>
            <a:ext cx="5458371" cy="1828800"/>
          </a:xfrm>
          <a:prstGeom prst="chevron">
            <a:avLst/>
          </a:prstGeom>
          <a:solidFill>
            <a:srgbClr val="0096FF">
              <a:alpha val="25000"/>
            </a:srgb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ea typeface="Cambria Math" panose="02040503050406030204" pitchFamily="18" charset="0"/>
                <a:cs typeface="Cambria Math" charset="0"/>
              </a:rPr>
              <a:t>Agents want to receive an “equitable” burden of resources, e.g., avoid free riding.</a:t>
            </a:r>
          </a:p>
        </p:txBody>
      </p:sp>
      <p:sp>
        <p:nvSpPr>
          <p:cNvPr id="10" name="Rectangle 9">
            <a:extLst>
              <a:ext uri="{FF2B5EF4-FFF2-40B4-BE49-F238E27FC236}">
                <a16:creationId xmlns:a16="http://schemas.microsoft.com/office/drawing/2014/main" id="{A565F97F-A8A2-B24B-AB77-0E92D03792E4}"/>
              </a:ext>
            </a:extLst>
          </p:cNvPr>
          <p:cNvSpPr/>
          <p:nvPr/>
        </p:nvSpPr>
        <p:spPr>
          <a:xfrm>
            <a:off x="1403722"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2" name="Rectangle 11">
            <a:extLst>
              <a:ext uri="{FF2B5EF4-FFF2-40B4-BE49-F238E27FC236}">
                <a16:creationId xmlns:a16="http://schemas.microsoft.com/office/drawing/2014/main" id="{72BCF46A-E1F3-8548-A399-9AE355556192}"/>
              </a:ext>
            </a:extLst>
          </p:cNvPr>
          <p:cNvSpPr/>
          <p:nvPr/>
        </p:nvSpPr>
        <p:spPr bwMode="auto">
          <a:xfrm>
            <a:off x="400401" y="378767"/>
            <a:ext cx="914400" cy="5943600"/>
          </a:xfrm>
          <a:prstGeom prst="rect">
            <a:avLst/>
          </a:prstGeom>
          <a:solidFill>
            <a:srgbClr val="011893"/>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dirty="0">
                <a:solidFill>
                  <a:schemeClr val="bg1"/>
                </a:solidFill>
                <a:ea typeface="Cambria Math" panose="02040503050406030204" pitchFamily="18" charset="0"/>
                <a:cs typeface="Geneva" pitchFamily="-110" charset="-128"/>
              </a:rPr>
              <a:t>Adversarial Interactions</a:t>
            </a:r>
          </a:p>
        </p:txBody>
      </p:sp>
      <p:sp>
        <p:nvSpPr>
          <p:cNvPr id="13" name="Rectangle 12">
            <a:extLst>
              <a:ext uri="{FF2B5EF4-FFF2-40B4-BE49-F238E27FC236}">
                <a16:creationId xmlns:a16="http://schemas.microsoft.com/office/drawing/2014/main" id="{C903DED8-8137-D343-BA31-8B684C92BB5B}"/>
              </a:ext>
            </a:extLst>
          </p:cNvPr>
          <p:cNvSpPr/>
          <p:nvPr/>
        </p:nvSpPr>
        <p:spPr>
          <a:xfrm>
            <a:off x="1403722"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Pentagon 15">
            <a:extLst>
              <a:ext uri="{FF2B5EF4-FFF2-40B4-BE49-F238E27FC236}">
                <a16:creationId xmlns:a16="http://schemas.microsoft.com/office/drawing/2014/main" id="{B47CF070-8791-394F-9959-C4ED221880B3}"/>
              </a:ext>
            </a:extLst>
          </p:cNvPr>
          <p:cNvSpPr/>
          <p:nvPr/>
        </p:nvSpPr>
        <p:spPr bwMode="auto">
          <a:xfrm>
            <a:off x="1416797" y="1590345"/>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Online (Adversarial) Learning</a:t>
            </a:r>
          </a:p>
        </p:txBody>
      </p:sp>
      <p:sp>
        <p:nvSpPr>
          <p:cNvPr id="17" name="Pentagon 16">
            <a:extLst>
              <a:ext uri="{FF2B5EF4-FFF2-40B4-BE49-F238E27FC236}">
                <a16:creationId xmlns:a16="http://schemas.microsoft.com/office/drawing/2014/main" id="{BBF6C0FE-3352-0345-9337-0117D0D8932B}"/>
              </a:ext>
            </a:extLst>
          </p:cNvPr>
          <p:cNvSpPr/>
          <p:nvPr/>
        </p:nvSpPr>
        <p:spPr bwMode="auto">
          <a:xfrm>
            <a:off x="1416797" y="2801926"/>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Zero-Sum Games and Solution Concepts</a:t>
            </a:r>
          </a:p>
        </p:txBody>
      </p:sp>
      <p:sp>
        <p:nvSpPr>
          <p:cNvPr id="18" name="Pentagon 17">
            <a:extLst>
              <a:ext uri="{FF2B5EF4-FFF2-40B4-BE49-F238E27FC236}">
                <a16:creationId xmlns:a16="http://schemas.microsoft.com/office/drawing/2014/main" id="{373CF6E1-C188-9349-91BE-26D5386A6532}"/>
              </a:ext>
            </a:extLst>
          </p:cNvPr>
          <p:cNvSpPr/>
          <p:nvPr/>
        </p:nvSpPr>
        <p:spPr bwMode="auto">
          <a:xfrm>
            <a:off x="1416797" y="4013507"/>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Nicer than worst-case adversaries</a:t>
            </a:r>
          </a:p>
        </p:txBody>
      </p:sp>
      <p:sp>
        <p:nvSpPr>
          <p:cNvPr id="19" name="Pentagon 18">
            <a:extLst>
              <a:ext uri="{FF2B5EF4-FFF2-40B4-BE49-F238E27FC236}">
                <a16:creationId xmlns:a16="http://schemas.microsoft.com/office/drawing/2014/main" id="{5625D788-A527-3A45-9108-CCB0DA1C8214}"/>
              </a:ext>
            </a:extLst>
          </p:cNvPr>
          <p:cNvSpPr/>
          <p:nvPr/>
        </p:nvSpPr>
        <p:spPr bwMode="auto">
          <a:xfrm>
            <a:off x="1416797" y="5225087"/>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Computational aspects</a:t>
            </a:r>
          </a:p>
        </p:txBody>
      </p:sp>
      <p:sp>
        <p:nvSpPr>
          <p:cNvPr id="2" name="Rectangle 1">
            <a:extLst>
              <a:ext uri="{FF2B5EF4-FFF2-40B4-BE49-F238E27FC236}">
                <a16:creationId xmlns:a16="http://schemas.microsoft.com/office/drawing/2014/main" id="{E97B47B9-1B2E-8B47-BB06-6D57777A5B5B}"/>
              </a:ext>
            </a:extLst>
          </p:cNvPr>
          <p:cNvSpPr/>
          <p:nvPr/>
        </p:nvSpPr>
        <p:spPr>
          <a:xfrm>
            <a:off x="1377218" y="5168715"/>
            <a:ext cx="6216278" cy="1176484"/>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3CA6D4-177A-2641-B840-AD14643468A8}"/>
              </a:ext>
            </a:extLst>
          </p:cNvPr>
          <p:cNvSpPr/>
          <p:nvPr/>
        </p:nvSpPr>
        <p:spPr>
          <a:xfrm>
            <a:off x="1377218" y="290075"/>
            <a:ext cx="6216278" cy="3665504"/>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9709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593083" y="3722672"/>
            <a:ext cx="1009974"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5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p:txBody>
          <a:bodyPr/>
          <a:lstStyle/>
          <a:p>
            <a:r>
              <a:rPr lang="en-US" dirty="0"/>
              <a:t>        Statistical Guarantees</a:t>
            </a:r>
          </a:p>
        </p:txBody>
      </p:sp>
      <p:pic>
        <p:nvPicPr>
          <p:cNvPr id="34" name="Picture 33" descr="stick_figure_search_clues_1600_clr_1814-e1360778164687.png">
            <a:extLst>
              <a:ext uri="{FF2B5EF4-FFF2-40B4-BE49-F238E27FC236}">
                <a16:creationId xmlns:a16="http://schemas.microsoft.com/office/drawing/2014/main" id="{3F3C3257-30FA-884B-A30A-85558E336ED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flipH="1">
            <a:off x="-25938" y="0"/>
            <a:ext cx="1595702" cy="1636876"/>
          </a:xfrm>
          <a:prstGeom prst="rect">
            <a:avLst/>
          </a:prstGeom>
        </p:spPr>
      </p:pic>
      <p:sp>
        <p:nvSpPr>
          <p:cNvPr id="18" name="Rounded Rectangle 17">
            <a:extLst>
              <a:ext uri="{FF2B5EF4-FFF2-40B4-BE49-F238E27FC236}">
                <a16:creationId xmlns:a16="http://schemas.microsoft.com/office/drawing/2014/main" id="{837B6D41-6EED-7745-97F2-2812EFA7652D}"/>
              </a:ext>
            </a:extLst>
          </p:cNvPr>
          <p:cNvSpPr/>
          <p:nvPr/>
        </p:nvSpPr>
        <p:spPr>
          <a:xfrm>
            <a:off x="825781" y="1266350"/>
            <a:ext cx="5204713" cy="5434657"/>
          </a:xfrm>
          <a:prstGeom prst="roundRect">
            <a:avLst>
              <a:gd name="adj" fmla="val 2127"/>
            </a:avLst>
          </a:prstGeom>
          <a:solidFill>
            <a:schemeClr val="accent3">
              <a:lumMod val="20000"/>
              <a:lumOff val="80000"/>
              <a:alpha val="74824"/>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4A80EA37-7966-C14D-A2EE-BBF135C803D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028054" y="5070262"/>
            <a:ext cx="993592" cy="982413"/>
          </a:xfrm>
          <a:prstGeom prst="rect">
            <a:avLst/>
          </a:prstGeom>
        </p:spPr>
      </p:pic>
      <p:sp>
        <p:nvSpPr>
          <p:cNvPr id="20" name="Rectangle 19">
            <a:extLst>
              <a:ext uri="{FF2B5EF4-FFF2-40B4-BE49-F238E27FC236}">
                <a16:creationId xmlns:a16="http://schemas.microsoft.com/office/drawing/2014/main" id="{375CC724-B854-6142-8699-E0B1044815F9}"/>
              </a:ext>
            </a:extLst>
          </p:cNvPr>
          <p:cNvSpPr/>
          <p:nvPr/>
        </p:nvSpPr>
        <p:spPr>
          <a:xfrm>
            <a:off x="990805" y="1407031"/>
            <a:ext cx="4956843" cy="3477875"/>
          </a:xfrm>
          <a:prstGeom prst="rect">
            <a:avLst/>
          </a:prstGeom>
        </p:spPr>
        <p:txBody>
          <a:bodyPr wrap="square">
            <a:spAutoFit/>
          </a:bodyPr>
          <a:lstStyle/>
          <a:p>
            <a:r>
              <a:rPr lang="en-US" sz="2200" dirty="0"/>
              <a:t>Data is generated </a:t>
            </a:r>
            <a:r>
              <a:rPr lang="en-US" sz="2200" b="1" dirty="0"/>
              <a:t>stochastically </a:t>
            </a:r>
            <a:r>
              <a:rPr lang="en-US" sz="2200" dirty="0"/>
              <a:t>from a fixed distribution</a:t>
            </a:r>
          </a:p>
          <a:p>
            <a:endParaRPr lang="en-US" sz="2200" dirty="0"/>
          </a:p>
          <a:p>
            <a:r>
              <a:rPr lang="en-US" sz="2200" dirty="0"/>
              <a:t>Learner learns a function using the data</a:t>
            </a:r>
          </a:p>
          <a:p>
            <a:endParaRPr lang="en-US" sz="2200" dirty="0"/>
          </a:p>
          <a:p>
            <a:r>
              <a:rPr lang="en-US" sz="2200" dirty="0"/>
              <a:t>Successful if it gets good performance over the underlying distribution.</a:t>
            </a:r>
          </a:p>
          <a:p>
            <a:endParaRPr lang="en-US" sz="2200" dirty="0"/>
          </a:p>
          <a:p>
            <a:r>
              <a:rPr lang="en-US" sz="2200" dirty="0"/>
              <a:t>Not concerned with robustness or what happens if the world were to change.</a:t>
            </a:r>
          </a:p>
        </p:txBody>
      </p:sp>
      <p:sp>
        <p:nvSpPr>
          <p:cNvPr id="21" name="Rectangle 20">
            <a:extLst>
              <a:ext uri="{FF2B5EF4-FFF2-40B4-BE49-F238E27FC236}">
                <a16:creationId xmlns:a16="http://schemas.microsoft.com/office/drawing/2014/main" id="{5D016900-C98F-E04F-9C6D-0FAEFC426448}"/>
              </a:ext>
            </a:extLst>
          </p:cNvPr>
          <p:cNvSpPr/>
          <p:nvPr/>
        </p:nvSpPr>
        <p:spPr>
          <a:xfrm>
            <a:off x="2139096" y="6035207"/>
            <a:ext cx="2780889" cy="430887"/>
          </a:xfrm>
          <a:prstGeom prst="rect">
            <a:avLst/>
          </a:prstGeom>
        </p:spPr>
        <p:txBody>
          <a:bodyPr wrap="none">
            <a:spAutoFit/>
          </a:bodyPr>
          <a:lstStyle/>
          <a:p>
            <a:pPr algn="ctr"/>
            <a:r>
              <a:rPr lang="en-US" sz="2200" b="1" dirty="0"/>
              <a:t>Stochastic or Offline</a:t>
            </a:r>
            <a:endParaRPr lang="en-US" sz="2200" dirty="0"/>
          </a:p>
        </p:txBody>
      </p:sp>
      <p:sp>
        <p:nvSpPr>
          <p:cNvPr id="22" name="Rounded Rectangle 21">
            <a:extLst>
              <a:ext uri="{FF2B5EF4-FFF2-40B4-BE49-F238E27FC236}">
                <a16:creationId xmlns:a16="http://schemas.microsoft.com/office/drawing/2014/main" id="{E14497BA-BC62-594C-AD98-2B981BD1CD65}"/>
              </a:ext>
            </a:extLst>
          </p:cNvPr>
          <p:cNvSpPr/>
          <p:nvPr/>
        </p:nvSpPr>
        <p:spPr>
          <a:xfrm>
            <a:off x="6446234" y="1245476"/>
            <a:ext cx="5182338" cy="5434657"/>
          </a:xfrm>
          <a:prstGeom prst="roundRect">
            <a:avLst>
              <a:gd name="adj" fmla="val 2127"/>
            </a:avLst>
          </a:prstGeom>
          <a:solidFill>
            <a:schemeClr val="accent1">
              <a:lumMod val="20000"/>
              <a:lumOff val="80000"/>
              <a:alpha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FFE48DE-AD90-1844-822C-4AC4C711CB6F}"/>
              </a:ext>
            </a:extLst>
          </p:cNvPr>
          <p:cNvGrpSpPr/>
          <p:nvPr/>
        </p:nvGrpSpPr>
        <p:grpSpPr>
          <a:xfrm>
            <a:off x="8393433" y="5127064"/>
            <a:ext cx="1354673" cy="1130835"/>
            <a:chOff x="7348542" y="2194785"/>
            <a:chExt cx="1803070" cy="1505141"/>
          </a:xfrm>
        </p:grpSpPr>
        <p:pic>
          <p:nvPicPr>
            <p:cNvPr id="24" name="Picture 23">
              <a:extLst>
                <a:ext uri="{FF2B5EF4-FFF2-40B4-BE49-F238E27FC236}">
                  <a16:creationId xmlns:a16="http://schemas.microsoft.com/office/drawing/2014/main" id="{13741553-E903-B44F-B9EF-1AEF74A9CE9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348542" y="2194785"/>
              <a:ext cx="1131068" cy="1468920"/>
            </a:xfrm>
            <a:prstGeom prst="rect">
              <a:avLst/>
            </a:prstGeom>
          </p:spPr>
        </p:pic>
        <p:pic>
          <p:nvPicPr>
            <p:cNvPr id="25" name="Picture 24">
              <a:extLst>
                <a:ext uri="{FF2B5EF4-FFF2-40B4-BE49-F238E27FC236}">
                  <a16:creationId xmlns:a16="http://schemas.microsoft.com/office/drawing/2014/main" id="{2A10BB5D-437E-0C4F-BCE8-953A74D8551A}"/>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rot="5787010">
              <a:off x="8270355" y="2818669"/>
              <a:ext cx="439937" cy="1322577"/>
            </a:xfrm>
            <a:prstGeom prst="rect">
              <a:avLst/>
            </a:prstGeom>
          </p:spPr>
        </p:pic>
      </p:grpSp>
      <p:sp>
        <p:nvSpPr>
          <p:cNvPr id="26" name="Rectangle 25">
            <a:extLst>
              <a:ext uri="{FF2B5EF4-FFF2-40B4-BE49-F238E27FC236}">
                <a16:creationId xmlns:a16="http://schemas.microsoft.com/office/drawing/2014/main" id="{A3FD1FB2-2275-AB45-B49F-5360C10CD945}"/>
              </a:ext>
            </a:extLst>
          </p:cNvPr>
          <p:cNvSpPr/>
          <p:nvPr/>
        </p:nvSpPr>
        <p:spPr>
          <a:xfrm>
            <a:off x="7793166" y="6249246"/>
            <a:ext cx="2603791" cy="430887"/>
          </a:xfrm>
          <a:prstGeom prst="rect">
            <a:avLst/>
          </a:prstGeom>
        </p:spPr>
        <p:txBody>
          <a:bodyPr wrap="none">
            <a:spAutoFit/>
          </a:bodyPr>
          <a:lstStyle/>
          <a:p>
            <a:pPr algn="ctr"/>
            <a:r>
              <a:rPr lang="en-US" sz="2200" b="1" dirty="0"/>
              <a:t>Adversarial Online</a:t>
            </a:r>
            <a:endParaRPr lang="en-US" sz="2200" dirty="0"/>
          </a:p>
        </p:txBody>
      </p:sp>
      <p:sp>
        <p:nvSpPr>
          <p:cNvPr id="27" name="Content Placeholder 1">
            <a:extLst>
              <a:ext uri="{FF2B5EF4-FFF2-40B4-BE49-F238E27FC236}">
                <a16:creationId xmlns:a16="http://schemas.microsoft.com/office/drawing/2014/main" id="{F65FE30F-F170-D34B-8EF0-DD1E6A3DA5E0}"/>
              </a:ext>
            </a:extLst>
          </p:cNvPr>
          <p:cNvSpPr txBox="1">
            <a:spLocks/>
          </p:cNvSpPr>
          <p:nvPr/>
        </p:nvSpPr>
        <p:spPr>
          <a:xfrm>
            <a:off x="6605028" y="1383726"/>
            <a:ext cx="5023544" cy="6060558"/>
          </a:xfrm>
          <a:prstGeom prst="rect">
            <a:avLst/>
          </a:prstGeom>
          <a:ln>
            <a:no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t>Data is generated by an all-powerful </a:t>
            </a:r>
            <a:r>
              <a:rPr lang="en-US" sz="2200" b="1" dirty="0"/>
              <a:t>adaptive adversary, </a:t>
            </a:r>
            <a:r>
              <a:rPr lang="en-US" sz="2200" dirty="0"/>
              <a:t>who knows the algorithm and history.</a:t>
            </a:r>
            <a:endParaRPr lang="en-US" sz="2200" b="1" dirty="0"/>
          </a:p>
          <a:p>
            <a:pPr marL="0" indent="0">
              <a:lnSpc>
                <a:spcPct val="100000"/>
              </a:lnSpc>
              <a:buFont typeface="Arial" panose="020B0604020202020204" pitchFamily="34" charset="0"/>
              <a:buNone/>
            </a:pPr>
            <a:endParaRPr lang="en-US" sz="2200" b="1" dirty="0"/>
          </a:p>
          <a:p>
            <a:pPr marL="0" indent="0">
              <a:lnSpc>
                <a:spcPct val="100000"/>
              </a:lnSpc>
              <a:buFont typeface="Arial" panose="020B0604020202020204" pitchFamily="34" charset="0"/>
              <a:buNone/>
            </a:pPr>
            <a:r>
              <a:rPr lang="en-US" sz="2200" dirty="0"/>
              <a:t>Successful if it gets good performance over </a:t>
            </a:r>
            <a:r>
              <a:rPr lang="en-US" sz="2200" dirty="0" err="1"/>
              <a:t>adversarially</a:t>
            </a:r>
            <a:r>
              <a:rPr lang="en-US" sz="2200" dirty="0"/>
              <a:t> generated data.</a:t>
            </a:r>
            <a:endParaRPr lang="en-US" sz="2200" b="1" dirty="0"/>
          </a:p>
          <a:p>
            <a:pPr marL="0" indent="0">
              <a:lnSpc>
                <a:spcPct val="100000"/>
              </a:lnSpc>
              <a:buFont typeface="Arial" panose="020B0604020202020204" pitchFamily="34" charset="0"/>
              <a:buNone/>
            </a:pPr>
            <a:endParaRPr lang="en-US" sz="2200" dirty="0"/>
          </a:p>
          <a:p>
            <a:pPr marL="0" indent="0">
              <a:lnSpc>
                <a:spcPct val="100000"/>
              </a:lnSpc>
              <a:buFont typeface="Arial" panose="020B0604020202020204" pitchFamily="34" charset="0"/>
              <a:buNone/>
            </a:pPr>
            <a:r>
              <a:rPr lang="en-US" sz="2200" dirty="0"/>
              <a:t>Robust to any adversarial reactions to earlier decisions. </a:t>
            </a:r>
          </a:p>
        </p:txBody>
      </p:sp>
    </p:spTree>
    <p:extLst>
      <p:ext uri="{BB962C8B-B14F-4D97-AF65-F5344CB8AC3E}">
        <p14:creationId xmlns:p14="http://schemas.microsoft.com/office/powerpoint/2010/main" val="3893054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6857997" y="1274622"/>
            <a:ext cx="5210908" cy="6060558"/>
          </a:xfrm>
        </p:spPr>
        <p:txBody>
          <a:bodyPr>
            <a:noAutofit/>
          </a:bodyPr>
          <a:lstStyle/>
          <a:p>
            <a:pPr marL="0" indent="0">
              <a:lnSpc>
                <a:spcPct val="100000"/>
              </a:lnSpc>
              <a:buNone/>
            </a:pPr>
            <a:r>
              <a:rPr lang="en-US" sz="2200" b="1" dirty="0">
                <a:solidFill>
                  <a:srgbClr val="00B0F0"/>
                </a:solidFill>
              </a:rPr>
              <a:t>Instance</a:t>
            </a:r>
            <a:r>
              <a:rPr lang="en-US" sz="2200" dirty="0"/>
              <a:t> is generated by an all-powerful </a:t>
            </a:r>
            <a:r>
              <a:rPr lang="en-US" sz="2200" b="1" dirty="0"/>
              <a:t>adaptive adversary, </a:t>
            </a:r>
            <a:r>
              <a:rPr lang="en-US" sz="2200" dirty="0"/>
              <a:t>who knows the algorithm and history.</a:t>
            </a:r>
            <a:endParaRPr lang="en-US" sz="2200" b="1" dirty="0"/>
          </a:p>
          <a:p>
            <a:pPr marL="0" indent="0">
              <a:lnSpc>
                <a:spcPct val="100000"/>
              </a:lnSpc>
              <a:buNone/>
            </a:pPr>
            <a:endParaRPr lang="en-US" sz="2200" b="1" dirty="0"/>
          </a:p>
          <a:p>
            <a:pPr marL="0" indent="0">
              <a:lnSpc>
                <a:spcPct val="100000"/>
              </a:lnSpc>
              <a:buNone/>
            </a:pPr>
            <a:r>
              <a:rPr lang="en-US" sz="2200" dirty="0"/>
              <a:t>Successful if it can find a </a:t>
            </a:r>
            <a:r>
              <a:rPr lang="en-US" sz="2200" b="1" dirty="0"/>
              <a:t>good solution </a:t>
            </a:r>
            <a:r>
              <a:rPr lang="en-US" sz="2200" dirty="0"/>
              <a:t>even for the </a:t>
            </a:r>
            <a:r>
              <a:rPr lang="en-US" sz="2200" b="1" dirty="0">
                <a:solidFill>
                  <a:srgbClr val="00B0F0"/>
                </a:solidFill>
              </a:rPr>
              <a:t>worst-case instance</a:t>
            </a:r>
            <a:r>
              <a:rPr lang="en-US" sz="2200" dirty="0"/>
              <a:t>.</a:t>
            </a:r>
            <a:endParaRPr lang="en-US" sz="2200" b="1" dirty="0"/>
          </a:p>
        </p:txBody>
      </p:sp>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p:txBody>
          <a:bodyPr/>
          <a:lstStyle/>
          <a:p>
            <a:r>
              <a:rPr lang="en-US" dirty="0">
                <a:solidFill>
                  <a:srgbClr val="00B0F0"/>
                </a:solidFill>
              </a:rPr>
              <a:t>Algorithm Design and Analysis</a:t>
            </a:r>
          </a:p>
        </p:txBody>
      </p:sp>
      <p:sp>
        <p:nvSpPr>
          <p:cNvPr id="7" name="Rectangle 6">
            <a:extLst>
              <a:ext uri="{FF2B5EF4-FFF2-40B4-BE49-F238E27FC236}">
                <a16:creationId xmlns:a16="http://schemas.microsoft.com/office/drawing/2014/main" id="{116CC9FA-20CC-5C4E-8C47-271124E6FE08}"/>
              </a:ext>
            </a:extLst>
          </p:cNvPr>
          <p:cNvSpPr/>
          <p:nvPr/>
        </p:nvSpPr>
        <p:spPr>
          <a:xfrm>
            <a:off x="353711" y="1279311"/>
            <a:ext cx="4693074" cy="2462213"/>
          </a:xfrm>
          <a:prstGeom prst="rect">
            <a:avLst/>
          </a:prstGeom>
        </p:spPr>
        <p:txBody>
          <a:bodyPr wrap="square">
            <a:spAutoFit/>
          </a:bodyPr>
          <a:lstStyle/>
          <a:p>
            <a:r>
              <a:rPr lang="en-US" sz="2200" b="1" dirty="0">
                <a:solidFill>
                  <a:srgbClr val="00B0F0"/>
                </a:solidFill>
              </a:rPr>
              <a:t>Instance</a:t>
            </a:r>
            <a:r>
              <a:rPr lang="en-US" sz="2200" dirty="0"/>
              <a:t> is generated </a:t>
            </a:r>
            <a:r>
              <a:rPr lang="en-US" sz="2200" b="1" dirty="0"/>
              <a:t>stochastically </a:t>
            </a:r>
            <a:r>
              <a:rPr lang="en-US" sz="2200" dirty="0"/>
              <a:t>from a fixed distribution</a:t>
            </a:r>
          </a:p>
          <a:p>
            <a:endParaRPr lang="en-US" sz="2200" dirty="0"/>
          </a:p>
          <a:p>
            <a:r>
              <a:rPr lang="en-US" sz="2200" b="1" dirty="0">
                <a:solidFill>
                  <a:srgbClr val="00B0F0"/>
                </a:solidFill>
              </a:rPr>
              <a:t>Algorithm</a:t>
            </a:r>
            <a:r>
              <a:rPr lang="en-US" sz="2200" dirty="0"/>
              <a:t> computes a </a:t>
            </a:r>
            <a:r>
              <a:rPr lang="en-US" sz="2200" b="1" dirty="0">
                <a:solidFill>
                  <a:srgbClr val="00B0F0"/>
                </a:solidFill>
              </a:rPr>
              <a:t>solution</a:t>
            </a:r>
            <a:r>
              <a:rPr lang="en-US" sz="2200" b="1" dirty="0">
                <a:solidFill>
                  <a:schemeClr val="accent2">
                    <a:lumMod val="75000"/>
                  </a:schemeClr>
                </a:solidFill>
              </a:rPr>
              <a:t>.</a:t>
            </a:r>
          </a:p>
          <a:p>
            <a:endParaRPr lang="en-US" sz="2200" dirty="0"/>
          </a:p>
          <a:p>
            <a:r>
              <a:rPr lang="en-US" sz="2200" dirty="0"/>
              <a:t>Successful if it is a </a:t>
            </a:r>
            <a:r>
              <a:rPr lang="en-US" sz="2200" b="1" dirty="0">
                <a:solidFill>
                  <a:srgbClr val="00B0F0"/>
                </a:solidFill>
              </a:rPr>
              <a:t>good solution </a:t>
            </a:r>
            <a:r>
              <a:rPr lang="en-US" sz="2200" dirty="0"/>
              <a:t>in expectation over the distribution.</a:t>
            </a:r>
          </a:p>
        </p:txBody>
      </p:sp>
      <p:sp>
        <p:nvSpPr>
          <p:cNvPr id="11" name="Rectangle 10">
            <a:extLst>
              <a:ext uri="{FF2B5EF4-FFF2-40B4-BE49-F238E27FC236}">
                <a16:creationId xmlns:a16="http://schemas.microsoft.com/office/drawing/2014/main" id="{B220C55B-A2C9-0841-8A73-F9810675F3AE}"/>
              </a:ext>
            </a:extLst>
          </p:cNvPr>
          <p:cNvSpPr/>
          <p:nvPr/>
        </p:nvSpPr>
        <p:spPr>
          <a:xfrm>
            <a:off x="0" y="6130748"/>
            <a:ext cx="12192000" cy="726336"/>
          </a:xfrm>
          <a:prstGeom prst="rect">
            <a:avLst/>
          </a:prstGeom>
          <a:gradFill flip="none" rotWithShape="1">
            <a:gsLst>
              <a:gs pos="10000">
                <a:schemeClr val="accent3">
                  <a:lumMod val="40000"/>
                  <a:lumOff val="60000"/>
                </a:schemeClr>
              </a:gs>
              <a:gs pos="9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6FFC92-B77C-6942-BEBF-8330A1A04278}"/>
              </a:ext>
            </a:extLst>
          </p:cNvPr>
          <p:cNvSpPr/>
          <p:nvPr/>
        </p:nvSpPr>
        <p:spPr>
          <a:xfrm>
            <a:off x="276431" y="6278474"/>
            <a:ext cx="3043782" cy="430887"/>
          </a:xfrm>
          <a:prstGeom prst="rect">
            <a:avLst/>
          </a:prstGeom>
        </p:spPr>
        <p:txBody>
          <a:bodyPr wrap="none">
            <a:spAutoFit/>
          </a:bodyPr>
          <a:lstStyle/>
          <a:p>
            <a:pPr algn="ctr"/>
            <a:r>
              <a:rPr lang="en-US" sz="2200" b="1" dirty="0"/>
              <a:t>Average-Case Analysis</a:t>
            </a:r>
            <a:endParaRPr lang="en-US" sz="2200" dirty="0"/>
          </a:p>
        </p:txBody>
      </p:sp>
      <p:sp>
        <p:nvSpPr>
          <p:cNvPr id="16" name="Rectangle 15">
            <a:extLst>
              <a:ext uri="{FF2B5EF4-FFF2-40B4-BE49-F238E27FC236}">
                <a16:creationId xmlns:a16="http://schemas.microsoft.com/office/drawing/2014/main" id="{36BD923A-41BD-D64B-A36B-FB23521A80BC}"/>
              </a:ext>
            </a:extLst>
          </p:cNvPr>
          <p:cNvSpPr/>
          <p:nvPr/>
        </p:nvSpPr>
        <p:spPr>
          <a:xfrm>
            <a:off x="9216041" y="6278473"/>
            <a:ext cx="2785571" cy="430887"/>
          </a:xfrm>
          <a:prstGeom prst="rect">
            <a:avLst/>
          </a:prstGeom>
        </p:spPr>
        <p:txBody>
          <a:bodyPr wrap="none">
            <a:spAutoFit/>
          </a:bodyPr>
          <a:lstStyle/>
          <a:p>
            <a:pPr algn="ctr"/>
            <a:r>
              <a:rPr lang="en-US" sz="2200" b="1" dirty="0"/>
              <a:t>Worst-Case Analysis</a:t>
            </a:r>
            <a:endParaRPr lang="en-US" sz="2200" dirty="0"/>
          </a:p>
        </p:txBody>
      </p:sp>
    </p:spTree>
    <p:extLst>
      <p:ext uri="{BB962C8B-B14F-4D97-AF65-F5344CB8AC3E}">
        <p14:creationId xmlns:p14="http://schemas.microsoft.com/office/powerpoint/2010/main" val="169650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C689-108E-3C35-BA9A-42A1C366D412}"/>
              </a:ext>
            </a:extLst>
          </p:cNvPr>
          <p:cNvSpPr>
            <a:spLocks noGrp="1"/>
          </p:cNvSpPr>
          <p:nvPr>
            <p:ph type="title"/>
          </p:nvPr>
        </p:nvSpPr>
        <p:spPr/>
        <p:txBody>
          <a:bodyPr>
            <a:normAutofit/>
          </a:bodyPr>
          <a:lstStyle/>
          <a:p>
            <a:r>
              <a:rPr lang="en-US" dirty="0"/>
              <a:t>Rethinking Adversarial Behavior</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14176AC-E715-DF99-F4CA-2BC35CC25F63}"/>
                  </a:ext>
                </a:extLst>
              </p:cNvPr>
              <p:cNvSpPr>
                <a:spLocks noGrp="1"/>
              </p:cNvSpPr>
              <p:nvPr>
                <p:ph idx="1"/>
              </p:nvPr>
            </p:nvSpPr>
            <p:spPr/>
            <p:txBody>
              <a:bodyPr>
                <a:normAutofit lnSpcReduction="10000"/>
              </a:bodyPr>
              <a:lstStyle/>
              <a:p>
                <a:pPr marL="0" indent="0">
                  <a:buNone/>
                </a:pPr>
                <a:r>
                  <a:rPr lang="en-US" dirty="0"/>
                  <a:t>Adaptivity:</a:t>
                </a:r>
              </a:p>
              <a:p>
                <a:r>
                  <a:rPr lang="en-US" dirty="0"/>
                  <a:t>Future instances maybe dependent on earlier decisions.</a:t>
                </a:r>
              </a:p>
              <a:p>
                <a:pPr marL="0" indent="0">
                  <a:buNone/>
                </a:pPr>
                <a:r>
                  <a:rPr lang="en-US" dirty="0">
                    <a:sym typeface="Wingdings" pitchFamily="2" charset="2"/>
                  </a:rPr>
                  <a:t> </a:t>
                </a:r>
                <a:r>
                  <a:rPr lang="en-US" dirty="0"/>
                  <a:t>Good property to address: Feedback loops, unpredictable ways in which world responds to deployed models and existing standards, etc.</a:t>
                </a:r>
              </a:p>
              <a:p>
                <a:endParaRPr lang="en-US" dirty="0"/>
              </a:p>
              <a:p>
                <a:pPr marL="0" indent="0">
                  <a:buNone/>
                </a:pPr>
                <a:r>
                  <a:rPr lang="en-US" dirty="0"/>
                  <a:t>Exact knowledge and control:</a:t>
                </a:r>
              </a:p>
              <a:p>
                <a:r>
                  <a:rPr lang="en-US" dirty="0"/>
                  <a:t>Adversary can create any </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r>
                  <a:rPr lang="en-US" dirty="0"/>
                  <a:t> it desires, without any issues.</a:t>
                </a:r>
              </a:p>
              <a:p>
                <a:r>
                  <a:rPr lang="en-US" dirty="0"/>
                  <a:t>Exact measurements of </a:t>
                </a:r>
                <a14:m>
                  <m:oMath xmlns:m="http://schemas.openxmlformats.org/officeDocument/2006/math">
                    <m:r>
                      <a:rPr lang="en-US" b="0" i="1" smtClean="0">
                        <a:latin typeface="Cambria Math" panose="02040503050406030204" pitchFamily="18" charset="0"/>
                      </a:rPr>
                      <m:t>𝑥</m:t>
                    </m:r>
                  </m:oMath>
                </a14:m>
                <a:r>
                  <a:rPr lang="en-US" dirty="0"/>
                  <a:t> or how its represented in the feature space, no shaky hands, exact knowledge of how likely an error becomes.</a:t>
                </a:r>
              </a:p>
              <a:p>
                <a:pPr marL="0" indent="0">
                  <a:buNone/>
                </a:pPr>
                <a:r>
                  <a:rPr lang="en-US" dirty="0">
                    <a:sym typeface="Wingdings" pitchFamily="2" charset="2"/>
                  </a:rPr>
                  <a:t> Seems stronger than often found in nature: there is very little knowledge of how GPT-4 works and processes prompts.</a:t>
                </a:r>
                <a:endParaRPr lang="en-US" dirty="0"/>
              </a:p>
            </p:txBody>
          </p:sp>
        </mc:Choice>
        <mc:Fallback>
          <p:sp>
            <p:nvSpPr>
              <p:cNvPr id="3" name="Content Placeholder 2">
                <a:extLst>
                  <a:ext uri="{FF2B5EF4-FFF2-40B4-BE49-F238E27FC236}">
                    <a16:creationId xmlns:a16="http://schemas.microsoft.com/office/drawing/2014/main" id="{914176AC-E715-DF99-F4CA-2BC35CC25F63}"/>
                  </a:ext>
                </a:extLst>
              </p:cNvPr>
              <p:cNvSpPr>
                <a:spLocks noGrp="1" noRot="1" noChangeAspect="1" noMove="1" noResize="1" noEditPoints="1" noAdjustHandles="1" noChangeArrowheads="1" noChangeShapeType="1" noTextEdit="1"/>
              </p:cNvSpPr>
              <p:nvPr>
                <p:ph idx="1"/>
              </p:nvPr>
            </p:nvSpPr>
            <p:spPr>
              <a:blipFill>
                <a:blip r:embed="rId2"/>
                <a:stretch>
                  <a:fillRect l="-1116" t="-2676" r="-1228"/>
                </a:stretch>
              </a:blipFill>
            </p:spPr>
            <p:txBody>
              <a:bodyPr/>
              <a:lstStyle/>
              <a:p>
                <a:r>
                  <a:rPr lang="en-US">
                    <a:noFill/>
                  </a:rPr>
                  <a:t> </a:t>
                </a:r>
              </a:p>
            </p:txBody>
          </p:sp>
        </mc:Fallback>
      </mc:AlternateContent>
    </p:spTree>
    <p:extLst>
      <p:ext uri="{BB962C8B-B14F-4D97-AF65-F5344CB8AC3E}">
        <p14:creationId xmlns:p14="http://schemas.microsoft.com/office/powerpoint/2010/main" val="2967359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2C689-108E-3C35-BA9A-42A1C366D412}"/>
              </a:ext>
            </a:extLst>
          </p:cNvPr>
          <p:cNvSpPr>
            <a:spLocks noGrp="1"/>
          </p:cNvSpPr>
          <p:nvPr>
            <p:ph type="title"/>
          </p:nvPr>
        </p:nvSpPr>
        <p:spPr/>
        <p:txBody>
          <a:bodyPr>
            <a:normAutofit fontScale="90000"/>
          </a:bodyPr>
          <a:lstStyle/>
          <a:p>
            <a:r>
              <a:rPr lang="en-US" dirty="0"/>
              <a:t>Perspective on noise and source od randomness</a:t>
            </a:r>
          </a:p>
        </p:txBody>
      </p:sp>
      <p:sp>
        <p:nvSpPr>
          <p:cNvPr id="3" name="Content Placeholder 2">
            <a:extLst>
              <a:ext uri="{FF2B5EF4-FFF2-40B4-BE49-F238E27FC236}">
                <a16:creationId xmlns:a16="http://schemas.microsoft.com/office/drawing/2014/main" id="{914176AC-E715-DF99-F4CA-2BC35CC25F63}"/>
              </a:ext>
            </a:extLst>
          </p:cNvPr>
          <p:cNvSpPr>
            <a:spLocks noGrp="1"/>
          </p:cNvSpPr>
          <p:nvPr>
            <p:ph idx="1"/>
          </p:nvPr>
        </p:nvSpPr>
        <p:spPr/>
        <p:txBody>
          <a:bodyPr>
            <a:normAutofit/>
          </a:bodyPr>
          <a:lstStyle/>
          <a:p>
            <a:pPr marL="0" indent="0">
              <a:buNone/>
            </a:pPr>
            <a:r>
              <a:rPr lang="en-US" sz="2400" dirty="0">
                <a:sym typeface="Wingdings" pitchFamily="2" charset="2"/>
              </a:rPr>
              <a:t>1. There is no real adversary, just very unpredictable ways in which data evolves in nature in feedback loops we create.</a:t>
            </a:r>
          </a:p>
          <a:p>
            <a:pPr>
              <a:buFont typeface="Wingdings" pitchFamily="2" charset="2"/>
              <a:buChar char="à"/>
            </a:pPr>
            <a:r>
              <a:rPr lang="en-US" sz="2400" dirty="0">
                <a:sym typeface="Wingdings" pitchFamily="2" charset="2"/>
              </a:rPr>
              <a:t>Slight differences in how different people react to deployed models</a:t>
            </a:r>
          </a:p>
          <a:p>
            <a:pPr>
              <a:buFont typeface="Wingdings" pitchFamily="2" charset="2"/>
              <a:buChar char="à"/>
            </a:pPr>
            <a:endParaRPr lang="en-US" sz="2400" dirty="0">
              <a:sym typeface="Wingdings" pitchFamily="2" charset="2"/>
            </a:endParaRPr>
          </a:p>
          <a:p>
            <a:pPr marL="0" indent="0">
              <a:buNone/>
            </a:pPr>
            <a:r>
              <a:rPr lang="en-US" sz="2400" dirty="0"/>
              <a:t>2. Noise and lack of precision is inherent part of how the adversary interacts with ML models.</a:t>
            </a:r>
          </a:p>
          <a:p>
            <a:r>
              <a:rPr lang="en-US" sz="2400" dirty="0"/>
              <a:t>Mismeasurement, physical limitations, unpredictable environments in which manipulations happen. </a:t>
            </a:r>
          </a:p>
          <a:p>
            <a:pPr>
              <a:buFont typeface="Wingdings" pitchFamily="2" charset="2"/>
              <a:buChar char="à"/>
            </a:pPr>
            <a:r>
              <a:rPr lang="en-US" sz="2400" dirty="0">
                <a:sym typeface="Wingdings" pitchFamily="2" charset="2"/>
              </a:rPr>
              <a:t>E.g. physical manipulations, audio/video manipulations, </a:t>
            </a:r>
          </a:p>
          <a:p>
            <a:pPr>
              <a:buFont typeface="Wingdings" pitchFamily="2" charset="2"/>
              <a:buChar char="à"/>
            </a:pPr>
            <a:endParaRPr lang="en-US" sz="2400" dirty="0">
              <a:sym typeface="Wingdings" pitchFamily="2" charset="2"/>
            </a:endParaRPr>
          </a:p>
          <a:p>
            <a:pPr marL="0" indent="0">
              <a:buNone/>
            </a:pPr>
            <a:r>
              <a:rPr lang="en-US" sz="2400" dirty="0"/>
              <a:t>3. Lack of precision is introduced at data collection/training by design</a:t>
            </a:r>
          </a:p>
          <a:p>
            <a:pPr marL="0" indent="0">
              <a:buNone/>
            </a:pPr>
            <a:r>
              <a:rPr lang="en-US" sz="2400" dirty="0">
                <a:sym typeface="Wingdings" pitchFamily="2" charset="2"/>
              </a:rPr>
              <a:t> E.g., age groups, income brackets, zip codes, … </a:t>
            </a:r>
            <a:endParaRPr lang="en-US" sz="2400" dirty="0"/>
          </a:p>
          <a:p>
            <a:pPr marL="0" indent="0">
              <a:buNone/>
            </a:pPr>
            <a:endParaRPr lang="en-US" sz="2400" dirty="0"/>
          </a:p>
          <a:p>
            <a:pPr marL="0" indent="0">
              <a:buNone/>
            </a:pPr>
            <a:endParaRPr lang="en-US" sz="2400" dirty="0"/>
          </a:p>
        </p:txBody>
      </p:sp>
    </p:spTree>
    <p:extLst>
      <p:ext uri="{BB962C8B-B14F-4D97-AF65-F5344CB8AC3E}">
        <p14:creationId xmlns:p14="http://schemas.microsoft.com/office/powerpoint/2010/main" val="368562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375207" y="944251"/>
            <a:ext cx="10877137" cy="4561593"/>
          </a:xfrm>
        </p:spPr>
        <p:txBody>
          <a:bodyPr>
            <a:noAutofit/>
          </a:bodyPr>
          <a:lstStyle/>
          <a:p>
            <a:pPr marL="0" indent="0">
              <a:lnSpc>
                <a:spcPct val="100000"/>
              </a:lnSpc>
              <a:buNone/>
            </a:pPr>
            <a:r>
              <a:rPr lang="en-US" sz="2200" b="1" dirty="0">
                <a:solidFill>
                  <a:schemeClr val="tx2"/>
                </a:solidFill>
              </a:rPr>
              <a:t>Idea </a:t>
            </a:r>
            <a:r>
              <a:rPr lang="en-US" sz="2200" b="1" dirty="0">
                <a:solidFill>
                  <a:schemeClr val="accent6"/>
                </a:solidFill>
              </a:rPr>
              <a:t>[Spielman &amp; Teng 01]:</a:t>
            </a:r>
          </a:p>
          <a:p>
            <a:pPr>
              <a:lnSpc>
                <a:spcPct val="100000"/>
              </a:lnSpc>
            </a:pPr>
            <a:r>
              <a:rPr lang="en-US" sz="2200" dirty="0">
                <a:solidFill>
                  <a:schemeClr val="tx2"/>
                </a:solidFill>
              </a:rPr>
              <a:t>Adversary chooses an instance, then nature slightly perturbs it, e.g., Gaussian.</a:t>
            </a:r>
          </a:p>
          <a:p>
            <a:pPr>
              <a:lnSpc>
                <a:spcPct val="100000"/>
              </a:lnSpc>
            </a:pPr>
            <a:r>
              <a:rPr lang="en-US" sz="2200" dirty="0">
                <a:solidFill>
                  <a:schemeClr val="tx2"/>
                </a:solidFill>
              </a:rPr>
              <a:t>Goal: For any instance, perform well in expectation/</a:t>
            </a:r>
            <a:r>
              <a:rPr lang="en-US" sz="2200" dirty="0" err="1">
                <a:solidFill>
                  <a:schemeClr val="tx2"/>
                </a:solidFill>
              </a:rPr>
              <a:t>w.h.p</a:t>
            </a:r>
            <a:r>
              <a:rPr lang="en-US" sz="2200" dirty="0">
                <a:solidFill>
                  <a:schemeClr val="tx2"/>
                </a:solidFill>
              </a:rPr>
              <a:t> over the perturbations.</a:t>
            </a:r>
          </a:p>
          <a:p>
            <a:pPr marL="0" indent="0">
              <a:lnSpc>
                <a:spcPct val="100000"/>
              </a:lnSpc>
              <a:buNone/>
            </a:pPr>
            <a:r>
              <a:rPr lang="en-US" sz="2200" b="1" dirty="0"/>
              <a:t>Modern perspective: </a:t>
            </a:r>
          </a:p>
          <a:p>
            <a:pPr>
              <a:lnSpc>
                <a:spcPct val="100000"/>
              </a:lnSpc>
            </a:pPr>
            <a:r>
              <a:rPr lang="en-US" sz="2200" dirty="0"/>
              <a:t>Adversary chooses a distribution over instances. The distribution has to be “sufficiently anti-concentrated”. </a:t>
            </a:r>
          </a:p>
          <a:p>
            <a:pPr>
              <a:lnSpc>
                <a:spcPct val="100000"/>
              </a:lnSpc>
            </a:pPr>
            <a:r>
              <a:rPr lang="en-US" sz="2200" dirty="0"/>
              <a:t>Goal: For any “anti-concentrated” distribution, perform well in expectation/</a:t>
            </a:r>
            <a:r>
              <a:rPr lang="en-US" sz="2200" dirty="0" err="1"/>
              <a:t>w.h.p</a:t>
            </a:r>
            <a:r>
              <a:rPr lang="en-US" sz="2200" dirty="0"/>
              <a:t>.</a:t>
            </a:r>
          </a:p>
          <a:p>
            <a:pPr marL="0" indent="0">
              <a:lnSpc>
                <a:spcPct val="100000"/>
              </a:lnSpc>
              <a:buNone/>
            </a:pPr>
            <a:r>
              <a:rPr lang="en-US" sz="2200" b="1" dirty="0"/>
              <a:t>When is it useful? </a:t>
            </a:r>
            <a:r>
              <a:rPr lang="en-US" sz="2200" dirty="0"/>
              <a:t>When the worst-case instances are </a:t>
            </a:r>
            <a:r>
              <a:rPr lang="en-US" sz="2200" b="1" dirty="0"/>
              <a:t>“brittle”</a:t>
            </a:r>
          </a:p>
          <a:p>
            <a:pPr marL="0" indent="0">
              <a:lnSpc>
                <a:spcPct val="100000"/>
              </a:lnSpc>
              <a:buNone/>
            </a:pPr>
            <a:r>
              <a:rPr lang="en-US" sz="2200" b="1" dirty="0"/>
              <a:t>Ideally:</a:t>
            </a:r>
          </a:p>
          <a:p>
            <a:pPr>
              <a:lnSpc>
                <a:spcPct val="100000"/>
              </a:lnSpc>
            </a:pPr>
            <a:r>
              <a:rPr lang="en-US" sz="2200" dirty="0"/>
              <a:t>We can get essentially same performance guarantees as in the average-case for the smoothed adversaries.  </a:t>
            </a:r>
          </a:p>
        </p:txBody>
      </p:sp>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p:txBody>
          <a:bodyPr/>
          <a:lstStyle/>
          <a:p>
            <a:r>
              <a:rPr lang="en-US" dirty="0">
                <a:solidFill>
                  <a:schemeClr val="tx2"/>
                </a:solidFill>
              </a:rPr>
              <a:t>Smoothed Analysis: Basic Idea</a:t>
            </a:r>
          </a:p>
        </p:txBody>
      </p:sp>
      <p:sp>
        <p:nvSpPr>
          <p:cNvPr id="10" name="Rectangle 9">
            <a:extLst>
              <a:ext uri="{FF2B5EF4-FFF2-40B4-BE49-F238E27FC236}">
                <a16:creationId xmlns:a16="http://schemas.microsoft.com/office/drawing/2014/main" id="{98D1CA67-4F6F-0845-B8CF-1210CF61DDDD}"/>
              </a:ext>
            </a:extLst>
          </p:cNvPr>
          <p:cNvSpPr/>
          <p:nvPr/>
        </p:nvSpPr>
        <p:spPr>
          <a:xfrm>
            <a:off x="333467" y="6131665"/>
            <a:ext cx="3043782" cy="430887"/>
          </a:xfrm>
          <a:prstGeom prst="rect">
            <a:avLst/>
          </a:prstGeom>
        </p:spPr>
        <p:txBody>
          <a:bodyPr wrap="none">
            <a:spAutoFit/>
          </a:bodyPr>
          <a:lstStyle/>
          <a:p>
            <a:pPr algn="ctr"/>
            <a:r>
              <a:rPr lang="en-US" sz="2200" b="1" dirty="0"/>
              <a:t>Average-Case Analysis</a:t>
            </a:r>
            <a:endParaRPr lang="en-US" sz="2200" dirty="0"/>
          </a:p>
        </p:txBody>
      </p:sp>
      <p:sp>
        <p:nvSpPr>
          <p:cNvPr id="13" name="Rectangle 12">
            <a:extLst>
              <a:ext uri="{FF2B5EF4-FFF2-40B4-BE49-F238E27FC236}">
                <a16:creationId xmlns:a16="http://schemas.microsoft.com/office/drawing/2014/main" id="{3B59B4B9-F1C7-3C46-A7F6-B0FFDD167C9B}"/>
              </a:ext>
            </a:extLst>
          </p:cNvPr>
          <p:cNvSpPr/>
          <p:nvPr/>
        </p:nvSpPr>
        <p:spPr>
          <a:xfrm>
            <a:off x="8939291" y="6131664"/>
            <a:ext cx="2785571" cy="430887"/>
          </a:xfrm>
          <a:prstGeom prst="rect">
            <a:avLst/>
          </a:prstGeom>
        </p:spPr>
        <p:txBody>
          <a:bodyPr wrap="none">
            <a:spAutoFit/>
          </a:bodyPr>
          <a:lstStyle/>
          <a:p>
            <a:pPr algn="ctr"/>
            <a:r>
              <a:rPr lang="en-US" sz="2200" b="1" dirty="0"/>
              <a:t>Worst-Case Analysis</a:t>
            </a:r>
            <a:endParaRPr lang="en-US" sz="2200" dirty="0"/>
          </a:p>
        </p:txBody>
      </p:sp>
      <p:sp>
        <p:nvSpPr>
          <p:cNvPr id="14" name="Rectangle 13">
            <a:extLst>
              <a:ext uri="{FF2B5EF4-FFF2-40B4-BE49-F238E27FC236}">
                <a16:creationId xmlns:a16="http://schemas.microsoft.com/office/drawing/2014/main" id="{1D913C1B-ABB2-7E49-B5FD-329FD8531FF9}"/>
              </a:ext>
            </a:extLst>
          </p:cNvPr>
          <p:cNvSpPr/>
          <p:nvPr/>
        </p:nvSpPr>
        <p:spPr>
          <a:xfrm>
            <a:off x="4499474" y="6131666"/>
            <a:ext cx="2628605" cy="430887"/>
          </a:xfrm>
          <a:prstGeom prst="rect">
            <a:avLst/>
          </a:prstGeom>
        </p:spPr>
        <p:txBody>
          <a:bodyPr wrap="none">
            <a:spAutoFit/>
          </a:bodyPr>
          <a:lstStyle/>
          <a:p>
            <a:pPr algn="ctr"/>
            <a:r>
              <a:rPr lang="en-US" sz="2200" b="1" dirty="0"/>
              <a:t>Smoothed Analysis</a:t>
            </a:r>
            <a:endParaRPr lang="en-US" sz="2200" dirty="0"/>
          </a:p>
        </p:txBody>
      </p:sp>
      <p:sp>
        <p:nvSpPr>
          <p:cNvPr id="11" name="Rectangle 10">
            <a:extLst>
              <a:ext uri="{FF2B5EF4-FFF2-40B4-BE49-F238E27FC236}">
                <a16:creationId xmlns:a16="http://schemas.microsoft.com/office/drawing/2014/main" id="{B220C55B-A2C9-0841-8A73-F9810675F3AE}"/>
              </a:ext>
            </a:extLst>
          </p:cNvPr>
          <p:cNvSpPr/>
          <p:nvPr/>
        </p:nvSpPr>
        <p:spPr>
          <a:xfrm>
            <a:off x="0" y="6131664"/>
            <a:ext cx="12192000" cy="726336"/>
          </a:xfrm>
          <a:prstGeom prst="rect">
            <a:avLst/>
          </a:prstGeom>
          <a:gradFill flip="none" rotWithShape="1">
            <a:gsLst>
              <a:gs pos="10000">
                <a:schemeClr val="accent3">
                  <a:lumMod val="40000"/>
                  <a:lumOff val="60000"/>
                </a:schemeClr>
              </a:gs>
              <a:gs pos="90000">
                <a:schemeClr val="accent1">
                  <a:lumMod val="40000"/>
                  <a:lumOff val="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E6FFC92-B77C-6942-BEBF-8330A1A04278}"/>
              </a:ext>
            </a:extLst>
          </p:cNvPr>
          <p:cNvSpPr/>
          <p:nvPr/>
        </p:nvSpPr>
        <p:spPr>
          <a:xfrm>
            <a:off x="276431" y="6278474"/>
            <a:ext cx="3043782" cy="430887"/>
          </a:xfrm>
          <a:prstGeom prst="rect">
            <a:avLst/>
          </a:prstGeom>
        </p:spPr>
        <p:txBody>
          <a:bodyPr wrap="none">
            <a:spAutoFit/>
          </a:bodyPr>
          <a:lstStyle/>
          <a:p>
            <a:pPr algn="ctr"/>
            <a:r>
              <a:rPr lang="en-US" sz="2200" b="1" dirty="0"/>
              <a:t>Average-Case Analysis</a:t>
            </a:r>
            <a:endParaRPr lang="en-US" sz="2200" dirty="0"/>
          </a:p>
        </p:txBody>
      </p:sp>
      <p:sp>
        <p:nvSpPr>
          <p:cNvPr id="16" name="Rectangle 15">
            <a:extLst>
              <a:ext uri="{FF2B5EF4-FFF2-40B4-BE49-F238E27FC236}">
                <a16:creationId xmlns:a16="http://schemas.microsoft.com/office/drawing/2014/main" id="{36BD923A-41BD-D64B-A36B-FB23521A80BC}"/>
              </a:ext>
            </a:extLst>
          </p:cNvPr>
          <p:cNvSpPr/>
          <p:nvPr/>
        </p:nvSpPr>
        <p:spPr>
          <a:xfrm>
            <a:off x="9216041" y="6278473"/>
            <a:ext cx="2785571" cy="430887"/>
          </a:xfrm>
          <a:prstGeom prst="rect">
            <a:avLst/>
          </a:prstGeom>
        </p:spPr>
        <p:txBody>
          <a:bodyPr wrap="none">
            <a:spAutoFit/>
          </a:bodyPr>
          <a:lstStyle/>
          <a:p>
            <a:pPr algn="ctr"/>
            <a:r>
              <a:rPr lang="en-US" sz="2200" b="1" dirty="0"/>
              <a:t>Worst-Case Analysis</a:t>
            </a:r>
            <a:endParaRPr lang="en-US" sz="2200" dirty="0"/>
          </a:p>
        </p:txBody>
      </p:sp>
      <p:sp>
        <p:nvSpPr>
          <p:cNvPr id="12" name="Rectangle 11">
            <a:extLst>
              <a:ext uri="{FF2B5EF4-FFF2-40B4-BE49-F238E27FC236}">
                <a16:creationId xmlns:a16="http://schemas.microsoft.com/office/drawing/2014/main" id="{453C3DDB-B27E-2B48-98EE-59693AA1CD41}"/>
              </a:ext>
            </a:extLst>
          </p:cNvPr>
          <p:cNvSpPr/>
          <p:nvPr/>
        </p:nvSpPr>
        <p:spPr>
          <a:xfrm>
            <a:off x="4111986" y="6144821"/>
            <a:ext cx="4188775" cy="646331"/>
          </a:xfrm>
          <a:prstGeom prst="rect">
            <a:avLst/>
          </a:prstGeom>
        </p:spPr>
        <p:txBody>
          <a:bodyPr wrap="none">
            <a:spAutoFit/>
          </a:bodyPr>
          <a:lstStyle/>
          <a:p>
            <a:pPr algn="ctr"/>
            <a:r>
              <a:rPr lang="en-US" sz="3600" b="1" dirty="0"/>
              <a:t>Smoothed Analysis</a:t>
            </a:r>
            <a:endParaRPr lang="en-US" sz="3600" dirty="0"/>
          </a:p>
        </p:txBody>
      </p:sp>
    </p:spTree>
    <p:extLst>
      <p:ext uri="{BB962C8B-B14F-4D97-AF65-F5344CB8AC3E}">
        <p14:creationId xmlns:p14="http://schemas.microsoft.com/office/powerpoint/2010/main" val="134044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649CFC-84C7-5546-87ED-79CD091F96E6}"/>
                  </a:ext>
                </a:extLst>
              </p:cNvPr>
              <p:cNvSpPr>
                <a:spLocks noGrp="1"/>
              </p:cNvSpPr>
              <p:nvPr>
                <p:ph idx="1"/>
              </p:nvPr>
            </p:nvSpPr>
            <p:spPr>
              <a:xfrm>
                <a:off x="391885" y="1130969"/>
                <a:ext cx="11379201" cy="5226290"/>
              </a:xfrm>
            </p:spPr>
            <p:txBody>
              <a:bodyPr>
                <a:noAutofit/>
              </a:bodyPr>
              <a:lstStyle/>
              <a:p>
                <a:pPr marL="0" indent="0">
                  <a:lnSpc>
                    <a:spcPct val="110000"/>
                  </a:lnSpc>
                  <a:buNone/>
                </a:pPr>
                <a:r>
                  <a:rPr lang="en-US" sz="2200" dirty="0"/>
                  <a:t>Running time of simplex method </a:t>
                </a:r>
                <a:r>
                  <a:rPr lang="en-US" sz="2200" dirty="0">
                    <a:solidFill>
                      <a:schemeClr val="accent6"/>
                    </a:solidFill>
                  </a:rPr>
                  <a:t>[</a:t>
                </a:r>
                <a:r>
                  <a:rPr lang="en-US" sz="2200" b="1" dirty="0">
                    <a:solidFill>
                      <a:schemeClr val="accent6"/>
                    </a:solidFill>
                  </a:rPr>
                  <a:t>Spielman &amp; Teng 01, Deshpande &amp; Spielman 05, …</a:t>
                </a:r>
                <a:r>
                  <a:rPr lang="en-US" sz="2200" dirty="0">
                    <a:solidFill>
                      <a:schemeClr val="accent6"/>
                    </a:solidFill>
                  </a:rPr>
                  <a:t>]</a:t>
                </a:r>
              </a:p>
              <a:p>
                <a:pPr>
                  <a:lnSpc>
                    <a:spcPct val="110000"/>
                  </a:lnSpc>
                </a:pPr>
                <a:r>
                  <a:rPr lang="en-US" sz="2200" dirty="0"/>
                  <a:t>Simplex can take exponential time for worst-case instances</a:t>
                </a:r>
              </a:p>
              <a:p>
                <a:pPr>
                  <a:lnSpc>
                    <a:spcPct val="110000"/>
                  </a:lnSpc>
                </a:pPr>
                <a:r>
                  <a:rPr lang="en-US" sz="2200" dirty="0"/>
                  <a:t>Simplex takes polynomial time in expectation when the Gaussian variance is </a:t>
                </a:r>
                <a14:m>
                  <m:oMath xmlns:m="http://schemas.openxmlformats.org/officeDocument/2006/math">
                    <m:r>
                      <a:rPr lang="en-US" sz="2200" b="0" i="1" smtClean="0">
                        <a:latin typeface="Cambria Math" panose="02040503050406030204" pitchFamily="18" charset="0"/>
                      </a:rPr>
                      <m:t>≥1/</m:t>
                    </m:r>
                    <m:r>
                      <a:rPr lang="en-US" sz="2200" b="0" i="1" smtClean="0">
                        <a:latin typeface="Cambria Math" panose="02040503050406030204" pitchFamily="18" charset="0"/>
                      </a:rPr>
                      <m:t>𝑝𝑜𝑙𝑦</m:t>
                    </m:r>
                    <m:r>
                      <a:rPr lang="en-US" sz="2200" b="0" i="1" smtClean="0">
                        <a:latin typeface="Cambria Math" panose="02040503050406030204" pitchFamily="18" charset="0"/>
                      </a:rPr>
                      <m:t>(</m:t>
                    </m:r>
                    <m:r>
                      <a:rPr lang="en-US" sz="2200" b="0" i="1" smtClean="0">
                        <a:latin typeface="Cambria Math" panose="02040503050406030204" pitchFamily="18" charset="0"/>
                      </a:rPr>
                      <m:t>𝑛</m:t>
                    </m:r>
                    <m:r>
                      <a:rPr lang="en-US" sz="2200" b="0" i="1" smtClean="0">
                        <a:latin typeface="Cambria Math" panose="02040503050406030204" pitchFamily="18" charset="0"/>
                      </a:rPr>
                      <m:t>)</m:t>
                    </m:r>
                  </m:oMath>
                </a14:m>
                <a:r>
                  <a:rPr lang="en-US" sz="2200" dirty="0"/>
                  <a:t> </a:t>
                </a:r>
              </a:p>
              <a:p>
                <a:pPr>
                  <a:lnSpc>
                    <a:spcPct val="110000"/>
                  </a:lnSpc>
                </a:pPr>
                <a:endParaRPr lang="en-US" sz="2200" dirty="0"/>
              </a:p>
              <a:p>
                <a:pPr marL="0" indent="0">
                  <a:lnSpc>
                    <a:spcPct val="110000"/>
                  </a:lnSpc>
                  <a:buNone/>
                </a:pPr>
                <a:r>
                  <a:rPr lang="en-US" sz="2200" dirty="0"/>
                  <a:t>Running time of local search methods:</a:t>
                </a:r>
              </a:p>
              <a:p>
                <a:pPr>
                  <a:lnSpc>
                    <a:spcPct val="110000"/>
                  </a:lnSpc>
                </a:pPr>
                <a:r>
                  <a:rPr lang="en-US" sz="2200" dirty="0"/>
                  <a:t>Lloyd algorithm for k-means, 2-OPT heuristic for TSP, take exponential number of iteration in worst case, but polynomial in the smoothed case.</a:t>
                </a:r>
              </a:p>
              <a:p>
                <a:pPr marL="0" indent="0">
                  <a:lnSpc>
                    <a:spcPct val="110000"/>
                  </a:lnSpc>
                  <a:buNone/>
                </a:pPr>
                <a:endParaRPr lang="en-US" sz="2200" dirty="0"/>
              </a:p>
              <a:p>
                <a:pPr marL="0" indent="0">
                  <a:lnSpc>
                    <a:spcPct val="110000"/>
                  </a:lnSpc>
                  <a:buNone/>
                </a:pPr>
                <a:r>
                  <a:rPr lang="en-US" sz="2200" dirty="0"/>
                  <a:t>Machine learning (Information + Computation)</a:t>
                </a:r>
              </a:p>
              <a:p>
                <a:pPr>
                  <a:lnSpc>
                    <a:spcPct val="110000"/>
                  </a:lnSpc>
                </a:pPr>
                <a:r>
                  <a:rPr lang="en-US" sz="2200" dirty="0"/>
                  <a:t>Even what is “learnable” depends on the model of the adversary.</a:t>
                </a:r>
              </a:p>
              <a:p>
                <a:pPr>
                  <a:lnSpc>
                    <a:spcPct val="110000"/>
                  </a:lnSpc>
                </a:pPr>
                <a:r>
                  <a:rPr lang="en-US" sz="2200" dirty="0"/>
                  <a:t>Fundamental application of smoothed analysis</a:t>
                </a:r>
              </a:p>
              <a:p>
                <a:pPr>
                  <a:lnSpc>
                    <a:spcPct val="110000"/>
                  </a:lnSpc>
                </a:pPr>
                <a:endParaRPr lang="en-US" sz="2200" dirty="0"/>
              </a:p>
              <a:p>
                <a:pPr marL="0" indent="0">
                  <a:lnSpc>
                    <a:spcPct val="110000"/>
                  </a:lnSpc>
                  <a:buNone/>
                </a:pPr>
                <a:endParaRPr lang="en-US" sz="2200" dirty="0"/>
              </a:p>
            </p:txBody>
          </p:sp>
        </mc:Choice>
        <mc:Fallback xmlns="">
          <p:sp>
            <p:nvSpPr>
              <p:cNvPr id="2" name="Content Placeholder 1">
                <a:extLst>
                  <a:ext uri="{FF2B5EF4-FFF2-40B4-BE49-F238E27FC236}">
                    <a16:creationId xmlns:a16="http://schemas.microsoft.com/office/drawing/2014/main" id="{52649CFC-84C7-5546-87ED-79CD091F96E6}"/>
                  </a:ext>
                </a:extLst>
              </p:cNvPr>
              <p:cNvSpPr>
                <a:spLocks noGrp="1" noRot="1" noChangeAspect="1" noMove="1" noResize="1" noEditPoints="1" noAdjustHandles="1" noChangeArrowheads="1" noChangeShapeType="1" noTextEdit="1"/>
              </p:cNvSpPr>
              <p:nvPr>
                <p:ph idx="1"/>
              </p:nvPr>
            </p:nvSpPr>
            <p:spPr>
              <a:xfrm>
                <a:off x="391885" y="1130969"/>
                <a:ext cx="11379201" cy="5226290"/>
              </a:xfrm>
              <a:blipFill>
                <a:blip r:embed="rId2"/>
                <a:stretch>
                  <a:fillRect l="-669" t="-728" b="-3155"/>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0CEE23E8-F329-CE4E-8F67-BACC9509F43A}"/>
              </a:ext>
            </a:extLst>
          </p:cNvPr>
          <p:cNvSpPr>
            <a:spLocks noGrp="1"/>
          </p:cNvSpPr>
          <p:nvPr>
            <p:ph type="title"/>
          </p:nvPr>
        </p:nvSpPr>
        <p:spPr/>
        <p:txBody>
          <a:bodyPr/>
          <a:lstStyle/>
          <a:p>
            <a:r>
              <a:rPr lang="en-US"/>
              <a:t>Smoothed Analysis: Past, Present, Future</a:t>
            </a:r>
            <a:endParaRPr lang="en-US" dirty="0"/>
          </a:p>
        </p:txBody>
      </p:sp>
    </p:spTree>
    <p:extLst>
      <p:ext uri="{BB962C8B-B14F-4D97-AF65-F5344CB8AC3E}">
        <p14:creationId xmlns:p14="http://schemas.microsoft.com/office/powerpoint/2010/main" val="336556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E3D68-4C19-9844-B99B-A1FC49AC50F2}"/>
              </a:ext>
            </a:extLst>
          </p:cNvPr>
          <p:cNvSpPr>
            <a:spLocks noGrp="1"/>
          </p:cNvSpPr>
          <p:nvPr>
            <p:ph type="title"/>
          </p:nvPr>
        </p:nvSpPr>
        <p:spPr/>
        <p:txBody>
          <a:bodyPr>
            <a:normAutofit/>
          </a:bodyPr>
          <a:lstStyle/>
          <a:p>
            <a:r>
              <a:rPr lang="en-US" dirty="0"/>
              <a:t>Learnability</a:t>
            </a:r>
          </a:p>
        </p:txBody>
      </p:sp>
      <p:sp>
        <p:nvSpPr>
          <p:cNvPr id="3" name="Content Placeholder 2">
            <a:extLst>
              <a:ext uri="{FF2B5EF4-FFF2-40B4-BE49-F238E27FC236}">
                <a16:creationId xmlns:a16="http://schemas.microsoft.com/office/drawing/2014/main" id="{64715EB5-BCDA-0C40-A3D0-2590551B5BDC}"/>
              </a:ext>
            </a:extLst>
          </p:cNvPr>
          <p:cNvSpPr>
            <a:spLocks noGrp="1"/>
          </p:cNvSpPr>
          <p:nvPr>
            <p:ph idx="1"/>
          </p:nvPr>
        </p:nvSpPr>
        <p:spPr>
          <a:xfrm>
            <a:off x="426719" y="1128394"/>
            <a:ext cx="12075335" cy="5203826"/>
          </a:xfrm>
        </p:spPr>
        <p:txBody>
          <a:bodyPr>
            <a:normAutofit/>
          </a:bodyPr>
          <a:lstStyle/>
          <a:p>
            <a:pPr marL="0" indent="0">
              <a:buNone/>
            </a:pPr>
            <a:r>
              <a:rPr lang="en-US" sz="2400" dirty="0"/>
              <a:t>Q1. What concepts can be learned in presence of strategic and adversarial behavior?</a:t>
            </a:r>
          </a:p>
          <a:p>
            <a:pPr marL="0" indent="0">
              <a:buNone/>
            </a:pPr>
            <a:r>
              <a:rPr lang="en-US" sz="2400" dirty="0">
                <a:sym typeface="Wingdings" pitchFamily="2" charset="2"/>
              </a:rPr>
              <a:t> Lessons for today’s world from decades of efforts for understanding.</a:t>
            </a:r>
            <a:endParaRPr lang="en-US" sz="2400" dirty="0"/>
          </a:p>
          <a:p>
            <a:pPr marL="0" indent="0">
              <a:buNone/>
            </a:pPr>
            <a:endParaRPr lang="en-US" sz="2400" dirty="0"/>
          </a:p>
          <a:p>
            <a:pPr marL="0" indent="0">
              <a:buNone/>
            </a:pPr>
            <a:r>
              <a:rPr lang="en-US" sz="2400" dirty="0"/>
              <a:t>Q2. How to design learning for strategic and adversarial environment?</a:t>
            </a:r>
          </a:p>
          <a:p>
            <a:pPr>
              <a:buFont typeface="Wingdings" pitchFamily="2" charset="2"/>
              <a:buChar char="à"/>
            </a:pPr>
            <a:r>
              <a:rPr lang="en-US" sz="2400" dirty="0">
                <a:sym typeface="Wingdings" pitchFamily="2" charset="2"/>
              </a:rPr>
              <a:t>Principles on how to use/not use data in strategic environments.</a:t>
            </a:r>
            <a:endParaRPr lang="en-US" sz="2400" dirty="0"/>
          </a:p>
          <a:p>
            <a:pPr marL="0" indent="0">
              <a:buNone/>
            </a:pPr>
            <a:endParaRPr lang="en-US" sz="2400" dirty="0"/>
          </a:p>
          <a:p>
            <a:pPr marL="0" indent="0">
              <a:buNone/>
            </a:pPr>
            <a:r>
              <a:rPr lang="en-US" sz="2400" dirty="0"/>
              <a:t>Q3. How can we design collaborative environment that encourage learner participation?</a:t>
            </a:r>
          </a:p>
          <a:p>
            <a:pPr marL="0" indent="0">
              <a:buNone/>
            </a:pPr>
            <a:r>
              <a:rPr lang="en-US" sz="2400" dirty="0">
                <a:sym typeface="Wingdings" pitchFamily="2" charset="2"/>
              </a:rPr>
              <a:t> Incentives of learning algorithms and data providers</a:t>
            </a:r>
          </a:p>
          <a:p>
            <a:pPr>
              <a:buFont typeface="Wingdings" pitchFamily="2" charset="2"/>
              <a:buChar char="à"/>
            </a:pPr>
            <a:r>
              <a:rPr lang="en-US" sz="2400" dirty="0">
                <a:sym typeface="Wingdings" pitchFamily="2" charset="2"/>
              </a:rPr>
              <a:t> Deliver the optimal learning algorithms for agents and the society.</a:t>
            </a:r>
          </a:p>
          <a:p>
            <a:pPr>
              <a:buFont typeface="Wingdings" pitchFamily="2" charset="2"/>
              <a:buChar char="à"/>
            </a:pPr>
            <a:endParaRPr lang="en-US" sz="2400" dirty="0">
              <a:sym typeface="Wingdings" pitchFamily="2" charset="2"/>
            </a:endParaRPr>
          </a:p>
          <a:p>
            <a:pPr marL="0" indent="0">
              <a:buNone/>
            </a:pPr>
            <a:r>
              <a:rPr lang="en-US" sz="2400" dirty="0">
                <a:sym typeface="Wingdings" pitchFamily="2" charset="2"/>
              </a:rPr>
              <a:t>Q4. Generally, how do these learning paradigms relate to one another?</a:t>
            </a:r>
            <a:endParaRPr lang="en-US" sz="2400" dirty="0"/>
          </a:p>
        </p:txBody>
      </p:sp>
      <p:sp>
        <p:nvSpPr>
          <p:cNvPr id="4" name="Rectangle 3">
            <a:extLst>
              <a:ext uri="{FF2B5EF4-FFF2-40B4-BE49-F238E27FC236}">
                <a16:creationId xmlns:a16="http://schemas.microsoft.com/office/drawing/2014/main" id="{8E59EC95-31F3-CF15-B2D2-2422FE7F33EE}"/>
              </a:ext>
            </a:extLst>
          </p:cNvPr>
          <p:cNvSpPr/>
          <p:nvPr/>
        </p:nvSpPr>
        <p:spPr>
          <a:xfrm>
            <a:off x="244929" y="3755571"/>
            <a:ext cx="11756571" cy="1502229"/>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96848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solidFill>
                      <a:schemeClr val="tx1"/>
                    </a:solidFill>
                  </a:rPr>
                  <a:t>There is a function class </a:t>
                </a:r>
                <a14:m>
                  <m:oMath xmlns:m="http://schemas.openxmlformats.org/officeDocument/2006/math">
                    <m:r>
                      <a:rPr lang="en-US" sz="2400" i="1">
                        <a:solidFill>
                          <a:schemeClr val="tx1"/>
                        </a:solidFill>
                        <a:latin typeface="Cambria Math" panose="02040503050406030204" pitchFamily="18" charset="0"/>
                        <a:ea typeface="Cambria Math" charset="0"/>
                        <a:cs typeface="Cambria Math" charset="0"/>
                        <a:sym typeface="Wingdings"/>
                      </a:rPr>
                      <m:t>𝐻</m:t>
                    </m:r>
                  </m:oMath>
                </a14:m>
                <a:r>
                  <a:rPr lang="en-US" sz="2200" dirty="0">
                    <a:solidFill>
                      <a:schemeClr val="tx1"/>
                    </a:solidFill>
                  </a:rPr>
                  <a:t> and domain </a:t>
                </a:r>
                <a14:m>
                  <m:oMath xmlns:m="http://schemas.openxmlformats.org/officeDocument/2006/math">
                    <m:r>
                      <a:rPr lang="en-US" sz="2000" b="0" i="1" smtClean="0">
                        <a:latin typeface="Cambria Math" panose="02040503050406030204" pitchFamily="18" charset="0"/>
                        <a:ea typeface="Cambria Math" charset="0"/>
                        <a:cs typeface="Cambria Math" charset="0"/>
                        <a:sym typeface="Wingdings"/>
                      </a:rPr>
                      <m:t>𝑋</m:t>
                    </m:r>
                  </m:oMath>
                </a14:m>
                <a:r>
                  <a:rPr lang="en-US" sz="2200" dirty="0">
                    <a:solidFill>
                      <a:schemeClr val="tx1"/>
                    </a:solidFill>
                  </a:rPr>
                  <a:t> (</a:t>
                </a:r>
                <a14:m>
                  <m:oMath xmlns:m="http://schemas.openxmlformats.org/officeDocument/2006/math">
                    <m:r>
                      <a:rPr lang="en-US" sz="2400" i="1">
                        <a:latin typeface="Cambria Math" panose="02040503050406030204" pitchFamily="18" charset="0"/>
                        <a:ea typeface="Cambria Math" charset="0"/>
                        <a:cs typeface="Cambria Math" charset="0"/>
                        <a:sym typeface="Wingdings"/>
                      </a:rPr>
                      <m:t>𝑋</m:t>
                    </m:r>
                    <m:r>
                      <a:rPr lang="en-US" sz="2400" b="0" i="1" smtClean="0">
                        <a:latin typeface="Cambria Math" panose="02040503050406030204" pitchFamily="18" charset="0"/>
                        <a:ea typeface="Cambria Math" charset="0"/>
                        <a:cs typeface="Cambria Math" charset="0"/>
                        <a:sym typeface="Wingdings"/>
                      </a:rPr>
                      <m:t>⊆</m:t>
                    </m:r>
                    <m:sSup>
                      <m:sSupPr>
                        <m:ctrlPr>
                          <a:rPr lang="en-US" sz="2400" b="0" i="1" smtClean="0">
                            <a:latin typeface="Cambria Math" panose="02040503050406030204" pitchFamily="18" charset="0"/>
                            <a:ea typeface="Cambria Math" charset="0"/>
                            <a:cs typeface="Cambria Math" charset="0"/>
                            <a:sym typeface="Wingdings"/>
                          </a:rPr>
                        </m:ctrlPr>
                      </m:sSupPr>
                      <m:e>
                        <m:r>
                          <a:rPr lang="en-US" sz="2400" b="0" i="1" smtClean="0">
                            <a:latin typeface="Cambria Math" panose="02040503050406030204" pitchFamily="18" charset="0"/>
                            <a:ea typeface="Cambria Math" charset="0"/>
                            <a:cs typeface="Cambria Math" charset="0"/>
                            <a:sym typeface="Wingdings"/>
                          </a:rPr>
                          <m:t>𝑅</m:t>
                        </m:r>
                      </m:e>
                      <m:sup>
                        <m:r>
                          <a:rPr lang="en-US" sz="2400" b="0" i="1" smtClean="0">
                            <a:latin typeface="Cambria Math" panose="02040503050406030204" pitchFamily="18" charset="0"/>
                            <a:ea typeface="Cambria Math" charset="0"/>
                            <a:cs typeface="Cambria Math" charset="0"/>
                            <a:sym typeface="Wingdings"/>
                          </a:rPr>
                          <m:t>𝑛</m:t>
                        </m:r>
                      </m:sup>
                    </m:sSup>
                    <m:r>
                      <a:rPr lang="en-US" sz="2400" i="1">
                        <a:latin typeface="Cambria Math" panose="02040503050406030204" pitchFamily="18" charset="0"/>
                        <a:ea typeface="Cambria Math" charset="0"/>
                        <a:cs typeface="Cambria Math" charset="0"/>
                        <a:sym typeface="Wingdings"/>
                      </a:rPr>
                      <m:t> </m:t>
                    </m:r>
                  </m:oMath>
                </a14:m>
                <a:r>
                  <a:rPr lang="en-US" sz="2200" dirty="0">
                    <a:solidFill>
                      <a:schemeClr val="tx1"/>
                    </a:solidFill>
                  </a:rPr>
                  <a:t>has finite </a:t>
                </a:r>
                <a:r>
                  <a:rPr lang="en-US" sz="2200" dirty="0"/>
                  <a:t>L</a:t>
                </a:r>
                <a:r>
                  <a:rPr lang="en-US" sz="2200" dirty="0">
                    <a:solidFill>
                      <a:schemeClr val="tx1"/>
                    </a:solidFill>
                  </a:rPr>
                  <a:t>ebesgue measure)</a:t>
                </a:r>
              </a:p>
              <a:p>
                <a:pPr marL="0" indent="0">
                  <a:buNone/>
                </a:pPr>
                <a:r>
                  <a:rPr lang="en-US" sz="2200" dirty="0"/>
                  <a:t>At round </a:t>
                </a:r>
                <a14:m>
                  <m:oMath xmlns:m="http://schemas.openxmlformats.org/officeDocument/2006/math">
                    <m:r>
                      <a:rPr lang="en-US" sz="2400" b="0" i="1" smtClean="0">
                        <a:solidFill>
                          <a:srgbClr val="00B050"/>
                        </a:solidFill>
                        <a:latin typeface="Cambria Math" panose="02040503050406030204" pitchFamily="18" charset="0"/>
                      </a:rPr>
                      <m:t>𝑡</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13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normAutofit/>
          </a:bodyPr>
          <a:lstStyle/>
          <a:p>
            <a:r>
              <a:rPr lang="en-US" dirty="0"/>
              <a:t>Smoothed Adversarial Setting</a:t>
            </a:r>
          </a:p>
        </p:txBody>
      </p:sp>
      <p:pic>
        <p:nvPicPr>
          <p:cNvPr id="12" name="Picture 11" descr="stick_figure_search_clues_1600_clr_1814-e1360778164687.png">
            <a:extLst>
              <a:ext uri="{FF2B5EF4-FFF2-40B4-BE49-F238E27FC236}">
                <a16:creationId xmlns:a16="http://schemas.microsoft.com/office/drawing/2014/main" id="{E4A65C65-4797-BC40-B367-8DB32A2480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040624" y="1632672"/>
            <a:ext cx="1318762" cy="135279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8287DC3-B2B6-9D47-B6D8-35AC157833EC}"/>
                  </a:ext>
                </a:extLst>
              </p:cNvPr>
              <p:cNvSpPr/>
              <p:nvPr/>
            </p:nvSpPr>
            <p:spPr>
              <a:xfrm>
                <a:off x="1304011" y="2711095"/>
                <a:ext cx="4791989" cy="707886"/>
              </a:xfrm>
              <a:prstGeom prst="rect">
                <a:avLst/>
              </a:prstGeom>
            </p:spPr>
            <p:txBody>
              <a:bodyPr wrap="square">
                <a:spAutoFit/>
              </a:bodyPr>
              <a:lstStyle/>
              <a:p>
                <a:pPr algn="ctr"/>
                <a:r>
                  <a:rPr lang="en-US" sz="2000" dirty="0">
                    <a:latin typeface="Cambria Math" charset="0"/>
                    <a:ea typeface="Cambria Math" charset="0"/>
                    <a:cs typeface="Cambria Math" charset="0"/>
                    <a:sym typeface="Wingdings"/>
                  </a:rPr>
                  <a:t>Learner picks </a:t>
                </a:r>
                <a:r>
                  <a:rPr lang="en-US" sz="2000" dirty="0">
                    <a:solidFill>
                      <a:schemeClr val="tx2"/>
                    </a:solidFill>
                  </a:rPr>
                  <a:t>prediction rule </a:t>
                </a:r>
                <a14:m>
                  <m:oMath xmlns:m="http://schemas.openxmlformats.org/officeDocument/2006/math">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𝑓</m:t>
                        </m:r>
                      </m:e>
                      <m:sub>
                        <m:r>
                          <a:rPr lang="en-US" sz="2000" i="1">
                            <a:solidFill>
                              <a:srgbClr val="00B050"/>
                            </a:solidFill>
                            <a:latin typeface="Cambria Math" panose="02040503050406030204" pitchFamily="18" charset="0"/>
                          </a:rPr>
                          <m:t>𝑡</m:t>
                        </m:r>
                      </m:sub>
                    </m:sSub>
                    <m:r>
                      <a:rPr lang="en-US" sz="2000" i="1">
                        <a:solidFill>
                          <a:srgbClr val="00B050"/>
                        </a:solidFill>
                        <a:latin typeface="Cambria Math" panose="02040503050406030204" pitchFamily="18" charset="0"/>
                      </a:rPr>
                      <m:t> :</m:t>
                    </m:r>
                    <m:r>
                      <a:rPr lang="en-US" sz="2000" i="1">
                        <a:solidFill>
                          <a:srgbClr val="00B050"/>
                        </a:solidFill>
                        <a:latin typeface="Cambria Math" panose="02040503050406030204" pitchFamily="18" charset="0"/>
                      </a:rPr>
                      <m:t>𝑋</m:t>
                    </m:r>
                    <m:r>
                      <a:rPr lang="en-US" sz="2000" i="1">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𝑌</m:t>
                    </m:r>
                  </m:oMath>
                </a14:m>
                <a:r>
                  <a:rPr lang="en-US" sz="2000" dirty="0">
                    <a:solidFill>
                      <a:srgbClr val="00B050"/>
                    </a:solidFill>
                  </a:rPr>
                  <a:t> </a:t>
                </a:r>
                <a:r>
                  <a:rPr lang="en-US" sz="2000" dirty="0">
                    <a:solidFill>
                      <a:schemeClr val="tx2"/>
                    </a:solidFill>
                  </a:rPr>
                  <a:t>, not necessarily deterministic</a:t>
                </a:r>
                <a:r>
                  <a:rPr lang="en-US" sz="2000" dirty="0">
                    <a:latin typeface="Cambria Math" charset="0"/>
                    <a:ea typeface="Cambria Math" charset="0"/>
                    <a:cs typeface="Cambria Math" charset="0"/>
                    <a:sym typeface="Wingdings"/>
                  </a:rPr>
                  <a:t>.</a:t>
                </a:r>
              </a:p>
            </p:txBody>
          </p:sp>
        </mc:Choice>
        <mc:Fallback xmlns="">
          <p:sp>
            <p:nvSpPr>
              <p:cNvPr id="17" name="Rectangle 16">
                <a:extLst>
                  <a:ext uri="{FF2B5EF4-FFF2-40B4-BE49-F238E27FC236}">
                    <a16:creationId xmlns:a16="http://schemas.microsoft.com/office/drawing/2014/main" id="{B8287DC3-B2B6-9D47-B6D8-35AC157833EC}"/>
                  </a:ext>
                </a:extLst>
              </p:cNvPr>
              <p:cNvSpPr>
                <a:spLocks noRot="1" noChangeAspect="1" noMove="1" noResize="1" noEditPoints="1" noAdjustHandles="1" noChangeArrowheads="1" noChangeShapeType="1" noTextEdit="1"/>
              </p:cNvSpPr>
              <p:nvPr/>
            </p:nvSpPr>
            <p:spPr>
              <a:xfrm>
                <a:off x="1304011" y="2711095"/>
                <a:ext cx="4791989" cy="707886"/>
              </a:xfrm>
              <a:prstGeom prst="rect">
                <a:avLst/>
              </a:prstGeom>
              <a:blipFill>
                <a:blip r:embed="rId4"/>
                <a:stretch>
                  <a:fillRect t="-5263" r="-26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35382C5-3F74-B84F-BBFC-87ED8941677C}"/>
                  </a:ext>
                </a:extLst>
              </p:cNvPr>
              <p:cNvSpPr/>
              <p:nvPr/>
            </p:nvSpPr>
            <p:spPr>
              <a:xfrm>
                <a:off x="7400011" y="2734220"/>
                <a:ext cx="4791989" cy="1015663"/>
              </a:xfrm>
              <a:prstGeom prst="rect">
                <a:avLst/>
              </a:prstGeom>
              <a:solidFill>
                <a:schemeClr val="bg1"/>
              </a:solidFill>
            </p:spPr>
            <p:txBody>
              <a:bodyPr wrap="square">
                <a:spAutoFit/>
              </a:bodyPr>
              <a:lstStyle/>
              <a:p>
                <a:r>
                  <a:rPr lang="en-US" sz="2000" dirty="0">
                    <a:solidFill>
                      <a:schemeClr val="tx1"/>
                    </a:solidFill>
                    <a:latin typeface="Cambria Math" charset="0"/>
                    <a:ea typeface="Cambria Math" charset="0"/>
                    <a:cs typeface="Cambria Math" charset="0"/>
                    <a:sym typeface="Wingdings"/>
                  </a:rPr>
                  <a:t>Adversary picks a </a:t>
                </a:r>
                <a14:m>
                  <m:oMath xmlns:m="http://schemas.openxmlformats.org/officeDocument/2006/math">
                    <m:r>
                      <a:rPr lang="en-US" sz="2000" i="1" smtClean="0">
                        <a:solidFill>
                          <a:schemeClr val="accent2"/>
                        </a:solidFill>
                        <a:latin typeface="Cambria Math" panose="02040503050406030204" pitchFamily="18" charset="0"/>
                      </a:rPr>
                      <m:t>𝜎</m:t>
                    </m:r>
                  </m:oMath>
                </a14:m>
                <a:r>
                  <a:rPr lang="en-US" sz="2000" dirty="0">
                    <a:solidFill>
                      <a:schemeClr val="accent2"/>
                    </a:solidFill>
                  </a:rPr>
                  <a:t>-smooth </a:t>
                </a:r>
                <a:endParaRPr lang="en-US" sz="2000" dirty="0">
                  <a:solidFill>
                    <a:schemeClr val="tx1"/>
                  </a:solidFill>
                </a:endParaRPr>
              </a:p>
              <a:p>
                <a:r>
                  <a:rPr lang="en-US" sz="2000" dirty="0">
                    <a:solidFill>
                      <a:schemeClr val="tx1"/>
                    </a:solidFill>
                    <a:latin typeface="Cambria Math" charset="0"/>
                    <a:ea typeface="Cambria Math" charset="0"/>
                    <a:cs typeface="Cambria Math" charset="0"/>
                    <a:sym typeface="Wingdings"/>
                  </a:rPr>
                  <a:t>distribution </a:t>
                </a:r>
                <a14:m>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𝐷</m:t>
                        </m:r>
                      </m:e>
                      <m:sub>
                        <m:r>
                          <a:rPr lang="en-US" sz="2000" b="0" i="1" smtClean="0">
                            <a:solidFill>
                              <a:srgbClr val="FF0000"/>
                            </a:solidFill>
                            <a:latin typeface="Cambria Math" panose="02040503050406030204" pitchFamily="18" charset="0"/>
                          </a:rPr>
                          <m:t>𝑡</m:t>
                        </m:r>
                      </m:sub>
                    </m:sSub>
                  </m:oMath>
                </a14:m>
                <a:r>
                  <a:rPr lang="en-US" sz="2000" dirty="0">
                    <a:solidFill>
                      <a:srgbClr val="FF0000"/>
                    </a:solidFill>
                    <a:latin typeface="Cambria Math" charset="0"/>
                    <a:ea typeface="Cambria Math" charset="0"/>
                    <a:cs typeface="Cambria Math" charset="0"/>
                    <a:sym typeface="Wingdings"/>
                  </a:rPr>
                  <a:t>  </a:t>
                </a:r>
                <a:r>
                  <a:rPr lang="en-US" sz="2000" dirty="0">
                    <a:solidFill>
                      <a:schemeClr val="tx1"/>
                    </a:solidFill>
                  </a:rPr>
                  <a:t>knowing the history for </a:t>
                </a:r>
                <a14:m>
                  <m:oMath xmlns:m="http://schemas.openxmlformats.org/officeDocument/2006/math">
                    <m:r>
                      <a:rPr lang="en-US" sz="2000" b="0" i="1" smtClean="0">
                        <a:solidFill>
                          <a:schemeClr val="tx1"/>
                        </a:solidFill>
                        <a:latin typeface="Cambria Math" panose="02040503050406030204" pitchFamily="18" charset="0"/>
                      </a:rPr>
                      <m:t>1, …, </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oMath>
                </a14:m>
                <a:r>
                  <a:rPr lang="en-US" sz="2000" dirty="0">
                    <a:solidFill>
                      <a:schemeClr val="tx1"/>
                    </a:solidFill>
                  </a:rPr>
                  <a:t> and the algorithm</a:t>
                </a:r>
              </a:p>
            </p:txBody>
          </p:sp>
        </mc:Choice>
        <mc:Fallback xmlns="">
          <p:sp>
            <p:nvSpPr>
              <p:cNvPr id="22" name="Rectangle 21">
                <a:extLst>
                  <a:ext uri="{FF2B5EF4-FFF2-40B4-BE49-F238E27FC236}">
                    <a16:creationId xmlns:a16="http://schemas.microsoft.com/office/drawing/2014/main" id="{635382C5-3F74-B84F-BBFC-87ED8941677C}"/>
                  </a:ext>
                </a:extLst>
              </p:cNvPr>
              <p:cNvSpPr>
                <a:spLocks noRot="1" noChangeAspect="1" noMove="1" noResize="1" noEditPoints="1" noAdjustHandles="1" noChangeArrowheads="1" noChangeShapeType="1" noTextEdit="1"/>
              </p:cNvSpPr>
              <p:nvPr/>
            </p:nvSpPr>
            <p:spPr>
              <a:xfrm>
                <a:off x="7400011" y="2734220"/>
                <a:ext cx="4791989" cy="1015663"/>
              </a:xfrm>
              <a:prstGeom prst="rect">
                <a:avLst/>
              </a:prstGeom>
              <a:blipFill>
                <a:blip r:embed="rId5"/>
                <a:stretch>
                  <a:fillRect l="-1319" t="-3704" b="-9877"/>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B4E154-D41D-C54F-9232-F78FF0933D01}"/>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4820" y="1548617"/>
            <a:ext cx="849788" cy="1103622"/>
          </a:xfrm>
          <a:prstGeom prst="rect">
            <a:avLst/>
          </a:prstGeom>
        </p:spPr>
      </p:pic>
      <p:pic>
        <p:nvPicPr>
          <p:cNvPr id="24" name="Picture 23">
            <a:extLst>
              <a:ext uri="{FF2B5EF4-FFF2-40B4-BE49-F238E27FC236}">
                <a16:creationId xmlns:a16="http://schemas.microsoft.com/office/drawing/2014/main" id="{28A00A44-4A09-A34E-A001-2F32765FC8D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787010">
            <a:off x="9717391" y="2017350"/>
            <a:ext cx="330531" cy="993672"/>
          </a:xfrm>
          <a:prstGeom prst="rect">
            <a:avLst/>
          </a:prstGeom>
        </p:spPr>
      </p:pic>
      <p:pic>
        <p:nvPicPr>
          <p:cNvPr id="25" name="Picture 24">
            <a:extLst>
              <a:ext uri="{FF2B5EF4-FFF2-40B4-BE49-F238E27FC236}">
                <a16:creationId xmlns:a16="http://schemas.microsoft.com/office/drawing/2014/main" id="{0FAEDD69-3B5E-1E49-8653-B9943BB2CE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08613" y="1767755"/>
            <a:ext cx="903265" cy="893103"/>
          </a:xfrm>
          <a:prstGeom prst="rect">
            <a:avLst/>
          </a:prstGeom>
        </p:spPr>
      </p:pic>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2DB3D85B-994E-8B47-A12F-2A8075DF07C9}"/>
                  </a:ext>
                </a:extLst>
              </p:cNvPr>
              <p:cNvSpPr/>
              <p:nvPr/>
            </p:nvSpPr>
            <p:spPr>
              <a:xfrm>
                <a:off x="1768239" y="3699292"/>
                <a:ext cx="8387424" cy="615874"/>
              </a:xfrm>
              <a:prstGeom prst="rect">
                <a:avLst/>
              </a:prstGeom>
            </p:spPr>
            <p:txBody>
              <a:bodyPr wrap="none">
                <a:spAutoFit/>
              </a:bodyPr>
              <a:lstStyle/>
              <a:p>
                <a14:m>
                  <m:oMath xmlns:m="http://schemas.openxmlformats.org/officeDocument/2006/math">
                    <m:r>
                      <a:rPr lang="en-US" sz="2400" i="1" smtClean="0">
                        <a:solidFill>
                          <a:schemeClr val="accent2"/>
                        </a:solidFill>
                        <a:latin typeface="Cambria Math" panose="02040503050406030204" pitchFamily="18" charset="0"/>
                      </a:rPr>
                      <m:t>𝜎</m:t>
                    </m:r>
                  </m:oMath>
                </a14:m>
                <a:r>
                  <a:rPr lang="en-US" sz="2400" dirty="0">
                    <a:solidFill>
                      <a:schemeClr val="accent2"/>
                    </a:solidFill>
                  </a:rPr>
                  <a:t>-smooth </a:t>
                </a:r>
                <a:r>
                  <a:rPr lang="en-US" sz="2400" dirty="0"/>
                  <a:t>distribution: </a:t>
                </a:r>
                <a:r>
                  <a:rPr lang="en-US" sz="2400" dirty="0">
                    <a:latin typeface="Cambria Math" charset="0"/>
                    <a:ea typeface="Cambria Math" charset="0"/>
                    <a:sym typeface="Wingdings"/>
                  </a:rPr>
                  <a:t>max density is </a:t>
                </a:r>
                <a14:m>
                  <m:oMath xmlns:m="http://schemas.openxmlformats.org/officeDocument/2006/math">
                    <m:r>
                      <a:rPr lang="en-US" sz="2400" i="1">
                        <a:solidFill>
                          <a:schemeClr val="accent2"/>
                        </a:solidFill>
                        <a:latin typeface="Cambria Math" panose="02040503050406030204" pitchFamily="18" charset="0"/>
                      </a:rPr>
                      <m:t>≤</m:t>
                    </m:r>
                    <m:f>
                      <m:fPr>
                        <m:ctrlPr>
                          <a:rPr lang="en-US" sz="2400" i="1">
                            <a:solidFill>
                              <a:schemeClr val="accent2"/>
                            </a:solidFill>
                            <a:latin typeface="Cambria Math" panose="02040503050406030204" pitchFamily="18" charset="0"/>
                          </a:rPr>
                        </m:ctrlPr>
                      </m:fPr>
                      <m:num>
                        <m:r>
                          <a:rPr lang="en-US" sz="2400" i="1">
                            <a:solidFill>
                              <a:schemeClr val="accent2"/>
                            </a:solidFill>
                            <a:latin typeface="Cambria Math" panose="02040503050406030204" pitchFamily="18" charset="0"/>
                          </a:rPr>
                          <m:t>1</m:t>
                        </m:r>
                      </m:num>
                      <m:den>
                        <m:r>
                          <a:rPr lang="en-US" sz="2400" i="1">
                            <a:solidFill>
                              <a:schemeClr val="accent2"/>
                            </a:solidFill>
                            <a:latin typeface="Cambria Math" panose="02040503050406030204" pitchFamily="18" charset="0"/>
                          </a:rPr>
                          <m:t>𝜎</m:t>
                        </m:r>
                      </m:den>
                    </m:f>
                    <m:r>
                      <a:rPr lang="en-US" sz="2400" i="1">
                        <a:solidFill>
                          <a:schemeClr val="accent2"/>
                        </a:solidFill>
                        <a:latin typeface="Cambria Math" panose="02040503050406030204" pitchFamily="18" charset="0"/>
                      </a:rPr>
                      <m:t>×</m:t>
                    </m:r>
                    <m:r>
                      <m:rPr>
                        <m:sty m:val="p"/>
                      </m:rPr>
                      <a:rPr lang="en-US" sz="2400" b="0" i="0" smtClean="0">
                        <a:solidFill>
                          <a:schemeClr val="accent2"/>
                        </a:solidFill>
                        <a:latin typeface="Cambria Math" panose="02040503050406030204" pitchFamily="18" charset="0"/>
                      </a:rPr>
                      <m:t>base</m:t>
                    </m:r>
                    <m:r>
                      <a:rPr lang="en-US" sz="2400">
                        <a:solidFill>
                          <a:schemeClr val="accent2"/>
                        </a:solidFill>
                        <a:latin typeface="Cambria Math" panose="02040503050406030204" pitchFamily="18" charset="0"/>
                      </a:rPr>
                      <m:t> </m:t>
                    </m:r>
                    <m:r>
                      <m:rPr>
                        <m:sty m:val="p"/>
                      </m:rPr>
                      <a:rPr lang="en-US" sz="2400">
                        <a:solidFill>
                          <a:schemeClr val="accent2"/>
                        </a:solidFill>
                        <a:latin typeface="Cambria Math" panose="02040503050406030204" pitchFamily="18" charset="0"/>
                      </a:rPr>
                      <m:t>density</m:t>
                    </m:r>
                  </m:oMath>
                </a14:m>
                <a:r>
                  <a:rPr lang="en-US" sz="2400" dirty="0"/>
                  <a:t> on </a:t>
                </a:r>
                <a14:m>
                  <m:oMath xmlns:m="http://schemas.openxmlformats.org/officeDocument/2006/math">
                    <m:r>
                      <a:rPr lang="en-US" sz="2400" i="1">
                        <a:latin typeface="Cambria Math" panose="02040503050406030204" pitchFamily="18" charset="0"/>
                        <a:ea typeface="Cambria Math" charset="0"/>
                        <a:cs typeface="Cambria Math" charset="0"/>
                        <a:sym typeface="Wingdings"/>
                      </a:rPr>
                      <m:t>𝑋</m:t>
                    </m:r>
                  </m:oMath>
                </a14:m>
                <a:r>
                  <a:rPr lang="en-US" sz="2400" dirty="0"/>
                  <a:t>  </a:t>
                </a:r>
              </a:p>
            </p:txBody>
          </p:sp>
        </mc:Choice>
        <mc:Fallback>
          <p:sp>
            <p:nvSpPr>
              <p:cNvPr id="6" name="Rectangle 5">
                <a:extLst>
                  <a:ext uri="{FF2B5EF4-FFF2-40B4-BE49-F238E27FC236}">
                    <a16:creationId xmlns:a16="http://schemas.microsoft.com/office/drawing/2014/main" id="{2DB3D85B-994E-8B47-A12F-2A8075DF07C9}"/>
                  </a:ext>
                </a:extLst>
              </p:cNvPr>
              <p:cNvSpPr>
                <a:spLocks noRot="1" noChangeAspect="1" noMove="1" noResize="1" noEditPoints="1" noAdjustHandles="1" noChangeArrowheads="1" noChangeShapeType="1" noTextEdit="1"/>
              </p:cNvSpPr>
              <p:nvPr/>
            </p:nvSpPr>
            <p:spPr>
              <a:xfrm>
                <a:off x="1768239" y="3699292"/>
                <a:ext cx="8387424" cy="615874"/>
              </a:xfrm>
              <a:prstGeom prst="rect">
                <a:avLst/>
              </a:prstGeom>
              <a:blipFill>
                <a:blip r:embed="rId9"/>
                <a:stretch>
                  <a:fillRect b="-10204"/>
                </a:stretch>
              </a:blipFill>
            </p:spPr>
            <p:txBody>
              <a:bodyPr/>
              <a:lstStyle/>
              <a:p>
                <a:r>
                  <a:rPr lang="en-US">
                    <a:noFill/>
                  </a:rPr>
                  <a:t> </a:t>
                </a:r>
              </a:p>
            </p:txBody>
          </p:sp>
        </mc:Fallback>
      </mc:AlternateContent>
      <p:pic>
        <p:nvPicPr>
          <p:cNvPr id="13" name="Picture 12" descr="stick_figure_search_clues_1600_clr_1814-e1360778164687.png">
            <a:extLst>
              <a:ext uri="{FF2B5EF4-FFF2-40B4-BE49-F238E27FC236}">
                <a16:creationId xmlns:a16="http://schemas.microsoft.com/office/drawing/2014/main" id="{7B758CF0-5EF2-2F40-9660-4E0502A0E4A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268480" y="4755542"/>
            <a:ext cx="1930799" cy="1980620"/>
          </a:xfrm>
          <a:prstGeom prst="rect">
            <a:avLst/>
          </a:prstGeom>
        </p:spPr>
      </p:pic>
      <p:pic>
        <p:nvPicPr>
          <p:cNvPr id="14" name="Picture 13">
            <a:extLst>
              <a:ext uri="{FF2B5EF4-FFF2-40B4-BE49-F238E27FC236}">
                <a16:creationId xmlns:a16="http://schemas.microsoft.com/office/drawing/2014/main" id="{6023DBF8-A266-F941-BEC5-332D2E2BDFC4}"/>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945505" y="4877507"/>
            <a:ext cx="849788" cy="1103622"/>
          </a:xfrm>
          <a:prstGeom prst="rect">
            <a:avLst/>
          </a:prstGeom>
        </p:spPr>
      </p:pic>
      <p:pic>
        <p:nvPicPr>
          <p:cNvPr id="15" name="Picture 14">
            <a:extLst>
              <a:ext uri="{FF2B5EF4-FFF2-40B4-BE49-F238E27FC236}">
                <a16:creationId xmlns:a16="http://schemas.microsoft.com/office/drawing/2014/main" id="{6A61D269-44EC-3840-A8CD-6AD953C64E6A}"/>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787010">
            <a:off x="9621856" y="5073255"/>
            <a:ext cx="330531" cy="993672"/>
          </a:xfrm>
          <a:prstGeom prst="rect">
            <a:avLst/>
          </a:prstGeom>
        </p:spPr>
      </p:pic>
      <p:pic>
        <p:nvPicPr>
          <p:cNvPr id="16" name="Picture 15">
            <a:extLst>
              <a:ext uri="{FF2B5EF4-FFF2-40B4-BE49-F238E27FC236}">
                <a16:creationId xmlns:a16="http://schemas.microsoft.com/office/drawing/2014/main" id="{AE147E08-85F2-A94F-A55D-261ED6B3237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46784" y="4486075"/>
            <a:ext cx="903265" cy="893103"/>
          </a:xfrm>
          <a:prstGeom prst="rect">
            <a:avLst/>
          </a:prstGeom>
        </p:spPr>
      </p:pic>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8CE90855-A784-0141-8845-1A2B6CD8BBD4}"/>
                  </a:ext>
                </a:extLst>
              </p:cNvPr>
              <p:cNvSpPr/>
              <p:nvPr/>
            </p:nvSpPr>
            <p:spPr>
              <a:xfrm>
                <a:off x="8597555" y="5932732"/>
                <a:ext cx="2866342" cy="646331"/>
              </a:xfrm>
              <a:prstGeom prst="rect">
                <a:avLst/>
              </a:prstGeom>
            </p:spPr>
            <p:txBody>
              <a:bodyPr wrap="square">
                <a:spAutoFit/>
              </a:bodyPr>
              <a:lstStyle/>
              <a:p>
                <a:r>
                  <a:rPr lang="en-US" dirty="0">
                    <a:latin typeface="Cambria Math" charset="0"/>
                    <a:ea typeface="Cambria Math" charset="0"/>
                    <a:cs typeface="Cambria Math" charset="0"/>
                    <a:sym typeface="Wingdings"/>
                  </a:rPr>
                  <a:t>Adversary picks an instance </a:t>
                </a:r>
                <a14:m>
                  <m:oMath xmlns:m="http://schemas.openxmlformats.org/officeDocument/2006/math">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i="1">
                                <a:solidFill>
                                  <a:srgbClr val="C00000"/>
                                </a:solidFill>
                                <a:latin typeface="Cambria Math" panose="02040503050406030204" pitchFamily="18" charset="0"/>
                              </a:rPr>
                              <m:t>𝑥</m:t>
                            </m:r>
                          </m:e>
                        </m:acc>
                      </m:e>
                      <m:sub>
                        <m:r>
                          <a:rPr lang="en-US" i="1">
                            <a:solidFill>
                              <a:srgbClr val="C00000"/>
                            </a:solidFill>
                            <a:latin typeface="Cambria Math" charset="0"/>
                          </a:rPr>
                          <m:t>𝑡</m:t>
                        </m:r>
                      </m:sub>
                    </m:sSub>
                    <m:r>
                      <a:rPr lang="en-US" i="1">
                        <a:solidFill>
                          <a:srgbClr val="C00000"/>
                        </a:solidFill>
                        <a:latin typeface="Cambria Math" panose="02040503050406030204" pitchFamily="18" charset="0"/>
                      </a:rPr>
                      <m:t>,</m:t>
                    </m:r>
                    <m:sSub>
                      <m:sSubPr>
                        <m:ctrlPr>
                          <a:rPr lang="en-US" i="1">
                            <a:solidFill>
                              <a:srgbClr val="C00000"/>
                            </a:solidFill>
                            <a:latin typeface="Cambria Math" panose="02040503050406030204" pitchFamily="18" charset="0"/>
                          </a:rPr>
                        </m:ctrlPr>
                      </m:sSubPr>
                      <m:e>
                        <m:acc>
                          <m:accPr>
                            <m:chr m:val="̅"/>
                            <m:ctrlPr>
                              <a:rPr lang="en-US" i="1" dirty="0">
                                <a:solidFill>
                                  <a:srgbClr val="C00000"/>
                                </a:solidFill>
                                <a:latin typeface="Cambria Math" panose="02040503050406030204" pitchFamily="18" charset="0"/>
                                <a:ea typeface="Cambria Math" charset="0"/>
                                <a:sym typeface="Wingdings"/>
                              </a:rPr>
                            </m:ctrlPr>
                          </m:accPr>
                          <m:e>
                            <m:r>
                              <a:rPr lang="en-US" i="1" dirty="0">
                                <a:solidFill>
                                  <a:srgbClr val="C00000"/>
                                </a:solidFill>
                                <a:latin typeface="Cambria Math" panose="02040503050406030204" pitchFamily="18" charset="0"/>
                                <a:ea typeface="Cambria Math" charset="0"/>
                                <a:sym typeface="Wingdings"/>
                              </a:rPr>
                              <m:t>𝑦</m:t>
                            </m:r>
                          </m:e>
                        </m:acc>
                      </m:e>
                      <m:sub>
                        <m:r>
                          <a:rPr lang="en-US" i="1">
                            <a:solidFill>
                              <a:srgbClr val="C00000"/>
                            </a:solidFill>
                            <a:latin typeface="Cambria Math" panose="02040503050406030204" pitchFamily="18" charset="0"/>
                          </a:rPr>
                          <m:t>𝑡</m:t>
                        </m:r>
                      </m:sub>
                    </m:sSub>
                    <m:r>
                      <a:rPr lang="en-US" i="1">
                        <a:solidFill>
                          <a:srgbClr val="C00000"/>
                        </a:solidFill>
                        <a:latin typeface="Cambria Math" panose="02040503050406030204" pitchFamily="18" charset="0"/>
                      </a:rPr>
                      <m:t>)</m:t>
                    </m:r>
                    <m:r>
                      <a:rPr lang="en-US">
                        <a:solidFill>
                          <a:srgbClr val="C00000"/>
                        </a:solidFill>
                        <a:latin typeface="Cambria Math" panose="02040503050406030204" pitchFamily="18" charset="0"/>
                      </a:rPr>
                      <m:t>.</m:t>
                    </m:r>
                  </m:oMath>
                </a14:m>
                <a:endParaRPr lang="en-US" dirty="0"/>
              </a:p>
            </p:txBody>
          </p:sp>
        </mc:Choice>
        <mc:Fallback>
          <p:sp>
            <p:nvSpPr>
              <p:cNvPr id="19" name="Rectangle 18">
                <a:extLst>
                  <a:ext uri="{FF2B5EF4-FFF2-40B4-BE49-F238E27FC236}">
                    <a16:creationId xmlns:a16="http://schemas.microsoft.com/office/drawing/2014/main" id="{8CE90855-A784-0141-8845-1A2B6CD8BBD4}"/>
                  </a:ext>
                </a:extLst>
              </p:cNvPr>
              <p:cNvSpPr>
                <a:spLocks noRot="1" noChangeAspect="1" noMove="1" noResize="1" noEditPoints="1" noAdjustHandles="1" noChangeArrowheads="1" noChangeShapeType="1" noTextEdit="1"/>
              </p:cNvSpPr>
              <p:nvPr/>
            </p:nvSpPr>
            <p:spPr>
              <a:xfrm>
                <a:off x="8597555" y="5932732"/>
                <a:ext cx="2866342" cy="646331"/>
              </a:xfrm>
              <a:prstGeom prst="rect">
                <a:avLst/>
              </a:prstGeom>
              <a:blipFill>
                <a:blip r:embed="rId10"/>
                <a:stretch>
                  <a:fillRect l="-1762" t="-3922" b="-1764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Rectangle 19">
                <a:extLst>
                  <a:ext uri="{FF2B5EF4-FFF2-40B4-BE49-F238E27FC236}">
                    <a16:creationId xmlns:a16="http://schemas.microsoft.com/office/drawing/2014/main" id="{B7CBA455-825C-1E45-B59C-38176BA107E4}"/>
                  </a:ext>
                </a:extLst>
              </p:cNvPr>
              <p:cNvSpPr/>
              <p:nvPr/>
            </p:nvSpPr>
            <p:spPr>
              <a:xfrm>
                <a:off x="4029953" y="5332251"/>
                <a:ext cx="4270247" cy="400110"/>
              </a:xfrm>
              <a:prstGeom prst="rect">
                <a:avLst/>
              </a:prstGeom>
            </p:spPr>
            <p:txBody>
              <a:bodyPr wrap="square">
                <a:spAutoFit/>
              </a:bodyPr>
              <a:lstStyle/>
              <a:p>
                <a14:m>
                  <m:oMath xmlns:m="http://schemas.openxmlformats.org/officeDocument/2006/math">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m:t>
                        </m:r>
                        <m:acc>
                          <m:accPr>
                            <m:chr m:val="̅"/>
                            <m:ctrlPr>
                              <a:rPr lang="en-US" sz="2000" i="1">
                                <a:solidFill>
                                  <a:srgbClr val="C00000"/>
                                </a:solidFill>
                                <a:latin typeface="Cambria Math" panose="02040503050406030204" pitchFamily="18" charset="0"/>
                              </a:rPr>
                            </m:ctrlPr>
                          </m:accPr>
                          <m:e>
                            <m:r>
                              <a:rPr lang="en-US" sz="2000" i="1">
                                <a:solidFill>
                                  <a:srgbClr val="C00000"/>
                                </a:solidFill>
                                <a:latin typeface="Cambria Math" panose="02040503050406030204" pitchFamily="18" charset="0"/>
                              </a:rPr>
                              <m:t>𝑥</m:t>
                            </m:r>
                          </m:e>
                        </m:acc>
                      </m:e>
                      <m:sub>
                        <m:r>
                          <a:rPr lang="en-US" sz="2000" i="1">
                            <a:solidFill>
                              <a:srgbClr val="C00000"/>
                            </a:solidFill>
                            <a:latin typeface="Cambria Math" charset="0"/>
                          </a:rPr>
                          <m:t>𝑡</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acc>
                          <m:accPr>
                            <m:chr m:val="̅"/>
                            <m:ctrlPr>
                              <a:rPr lang="en-US" sz="2000" i="1" dirty="0">
                                <a:solidFill>
                                  <a:srgbClr val="C00000"/>
                                </a:solidFill>
                                <a:latin typeface="Cambria Math" panose="02040503050406030204" pitchFamily="18" charset="0"/>
                                <a:ea typeface="Cambria Math" charset="0"/>
                                <a:sym typeface="Wingdings"/>
                              </a:rPr>
                            </m:ctrlPr>
                          </m:accPr>
                          <m:e>
                            <m:r>
                              <a:rPr lang="en-US" sz="2000" i="1" dirty="0">
                                <a:solidFill>
                                  <a:srgbClr val="C00000"/>
                                </a:solidFill>
                                <a:latin typeface="Cambria Math" panose="02040503050406030204" pitchFamily="18" charset="0"/>
                                <a:ea typeface="Cambria Math" charset="0"/>
                                <a:sym typeface="Wingdings"/>
                              </a:rPr>
                              <m:t>𝑦</m:t>
                            </m:r>
                          </m:e>
                        </m:acc>
                      </m:e>
                      <m:sub>
                        <m:r>
                          <a:rPr lang="en-US" sz="2000" i="1">
                            <a:solidFill>
                              <a:srgbClr val="C00000"/>
                            </a:solidFill>
                            <a:latin typeface="Cambria Math" panose="02040503050406030204" pitchFamily="18" charset="0"/>
                          </a:rPr>
                          <m:t>𝑡</m:t>
                        </m:r>
                      </m:sub>
                    </m:sSub>
                    <m:r>
                      <a:rPr lang="en-US" sz="2000" i="1">
                        <a:solidFill>
                          <a:srgbClr val="C00000"/>
                        </a:solidFill>
                        <a:latin typeface="Cambria Math" panose="02040503050406030204" pitchFamily="18" charset="0"/>
                      </a:rPr>
                      <m:t>)</m:t>
                    </m:r>
                  </m:oMath>
                </a14:m>
                <a:r>
                  <a:rPr lang="en-US" sz="2000" dirty="0">
                    <a:solidFill>
                      <a:srgbClr val="C00000"/>
                    </a:solidFill>
                    <a:latin typeface="+mj-lt"/>
                  </a:rPr>
                  <a:t> randomly perturbs to </a:t>
                </a:r>
                <a14:m>
                  <m:oMath xmlns:m="http://schemas.openxmlformats.org/officeDocument/2006/math">
                    <m:r>
                      <a:rPr lang="en-US" sz="2000">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𝑥</m:t>
                        </m:r>
                      </m:e>
                      <m:sub>
                        <m:r>
                          <m:rPr>
                            <m:sty m:val="p"/>
                          </m:rPr>
                          <a:rPr lang="en-US" sz="2000">
                            <a:solidFill>
                              <a:srgbClr val="C00000"/>
                            </a:solidFill>
                            <a:latin typeface="Cambria Math" panose="02040503050406030204" pitchFamily="18" charset="0"/>
                          </a:rPr>
                          <m:t>t</m:t>
                        </m:r>
                      </m:sub>
                    </m:sSub>
                    <m:r>
                      <a:rPr lang="en-US" sz="2000" i="1">
                        <a:solidFill>
                          <a:srgbClr val="C00000"/>
                        </a:solidFill>
                        <a:latin typeface="Cambria Math" panose="02040503050406030204" pitchFamily="18" charset="0"/>
                      </a:rPr>
                      <m:t>,</m:t>
                    </m:r>
                    <m:sSub>
                      <m:sSubPr>
                        <m:ctrlPr>
                          <a:rPr lang="en-US" sz="2000" i="1">
                            <a:solidFill>
                              <a:srgbClr val="C00000"/>
                            </a:solidFill>
                            <a:latin typeface="Cambria Math" panose="02040503050406030204" pitchFamily="18" charset="0"/>
                          </a:rPr>
                        </m:ctrlPr>
                      </m:sSubPr>
                      <m:e>
                        <m:r>
                          <a:rPr lang="en-US" sz="2000" i="1">
                            <a:solidFill>
                              <a:srgbClr val="C00000"/>
                            </a:solidFill>
                            <a:latin typeface="Cambria Math" panose="02040503050406030204" pitchFamily="18" charset="0"/>
                          </a:rPr>
                          <m:t>𝑦</m:t>
                        </m:r>
                      </m:e>
                      <m:sub>
                        <m:r>
                          <a:rPr lang="en-US" sz="2000" i="1">
                            <a:solidFill>
                              <a:srgbClr val="C00000"/>
                            </a:solidFill>
                            <a:latin typeface="Cambria Math" panose="02040503050406030204" pitchFamily="18" charset="0"/>
                          </a:rPr>
                          <m:t>𝑡</m:t>
                        </m:r>
                      </m:sub>
                    </m:sSub>
                    <m:r>
                      <a:rPr lang="en-US" sz="2000" i="1">
                        <a:solidFill>
                          <a:srgbClr val="C00000"/>
                        </a:solidFill>
                        <a:latin typeface="Cambria Math" panose="02040503050406030204" pitchFamily="18" charset="0"/>
                      </a:rPr>
                      <m:t>)</m:t>
                    </m:r>
                  </m:oMath>
                </a14:m>
                <a:endParaRPr lang="en-US" sz="2000" dirty="0">
                  <a:latin typeface="+mj-lt"/>
                </a:endParaRPr>
              </a:p>
            </p:txBody>
          </p:sp>
        </mc:Choice>
        <mc:Fallback>
          <p:sp>
            <p:nvSpPr>
              <p:cNvPr id="20" name="Rectangle 19">
                <a:extLst>
                  <a:ext uri="{FF2B5EF4-FFF2-40B4-BE49-F238E27FC236}">
                    <a16:creationId xmlns:a16="http://schemas.microsoft.com/office/drawing/2014/main" id="{B7CBA455-825C-1E45-B59C-38176BA107E4}"/>
                  </a:ext>
                </a:extLst>
              </p:cNvPr>
              <p:cNvSpPr>
                <a:spLocks noRot="1" noChangeAspect="1" noMove="1" noResize="1" noEditPoints="1" noAdjustHandles="1" noChangeArrowheads="1" noChangeShapeType="1" noTextEdit="1"/>
              </p:cNvSpPr>
              <p:nvPr/>
            </p:nvSpPr>
            <p:spPr>
              <a:xfrm>
                <a:off x="4029953" y="5332251"/>
                <a:ext cx="4270247" cy="400110"/>
              </a:xfrm>
              <a:prstGeom prst="rect">
                <a:avLst/>
              </a:prstGeom>
              <a:blipFill>
                <a:blip r:embed="rId11"/>
                <a:stretch>
                  <a:fillRect l="-593" t="-9375" b="-25000"/>
                </a:stretch>
              </a:blipFill>
            </p:spPr>
            <p:txBody>
              <a:bodyPr/>
              <a:lstStyle/>
              <a:p>
                <a:r>
                  <a:rPr lang="en-US">
                    <a:noFill/>
                  </a:rPr>
                  <a:t> </a:t>
                </a:r>
              </a:p>
            </p:txBody>
          </p:sp>
        </mc:Fallback>
      </mc:AlternateContent>
      <p:sp>
        <p:nvSpPr>
          <p:cNvPr id="21" name="Freeform 20">
            <a:extLst>
              <a:ext uri="{FF2B5EF4-FFF2-40B4-BE49-F238E27FC236}">
                <a16:creationId xmlns:a16="http://schemas.microsoft.com/office/drawing/2014/main" id="{5DAC835E-005D-2B46-966E-90D7A0683F47}"/>
              </a:ext>
            </a:extLst>
          </p:cNvPr>
          <p:cNvSpPr/>
          <p:nvPr/>
        </p:nvSpPr>
        <p:spPr bwMode="auto">
          <a:xfrm flipH="1">
            <a:off x="2986642" y="5749312"/>
            <a:ext cx="5000960" cy="549440"/>
          </a:xfrm>
          <a:custGeom>
            <a:avLst/>
            <a:gdLst>
              <a:gd name="connsiteX0" fmla="*/ 0 w 3750590"/>
              <a:gd name="connsiteY0" fmla="*/ 589231 h 720785"/>
              <a:gd name="connsiteX1" fmla="*/ 418454 w 3750590"/>
              <a:gd name="connsiteY1" fmla="*/ 170777 h 720785"/>
              <a:gd name="connsiteX2" fmla="*/ 666427 w 3750590"/>
              <a:gd name="connsiteY2" fmla="*/ 511740 h 720785"/>
              <a:gd name="connsiteX3" fmla="*/ 1100379 w 3750590"/>
              <a:gd name="connsiteY3" fmla="*/ 232770 h 720785"/>
              <a:gd name="connsiteX4" fmla="*/ 1456840 w 3750590"/>
              <a:gd name="connsiteY4" fmla="*/ 620228 h 720785"/>
              <a:gd name="connsiteX5" fmla="*/ 1704813 w 3750590"/>
              <a:gd name="connsiteY5" fmla="*/ 296 h 720785"/>
              <a:gd name="connsiteX6" fmla="*/ 1875295 w 3750590"/>
              <a:gd name="connsiteY6" fmla="*/ 713218 h 720785"/>
              <a:gd name="connsiteX7" fmla="*/ 2185261 w 3750590"/>
              <a:gd name="connsiteY7" fmla="*/ 387753 h 720785"/>
              <a:gd name="connsiteX8" fmla="*/ 2712203 w 3750590"/>
              <a:gd name="connsiteY8" fmla="*/ 589231 h 720785"/>
              <a:gd name="connsiteX9" fmla="*/ 2789695 w 3750590"/>
              <a:gd name="connsiteY9" fmla="*/ 62289 h 720785"/>
              <a:gd name="connsiteX10" fmla="*/ 3750590 w 3750590"/>
              <a:gd name="connsiteY10" fmla="*/ 573733 h 720785"/>
              <a:gd name="connsiteX0" fmla="*/ 0 w 3750590"/>
              <a:gd name="connsiteY0" fmla="*/ 589231 h 720785"/>
              <a:gd name="connsiteX1" fmla="*/ 418454 w 3750590"/>
              <a:gd name="connsiteY1" fmla="*/ 170777 h 720785"/>
              <a:gd name="connsiteX2" fmla="*/ 666427 w 3750590"/>
              <a:gd name="connsiteY2" fmla="*/ 511740 h 720785"/>
              <a:gd name="connsiteX3" fmla="*/ 1100379 w 3750590"/>
              <a:gd name="connsiteY3" fmla="*/ 232770 h 720785"/>
              <a:gd name="connsiteX4" fmla="*/ 1456840 w 3750590"/>
              <a:gd name="connsiteY4" fmla="*/ 620228 h 720785"/>
              <a:gd name="connsiteX5" fmla="*/ 1704813 w 3750590"/>
              <a:gd name="connsiteY5" fmla="*/ 296 h 720785"/>
              <a:gd name="connsiteX6" fmla="*/ 1875295 w 3750590"/>
              <a:gd name="connsiteY6" fmla="*/ 713218 h 720785"/>
              <a:gd name="connsiteX7" fmla="*/ 2185261 w 3750590"/>
              <a:gd name="connsiteY7" fmla="*/ 387753 h 720785"/>
              <a:gd name="connsiteX8" fmla="*/ 2712203 w 3750590"/>
              <a:gd name="connsiteY8" fmla="*/ 589231 h 720785"/>
              <a:gd name="connsiteX9" fmla="*/ 3135566 w 3750590"/>
              <a:gd name="connsiteY9" fmla="*/ 90067 h 720785"/>
              <a:gd name="connsiteX10" fmla="*/ 3750590 w 3750590"/>
              <a:gd name="connsiteY10" fmla="*/ 573733 h 720785"/>
              <a:gd name="connsiteX0" fmla="*/ 0 w 3880291"/>
              <a:gd name="connsiteY0" fmla="*/ 589231 h 720785"/>
              <a:gd name="connsiteX1" fmla="*/ 418454 w 3880291"/>
              <a:gd name="connsiteY1" fmla="*/ 170777 h 720785"/>
              <a:gd name="connsiteX2" fmla="*/ 666427 w 3880291"/>
              <a:gd name="connsiteY2" fmla="*/ 511740 h 720785"/>
              <a:gd name="connsiteX3" fmla="*/ 1100379 w 3880291"/>
              <a:gd name="connsiteY3" fmla="*/ 232770 h 720785"/>
              <a:gd name="connsiteX4" fmla="*/ 1456840 w 3880291"/>
              <a:gd name="connsiteY4" fmla="*/ 620228 h 720785"/>
              <a:gd name="connsiteX5" fmla="*/ 1704813 w 3880291"/>
              <a:gd name="connsiteY5" fmla="*/ 296 h 720785"/>
              <a:gd name="connsiteX6" fmla="*/ 1875295 w 3880291"/>
              <a:gd name="connsiteY6" fmla="*/ 713218 h 720785"/>
              <a:gd name="connsiteX7" fmla="*/ 2185261 w 3880291"/>
              <a:gd name="connsiteY7" fmla="*/ 387753 h 720785"/>
              <a:gd name="connsiteX8" fmla="*/ 2712203 w 3880291"/>
              <a:gd name="connsiteY8" fmla="*/ 589231 h 720785"/>
              <a:gd name="connsiteX9" fmla="*/ 3135566 w 3880291"/>
              <a:gd name="connsiteY9" fmla="*/ 90067 h 720785"/>
              <a:gd name="connsiteX10" fmla="*/ 3880291 w 3880291"/>
              <a:gd name="connsiteY10" fmla="*/ 582992 h 720785"/>
              <a:gd name="connsiteX0" fmla="*/ 0 w 3880291"/>
              <a:gd name="connsiteY0" fmla="*/ 589231 h 720785"/>
              <a:gd name="connsiteX1" fmla="*/ 418454 w 3880291"/>
              <a:gd name="connsiteY1" fmla="*/ 170777 h 720785"/>
              <a:gd name="connsiteX2" fmla="*/ 666427 w 3880291"/>
              <a:gd name="connsiteY2" fmla="*/ 511740 h 720785"/>
              <a:gd name="connsiteX3" fmla="*/ 1100379 w 3880291"/>
              <a:gd name="connsiteY3" fmla="*/ 232770 h 720785"/>
              <a:gd name="connsiteX4" fmla="*/ 1456840 w 3880291"/>
              <a:gd name="connsiteY4" fmla="*/ 620228 h 720785"/>
              <a:gd name="connsiteX5" fmla="*/ 1704813 w 3880291"/>
              <a:gd name="connsiteY5" fmla="*/ 296 h 720785"/>
              <a:gd name="connsiteX6" fmla="*/ 1875295 w 3880291"/>
              <a:gd name="connsiteY6" fmla="*/ 713218 h 720785"/>
              <a:gd name="connsiteX7" fmla="*/ 2185261 w 3880291"/>
              <a:gd name="connsiteY7" fmla="*/ 387753 h 720785"/>
              <a:gd name="connsiteX8" fmla="*/ 2712203 w 3880291"/>
              <a:gd name="connsiteY8" fmla="*/ 589231 h 720785"/>
              <a:gd name="connsiteX9" fmla="*/ 3135566 w 3880291"/>
              <a:gd name="connsiteY9" fmla="*/ 90067 h 720785"/>
              <a:gd name="connsiteX10" fmla="*/ 3880291 w 3880291"/>
              <a:gd name="connsiteY10" fmla="*/ 582992 h 720785"/>
              <a:gd name="connsiteX0" fmla="*/ 0 w 3912716"/>
              <a:gd name="connsiteY0" fmla="*/ 468862 h 720785"/>
              <a:gd name="connsiteX1" fmla="*/ 450879 w 3912716"/>
              <a:gd name="connsiteY1" fmla="*/ 170777 h 720785"/>
              <a:gd name="connsiteX2" fmla="*/ 698852 w 3912716"/>
              <a:gd name="connsiteY2" fmla="*/ 511740 h 720785"/>
              <a:gd name="connsiteX3" fmla="*/ 1132804 w 3912716"/>
              <a:gd name="connsiteY3" fmla="*/ 232770 h 720785"/>
              <a:gd name="connsiteX4" fmla="*/ 1489265 w 3912716"/>
              <a:gd name="connsiteY4" fmla="*/ 620228 h 720785"/>
              <a:gd name="connsiteX5" fmla="*/ 1737238 w 3912716"/>
              <a:gd name="connsiteY5" fmla="*/ 296 h 720785"/>
              <a:gd name="connsiteX6" fmla="*/ 1907720 w 3912716"/>
              <a:gd name="connsiteY6" fmla="*/ 713218 h 720785"/>
              <a:gd name="connsiteX7" fmla="*/ 2217686 w 3912716"/>
              <a:gd name="connsiteY7" fmla="*/ 387753 h 720785"/>
              <a:gd name="connsiteX8" fmla="*/ 2744628 w 3912716"/>
              <a:gd name="connsiteY8" fmla="*/ 589231 h 720785"/>
              <a:gd name="connsiteX9" fmla="*/ 3167991 w 3912716"/>
              <a:gd name="connsiteY9" fmla="*/ 90067 h 720785"/>
              <a:gd name="connsiteX10" fmla="*/ 3912716 w 3912716"/>
              <a:gd name="connsiteY10" fmla="*/ 582992 h 720785"/>
              <a:gd name="connsiteX0" fmla="*/ 0 w 3912716"/>
              <a:gd name="connsiteY0" fmla="*/ 468862 h 720785"/>
              <a:gd name="connsiteX1" fmla="*/ 450879 w 3912716"/>
              <a:gd name="connsiteY1" fmla="*/ 170777 h 720785"/>
              <a:gd name="connsiteX2" fmla="*/ 698852 w 3912716"/>
              <a:gd name="connsiteY2" fmla="*/ 511740 h 720785"/>
              <a:gd name="connsiteX3" fmla="*/ 1132804 w 3912716"/>
              <a:gd name="connsiteY3" fmla="*/ 232770 h 720785"/>
              <a:gd name="connsiteX4" fmla="*/ 1489265 w 3912716"/>
              <a:gd name="connsiteY4" fmla="*/ 620228 h 720785"/>
              <a:gd name="connsiteX5" fmla="*/ 1737238 w 3912716"/>
              <a:gd name="connsiteY5" fmla="*/ 296 h 720785"/>
              <a:gd name="connsiteX6" fmla="*/ 1907720 w 3912716"/>
              <a:gd name="connsiteY6" fmla="*/ 713218 h 720785"/>
              <a:gd name="connsiteX7" fmla="*/ 2217686 w 3912716"/>
              <a:gd name="connsiteY7" fmla="*/ 387753 h 720785"/>
              <a:gd name="connsiteX8" fmla="*/ 2744628 w 3912716"/>
              <a:gd name="connsiteY8" fmla="*/ 589231 h 720785"/>
              <a:gd name="connsiteX9" fmla="*/ 3167991 w 3912716"/>
              <a:gd name="connsiteY9" fmla="*/ 90067 h 720785"/>
              <a:gd name="connsiteX10" fmla="*/ 3912716 w 3912716"/>
              <a:gd name="connsiteY10" fmla="*/ 582992 h 720785"/>
              <a:gd name="connsiteX0" fmla="*/ 0 w 3912716"/>
              <a:gd name="connsiteY0" fmla="*/ 468862 h 826689"/>
              <a:gd name="connsiteX1" fmla="*/ 450879 w 3912716"/>
              <a:gd name="connsiteY1" fmla="*/ 170777 h 826689"/>
              <a:gd name="connsiteX2" fmla="*/ 698852 w 3912716"/>
              <a:gd name="connsiteY2" fmla="*/ 826551 h 826689"/>
              <a:gd name="connsiteX3" fmla="*/ 1132804 w 3912716"/>
              <a:gd name="connsiteY3" fmla="*/ 232770 h 826689"/>
              <a:gd name="connsiteX4" fmla="*/ 1489265 w 3912716"/>
              <a:gd name="connsiteY4" fmla="*/ 620228 h 826689"/>
              <a:gd name="connsiteX5" fmla="*/ 1737238 w 3912716"/>
              <a:gd name="connsiteY5" fmla="*/ 296 h 826689"/>
              <a:gd name="connsiteX6" fmla="*/ 1907720 w 3912716"/>
              <a:gd name="connsiteY6" fmla="*/ 713218 h 826689"/>
              <a:gd name="connsiteX7" fmla="*/ 2217686 w 3912716"/>
              <a:gd name="connsiteY7" fmla="*/ 387753 h 826689"/>
              <a:gd name="connsiteX8" fmla="*/ 2744628 w 3912716"/>
              <a:gd name="connsiteY8" fmla="*/ 589231 h 826689"/>
              <a:gd name="connsiteX9" fmla="*/ 3167991 w 3912716"/>
              <a:gd name="connsiteY9" fmla="*/ 90067 h 826689"/>
              <a:gd name="connsiteX10" fmla="*/ 3912716 w 3912716"/>
              <a:gd name="connsiteY10" fmla="*/ 582992 h 826689"/>
              <a:gd name="connsiteX0" fmla="*/ 0 w 3912716"/>
              <a:gd name="connsiteY0" fmla="*/ 468862 h 826689"/>
              <a:gd name="connsiteX1" fmla="*/ 450879 w 3912716"/>
              <a:gd name="connsiteY1" fmla="*/ 170777 h 826689"/>
              <a:gd name="connsiteX2" fmla="*/ 698852 w 3912716"/>
              <a:gd name="connsiteY2" fmla="*/ 826551 h 826689"/>
              <a:gd name="connsiteX3" fmla="*/ 1132804 w 3912716"/>
              <a:gd name="connsiteY3" fmla="*/ 232770 h 826689"/>
              <a:gd name="connsiteX4" fmla="*/ 1489265 w 3912716"/>
              <a:gd name="connsiteY4" fmla="*/ 620228 h 826689"/>
              <a:gd name="connsiteX5" fmla="*/ 1737238 w 3912716"/>
              <a:gd name="connsiteY5" fmla="*/ 296 h 826689"/>
              <a:gd name="connsiteX6" fmla="*/ 1907720 w 3912716"/>
              <a:gd name="connsiteY6" fmla="*/ 713218 h 826689"/>
              <a:gd name="connsiteX7" fmla="*/ 2217686 w 3912716"/>
              <a:gd name="connsiteY7" fmla="*/ 387753 h 826689"/>
              <a:gd name="connsiteX8" fmla="*/ 2647352 w 3912716"/>
              <a:gd name="connsiteY8" fmla="*/ 691081 h 826689"/>
              <a:gd name="connsiteX9" fmla="*/ 3167991 w 3912716"/>
              <a:gd name="connsiteY9" fmla="*/ 90067 h 826689"/>
              <a:gd name="connsiteX10" fmla="*/ 3912716 w 3912716"/>
              <a:gd name="connsiteY10" fmla="*/ 582992 h 826689"/>
              <a:gd name="connsiteX0" fmla="*/ 0 w 3912716"/>
              <a:gd name="connsiteY0" fmla="*/ 468923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217686 w 3912716"/>
              <a:gd name="connsiteY7" fmla="*/ 387814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468923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542996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542996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2716" h="826750">
                <a:moveTo>
                  <a:pt x="0" y="542996"/>
                </a:moveTo>
                <a:cubicBezTo>
                  <a:pt x="348243" y="553186"/>
                  <a:pt x="334404" y="123569"/>
                  <a:pt x="450879" y="170838"/>
                </a:cubicBezTo>
                <a:cubicBezTo>
                  <a:pt x="567354" y="218107"/>
                  <a:pt x="585198" y="816280"/>
                  <a:pt x="698852" y="826612"/>
                </a:cubicBezTo>
                <a:cubicBezTo>
                  <a:pt x="812506" y="836944"/>
                  <a:pt x="1001069" y="267218"/>
                  <a:pt x="1132804" y="232831"/>
                </a:cubicBezTo>
                <a:cubicBezTo>
                  <a:pt x="1264540" y="198444"/>
                  <a:pt x="1388526" y="659035"/>
                  <a:pt x="1489265" y="620289"/>
                </a:cubicBezTo>
                <a:cubicBezTo>
                  <a:pt x="1590004" y="581543"/>
                  <a:pt x="1644077" y="-16685"/>
                  <a:pt x="1737238" y="357"/>
                </a:cubicBezTo>
                <a:cubicBezTo>
                  <a:pt x="1830399" y="17399"/>
                  <a:pt x="1948340" y="659505"/>
                  <a:pt x="2048230" y="722538"/>
                </a:cubicBezTo>
                <a:cubicBezTo>
                  <a:pt x="2148120" y="785571"/>
                  <a:pt x="2236725" y="383788"/>
                  <a:pt x="2336579" y="378555"/>
                </a:cubicBezTo>
                <a:cubicBezTo>
                  <a:pt x="2436433" y="373322"/>
                  <a:pt x="2508783" y="739213"/>
                  <a:pt x="2647352" y="691142"/>
                </a:cubicBezTo>
                <a:cubicBezTo>
                  <a:pt x="2785921" y="643071"/>
                  <a:pt x="2957097" y="108143"/>
                  <a:pt x="3167991" y="90128"/>
                </a:cubicBezTo>
                <a:cubicBezTo>
                  <a:pt x="3378885" y="72113"/>
                  <a:pt x="3389099" y="557518"/>
                  <a:pt x="3912716" y="583053"/>
                </a:cubicBezTo>
              </a:path>
            </a:pathLst>
          </a:custGeom>
          <a:noFill/>
          <a:ln w="31750" cap="flat" cmpd="sng" algn="ctr">
            <a:solidFill>
              <a:schemeClr val="tx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sp>
        <p:nvSpPr>
          <p:cNvPr id="5" name="Rectangle 4">
            <a:extLst>
              <a:ext uri="{FF2B5EF4-FFF2-40B4-BE49-F238E27FC236}">
                <a16:creationId xmlns:a16="http://schemas.microsoft.com/office/drawing/2014/main" id="{8F5F03DF-2B2A-CE4B-AB8D-2BB2ACFB191F}"/>
              </a:ext>
            </a:extLst>
          </p:cNvPr>
          <p:cNvSpPr/>
          <p:nvPr/>
        </p:nvSpPr>
        <p:spPr>
          <a:xfrm>
            <a:off x="230479" y="4367730"/>
            <a:ext cx="4679551" cy="430887"/>
          </a:xfrm>
          <a:prstGeom prst="rect">
            <a:avLst/>
          </a:prstGeom>
        </p:spPr>
        <p:txBody>
          <a:bodyPr wrap="none">
            <a:spAutoFit/>
          </a:bodyPr>
          <a:lstStyle/>
          <a:p>
            <a:r>
              <a:rPr lang="en-US" sz="2200" dirty="0"/>
              <a:t>Another perspective on smoothness</a:t>
            </a:r>
          </a:p>
        </p:txBody>
      </p:sp>
      <p:sp>
        <p:nvSpPr>
          <p:cNvPr id="26" name="TextBox 25">
            <a:extLst>
              <a:ext uri="{FF2B5EF4-FFF2-40B4-BE49-F238E27FC236}">
                <a16:creationId xmlns:a16="http://schemas.microsoft.com/office/drawing/2014/main" id="{7DA434C2-263E-524F-ABBE-84B0CAA7DC8C}"/>
              </a:ext>
            </a:extLst>
          </p:cNvPr>
          <p:cNvSpPr txBox="1"/>
          <p:nvPr/>
        </p:nvSpPr>
        <p:spPr>
          <a:xfrm>
            <a:off x="2815750" y="7916554"/>
            <a:ext cx="6209070" cy="369332"/>
          </a:xfrm>
          <a:prstGeom prst="rect">
            <a:avLst/>
          </a:prstGeom>
          <a:noFill/>
        </p:spPr>
        <p:txBody>
          <a:bodyPr wrap="square">
            <a:spAutoFit/>
          </a:bodyPr>
          <a:lstStyle/>
          <a:p>
            <a:r>
              <a:rPr lang="en-US" dirty="0"/>
              <a:t>Rakhlin-Sridharan-Tewari’11</a:t>
            </a:r>
          </a:p>
        </p:txBody>
      </p:sp>
      <p:sp>
        <p:nvSpPr>
          <p:cNvPr id="27" name="TextBox 26">
            <a:extLst>
              <a:ext uri="{FF2B5EF4-FFF2-40B4-BE49-F238E27FC236}">
                <a16:creationId xmlns:a16="http://schemas.microsoft.com/office/drawing/2014/main" id="{FD0D34B3-07A9-3448-8D7D-AA7859C63997}"/>
              </a:ext>
            </a:extLst>
          </p:cNvPr>
          <p:cNvSpPr txBox="1"/>
          <p:nvPr/>
        </p:nvSpPr>
        <p:spPr>
          <a:xfrm>
            <a:off x="-66875" y="6499560"/>
            <a:ext cx="3266154" cy="369332"/>
          </a:xfrm>
          <a:prstGeom prst="rect">
            <a:avLst/>
          </a:prstGeom>
          <a:noFill/>
        </p:spPr>
        <p:txBody>
          <a:bodyPr wrap="square">
            <a:spAutoFit/>
          </a:bodyPr>
          <a:lstStyle/>
          <a:p>
            <a:r>
              <a:rPr lang="en-US" sz="1800" dirty="0">
                <a:solidFill>
                  <a:schemeClr val="accent6"/>
                </a:solidFill>
              </a:rPr>
              <a:t>[</a:t>
            </a:r>
            <a:r>
              <a:rPr lang="en-US" sz="1800" b="1" dirty="0">
                <a:solidFill>
                  <a:schemeClr val="accent6"/>
                </a:solidFill>
              </a:rPr>
              <a:t>H</a:t>
            </a:r>
            <a:r>
              <a:rPr lang="en-US" sz="1800" dirty="0">
                <a:solidFill>
                  <a:schemeClr val="accent6"/>
                </a:solidFill>
              </a:rPr>
              <a:t>. </a:t>
            </a:r>
            <a:r>
              <a:rPr lang="en-US" sz="1800" dirty="0" err="1">
                <a:solidFill>
                  <a:schemeClr val="accent6"/>
                </a:solidFill>
              </a:rPr>
              <a:t>Roughgarden</a:t>
            </a:r>
            <a:r>
              <a:rPr lang="en-US" sz="1800" dirty="0">
                <a:solidFill>
                  <a:schemeClr val="accent6"/>
                </a:solidFill>
              </a:rPr>
              <a:t>,  Shetty ‘20]</a:t>
            </a:r>
            <a:endParaRPr lang="en-US" dirty="0"/>
          </a:p>
        </p:txBody>
      </p:sp>
    </p:spTree>
    <p:extLst>
      <p:ext uri="{BB962C8B-B14F-4D97-AF65-F5344CB8AC3E}">
        <p14:creationId xmlns:p14="http://schemas.microsoft.com/office/powerpoint/2010/main" val="1503348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2" grpId="0" animBg="1"/>
      <p:bldP spid="6" grpId="0"/>
      <p:bldP spid="19" grpId="0"/>
      <p:bldP spid="20" grpId="0"/>
      <p:bldP spid="21" grpId="0" animBg="1"/>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solidFill>
                      <a:schemeClr val="tx1"/>
                    </a:solidFill>
                  </a:rPr>
                  <a:t>There is a function class </a:t>
                </a:r>
                <a14:m>
                  <m:oMath xmlns:m="http://schemas.openxmlformats.org/officeDocument/2006/math">
                    <m:r>
                      <a:rPr lang="en-US" sz="2400" i="1">
                        <a:solidFill>
                          <a:schemeClr val="tx1"/>
                        </a:solidFill>
                        <a:latin typeface="Cambria Math" panose="02040503050406030204" pitchFamily="18" charset="0"/>
                        <a:ea typeface="Cambria Math" charset="0"/>
                        <a:cs typeface="Cambria Math" charset="0"/>
                        <a:sym typeface="Wingdings"/>
                      </a:rPr>
                      <m:t>𝐻</m:t>
                    </m:r>
                  </m:oMath>
                </a14:m>
                <a:r>
                  <a:rPr lang="en-US" sz="2200" dirty="0">
                    <a:solidFill>
                      <a:schemeClr val="tx1"/>
                    </a:solidFill>
                  </a:rPr>
                  <a:t> and domain </a:t>
                </a:r>
                <a14:m>
                  <m:oMath xmlns:m="http://schemas.openxmlformats.org/officeDocument/2006/math">
                    <m:r>
                      <a:rPr lang="en-US" sz="2000" b="0" i="1" smtClean="0">
                        <a:latin typeface="Cambria Math" panose="02040503050406030204" pitchFamily="18" charset="0"/>
                        <a:ea typeface="Cambria Math" charset="0"/>
                        <a:cs typeface="Cambria Math" charset="0"/>
                        <a:sym typeface="Wingdings"/>
                      </a:rPr>
                      <m:t>𝑋</m:t>
                    </m:r>
                  </m:oMath>
                </a14:m>
                <a:r>
                  <a:rPr lang="en-US" sz="2200" dirty="0">
                    <a:solidFill>
                      <a:schemeClr val="tx1"/>
                    </a:solidFill>
                  </a:rPr>
                  <a:t> (</a:t>
                </a:r>
                <a14:m>
                  <m:oMath xmlns:m="http://schemas.openxmlformats.org/officeDocument/2006/math">
                    <m:r>
                      <a:rPr lang="en-US" sz="2400" i="1">
                        <a:latin typeface="Cambria Math" panose="02040503050406030204" pitchFamily="18" charset="0"/>
                        <a:ea typeface="Cambria Math" charset="0"/>
                        <a:cs typeface="Cambria Math" charset="0"/>
                        <a:sym typeface="Wingdings"/>
                      </a:rPr>
                      <m:t>𝑋</m:t>
                    </m:r>
                    <m:r>
                      <a:rPr lang="en-US" sz="2400" b="0" i="1" smtClean="0">
                        <a:latin typeface="Cambria Math" panose="02040503050406030204" pitchFamily="18" charset="0"/>
                        <a:ea typeface="Cambria Math" charset="0"/>
                        <a:cs typeface="Cambria Math" charset="0"/>
                        <a:sym typeface="Wingdings"/>
                      </a:rPr>
                      <m:t>⊆</m:t>
                    </m:r>
                    <m:sSup>
                      <m:sSupPr>
                        <m:ctrlPr>
                          <a:rPr lang="en-US" sz="2400" b="0" i="1" smtClean="0">
                            <a:latin typeface="Cambria Math" panose="02040503050406030204" pitchFamily="18" charset="0"/>
                            <a:ea typeface="Cambria Math" charset="0"/>
                            <a:cs typeface="Cambria Math" charset="0"/>
                            <a:sym typeface="Wingdings"/>
                          </a:rPr>
                        </m:ctrlPr>
                      </m:sSupPr>
                      <m:e>
                        <m:r>
                          <a:rPr lang="en-US" sz="2400" b="0" i="1" smtClean="0">
                            <a:latin typeface="Cambria Math" panose="02040503050406030204" pitchFamily="18" charset="0"/>
                            <a:ea typeface="Cambria Math" charset="0"/>
                            <a:cs typeface="Cambria Math" charset="0"/>
                            <a:sym typeface="Wingdings"/>
                          </a:rPr>
                          <m:t>𝑅</m:t>
                        </m:r>
                      </m:e>
                      <m:sup>
                        <m:r>
                          <a:rPr lang="en-US" sz="2400" b="0" i="1" smtClean="0">
                            <a:latin typeface="Cambria Math" panose="02040503050406030204" pitchFamily="18" charset="0"/>
                            <a:ea typeface="Cambria Math" charset="0"/>
                            <a:cs typeface="Cambria Math" charset="0"/>
                            <a:sym typeface="Wingdings"/>
                          </a:rPr>
                          <m:t>𝑛</m:t>
                        </m:r>
                      </m:sup>
                    </m:sSup>
                    <m:r>
                      <a:rPr lang="en-US" sz="2400" i="1">
                        <a:latin typeface="Cambria Math" panose="02040503050406030204" pitchFamily="18" charset="0"/>
                        <a:ea typeface="Cambria Math" charset="0"/>
                        <a:cs typeface="Cambria Math" charset="0"/>
                        <a:sym typeface="Wingdings"/>
                      </a:rPr>
                      <m:t> </m:t>
                    </m:r>
                  </m:oMath>
                </a14:m>
                <a:r>
                  <a:rPr lang="en-US" sz="2200" dirty="0">
                    <a:solidFill>
                      <a:schemeClr val="tx1"/>
                    </a:solidFill>
                  </a:rPr>
                  <a:t>has finite </a:t>
                </a:r>
                <a:r>
                  <a:rPr lang="en-US" sz="2200" dirty="0"/>
                  <a:t>L</a:t>
                </a:r>
                <a:r>
                  <a:rPr lang="en-US" sz="2200" dirty="0">
                    <a:solidFill>
                      <a:schemeClr val="tx1"/>
                    </a:solidFill>
                  </a:rPr>
                  <a:t>ebesgue measure)</a:t>
                </a:r>
              </a:p>
              <a:p>
                <a:pPr marL="0" indent="0">
                  <a:buNone/>
                </a:pPr>
                <a:r>
                  <a:rPr lang="en-US" sz="2200" dirty="0"/>
                  <a:t>At round </a:t>
                </a:r>
                <a14:m>
                  <m:oMath xmlns:m="http://schemas.openxmlformats.org/officeDocument/2006/math">
                    <m:r>
                      <a:rPr lang="en-US" sz="2400" b="0" i="1" smtClean="0">
                        <a:solidFill>
                          <a:srgbClr val="00B050"/>
                        </a:solidFill>
                        <a:latin typeface="Cambria Math" panose="02040503050406030204" pitchFamily="18" charset="0"/>
                      </a:rPr>
                      <m:t>𝑡</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13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normAutofit/>
          </a:bodyPr>
          <a:lstStyle/>
          <a:p>
            <a:r>
              <a:rPr lang="en-US" dirty="0"/>
              <a:t>Smoothed Analysis of Online Learning</a:t>
            </a:r>
          </a:p>
        </p:txBody>
      </p:sp>
      <p:pic>
        <p:nvPicPr>
          <p:cNvPr id="12" name="Picture 11" descr="stick_figure_search_clues_1600_clr_1814-e1360778164687.png">
            <a:extLst>
              <a:ext uri="{FF2B5EF4-FFF2-40B4-BE49-F238E27FC236}">
                <a16:creationId xmlns:a16="http://schemas.microsoft.com/office/drawing/2014/main" id="{E4A65C65-4797-BC40-B367-8DB32A24800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3040624" y="1632672"/>
            <a:ext cx="1318762" cy="1352790"/>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8287DC3-B2B6-9D47-B6D8-35AC157833EC}"/>
                  </a:ext>
                </a:extLst>
              </p:cNvPr>
              <p:cNvSpPr/>
              <p:nvPr/>
            </p:nvSpPr>
            <p:spPr>
              <a:xfrm>
                <a:off x="1304011" y="2711095"/>
                <a:ext cx="4791989" cy="707886"/>
              </a:xfrm>
              <a:prstGeom prst="rect">
                <a:avLst/>
              </a:prstGeom>
            </p:spPr>
            <p:txBody>
              <a:bodyPr wrap="square">
                <a:spAutoFit/>
              </a:bodyPr>
              <a:lstStyle/>
              <a:p>
                <a:pPr algn="ctr"/>
                <a:r>
                  <a:rPr lang="en-US" sz="2000" dirty="0">
                    <a:latin typeface="Cambria Math" charset="0"/>
                    <a:ea typeface="Cambria Math" charset="0"/>
                    <a:cs typeface="Cambria Math" charset="0"/>
                    <a:sym typeface="Wingdings"/>
                  </a:rPr>
                  <a:t>Learner picks </a:t>
                </a:r>
                <a:r>
                  <a:rPr lang="en-US" sz="2000" dirty="0">
                    <a:solidFill>
                      <a:schemeClr val="tx2"/>
                    </a:solidFill>
                  </a:rPr>
                  <a:t>prediction rule </a:t>
                </a:r>
                <a14:m>
                  <m:oMath xmlns:m="http://schemas.openxmlformats.org/officeDocument/2006/math">
                    <m:sSub>
                      <m:sSubPr>
                        <m:ctrlPr>
                          <a:rPr lang="en-US" sz="2000" i="1">
                            <a:solidFill>
                              <a:srgbClr val="00B050"/>
                            </a:solidFill>
                            <a:latin typeface="Cambria Math" panose="02040503050406030204" pitchFamily="18" charset="0"/>
                          </a:rPr>
                        </m:ctrlPr>
                      </m:sSubPr>
                      <m:e>
                        <m:r>
                          <a:rPr lang="en-US" sz="2000" i="1">
                            <a:solidFill>
                              <a:srgbClr val="00B050"/>
                            </a:solidFill>
                            <a:latin typeface="Cambria Math" panose="02040503050406030204" pitchFamily="18" charset="0"/>
                          </a:rPr>
                          <m:t>𝑓</m:t>
                        </m:r>
                      </m:e>
                      <m:sub>
                        <m:r>
                          <a:rPr lang="en-US" sz="2000" i="1">
                            <a:solidFill>
                              <a:srgbClr val="00B050"/>
                            </a:solidFill>
                            <a:latin typeface="Cambria Math" panose="02040503050406030204" pitchFamily="18" charset="0"/>
                          </a:rPr>
                          <m:t>𝑡</m:t>
                        </m:r>
                      </m:sub>
                    </m:sSub>
                    <m:r>
                      <a:rPr lang="en-US" sz="2000" i="1">
                        <a:solidFill>
                          <a:srgbClr val="00B050"/>
                        </a:solidFill>
                        <a:latin typeface="Cambria Math" panose="02040503050406030204" pitchFamily="18" charset="0"/>
                      </a:rPr>
                      <m:t> :</m:t>
                    </m:r>
                    <m:r>
                      <a:rPr lang="en-US" sz="2000" i="1">
                        <a:solidFill>
                          <a:srgbClr val="00B050"/>
                        </a:solidFill>
                        <a:latin typeface="Cambria Math" panose="02040503050406030204" pitchFamily="18" charset="0"/>
                      </a:rPr>
                      <m:t>𝑋</m:t>
                    </m:r>
                    <m:r>
                      <a:rPr lang="en-US" sz="2000" i="1">
                        <a:solidFill>
                          <a:srgbClr val="00B050"/>
                        </a:solidFill>
                        <a:latin typeface="Cambria Math" panose="02040503050406030204" pitchFamily="18" charset="0"/>
                      </a:rPr>
                      <m:t>→</m:t>
                    </m:r>
                    <m:r>
                      <a:rPr lang="en-US" sz="2000" i="1">
                        <a:solidFill>
                          <a:srgbClr val="00B050"/>
                        </a:solidFill>
                        <a:latin typeface="Cambria Math" panose="02040503050406030204" pitchFamily="18" charset="0"/>
                      </a:rPr>
                      <m:t>𝑌</m:t>
                    </m:r>
                  </m:oMath>
                </a14:m>
                <a:r>
                  <a:rPr lang="en-US" sz="2000" dirty="0">
                    <a:solidFill>
                      <a:srgbClr val="00B050"/>
                    </a:solidFill>
                  </a:rPr>
                  <a:t> </a:t>
                </a:r>
                <a:r>
                  <a:rPr lang="en-US" sz="2000" dirty="0">
                    <a:solidFill>
                      <a:schemeClr val="tx2"/>
                    </a:solidFill>
                  </a:rPr>
                  <a:t>, not necessarily deterministic</a:t>
                </a:r>
                <a:r>
                  <a:rPr lang="en-US" sz="2000" dirty="0">
                    <a:latin typeface="Cambria Math" charset="0"/>
                    <a:ea typeface="Cambria Math" charset="0"/>
                    <a:cs typeface="Cambria Math" charset="0"/>
                    <a:sym typeface="Wingdings"/>
                  </a:rPr>
                  <a:t>.</a:t>
                </a:r>
              </a:p>
            </p:txBody>
          </p:sp>
        </mc:Choice>
        <mc:Fallback xmlns="">
          <p:sp>
            <p:nvSpPr>
              <p:cNvPr id="17" name="Rectangle 16">
                <a:extLst>
                  <a:ext uri="{FF2B5EF4-FFF2-40B4-BE49-F238E27FC236}">
                    <a16:creationId xmlns:a16="http://schemas.microsoft.com/office/drawing/2014/main" id="{B8287DC3-B2B6-9D47-B6D8-35AC157833EC}"/>
                  </a:ext>
                </a:extLst>
              </p:cNvPr>
              <p:cNvSpPr>
                <a:spLocks noRot="1" noChangeAspect="1" noMove="1" noResize="1" noEditPoints="1" noAdjustHandles="1" noChangeArrowheads="1" noChangeShapeType="1" noTextEdit="1"/>
              </p:cNvSpPr>
              <p:nvPr/>
            </p:nvSpPr>
            <p:spPr>
              <a:xfrm>
                <a:off x="1304011" y="2711095"/>
                <a:ext cx="4791989" cy="707886"/>
              </a:xfrm>
              <a:prstGeom prst="rect">
                <a:avLst/>
              </a:prstGeom>
              <a:blipFill>
                <a:blip r:embed="rId4"/>
                <a:stretch>
                  <a:fillRect t="-5263" r="-264"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635382C5-3F74-B84F-BBFC-87ED8941677C}"/>
                  </a:ext>
                </a:extLst>
              </p:cNvPr>
              <p:cNvSpPr/>
              <p:nvPr/>
            </p:nvSpPr>
            <p:spPr>
              <a:xfrm>
                <a:off x="7400011" y="2734220"/>
                <a:ext cx="4791989" cy="1015663"/>
              </a:xfrm>
              <a:prstGeom prst="rect">
                <a:avLst/>
              </a:prstGeom>
              <a:solidFill>
                <a:schemeClr val="bg1"/>
              </a:solidFill>
            </p:spPr>
            <p:txBody>
              <a:bodyPr wrap="square">
                <a:spAutoFit/>
              </a:bodyPr>
              <a:lstStyle/>
              <a:p>
                <a:r>
                  <a:rPr lang="en-US" sz="2000" dirty="0">
                    <a:solidFill>
                      <a:schemeClr val="tx1"/>
                    </a:solidFill>
                    <a:latin typeface="Cambria Math" charset="0"/>
                    <a:ea typeface="Cambria Math" charset="0"/>
                    <a:cs typeface="Cambria Math" charset="0"/>
                    <a:sym typeface="Wingdings"/>
                  </a:rPr>
                  <a:t>Adversary picks a </a:t>
                </a:r>
                <a14:m>
                  <m:oMath xmlns:m="http://schemas.openxmlformats.org/officeDocument/2006/math">
                    <m:r>
                      <a:rPr lang="en-US" sz="2000" i="1" smtClean="0">
                        <a:solidFill>
                          <a:schemeClr val="accent2"/>
                        </a:solidFill>
                        <a:latin typeface="Cambria Math" panose="02040503050406030204" pitchFamily="18" charset="0"/>
                      </a:rPr>
                      <m:t>𝜎</m:t>
                    </m:r>
                  </m:oMath>
                </a14:m>
                <a:r>
                  <a:rPr lang="en-US" sz="2000" dirty="0">
                    <a:solidFill>
                      <a:schemeClr val="accent2"/>
                    </a:solidFill>
                  </a:rPr>
                  <a:t>-smooth </a:t>
                </a:r>
                <a:endParaRPr lang="en-US" sz="2000" dirty="0">
                  <a:solidFill>
                    <a:schemeClr val="tx1"/>
                  </a:solidFill>
                </a:endParaRPr>
              </a:p>
              <a:p>
                <a:r>
                  <a:rPr lang="en-US" sz="2000" dirty="0">
                    <a:solidFill>
                      <a:schemeClr val="tx1"/>
                    </a:solidFill>
                    <a:latin typeface="Cambria Math" charset="0"/>
                    <a:ea typeface="Cambria Math" charset="0"/>
                    <a:cs typeface="Cambria Math" charset="0"/>
                    <a:sym typeface="Wingdings"/>
                  </a:rPr>
                  <a:t>distribution </a:t>
                </a:r>
                <a14:m>
                  <m:oMath xmlns:m="http://schemas.openxmlformats.org/officeDocument/2006/math">
                    <m:sSub>
                      <m:sSubPr>
                        <m:ctrlPr>
                          <a:rPr lang="en-US" sz="2000" b="0" i="1" smtClean="0">
                            <a:solidFill>
                              <a:srgbClr val="FF0000"/>
                            </a:solidFill>
                            <a:latin typeface="Cambria Math" panose="02040503050406030204" pitchFamily="18" charset="0"/>
                          </a:rPr>
                        </m:ctrlPr>
                      </m:sSubPr>
                      <m:e>
                        <m:r>
                          <a:rPr lang="en-US" sz="2000" b="0" i="1" smtClean="0">
                            <a:solidFill>
                              <a:srgbClr val="FF0000"/>
                            </a:solidFill>
                            <a:latin typeface="Cambria Math" panose="02040503050406030204" pitchFamily="18" charset="0"/>
                          </a:rPr>
                          <m:t>𝐷</m:t>
                        </m:r>
                      </m:e>
                      <m:sub>
                        <m:r>
                          <a:rPr lang="en-US" sz="2000" b="0" i="1" smtClean="0">
                            <a:solidFill>
                              <a:srgbClr val="FF0000"/>
                            </a:solidFill>
                            <a:latin typeface="Cambria Math" panose="02040503050406030204" pitchFamily="18" charset="0"/>
                          </a:rPr>
                          <m:t>𝑡</m:t>
                        </m:r>
                      </m:sub>
                    </m:sSub>
                  </m:oMath>
                </a14:m>
                <a:r>
                  <a:rPr lang="en-US" sz="2000" dirty="0">
                    <a:solidFill>
                      <a:srgbClr val="FF0000"/>
                    </a:solidFill>
                    <a:latin typeface="Cambria Math" charset="0"/>
                    <a:ea typeface="Cambria Math" charset="0"/>
                    <a:cs typeface="Cambria Math" charset="0"/>
                    <a:sym typeface="Wingdings"/>
                  </a:rPr>
                  <a:t>  </a:t>
                </a:r>
                <a:r>
                  <a:rPr lang="en-US" sz="2000" dirty="0">
                    <a:solidFill>
                      <a:schemeClr val="tx1"/>
                    </a:solidFill>
                  </a:rPr>
                  <a:t>knowing the history for </a:t>
                </a:r>
                <a14:m>
                  <m:oMath xmlns:m="http://schemas.openxmlformats.org/officeDocument/2006/math">
                    <m:r>
                      <a:rPr lang="en-US" sz="2000" b="0" i="1" smtClean="0">
                        <a:solidFill>
                          <a:schemeClr val="tx1"/>
                        </a:solidFill>
                        <a:latin typeface="Cambria Math" panose="02040503050406030204" pitchFamily="18" charset="0"/>
                      </a:rPr>
                      <m:t>1, …, </m:t>
                    </m:r>
                    <m:r>
                      <a:rPr lang="en-US" sz="2000" b="0" i="1" smtClean="0">
                        <a:solidFill>
                          <a:schemeClr val="tx1"/>
                        </a:solidFill>
                        <a:latin typeface="Cambria Math" panose="02040503050406030204" pitchFamily="18" charset="0"/>
                      </a:rPr>
                      <m:t>𝑡</m:t>
                    </m:r>
                    <m:r>
                      <a:rPr lang="en-US" sz="2000" b="0" i="1" smtClean="0">
                        <a:solidFill>
                          <a:schemeClr val="tx1"/>
                        </a:solidFill>
                        <a:latin typeface="Cambria Math" panose="02040503050406030204" pitchFamily="18" charset="0"/>
                      </a:rPr>
                      <m:t>−1</m:t>
                    </m:r>
                  </m:oMath>
                </a14:m>
                <a:r>
                  <a:rPr lang="en-US" sz="2000" dirty="0">
                    <a:solidFill>
                      <a:schemeClr val="tx1"/>
                    </a:solidFill>
                  </a:rPr>
                  <a:t> and the algorithm</a:t>
                </a:r>
              </a:p>
            </p:txBody>
          </p:sp>
        </mc:Choice>
        <mc:Fallback xmlns="">
          <p:sp>
            <p:nvSpPr>
              <p:cNvPr id="22" name="Rectangle 21">
                <a:extLst>
                  <a:ext uri="{FF2B5EF4-FFF2-40B4-BE49-F238E27FC236}">
                    <a16:creationId xmlns:a16="http://schemas.microsoft.com/office/drawing/2014/main" id="{635382C5-3F74-B84F-BBFC-87ED8941677C}"/>
                  </a:ext>
                </a:extLst>
              </p:cNvPr>
              <p:cNvSpPr>
                <a:spLocks noRot="1" noChangeAspect="1" noMove="1" noResize="1" noEditPoints="1" noAdjustHandles="1" noChangeArrowheads="1" noChangeShapeType="1" noTextEdit="1"/>
              </p:cNvSpPr>
              <p:nvPr/>
            </p:nvSpPr>
            <p:spPr>
              <a:xfrm>
                <a:off x="7400011" y="2734220"/>
                <a:ext cx="4791989" cy="1015663"/>
              </a:xfrm>
              <a:prstGeom prst="rect">
                <a:avLst/>
              </a:prstGeom>
              <a:blipFill>
                <a:blip r:embed="rId5"/>
                <a:stretch>
                  <a:fillRect l="-1319" t="-3704" b="-9877"/>
                </a:stretch>
              </a:blipFill>
            </p:spPr>
            <p:txBody>
              <a:bodyPr/>
              <a:lstStyle/>
              <a:p>
                <a:r>
                  <a:rPr lang="en-US">
                    <a:noFill/>
                  </a:rPr>
                  <a:t> </a:t>
                </a:r>
              </a:p>
            </p:txBody>
          </p:sp>
        </mc:Fallback>
      </mc:AlternateContent>
      <p:pic>
        <p:nvPicPr>
          <p:cNvPr id="23" name="Picture 22">
            <a:extLst>
              <a:ext uri="{FF2B5EF4-FFF2-40B4-BE49-F238E27FC236}">
                <a16:creationId xmlns:a16="http://schemas.microsoft.com/office/drawing/2014/main" id="{C1B4E154-D41D-C54F-9232-F78FF0933D01}"/>
              </a:ext>
            </a:extLst>
          </p:cNvPr>
          <p:cNvPicPr>
            <a:picLocks noChangeAspect="1"/>
          </p:cNvPicPr>
          <p:nvPr/>
        </p:nvPicPr>
        <p:blipFill>
          <a:blip r:embed="rId6"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024820" y="1548617"/>
            <a:ext cx="849788" cy="1103622"/>
          </a:xfrm>
          <a:prstGeom prst="rect">
            <a:avLst/>
          </a:prstGeom>
        </p:spPr>
      </p:pic>
      <p:pic>
        <p:nvPicPr>
          <p:cNvPr id="24" name="Picture 23">
            <a:extLst>
              <a:ext uri="{FF2B5EF4-FFF2-40B4-BE49-F238E27FC236}">
                <a16:creationId xmlns:a16="http://schemas.microsoft.com/office/drawing/2014/main" id="{28A00A44-4A09-A34E-A001-2F32765FC8D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rot="5787010">
            <a:off x="9717391" y="2017350"/>
            <a:ext cx="330531" cy="993672"/>
          </a:xfrm>
          <a:prstGeom prst="rect">
            <a:avLst/>
          </a:prstGeom>
        </p:spPr>
      </p:pic>
      <p:pic>
        <p:nvPicPr>
          <p:cNvPr id="25" name="Picture 24">
            <a:extLst>
              <a:ext uri="{FF2B5EF4-FFF2-40B4-BE49-F238E27FC236}">
                <a16:creationId xmlns:a16="http://schemas.microsoft.com/office/drawing/2014/main" id="{0FAEDD69-3B5E-1E49-8653-B9943BB2CE30}"/>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008613" y="1767755"/>
            <a:ext cx="903265" cy="893103"/>
          </a:xfrm>
          <a:prstGeom prst="rect">
            <a:avLst/>
          </a:prstGeo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2DB3D85B-994E-8B47-A12F-2A8075DF07C9}"/>
                  </a:ext>
                </a:extLst>
              </p:cNvPr>
              <p:cNvSpPr/>
              <p:nvPr/>
            </p:nvSpPr>
            <p:spPr>
              <a:xfrm>
                <a:off x="1768239" y="3699292"/>
                <a:ext cx="8847487" cy="615874"/>
              </a:xfrm>
              <a:prstGeom prst="rect">
                <a:avLst/>
              </a:prstGeom>
            </p:spPr>
            <p:txBody>
              <a:bodyPr wrap="none">
                <a:spAutoFit/>
              </a:bodyPr>
              <a:lstStyle/>
              <a:p>
                <a14:m>
                  <m:oMath xmlns:m="http://schemas.openxmlformats.org/officeDocument/2006/math">
                    <m:r>
                      <a:rPr lang="en-US" sz="2400" i="1" smtClean="0">
                        <a:solidFill>
                          <a:schemeClr val="accent2"/>
                        </a:solidFill>
                        <a:latin typeface="Cambria Math" panose="02040503050406030204" pitchFamily="18" charset="0"/>
                      </a:rPr>
                      <m:t>𝜎</m:t>
                    </m:r>
                  </m:oMath>
                </a14:m>
                <a:r>
                  <a:rPr lang="en-US" sz="2400" dirty="0">
                    <a:solidFill>
                      <a:schemeClr val="accent2"/>
                    </a:solidFill>
                  </a:rPr>
                  <a:t>-smooth </a:t>
                </a:r>
                <a:r>
                  <a:rPr lang="en-US" sz="2400" dirty="0"/>
                  <a:t>distribution: </a:t>
                </a:r>
                <a:r>
                  <a:rPr lang="en-US" sz="2400" dirty="0">
                    <a:latin typeface="Cambria Math" charset="0"/>
                    <a:ea typeface="Cambria Math" charset="0"/>
                    <a:sym typeface="Wingdings"/>
                  </a:rPr>
                  <a:t>max density is </a:t>
                </a:r>
                <a14:m>
                  <m:oMath xmlns:m="http://schemas.openxmlformats.org/officeDocument/2006/math">
                    <m:r>
                      <a:rPr lang="en-US" sz="2400" i="1">
                        <a:solidFill>
                          <a:schemeClr val="accent2"/>
                        </a:solidFill>
                        <a:latin typeface="Cambria Math" panose="02040503050406030204" pitchFamily="18" charset="0"/>
                      </a:rPr>
                      <m:t>≤</m:t>
                    </m:r>
                    <m:f>
                      <m:fPr>
                        <m:ctrlPr>
                          <a:rPr lang="en-US" sz="2400" i="1">
                            <a:solidFill>
                              <a:schemeClr val="accent2"/>
                            </a:solidFill>
                            <a:latin typeface="Cambria Math" panose="02040503050406030204" pitchFamily="18" charset="0"/>
                          </a:rPr>
                        </m:ctrlPr>
                      </m:fPr>
                      <m:num>
                        <m:r>
                          <a:rPr lang="en-US" sz="2400" i="1">
                            <a:solidFill>
                              <a:schemeClr val="accent2"/>
                            </a:solidFill>
                            <a:latin typeface="Cambria Math" panose="02040503050406030204" pitchFamily="18" charset="0"/>
                          </a:rPr>
                          <m:t>1</m:t>
                        </m:r>
                      </m:num>
                      <m:den>
                        <m:r>
                          <a:rPr lang="en-US" sz="2400" i="1">
                            <a:solidFill>
                              <a:schemeClr val="accent2"/>
                            </a:solidFill>
                            <a:latin typeface="Cambria Math" panose="02040503050406030204" pitchFamily="18" charset="0"/>
                          </a:rPr>
                          <m:t>𝜎</m:t>
                        </m:r>
                      </m:den>
                    </m:f>
                    <m:r>
                      <a:rPr lang="en-US" sz="2400" i="1">
                        <a:solidFill>
                          <a:schemeClr val="accent2"/>
                        </a:solidFill>
                        <a:latin typeface="Cambria Math" panose="02040503050406030204" pitchFamily="18" charset="0"/>
                      </a:rPr>
                      <m:t>×</m:t>
                    </m:r>
                    <m:r>
                      <m:rPr>
                        <m:sty m:val="p"/>
                      </m:rPr>
                      <a:rPr lang="en-US" sz="2400">
                        <a:solidFill>
                          <a:schemeClr val="accent2"/>
                        </a:solidFill>
                        <a:latin typeface="Cambria Math" panose="02040503050406030204" pitchFamily="18" charset="0"/>
                      </a:rPr>
                      <m:t>uniform</m:t>
                    </m:r>
                    <m:r>
                      <a:rPr lang="en-US" sz="2400">
                        <a:solidFill>
                          <a:schemeClr val="accent2"/>
                        </a:solidFill>
                        <a:latin typeface="Cambria Math" panose="02040503050406030204" pitchFamily="18" charset="0"/>
                      </a:rPr>
                      <m:t> </m:t>
                    </m:r>
                    <m:r>
                      <m:rPr>
                        <m:sty m:val="p"/>
                      </m:rPr>
                      <a:rPr lang="en-US" sz="2400">
                        <a:solidFill>
                          <a:schemeClr val="accent2"/>
                        </a:solidFill>
                        <a:latin typeface="Cambria Math" panose="02040503050406030204" pitchFamily="18" charset="0"/>
                      </a:rPr>
                      <m:t>density</m:t>
                    </m:r>
                  </m:oMath>
                </a14:m>
                <a:r>
                  <a:rPr lang="en-US" sz="2400" dirty="0"/>
                  <a:t> on </a:t>
                </a:r>
                <a14:m>
                  <m:oMath xmlns:m="http://schemas.openxmlformats.org/officeDocument/2006/math">
                    <m:r>
                      <a:rPr lang="en-US" sz="2400" i="1">
                        <a:latin typeface="Cambria Math" panose="02040503050406030204" pitchFamily="18" charset="0"/>
                        <a:ea typeface="Cambria Math" charset="0"/>
                        <a:cs typeface="Cambria Math" charset="0"/>
                        <a:sym typeface="Wingdings"/>
                      </a:rPr>
                      <m:t>𝑋</m:t>
                    </m:r>
                  </m:oMath>
                </a14:m>
                <a:r>
                  <a:rPr lang="en-US" sz="2400" dirty="0"/>
                  <a:t>  </a:t>
                </a:r>
              </a:p>
            </p:txBody>
          </p:sp>
        </mc:Choice>
        <mc:Fallback xmlns="">
          <p:sp>
            <p:nvSpPr>
              <p:cNvPr id="6" name="Rectangle 5">
                <a:extLst>
                  <a:ext uri="{FF2B5EF4-FFF2-40B4-BE49-F238E27FC236}">
                    <a16:creationId xmlns:a16="http://schemas.microsoft.com/office/drawing/2014/main" id="{2DB3D85B-994E-8B47-A12F-2A8075DF07C9}"/>
                  </a:ext>
                </a:extLst>
              </p:cNvPr>
              <p:cNvSpPr>
                <a:spLocks noRot="1" noChangeAspect="1" noMove="1" noResize="1" noEditPoints="1" noAdjustHandles="1" noChangeArrowheads="1" noChangeShapeType="1" noTextEdit="1"/>
              </p:cNvSpPr>
              <p:nvPr/>
            </p:nvSpPr>
            <p:spPr>
              <a:xfrm>
                <a:off x="1768239" y="3699292"/>
                <a:ext cx="8847487" cy="615874"/>
              </a:xfrm>
              <a:prstGeom prst="rect">
                <a:avLst/>
              </a:prstGeom>
              <a:blipFill>
                <a:blip r:embed="rId9"/>
                <a:stretch>
                  <a:fillRect b="-10204"/>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7DA434C2-263E-524F-ABBE-84B0CAA7DC8C}"/>
              </a:ext>
            </a:extLst>
          </p:cNvPr>
          <p:cNvSpPr txBox="1"/>
          <p:nvPr/>
        </p:nvSpPr>
        <p:spPr>
          <a:xfrm>
            <a:off x="2815750" y="7916554"/>
            <a:ext cx="6209070" cy="369332"/>
          </a:xfrm>
          <a:prstGeom prst="rect">
            <a:avLst/>
          </a:prstGeom>
          <a:noFill/>
        </p:spPr>
        <p:txBody>
          <a:bodyPr wrap="square">
            <a:spAutoFit/>
          </a:bodyPr>
          <a:lstStyle/>
          <a:p>
            <a:r>
              <a:rPr lang="en-US" dirty="0"/>
              <a:t>Rakhlin-Sridharan-Tewari’11</a:t>
            </a:r>
          </a:p>
        </p:txBody>
      </p:sp>
      <p:sp>
        <p:nvSpPr>
          <p:cNvPr id="27" name="TextBox 26">
            <a:extLst>
              <a:ext uri="{FF2B5EF4-FFF2-40B4-BE49-F238E27FC236}">
                <a16:creationId xmlns:a16="http://schemas.microsoft.com/office/drawing/2014/main" id="{2002C786-FCA4-3346-B973-E6A30FC39851}"/>
              </a:ext>
            </a:extLst>
          </p:cNvPr>
          <p:cNvSpPr txBox="1"/>
          <p:nvPr/>
        </p:nvSpPr>
        <p:spPr>
          <a:xfrm>
            <a:off x="396238" y="4497404"/>
            <a:ext cx="11122251" cy="1138773"/>
          </a:xfrm>
          <a:prstGeom prst="rect">
            <a:avLst/>
          </a:prstGeom>
          <a:noFill/>
        </p:spPr>
        <p:txBody>
          <a:bodyPr wrap="square">
            <a:spAutoFit/>
          </a:bodyPr>
          <a:lstStyle/>
          <a:p>
            <a:pPr marL="0" indent="0">
              <a:buNone/>
            </a:pPr>
            <a:r>
              <a:rPr lang="en-US" sz="2400" dirty="0"/>
              <a:t>Goal: Vanishing average regret</a:t>
            </a:r>
          </a:p>
          <a:p>
            <a:pPr marL="0" indent="0">
              <a:buNone/>
            </a:pPr>
            <a:endParaRPr lang="en-US" sz="2200" dirty="0"/>
          </a:p>
          <a:p>
            <a:pPr marL="0" indent="0">
              <a:buNone/>
            </a:pPr>
            <a:endParaRPr lang="en-US" sz="2200" dirty="0"/>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DAE2297-E952-3A41-95B6-CBD097AF596E}"/>
                  </a:ext>
                </a:extLst>
              </p:cNvPr>
              <p:cNvSpPr txBox="1"/>
              <p:nvPr/>
            </p:nvSpPr>
            <p:spPr>
              <a:xfrm>
                <a:off x="1139080" y="5171028"/>
                <a:ext cx="9373821" cy="132555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Avg</m:t>
                      </m:r>
                      <m:r>
                        <a:rPr lang="en-US" sz="2400" b="0" i="0" smtClean="0">
                          <a:latin typeface="Cambria Math" panose="02040503050406030204" pitchFamily="18" charset="0"/>
                        </a:rPr>
                        <m:t>. </m:t>
                      </m:r>
                      <m:r>
                        <m:rPr>
                          <m:sty m:val="p"/>
                        </m:rPr>
                        <a:rPr lang="en-US" sz="2400" smtClean="0">
                          <a:latin typeface="Cambria Math" charset="0"/>
                        </a:rPr>
                        <m:t>REGRET</m:t>
                      </m:r>
                      <m:r>
                        <a:rPr lang="en-US" sz="2400" smtClean="0">
                          <a:latin typeface="Cambria Math" charset="0"/>
                        </a:rPr>
                        <m:t> =     </m:t>
                      </m:r>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𝑇</m:t>
                                  </m:r>
                                </m:den>
                              </m:f>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panose="02040503050406030204" pitchFamily="18" charset="0"/>
                                    </a:rPr>
                                    <m:t>1</m:t>
                                  </m:r>
                                  <m:d>
                                    <m:dPr>
                                      <m:ctrlPr>
                                        <a:rPr lang="en-US" sz="2400" i="1">
                                          <a:latin typeface="Cambria Math" panose="02040503050406030204" pitchFamily="18" charset="0"/>
                                        </a:rPr>
                                      </m:ctrlPr>
                                    </m:dPr>
                                    <m:e>
                                      <m:sSub>
                                        <m:sSubPr>
                                          <m:ctrlPr>
                                            <a:rPr lang="en-US" sz="2400" i="1">
                                              <a:solidFill>
                                                <a:schemeClr val="accent2"/>
                                              </a:solidFill>
                                              <a:latin typeface="Cambria Math" panose="02040503050406030204" pitchFamily="18" charset="0"/>
                                            </a:rPr>
                                          </m:ctrlPr>
                                        </m:sSubPr>
                                        <m:e>
                                          <m:r>
                                            <a:rPr lang="en-US" sz="2400" b="0" i="1" smtClean="0">
                                              <a:solidFill>
                                                <a:schemeClr val="accent2"/>
                                              </a:solidFill>
                                              <a:latin typeface="Cambria Math" panose="02040503050406030204" pitchFamily="18" charset="0"/>
                                            </a:rPr>
                                            <m:t>𝑓</m:t>
                                          </m:r>
                                        </m:e>
                                        <m:sub>
                                          <m:r>
                                            <a:rPr lang="en-US" sz="2400" i="1">
                                              <a:solidFill>
                                                <a:schemeClr val="accent2"/>
                                              </a:solidFill>
                                              <a:latin typeface="Cambria Math" panose="02040503050406030204" pitchFamily="18" charset="0"/>
                                            </a:rPr>
                                            <m:t>𝑡</m:t>
                                          </m:r>
                                        </m:sub>
                                      </m:sSub>
                                      <m:d>
                                        <m:dPr>
                                          <m:ctrlPr>
                                            <a:rPr lang="en-US" sz="2400" i="1">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𝑥</m:t>
                                              </m:r>
                                            </m:e>
                                            <m:sub>
                                              <m:r>
                                                <a:rPr lang="en-US" sz="2400" i="1">
                                                  <a:solidFill>
                                                    <a:srgbClr val="C00000"/>
                                                  </a:solidFill>
                                                  <a:latin typeface="Cambria Math" charset="0"/>
                                                </a:rPr>
                                                <m:t>𝑡</m:t>
                                              </m:r>
                                            </m:sub>
                                          </m:sSub>
                                        </m:e>
                                      </m:d>
                                      <m:r>
                                        <a:rPr lang="en-US" sz="2400" i="1">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𝑦</m:t>
                                          </m:r>
                                        </m:e>
                                        <m:sub>
                                          <m:r>
                                            <a:rPr lang="en-US" sz="2400" i="1">
                                              <a:solidFill>
                                                <a:srgbClr val="C00000"/>
                                              </a:solidFill>
                                              <a:latin typeface="Cambria Math" charset="0"/>
                                            </a:rPr>
                                            <m:t>𝑡</m:t>
                                          </m:r>
                                        </m:sub>
                                      </m:sSub>
                                    </m:e>
                                  </m:d>
                                </m:e>
                              </m:nary>
                              <m:r>
                                <a:rPr lang="en-US" sz="2400" i="1">
                                  <a:latin typeface="Cambria Math" panose="02040503050406030204" pitchFamily="18" charset="0"/>
                                </a:rPr>
                                <m:t> −</m:t>
                              </m:r>
                              <m:r>
                                <a:rPr lang="en-US" sz="2400">
                                  <a:latin typeface="Cambria Math" panose="02040503050406030204" pitchFamily="18" charset="0"/>
                                </a:rPr>
                                <m:t>  </m:t>
                              </m:r>
                              <m:limLow>
                                <m:limLowPr>
                                  <m:ctrlPr>
                                    <a:rPr lang="en-US" sz="2400" i="1">
                                      <a:latin typeface="Cambria Math" panose="02040503050406030204" pitchFamily="18" charset="0"/>
                                    </a:rPr>
                                  </m:ctrlPr>
                                </m:limLowPr>
                                <m:e>
                                  <m:r>
                                    <a:rPr lang="en-US" sz="2400">
                                      <a:latin typeface="Cambria Math" panose="02040503050406030204" pitchFamily="18" charset="0"/>
                                    </a:rPr>
                                    <m:t> </m:t>
                                  </m:r>
                                  <m:r>
                                    <m:rPr>
                                      <m:sty m:val="p"/>
                                    </m:rPr>
                                    <a:rPr lang="en-US" sz="2400">
                                      <a:latin typeface="Cambria Math" charset="0"/>
                                    </a:rPr>
                                    <m:t>m</m:t>
                                  </m:r>
                                  <m:r>
                                    <m:rPr>
                                      <m:sty m:val="p"/>
                                    </m:rPr>
                                    <a:rPr lang="en-US" sz="2400">
                                      <a:latin typeface="Cambria Math" panose="02040503050406030204" pitchFamily="18" charset="0"/>
                                    </a:rPr>
                                    <m:t>in</m:t>
                                  </m:r>
                                </m:e>
                                <m:lim>
                                  <m:r>
                                    <a:rPr lang="en-US" sz="2400" i="1">
                                      <a:solidFill>
                                        <a:srgbClr val="0432FF"/>
                                      </a:solidFill>
                                      <a:latin typeface="Cambria Math" panose="02040503050406030204" pitchFamily="18" charset="0"/>
                                      <a:ea typeface="Cambria Math" charset="0"/>
                                      <a:cs typeface="Cambria Math" charset="0"/>
                                      <a:sym typeface="Wingdings"/>
                                    </a:rPr>
                                    <m:t>h</m:t>
                                  </m:r>
                                  <m:r>
                                    <a:rPr lang="en-US" sz="2400" i="1">
                                      <a:solidFill>
                                        <a:srgbClr val="0432FF"/>
                                      </a:solidFill>
                                      <a:latin typeface="Cambria Math" panose="02040503050406030204" pitchFamily="18" charset="0"/>
                                      <a:ea typeface="Cambria Math" charset="0"/>
                                      <a:cs typeface="Cambria Math" charset="0"/>
                                      <a:sym typeface="Wingdings"/>
                                    </a:rPr>
                                    <m:t>∈</m:t>
                                  </m:r>
                                  <m:r>
                                    <a:rPr lang="en-US" sz="2400" i="1">
                                      <a:solidFill>
                                        <a:srgbClr val="0432FF"/>
                                      </a:solidFill>
                                      <a:latin typeface="Cambria Math" panose="02040503050406030204" pitchFamily="18" charset="0"/>
                                      <a:ea typeface="Cambria Math" charset="0"/>
                                      <a:cs typeface="Cambria Math" charset="0"/>
                                      <a:sym typeface="Wingdings"/>
                                    </a:rPr>
                                    <m:t>𝐻</m:t>
                                  </m:r>
                                </m:lim>
                              </m:limLow>
                            </m:e>
                            <m:lim/>
                          </m:limLow>
                        </m:fName>
                        <m:e>
                          <m:f>
                            <m:fPr>
                              <m:ctrlPr>
                                <a:rPr lang="en-US" sz="2400" b="0" i="1" smtClean="0">
                                  <a:solidFill>
                                    <a:schemeClr val="tx1"/>
                                  </a:solidFill>
                                  <a:latin typeface="Cambria Math" panose="02040503050406030204" pitchFamily="18" charset="0"/>
                                  <a:ea typeface="Cambria Math" charset="0"/>
                                  <a:cs typeface="Cambria Math" charset="0"/>
                                  <a:sym typeface="Wingdings"/>
                                </a:rPr>
                              </m:ctrlPr>
                            </m:fPr>
                            <m:num>
                              <m:r>
                                <a:rPr lang="en-US" sz="2400" b="0" i="1" smtClean="0">
                                  <a:solidFill>
                                    <a:schemeClr val="tx1"/>
                                  </a:solidFill>
                                  <a:latin typeface="Cambria Math" panose="02040503050406030204" pitchFamily="18" charset="0"/>
                                  <a:ea typeface="Cambria Math" charset="0"/>
                                  <a:cs typeface="Cambria Math" charset="0"/>
                                  <a:sym typeface="Wingdings"/>
                                </a:rPr>
                                <m:t>1</m:t>
                              </m:r>
                            </m:num>
                            <m:den>
                              <m:r>
                                <a:rPr lang="en-US" sz="2400" b="0" i="1" smtClean="0">
                                  <a:solidFill>
                                    <a:schemeClr val="tx1"/>
                                  </a:solidFill>
                                  <a:latin typeface="Cambria Math" panose="02040503050406030204" pitchFamily="18" charset="0"/>
                                  <a:ea typeface="Cambria Math" charset="0"/>
                                  <a:cs typeface="Cambria Math" charset="0"/>
                                  <a:sym typeface="Wingdings"/>
                                </a:rPr>
                                <m:t>𝑇</m:t>
                              </m:r>
                            </m:den>
                          </m:f>
                          <m:nary>
                            <m:naryPr>
                              <m:chr m:val="∑"/>
                              <m:ctrlPr>
                                <a:rPr lang="is-IS" sz="2400" i="1">
                                  <a:latin typeface="Cambria Math" panose="02040503050406030204" pitchFamily="18" charset="0"/>
                                </a:rPr>
                              </m:ctrlPr>
                            </m:naryPr>
                            <m:sub>
                              <m:r>
                                <m:rPr>
                                  <m:brk m:alnAt="23"/>
                                </m:rPr>
                                <a:rPr lang="en-US" sz="2400" i="1">
                                  <a:latin typeface="Cambria Math" charset="0"/>
                                </a:rPr>
                                <m:t>𝑡</m:t>
                              </m:r>
                              <m:r>
                                <a:rPr lang="en-US" sz="2400" i="1">
                                  <a:latin typeface="Cambria Math" charset="0"/>
                                </a:rPr>
                                <m:t>=1</m:t>
                              </m:r>
                            </m:sub>
                            <m:sup>
                              <m:r>
                                <a:rPr lang="en-US" sz="2400" i="1">
                                  <a:latin typeface="Cambria Math" charset="0"/>
                                </a:rPr>
                                <m:t>𝑇</m:t>
                              </m:r>
                            </m:sup>
                            <m:e>
                              <m:r>
                                <a:rPr lang="en-US" sz="2400" i="1">
                                  <a:latin typeface="Cambria Math" panose="02040503050406030204" pitchFamily="18" charset="0"/>
                                </a:rPr>
                                <m:t>1</m:t>
                              </m:r>
                              <m:d>
                                <m:dPr>
                                  <m:ctrlPr>
                                    <a:rPr lang="en-US" sz="2400" i="1">
                                      <a:latin typeface="Cambria Math" panose="02040503050406030204" pitchFamily="18" charset="0"/>
                                    </a:rPr>
                                  </m:ctrlPr>
                                </m:dPr>
                                <m:e>
                                  <m:r>
                                    <a:rPr lang="en-US" sz="2400" i="1">
                                      <a:solidFill>
                                        <a:schemeClr val="accent2"/>
                                      </a:solidFill>
                                      <a:latin typeface="Cambria Math" panose="02040503050406030204" pitchFamily="18" charset="0"/>
                                    </a:rPr>
                                    <m:t>h</m:t>
                                  </m:r>
                                  <m:d>
                                    <m:dPr>
                                      <m:ctrlPr>
                                        <a:rPr lang="en-US" sz="2400" i="1">
                                          <a:latin typeface="Cambria Math" panose="02040503050406030204" pitchFamily="18" charset="0"/>
                                        </a:rPr>
                                      </m:ctrlPr>
                                    </m:dPr>
                                    <m:e>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𝑥</m:t>
                                          </m:r>
                                        </m:e>
                                        <m:sub>
                                          <m:r>
                                            <a:rPr lang="en-US" sz="2400" i="1">
                                              <a:solidFill>
                                                <a:srgbClr val="C00000"/>
                                              </a:solidFill>
                                              <a:latin typeface="Cambria Math" charset="0"/>
                                            </a:rPr>
                                            <m:t>𝑡</m:t>
                                          </m:r>
                                        </m:sub>
                                      </m:sSub>
                                    </m:e>
                                  </m:d>
                                  <m:r>
                                    <a:rPr lang="en-US" sz="2400" i="1">
                                      <a:latin typeface="Cambria Math" panose="02040503050406030204" pitchFamily="18" charset="0"/>
                                    </a:rPr>
                                    <m:t>≠</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charset="0"/>
                                        </a:rPr>
                                        <m:t>𝑦</m:t>
                                      </m:r>
                                    </m:e>
                                    <m:sub>
                                      <m:r>
                                        <a:rPr lang="en-US" sz="2400" i="1">
                                          <a:solidFill>
                                            <a:srgbClr val="C00000"/>
                                          </a:solidFill>
                                          <a:latin typeface="Cambria Math" charset="0"/>
                                        </a:rPr>
                                        <m:t>𝑡</m:t>
                                      </m:r>
                                    </m:sub>
                                  </m:sSub>
                                </m:e>
                              </m:d>
                            </m:e>
                          </m:nary>
                        </m:e>
                      </m:func>
                    </m:oMath>
                  </m:oMathPara>
                </a14:m>
                <a:endParaRPr lang="en-US" sz="2000" dirty="0"/>
              </a:p>
            </p:txBody>
          </p:sp>
        </mc:Choice>
        <mc:Fallback xmlns="">
          <p:sp>
            <p:nvSpPr>
              <p:cNvPr id="29" name="TextBox 28">
                <a:extLst>
                  <a:ext uri="{FF2B5EF4-FFF2-40B4-BE49-F238E27FC236}">
                    <a16:creationId xmlns:a16="http://schemas.microsoft.com/office/drawing/2014/main" id="{0DAE2297-E952-3A41-95B6-CBD097AF596E}"/>
                  </a:ext>
                </a:extLst>
              </p:cNvPr>
              <p:cNvSpPr txBox="1">
                <a:spLocks noRot="1" noChangeAspect="1" noMove="1" noResize="1" noEditPoints="1" noAdjustHandles="1" noChangeArrowheads="1" noChangeShapeType="1" noTextEdit="1"/>
              </p:cNvSpPr>
              <p:nvPr/>
            </p:nvSpPr>
            <p:spPr>
              <a:xfrm>
                <a:off x="1139080" y="5171028"/>
                <a:ext cx="9373821" cy="1325556"/>
              </a:xfrm>
              <a:prstGeom prst="rect">
                <a:avLst/>
              </a:prstGeom>
              <a:blipFill>
                <a:blip r:embed="rId10"/>
                <a:stretch>
                  <a:fillRect t="-87619" b="-120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5848DFFE-39CA-9349-963F-A2701BA7BADE}"/>
              </a:ext>
            </a:extLst>
          </p:cNvPr>
          <p:cNvSpPr txBox="1"/>
          <p:nvPr/>
        </p:nvSpPr>
        <p:spPr>
          <a:xfrm>
            <a:off x="-66875" y="6499560"/>
            <a:ext cx="3266154" cy="369332"/>
          </a:xfrm>
          <a:prstGeom prst="rect">
            <a:avLst/>
          </a:prstGeom>
          <a:noFill/>
        </p:spPr>
        <p:txBody>
          <a:bodyPr wrap="square">
            <a:spAutoFit/>
          </a:bodyPr>
          <a:lstStyle/>
          <a:p>
            <a:r>
              <a:rPr lang="en-US" sz="1800" dirty="0">
                <a:solidFill>
                  <a:schemeClr val="accent6"/>
                </a:solidFill>
              </a:rPr>
              <a:t>[</a:t>
            </a:r>
            <a:r>
              <a:rPr lang="en-US" sz="1800" b="1" dirty="0">
                <a:solidFill>
                  <a:schemeClr val="accent6"/>
                </a:solidFill>
              </a:rPr>
              <a:t>H</a:t>
            </a:r>
            <a:r>
              <a:rPr lang="en-US" sz="1800" dirty="0">
                <a:solidFill>
                  <a:schemeClr val="accent6"/>
                </a:solidFill>
              </a:rPr>
              <a:t>. </a:t>
            </a:r>
            <a:r>
              <a:rPr lang="en-US" sz="1800" dirty="0" err="1">
                <a:solidFill>
                  <a:schemeClr val="accent6"/>
                </a:solidFill>
              </a:rPr>
              <a:t>Roughgarden</a:t>
            </a:r>
            <a:r>
              <a:rPr lang="en-US" sz="1800" dirty="0">
                <a:solidFill>
                  <a:schemeClr val="accent6"/>
                </a:solidFill>
              </a:rPr>
              <a:t>,  Shetty ‘20]</a:t>
            </a:r>
            <a:endParaRPr lang="en-US" dirty="0"/>
          </a:p>
        </p:txBody>
      </p:sp>
    </p:spTree>
    <p:extLst>
      <p:ext uri="{BB962C8B-B14F-4D97-AF65-F5344CB8AC3E}">
        <p14:creationId xmlns:p14="http://schemas.microsoft.com/office/powerpoint/2010/main" val="796157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2C022AEF-6E3C-B244-B343-9E49D315E105}"/>
              </a:ext>
            </a:extLst>
          </p:cNvPr>
          <p:cNvSpPr>
            <a:spLocks noGrp="1"/>
          </p:cNvSpPr>
          <p:nvPr>
            <p:ph type="title"/>
          </p:nvPr>
        </p:nvSpPr>
        <p:spPr/>
        <p:txBody>
          <a:bodyPr/>
          <a:lstStyle/>
          <a:p>
            <a:r>
              <a:rPr lang="en-US" dirty="0"/>
              <a:t>Recall</a:t>
            </a:r>
          </a:p>
        </p:txBody>
      </p:sp>
      <mc:AlternateContent xmlns:mc="http://schemas.openxmlformats.org/markup-compatibility/2006">
        <mc:Choice xmlns:a14="http://schemas.microsoft.com/office/drawing/2010/main" Requires="a14">
          <p:graphicFrame>
            <p:nvGraphicFramePr>
              <p:cNvPr id="66" name="Table 7">
                <a:extLst>
                  <a:ext uri="{FF2B5EF4-FFF2-40B4-BE49-F238E27FC236}">
                    <a16:creationId xmlns:a16="http://schemas.microsoft.com/office/drawing/2014/main" id="{31F81C24-DE3E-4A46-B705-3A2B52AE45F8}"/>
                  </a:ext>
                </a:extLst>
              </p:cNvPr>
              <p:cNvGraphicFramePr>
                <a:graphicFrameLocks noGrp="1"/>
              </p:cNvGraphicFramePr>
              <p:nvPr>
                <p:extLst>
                  <p:ext uri="{D42A27DB-BD31-4B8C-83A1-F6EECF244321}">
                    <p14:modId xmlns:p14="http://schemas.microsoft.com/office/powerpoint/2010/main" val="2876406373"/>
                  </p:ext>
                </p:extLst>
              </p:nvPr>
            </p:nvGraphicFramePr>
            <p:xfrm>
              <a:off x="805218" y="1128394"/>
              <a:ext cx="10522423" cy="2564062"/>
            </p:xfrm>
            <a:graphic>
              <a:graphicData uri="http://schemas.openxmlformats.org/drawingml/2006/table">
                <a:tbl>
                  <a:tblPr firstRow="1" bandRow="1">
                    <a:tableStyleId>{5C22544A-7EE6-4342-B048-85BDC9FD1C3A}</a:tableStyleId>
                  </a:tblPr>
                  <a:tblGrid>
                    <a:gridCol w="3045995">
                      <a:extLst>
                        <a:ext uri="{9D8B030D-6E8A-4147-A177-3AD203B41FA5}">
                          <a16:colId xmlns:a16="http://schemas.microsoft.com/office/drawing/2014/main" val="1918427262"/>
                        </a:ext>
                      </a:extLst>
                    </a:gridCol>
                    <a:gridCol w="3738214">
                      <a:extLst>
                        <a:ext uri="{9D8B030D-6E8A-4147-A177-3AD203B41FA5}">
                          <a16:colId xmlns:a16="http://schemas.microsoft.com/office/drawing/2014/main" val="2533649819"/>
                        </a:ext>
                      </a:extLst>
                    </a:gridCol>
                    <a:gridCol w="3738214">
                      <a:extLst>
                        <a:ext uri="{9D8B030D-6E8A-4147-A177-3AD203B41FA5}">
                          <a16:colId xmlns:a16="http://schemas.microsoft.com/office/drawing/2014/main" val="391846030"/>
                        </a:ext>
                      </a:extLst>
                    </a:gridCol>
                  </a:tblGrid>
                  <a:tr h="476440">
                    <a:tc>
                      <a:txBody>
                        <a:bodyPr/>
                        <a:lstStyle/>
                        <a:p>
                          <a:pPr algn="ctr"/>
                          <a:endParaRPr lang="en-US" sz="2200" b="0" dirty="0">
                            <a:solidFill>
                              <a:schemeClr val="tx1"/>
                            </a:solidFill>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Online Learning Regret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Perturbation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2433730"/>
                      </a:ext>
                    </a:extLst>
                  </a:tr>
                  <a:tr h="1005582">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 setting</a:t>
                          </a:r>
                        </a:p>
                        <a:p>
                          <a:pPr algn="ctr"/>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m:rPr>
                                        <m:sty m:val="p"/>
                                      </m:rPr>
                                      <a:rPr lang="en-US" sz="2400" b="0" i="0" smtClean="0">
                                        <a:solidFill>
                                          <a:schemeClr val="tx1"/>
                                        </a:solidFill>
                                        <a:latin typeface="Cambria Math" panose="02040503050406030204" pitchFamily="18" charset="0"/>
                                        <a:ea typeface="Cambria Math" panose="02040503050406030204" pitchFamily="18" charset="0"/>
                                      </a:rPr>
                                      <m:t>Θ</m:t>
                                    </m:r>
                                  </m:e>
                                </m:acc>
                                <m:d>
                                  <m:dPr>
                                    <m:ctrlPr>
                                      <a:rPr lang="en-US" sz="24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4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400" b="0" i="0" smtClean="0">
                                            <a:solidFill>
                                              <a:srgbClr val="FF0000"/>
                                            </a:solidFill>
                                            <a:latin typeface="Cambria Math" panose="02040503050406030204" pitchFamily="18" charset="0"/>
                                            <a:ea typeface="Cambria Math" panose="02040503050406030204" pitchFamily="18" charset="0"/>
                                          </a:rPr>
                                          <m:t>Ldim</m:t>
                                        </m:r>
                                        <m:d>
                                          <m:dPr>
                                            <m:ctrlPr>
                                              <a:rPr lang="en-US" sz="2400" b="0" i="0" smtClean="0">
                                                <a:solidFill>
                                                  <a:srgbClr val="FF0000"/>
                                                </a:solidFill>
                                                <a:latin typeface="Cambria Math" panose="02040503050406030204" pitchFamily="18" charset="0"/>
                                                <a:ea typeface="Cambria Math" panose="02040503050406030204" pitchFamily="18" charset="0"/>
                                              </a:rPr>
                                            </m:ctrlPr>
                                          </m:dPr>
                                          <m:e>
                                            <m:r>
                                              <m:rPr>
                                                <m:sty m:val="p"/>
                                              </m:rPr>
                                              <a:rPr lang="en-US" sz="2400" b="0" i="0" smtClean="0">
                                                <a:solidFill>
                                                  <a:srgbClr val="FF0000"/>
                                                </a:solidFill>
                                                <a:latin typeface="Cambria Math" panose="02040503050406030204" pitchFamily="18" charset="0"/>
                                                <a:ea typeface="Cambria Math" panose="02040503050406030204" pitchFamily="18" charset="0"/>
                                              </a:rPr>
                                              <m:t>H</m:t>
                                            </m:r>
                                          </m:e>
                                        </m:d>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𝑇</m:t>
                                        </m:r>
                                        <m:r>
                                          <a:rPr lang="en-US" sz="2400" b="0" i="1" smtClean="0">
                                            <a:solidFill>
                                              <a:schemeClr val="tx1"/>
                                            </a:solidFill>
                                            <a:latin typeface="Cambria Math" panose="02040503050406030204" pitchFamily="18" charset="0"/>
                                            <a:ea typeface="Cambria Math" panose="02040503050406030204" pitchFamily="18" charset="0"/>
                                          </a:rPr>
                                          <m:t> </m:t>
                                        </m:r>
                                      </m:e>
                                    </m:rad>
                                  </m:e>
                                </m:d>
                              </m:oMath>
                            </m:oMathPara>
                          </a14:m>
                          <a:endParaRPr lang="en-US" sz="24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latin typeface="Cambria Math" panose="02040503050406030204" pitchFamily="18" charset="0"/>
                              <a:ea typeface="Cambria Math" panose="02040503050406030204" pitchFamily="18" charset="0"/>
                            </a:rPr>
                            <a:t>No perturbation</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charset="0"/>
                                    <a:cs typeface="Cambria Math" charset="0"/>
                                    <a:sym typeface="Wingdings"/>
                                  </a:rPr>
                                  <m:t>𝝈</m:t>
                                </m:r>
                                <m:r>
                                  <a:rPr lang="en-US" sz="2200" b="1" i="1" smtClean="0">
                                    <a:solidFill>
                                      <a:schemeClr val="tx1"/>
                                    </a:solidFill>
                                    <a:latin typeface="Cambria Math" panose="02040503050406030204" pitchFamily="18" charset="0"/>
                                    <a:ea typeface="Cambria Math" charset="0"/>
                                    <a:cs typeface="Cambria Math" charset="0"/>
                                    <a:sym typeface="Wingdings"/>
                                  </a:rPr>
                                  <m:t>=</m:t>
                                </m:r>
                                <m:r>
                                  <a:rPr lang="en-US" sz="2200" b="1" i="1" smtClean="0">
                                    <a:solidFill>
                                      <a:schemeClr val="tx1"/>
                                    </a:solidFill>
                                    <a:latin typeface="Cambria Math" panose="02040503050406030204" pitchFamily="18" charset="0"/>
                                    <a:ea typeface="Cambria Math" charset="0"/>
                                    <a:cs typeface="Cambria Math" charset="0"/>
                                    <a:sym typeface="Wingdings"/>
                                  </a:rPr>
                                  <m:t>𝟎</m:t>
                                </m:r>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36022704"/>
                      </a:ext>
                    </a:extLst>
                  </a:tr>
                  <a:tr h="991616">
                    <a:tc>
                      <a:txBody>
                        <a:bodyPr/>
                        <a:lstStyle/>
                        <a:p>
                          <a:pPr algn="ctr"/>
                          <a:r>
                            <a:rPr lang="en-US" sz="2200" dirty="0">
                              <a:solidFill>
                                <a:schemeClr val="tx1"/>
                              </a:solidFill>
                              <a:latin typeface="Cambria Math" panose="02040503050406030204" pitchFamily="18" charset="0"/>
                              <a:ea typeface="Cambria Math" panose="02040503050406030204" pitchFamily="18" charset="0"/>
                            </a:rPr>
                            <a:t>Stochastic setting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sz="2400" b="0" i="1" smtClean="0">
                                        <a:solidFill>
                                          <a:schemeClr val="tx1"/>
                                        </a:solidFill>
                                        <a:latin typeface="Cambria Math" panose="02040503050406030204" pitchFamily="18" charset="0"/>
                                        <a:ea typeface="Cambria Math" panose="02040503050406030204" pitchFamily="18" charset="0"/>
                                      </a:rPr>
                                    </m:ctrlPr>
                                  </m:accPr>
                                  <m:e>
                                    <m:r>
                                      <m:rPr>
                                        <m:sty m:val="p"/>
                                      </m:rPr>
                                      <a:rPr lang="en-US" sz="2400" b="0" i="0" smtClean="0">
                                        <a:solidFill>
                                          <a:schemeClr val="tx1"/>
                                        </a:solidFill>
                                        <a:latin typeface="Cambria Math" panose="02040503050406030204" pitchFamily="18" charset="0"/>
                                        <a:ea typeface="Cambria Math" panose="02040503050406030204" pitchFamily="18" charset="0"/>
                                      </a:rPr>
                                      <m:t>Θ</m:t>
                                    </m:r>
                                  </m:e>
                                </m:acc>
                                <m:d>
                                  <m:dPr>
                                    <m:ctrlPr>
                                      <a:rPr lang="en-US" sz="2400" b="0" i="1" smtClean="0">
                                        <a:solidFill>
                                          <a:schemeClr val="tx1"/>
                                        </a:solidFill>
                                        <a:latin typeface="Cambria Math" panose="02040503050406030204" pitchFamily="18" charset="0"/>
                                        <a:ea typeface="Cambria Math" panose="02040503050406030204" pitchFamily="18" charset="0"/>
                                      </a:rPr>
                                    </m:ctrlPr>
                                  </m:dPr>
                                  <m:e>
                                    <m:rad>
                                      <m:radPr>
                                        <m:degHide m:val="on"/>
                                        <m:ctrlPr>
                                          <a:rPr lang="en-US" sz="2400" b="0" i="1" smtClean="0">
                                            <a:solidFill>
                                              <a:schemeClr val="tx1"/>
                                            </a:solidFill>
                                            <a:latin typeface="Cambria Math" panose="02040503050406030204" pitchFamily="18" charset="0"/>
                                            <a:ea typeface="Cambria Math" panose="02040503050406030204" pitchFamily="18" charset="0"/>
                                          </a:rPr>
                                        </m:ctrlPr>
                                      </m:radPr>
                                      <m:deg/>
                                      <m:e>
                                        <m:r>
                                          <m:rPr>
                                            <m:sty m:val="p"/>
                                          </m:rPr>
                                          <a:rPr lang="en-US" sz="2400" b="0" i="0" smtClean="0">
                                            <a:solidFill>
                                              <a:srgbClr val="00B050"/>
                                            </a:solidFill>
                                            <a:latin typeface="Cambria Math" panose="02040503050406030204" pitchFamily="18" charset="0"/>
                                            <a:ea typeface="Cambria Math" panose="02040503050406030204" pitchFamily="18" charset="0"/>
                                          </a:rPr>
                                          <m:t>VCDim</m:t>
                                        </m:r>
                                        <m:d>
                                          <m:dPr>
                                            <m:ctrlPr>
                                              <a:rPr lang="en-US" sz="2400" b="0" i="0" smtClean="0">
                                                <a:solidFill>
                                                  <a:srgbClr val="00B050"/>
                                                </a:solidFill>
                                                <a:latin typeface="Cambria Math" panose="02040503050406030204" pitchFamily="18" charset="0"/>
                                                <a:ea typeface="Cambria Math" panose="02040503050406030204" pitchFamily="18" charset="0"/>
                                              </a:rPr>
                                            </m:ctrlPr>
                                          </m:dPr>
                                          <m:e>
                                            <m:r>
                                              <m:rPr>
                                                <m:sty m:val="p"/>
                                              </m:rPr>
                                              <a:rPr lang="en-US" sz="2400" b="0" i="0" smtClean="0">
                                                <a:solidFill>
                                                  <a:srgbClr val="00B050"/>
                                                </a:solidFill>
                                                <a:latin typeface="Cambria Math" panose="02040503050406030204" pitchFamily="18" charset="0"/>
                                                <a:ea typeface="Cambria Math" panose="02040503050406030204" pitchFamily="18" charset="0"/>
                                              </a:rPr>
                                              <m:t>H</m:t>
                                            </m:r>
                                          </m:e>
                                        </m:d>
                                        <m:r>
                                          <a:rPr lang="en-US" sz="2400" b="0" i="1" smtClean="0">
                                            <a:solidFill>
                                              <a:schemeClr val="tx1"/>
                                            </a:solidFill>
                                            <a:latin typeface="Cambria Math" panose="02040503050406030204" pitchFamily="18" charset="0"/>
                                            <a:ea typeface="Cambria Math" panose="02040503050406030204" pitchFamily="18" charset="0"/>
                                          </a:rPr>
                                          <m:t>/</m:t>
                                        </m:r>
                                        <m:r>
                                          <a:rPr lang="en-US" sz="2400" b="0" i="1" smtClean="0">
                                            <a:solidFill>
                                              <a:schemeClr val="tx1"/>
                                            </a:solidFill>
                                            <a:latin typeface="Cambria Math" panose="02040503050406030204" pitchFamily="18" charset="0"/>
                                            <a:ea typeface="Cambria Math" panose="02040503050406030204" pitchFamily="18" charset="0"/>
                                          </a:rPr>
                                          <m:t>𝑇</m:t>
                                        </m:r>
                                      </m:e>
                                    </m:rad>
                                  </m:e>
                                </m:d>
                              </m:oMath>
                            </m:oMathPara>
                          </a14:m>
                          <a:endParaRPr lang="en-US" sz="2400" dirty="0">
                            <a:solidFill>
                              <a:schemeClr val="tx1"/>
                            </a:solidFill>
                            <a:latin typeface="Cambria Math" panose="02040503050406030204" pitchFamily="18" charset="0"/>
                            <a:ea typeface="Cambria Math" panose="02040503050406030204" pitchFamily="18" charset="0"/>
                          </a:endParaRPr>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dirty="0">
                              <a:solidFill>
                                <a:schemeClr val="tx1"/>
                              </a:solidFill>
                              <a:latin typeface="Cambria Math" panose="02040503050406030204" pitchFamily="18" charset="0"/>
                              <a:ea typeface="Cambria Math" panose="02040503050406030204" pitchFamily="18" charset="0"/>
                            </a:rPr>
                            <a:t>Maximum perturbation</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2200" b="1" i="1" smtClean="0">
                                    <a:solidFill>
                                      <a:schemeClr val="tx1"/>
                                    </a:solidFill>
                                    <a:latin typeface="Cambria Math" panose="02040503050406030204" pitchFamily="18" charset="0"/>
                                    <a:ea typeface="Cambria Math" charset="0"/>
                                    <a:cs typeface="Cambria Math" charset="0"/>
                                    <a:sym typeface="Wingdings"/>
                                  </a:rPr>
                                  <m:t>𝝈</m:t>
                                </m:r>
                                <m:r>
                                  <a:rPr lang="en-US" sz="2200" b="1" i="1" smtClean="0">
                                    <a:solidFill>
                                      <a:schemeClr val="tx1"/>
                                    </a:solidFill>
                                    <a:latin typeface="Cambria Math" panose="02040503050406030204" pitchFamily="18" charset="0"/>
                                    <a:ea typeface="Cambria Math" charset="0"/>
                                    <a:cs typeface="Cambria Math" charset="0"/>
                                    <a:sym typeface="Wingdings"/>
                                  </a:rPr>
                                  <m:t>=</m:t>
                                </m:r>
                                <m:r>
                                  <a:rPr lang="en-US" sz="2200" b="1" i="1" smtClean="0">
                                    <a:solidFill>
                                      <a:schemeClr val="tx1"/>
                                    </a:solidFill>
                                    <a:latin typeface="Cambria Math" panose="02040503050406030204" pitchFamily="18" charset="0"/>
                                    <a:ea typeface="Cambria Math" charset="0"/>
                                    <a:cs typeface="Cambria Math" charset="0"/>
                                    <a:sym typeface="Wingdings"/>
                                  </a:rPr>
                                  <m:t>𝟏</m:t>
                                </m:r>
                              </m:oMath>
                            </m:oMathPara>
                          </a14:m>
                          <a:endParaRPr lang="en-US" sz="2200" dirty="0">
                            <a:solidFill>
                              <a:schemeClr val="tx1"/>
                            </a:solidFill>
                            <a:latin typeface="Cambria Math" panose="02040503050406030204" pitchFamily="18" charset="0"/>
                            <a:ea typeface="Cambria Math" panose="02040503050406030204" pitchFamily="18" charset="0"/>
                          </a:endParaRPr>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06459610"/>
                      </a:ext>
                    </a:extLst>
                  </a:tr>
                </a:tbl>
              </a:graphicData>
            </a:graphic>
          </p:graphicFrame>
        </mc:Choice>
        <mc:Fallback>
          <p:graphicFrame>
            <p:nvGraphicFramePr>
              <p:cNvPr id="66" name="Table 7">
                <a:extLst>
                  <a:ext uri="{FF2B5EF4-FFF2-40B4-BE49-F238E27FC236}">
                    <a16:creationId xmlns:a16="http://schemas.microsoft.com/office/drawing/2014/main" id="{31F81C24-DE3E-4A46-B705-3A2B52AE45F8}"/>
                  </a:ext>
                </a:extLst>
              </p:cNvPr>
              <p:cNvGraphicFramePr>
                <a:graphicFrameLocks noGrp="1"/>
              </p:cNvGraphicFramePr>
              <p:nvPr>
                <p:extLst>
                  <p:ext uri="{D42A27DB-BD31-4B8C-83A1-F6EECF244321}">
                    <p14:modId xmlns:p14="http://schemas.microsoft.com/office/powerpoint/2010/main" val="2876406373"/>
                  </p:ext>
                </p:extLst>
              </p:nvPr>
            </p:nvGraphicFramePr>
            <p:xfrm>
              <a:off x="805218" y="1128394"/>
              <a:ext cx="10522423" cy="2564062"/>
            </p:xfrm>
            <a:graphic>
              <a:graphicData uri="http://schemas.openxmlformats.org/drawingml/2006/table">
                <a:tbl>
                  <a:tblPr firstRow="1" bandRow="1">
                    <a:tableStyleId>{5C22544A-7EE6-4342-B048-85BDC9FD1C3A}</a:tableStyleId>
                  </a:tblPr>
                  <a:tblGrid>
                    <a:gridCol w="3045995">
                      <a:extLst>
                        <a:ext uri="{9D8B030D-6E8A-4147-A177-3AD203B41FA5}">
                          <a16:colId xmlns:a16="http://schemas.microsoft.com/office/drawing/2014/main" val="1918427262"/>
                        </a:ext>
                      </a:extLst>
                    </a:gridCol>
                    <a:gridCol w="3738214">
                      <a:extLst>
                        <a:ext uri="{9D8B030D-6E8A-4147-A177-3AD203B41FA5}">
                          <a16:colId xmlns:a16="http://schemas.microsoft.com/office/drawing/2014/main" val="2533649819"/>
                        </a:ext>
                      </a:extLst>
                    </a:gridCol>
                    <a:gridCol w="3738214">
                      <a:extLst>
                        <a:ext uri="{9D8B030D-6E8A-4147-A177-3AD203B41FA5}">
                          <a16:colId xmlns:a16="http://schemas.microsoft.com/office/drawing/2014/main" val="391846030"/>
                        </a:ext>
                      </a:extLst>
                    </a:gridCol>
                  </a:tblGrid>
                  <a:tr h="476440">
                    <a:tc>
                      <a:txBody>
                        <a:bodyPr/>
                        <a:lstStyle/>
                        <a:p>
                          <a:pPr algn="ctr"/>
                          <a:endParaRPr lang="en-US" sz="2200" b="0" dirty="0">
                            <a:solidFill>
                              <a:schemeClr val="tx1"/>
                            </a:solidFill>
                            <a:latin typeface="Cambria Math" panose="02040503050406030204" pitchFamily="18" charset="0"/>
                            <a:ea typeface="Cambria Math" panose="020405030504060302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Online Learning Regret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200" b="0" dirty="0">
                              <a:solidFill>
                                <a:schemeClr val="tx1"/>
                              </a:solidFill>
                              <a:latin typeface="Cambria Math" panose="02040503050406030204" pitchFamily="18" charset="0"/>
                              <a:ea typeface="Cambria Math" panose="02040503050406030204" pitchFamily="18" charset="0"/>
                            </a:rPr>
                            <a:t>Perturbation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2433730"/>
                      </a:ext>
                    </a:extLst>
                  </a:tr>
                  <a:tr h="1005582">
                    <a:tc>
                      <a:txBody>
                        <a:bodyPr/>
                        <a:lstStyle/>
                        <a:p>
                          <a:pPr algn="ctr"/>
                          <a:r>
                            <a:rPr lang="en-US" sz="2200" dirty="0">
                              <a:solidFill>
                                <a:schemeClr val="tx1"/>
                              </a:solidFill>
                              <a:latin typeface="Cambria Math" panose="02040503050406030204" pitchFamily="18" charset="0"/>
                              <a:ea typeface="Cambria Math" panose="02040503050406030204" pitchFamily="18" charset="0"/>
                            </a:rPr>
                            <a:t>Adversarial setting</a:t>
                          </a:r>
                        </a:p>
                        <a:p>
                          <a:pPr algn="ctr"/>
                          <a:endParaRPr lang="en-US" sz="2200" dirty="0">
                            <a:solidFill>
                              <a:schemeClr val="tx1"/>
                            </a:solidFill>
                            <a:latin typeface="Cambria Math" panose="02040503050406030204" pitchFamily="18" charset="0"/>
                            <a:ea typeface="Cambria Math" panose="020405030504060302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1973" t="-51899" r="-101020" b="-110127"/>
                          </a:stretch>
                        </a:blipFill>
                      </a:tcPr>
                    </a:tc>
                    <a:tc>
                      <a:txBody>
                        <a:bodyPr/>
                        <a:lstStyle/>
                        <a:p>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1356" t="-51899" r="-678" b="-110127"/>
                          </a:stretch>
                        </a:blipFill>
                      </a:tcPr>
                    </a:tc>
                    <a:extLst>
                      <a:ext uri="{0D108BD9-81ED-4DB2-BD59-A6C34878D82A}">
                        <a16:rowId xmlns:a16="http://schemas.microsoft.com/office/drawing/2014/main" val="1136022704"/>
                      </a:ext>
                    </a:extLst>
                  </a:tr>
                  <a:tr h="1082040">
                    <a:tc>
                      <a:txBody>
                        <a:bodyPr/>
                        <a:lstStyle/>
                        <a:p>
                          <a:pPr algn="ctr"/>
                          <a:r>
                            <a:rPr lang="en-US" sz="2200" dirty="0">
                              <a:solidFill>
                                <a:schemeClr val="tx1"/>
                              </a:solidFill>
                              <a:latin typeface="Cambria Math" panose="02040503050406030204" pitchFamily="18" charset="0"/>
                              <a:ea typeface="Cambria Math" panose="02040503050406030204" pitchFamily="18" charset="0"/>
                            </a:rPr>
                            <a:t>Stochastic setting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81973" t="-139535" r="-101020" b="-1163"/>
                          </a:stretch>
                        </a:blipFill>
                      </a:tcPr>
                    </a:tc>
                    <a:tc>
                      <a:txBody>
                        <a:bodyPr/>
                        <a:lstStyle/>
                        <a:p>
                          <a:endParaRPr lang="en-US"/>
                        </a:p>
                      </a:txBody>
                      <a:tcPr marB="3657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2"/>
                          <a:stretch>
                            <a:fillRect l="-181356" t="-139535" r="-678" b="-1163"/>
                          </a:stretch>
                        </a:blipFill>
                      </a:tcPr>
                    </a:tc>
                    <a:extLst>
                      <a:ext uri="{0D108BD9-81ED-4DB2-BD59-A6C34878D82A}">
                        <a16:rowId xmlns:a16="http://schemas.microsoft.com/office/drawing/2014/main" val="1606459610"/>
                      </a:ext>
                    </a:extLst>
                  </a:tr>
                </a:tbl>
              </a:graphicData>
            </a:graphic>
          </p:graphicFrame>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C3ACCCF8-3967-7949-9BBC-373D6763382E}"/>
                  </a:ext>
                </a:extLst>
              </p:cNvPr>
              <p:cNvSpPr/>
              <p:nvPr/>
            </p:nvSpPr>
            <p:spPr>
              <a:xfrm>
                <a:off x="805218" y="3866923"/>
                <a:ext cx="11218460" cy="769441"/>
              </a:xfrm>
              <a:prstGeom prst="rect">
                <a:avLst/>
              </a:prstGeom>
            </p:spPr>
            <p:txBody>
              <a:bodyPr wrap="square">
                <a:spAutoFit/>
              </a:bodyPr>
              <a:lstStyle/>
              <a:p>
                <a:r>
                  <a:rPr lang="en-US" sz="2200" dirty="0">
                    <a:latin typeface="Cambria Math" panose="02040503050406030204" pitchFamily="18" charset="0"/>
                    <a:ea typeface="Cambria Math" panose="02040503050406030204" pitchFamily="18" charset="0"/>
                  </a:rPr>
                  <a:t>Interpreted as an impossibility result, because </a:t>
                </a:r>
                <a14:m>
                  <m:oMath xmlns:m="http://schemas.openxmlformats.org/officeDocument/2006/math">
                    <m:r>
                      <m:rPr>
                        <m:sty m:val="p"/>
                      </m:rPr>
                      <a:rPr lang="en-US" sz="2200">
                        <a:solidFill>
                          <a:srgbClr val="00B050"/>
                        </a:solidFill>
                        <a:latin typeface="Cambria Math" panose="02040503050406030204" pitchFamily="18" charset="0"/>
                        <a:ea typeface="Cambria Math" panose="02040503050406030204" pitchFamily="18" charset="0"/>
                      </a:rPr>
                      <m:t>VCDim</m:t>
                    </m:r>
                    <m:r>
                      <a:rPr lang="en-US" sz="2200" i="1">
                        <a:latin typeface="Cambria Math" panose="02040503050406030204" pitchFamily="18" charset="0"/>
                        <a:ea typeface="Cambria Math" panose="02040503050406030204" pitchFamily="18" charset="0"/>
                      </a:rPr>
                      <m:t>≪</m:t>
                    </m:r>
                    <m:r>
                      <m:rPr>
                        <m:sty m:val="p"/>
                      </m:rPr>
                      <a:rPr lang="en-US" sz="2200">
                        <a:solidFill>
                          <a:srgbClr val="FF0000"/>
                        </a:solidFill>
                        <a:latin typeface="Cambria Math" panose="02040503050406030204" pitchFamily="18" charset="0"/>
                        <a:ea typeface="Cambria Math" panose="02040503050406030204" pitchFamily="18" charset="0"/>
                      </a:rPr>
                      <m:t>Ldim</m:t>
                    </m:r>
                    <m:r>
                      <a:rPr lang="en-US" sz="2200" i="1">
                        <a:solidFill>
                          <a:srgbClr val="00B050"/>
                        </a:solidFill>
                        <a:latin typeface="Cambria Math" panose="02040503050406030204" pitchFamily="18" charset="0"/>
                        <a:ea typeface="Cambria Math" panose="02040503050406030204" pitchFamily="18" charset="0"/>
                      </a:rPr>
                      <m:t> </m:t>
                    </m:r>
                  </m:oMath>
                </a14:m>
                <a:endParaRPr lang="en-US" sz="2200" dirty="0">
                  <a:latin typeface="Cambria Math" panose="02040503050406030204" pitchFamily="18" charset="0"/>
                  <a:ea typeface="Cambria Math" panose="02040503050406030204" pitchFamily="18" charset="0"/>
                </a:endParaRPr>
              </a:p>
              <a:p>
                <a:r>
                  <a:rPr lang="en-US" sz="2200" dirty="0">
                    <a:latin typeface="Cambria Math" panose="02040503050406030204" pitchFamily="18" charset="0"/>
                    <a:ea typeface="Cambria Math" panose="02040503050406030204" pitchFamily="18" charset="0"/>
                    <a:sym typeface="Wingdings" pitchFamily="2" charset="2"/>
                  </a:rPr>
                  <a:t></a:t>
                </a:r>
                <a:r>
                  <a:rPr lang="en-US" sz="2200" dirty="0">
                    <a:latin typeface="Cambria Math" panose="02040503050406030204" pitchFamily="18" charset="0"/>
                    <a:ea typeface="Cambria Math" panose="02040503050406030204" pitchFamily="18" charset="0"/>
                  </a:rPr>
                  <a:t> For simple classes,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L</m:t>
                    </m:r>
                    <m:r>
                      <m:rPr>
                        <m:sty m:val="p"/>
                      </m:rPr>
                      <a:rPr lang="en-US" sz="2200" i="1">
                        <a:solidFill>
                          <a:srgbClr val="FF0000"/>
                        </a:solidFill>
                        <a:latin typeface="Cambria Math" panose="02040503050406030204" pitchFamily="18" charset="0"/>
                        <a:ea typeface="Cambria Math" panose="02040503050406030204" pitchFamily="18" charset="0"/>
                      </a:rPr>
                      <m:t>d</m:t>
                    </m:r>
                    <m:r>
                      <m:rPr>
                        <m:sty m:val="p"/>
                      </m:rPr>
                      <a:rPr lang="en-US" sz="2200">
                        <a:solidFill>
                          <a:srgbClr val="FF0000"/>
                        </a:solidFill>
                        <a:latin typeface="Cambria Math" panose="02040503050406030204" pitchFamily="18" charset="0"/>
                        <a:ea typeface="Cambria Math" panose="02040503050406030204" pitchFamily="18" charset="0"/>
                      </a:rPr>
                      <m:t>im</m:t>
                    </m:r>
                    <m:r>
                      <a:rPr lang="en-US" sz="2200">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m:t>
                    </m:r>
                  </m:oMath>
                </a14:m>
                <a:r>
                  <a:rPr lang="en-US" sz="2200" dirty="0">
                    <a:latin typeface="Cambria Math" panose="02040503050406030204" pitchFamily="18" charset="0"/>
                    <a:ea typeface="Cambria Math" panose="02040503050406030204" pitchFamily="18" charset="0"/>
                  </a:rPr>
                  <a:t> but </a:t>
                </a:r>
                <a14:m>
                  <m:oMath xmlns:m="http://schemas.openxmlformats.org/officeDocument/2006/math">
                    <m:r>
                      <m:rPr>
                        <m:sty m:val="p"/>
                      </m:rPr>
                      <a:rPr lang="en-US" sz="2200">
                        <a:solidFill>
                          <a:srgbClr val="00B050"/>
                        </a:solidFill>
                        <a:latin typeface="Cambria Math" panose="02040503050406030204" pitchFamily="18" charset="0"/>
                        <a:ea typeface="Cambria Math" panose="02040503050406030204" pitchFamily="18" charset="0"/>
                      </a:rPr>
                      <m:t>VCDim</m:t>
                    </m:r>
                    <m:r>
                      <a:rPr lang="en-US" sz="2200">
                        <a:solidFill>
                          <a:srgbClr val="00B050"/>
                        </a:solidFill>
                        <a:latin typeface="Cambria Math" panose="02040503050406030204" pitchFamily="18" charset="0"/>
                        <a:ea typeface="Cambria Math" panose="02040503050406030204" pitchFamily="18" charset="0"/>
                      </a:rPr>
                      <m:t>=1</m:t>
                    </m:r>
                  </m:oMath>
                </a14:m>
                <a:r>
                  <a:rPr lang="en-US" sz="2200" dirty="0">
                    <a:latin typeface="Cambria Math" panose="02040503050406030204" pitchFamily="18" charset="0"/>
                    <a:ea typeface="Cambria Math" panose="02040503050406030204" pitchFamily="18" charset="0"/>
                  </a:rPr>
                  <a:t>.</a:t>
                </a:r>
              </a:p>
            </p:txBody>
          </p:sp>
        </mc:Choice>
        <mc:Fallback xmlns="">
          <p:sp>
            <p:nvSpPr>
              <p:cNvPr id="69" name="Rectangle 68">
                <a:extLst>
                  <a:ext uri="{FF2B5EF4-FFF2-40B4-BE49-F238E27FC236}">
                    <a16:creationId xmlns:a16="http://schemas.microsoft.com/office/drawing/2014/main" id="{C3ACCCF8-3967-7949-9BBC-373D6763382E}"/>
                  </a:ext>
                </a:extLst>
              </p:cNvPr>
              <p:cNvSpPr>
                <a:spLocks noRot="1" noChangeAspect="1" noMove="1" noResize="1" noEditPoints="1" noAdjustHandles="1" noChangeArrowheads="1" noChangeShapeType="1" noTextEdit="1"/>
              </p:cNvSpPr>
              <p:nvPr/>
            </p:nvSpPr>
            <p:spPr>
              <a:xfrm>
                <a:off x="805218" y="3866923"/>
                <a:ext cx="11218460" cy="769441"/>
              </a:xfrm>
              <a:prstGeom prst="rect">
                <a:avLst/>
              </a:prstGeom>
              <a:blipFill>
                <a:blip r:embed="rId3"/>
                <a:stretch>
                  <a:fillRect l="-679" t="-4839" b="-145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EE54B7BD-3515-6A4A-BC2D-632C60FFEA17}"/>
                  </a:ext>
                </a:extLst>
              </p:cNvPr>
              <p:cNvSpPr txBox="1"/>
              <p:nvPr/>
            </p:nvSpPr>
            <p:spPr>
              <a:xfrm>
                <a:off x="585991" y="5120712"/>
                <a:ext cx="11050497" cy="509820"/>
              </a:xfrm>
              <a:prstGeom prst="rect">
                <a:avLst/>
              </a:prstGeom>
              <a:noFill/>
            </p:spPr>
            <p:txBody>
              <a:bodyPr wrap="square" rtlCol="0">
                <a:spAutoFit/>
              </a:bodyPr>
              <a:lstStyle/>
              <a:p>
                <a:r>
                  <a:rPr lang="en-US" sz="2200" dirty="0">
                    <a:latin typeface="Cambria Math" charset="0"/>
                    <a:ea typeface="Cambria Math" charset="0"/>
                    <a:cs typeface="Cambria Math" charset="0"/>
                  </a:rPr>
                  <a:t>In presence of Adaptive but Smooth Adversaries the regret is </a:t>
                </a:r>
                <a14:m>
                  <m:oMath xmlns:m="http://schemas.openxmlformats.org/officeDocument/2006/math">
                    <m:acc>
                      <m:accPr>
                        <m:chr m:val="̃"/>
                        <m:ctrlPr>
                          <a:rPr lang="en-US" sz="2200" i="1">
                            <a:latin typeface="Cambria Math" panose="02040503050406030204" pitchFamily="18" charset="0"/>
                            <a:ea typeface="Cambria Math" panose="02040503050406030204" pitchFamily="18" charset="0"/>
                          </a:rPr>
                        </m:ctrlPr>
                      </m:accPr>
                      <m:e>
                        <m:r>
                          <m:rPr>
                            <m:sty m:val="p"/>
                          </m:rPr>
                          <a:rPr lang="en-US" sz="2200" b="0" i="0" smtClean="0">
                            <a:latin typeface="Cambria Math" panose="02040503050406030204" pitchFamily="18" charset="0"/>
                            <a:ea typeface="Cambria Math" panose="02040503050406030204" pitchFamily="18" charset="0"/>
                          </a:rPr>
                          <m:t>O</m:t>
                        </m:r>
                      </m:e>
                    </m:acc>
                    <m:d>
                      <m:dPr>
                        <m:ctrlPr>
                          <a:rPr lang="en-US" sz="2200" i="1">
                            <a:latin typeface="Cambria Math" panose="02040503050406030204" pitchFamily="18" charset="0"/>
                            <a:ea typeface="Cambria Math" panose="02040503050406030204" pitchFamily="18" charset="0"/>
                          </a:rPr>
                        </m:ctrlPr>
                      </m:dPr>
                      <m:e>
                        <m:rad>
                          <m:radPr>
                            <m:degHide m:val="on"/>
                            <m:ctrlPr>
                              <a:rPr lang="en-US" sz="2200" i="1">
                                <a:latin typeface="Cambria Math" panose="02040503050406030204" pitchFamily="18" charset="0"/>
                                <a:ea typeface="Cambria Math" panose="02040503050406030204" pitchFamily="18" charset="0"/>
                              </a:rPr>
                            </m:ctrlPr>
                          </m:radPr>
                          <m:deg/>
                          <m:e>
                            <m:r>
                              <m:rPr>
                                <m:sty m:val="p"/>
                              </m:rPr>
                              <a:rPr lang="en-US" sz="2200">
                                <a:solidFill>
                                  <a:srgbClr val="00B050"/>
                                </a:solidFill>
                                <a:latin typeface="Cambria Math" panose="02040503050406030204" pitchFamily="18" charset="0"/>
                                <a:ea typeface="Cambria Math" panose="02040503050406030204" pitchFamily="18" charset="0"/>
                              </a:rPr>
                              <m:t>VCDim</m:t>
                            </m:r>
                            <m:r>
                              <a:rPr lang="en-US" sz="2200">
                                <a:solidFill>
                                  <a:srgbClr val="00B050"/>
                                </a:solidFill>
                                <a:latin typeface="Cambria Math" panose="02040503050406030204" pitchFamily="18" charset="0"/>
                                <a:ea typeface="Cambria Math" panose="02040503050406030204" pitchFamily="18" charset="0"/>
                              </a:rPr>
                              <m:t>(</m:t>
                            </m:r>
                            <m:r>
                              <m:rPr>
                                <m:sty m:val="p"/>
                              </m:rPr>
                              <a:rPr lang="en-US" sz="2200">
                                <a:solidFill>
                                  <a:srgbClr val="00B050"/>
                                </a:solidFill>
                                <a:latin typeface="Cambria Math" panose="02040503050406030204" pitchFamily="18" charset="0"/>
                                <a:ea typeface="Cambria Math" panose="02040503050406030204" pitchFamily="18" charset="0"/>
                              </a:rPr>
                              <m:t>H</m:t>
                            </m:r>
                            <m:r>
                              <a:rPr lang="en-US" sz="2200" i="1">
                                <a:solidFill>
                                  <a:srgbClr val="00B050"/>
                                </a:solidFill>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 </m:t>
                            </m:r>
                            <m:func>
                              <m:funcPr>
                                <m:ctrlPr>
                                  <a:rPr lang="en-US" sz="2200" i="1">
                                    <a:latin typeface="Cambria Math" panose="02040503050406030204" pitchFamily="18" charset="0"/>
                                    <a:ea typeface="Cambria Math" panose="02040503050406030204" pitchFamily="18" charset="0"/>
                                  </a:rPr>
                                </m:ctrlPr>
                              </m:funcPr>
                              <m:fName>
                                <m:r>
                                  <m:rPr>
                                    <m:sty m:val="p"/>
                                  </m:rPr>
                                  <a:rPr lang="en-US" sz="2200">
                                    <a:latin typeface="Cambria Math" panose="02040503050406030204" pitchFamily="18" charset="0"/>
                                    <a:ea typeface="Cambria Math" panose="02040503050406030204" pitchFamily="18" charset="0"/>
                                  </a:rPr>
                                  <m:t>ln</m:t>
                                </m:r>
                              </m:fName>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1/</m:t>
                                    </m:r>
                                    <m:r>
                                      <a:rPr lang="en-US" sz="2200" i="1">
                                        <a:latin typeface="Cambria Math" panose="02040503050406030204" pitchFamily="18" charset="0"/>
                                        <a:ea typeface="Cambria Math" panose="02040503050406030204" pitchFamily="18" charset="0"/>
                                      </a:rPr>
                                      <m:t>𝜎</m:t>
                                    </m:r>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ea typeface="Cambria Math" panose="02040503050406030204" pitchFamily="18" charset="0"/>
                                  </a:rPr>
                                  <m:t>𝑇</m:t>
                                </m:r>
                              </m:e>
                            </m:func>
                          </m:e>
                        </m:rad>
                      </m:e>
                    </m:d>
                  </m:oMath>
                </a14:m>
                <a:r>
                  <a:rPr lang="en-US" sz="2200" dirty="0">
                    <a:latin typeface="Cambria Math" charset="0"/>
                    <a:ea typeface="Cambria Math" charset="0"/>
                    <a:cs typeface="Cambria Math" charset="0"/>
                  </a:rPr>
                  <a:t> </a:t>
                </a:r>
              </a:p>
            </p:txBody>
          </p:sp>
        </mc:Choice>
        <mc:Fallback>
          <p:sp>
            <p:nvSpPr>
              <p:cNvPr id="70" name="TextBox 69">
                <a:extLst>
                  <a:ext uri="{FF2B5EF4-FFF2-40B4-BE49-F238E27FC236}">
                    <a16:creationId xmlns:a16="http://schemas.microsoft.com/office/drawing/2014/main" id="{EE54B7BD-3515-6A4A-BC2D-632C60FFEA17}"/>
                  </a:ext>
                </a:extLst>
              </p:cNvPr>
              <p:cNvSpPr txBox="1">
                <a:spLocks noRot="1" noChangeAspect="1" noMove="1" noResize="1" noEditPoints="1" noAdjustHandles="1" noChangeArrowheads="1" noChangeShapeType="1" noTextEdit="1"/>
              </p:cNvSpPr>
              <p:nvPr/>
            </p:nvSpPr>
            <p:spPr>
              <a:xfrm>
                <a:off x="585991" y="5120712"/>
                <a:ext cx="11050497" cy="509820"/>
              </a:xfrm>
              <a:prstGeom prst="rect">
                <a:avLst/>
              </a:prstGeom>
              <a:blipFill>
                <a:blip r:embed="rId4"/>
                <a:stretch>
                  <a:fillRect l="-689" b="-21951"/>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C669CA07-D5E6-4B47-8AAB-617B16453EC7}"/>
              </a:ext>
            </a:extLst>
          </p:cNvPr>
          <p:cNvSpPr/>
          <p:nvPr/>
        </p:nvSpPr>
        <p:spPr>
          <a:xfrm>
            <a:off x="585991" y="5688965"/>
            <a:ext cx="10874965" cy="430887"/>
          </a:xfrm>
          <a:prstGeom prst="rect">
            <a:avLst/>
          </a:prstGeom>
        </p:spPr>
        <p:txBody>
          <a:bodyPr wrap="none">
            <a:spAutoFit/>
          </a:bodyPr>
          <a:lstStyle/>
          <a:p>
            <a:r>
              <a:rPr lang="en-US" sz="2200" dirty="0"/>
              <a:t>Learnable with under smoothed analysis if and only learnable on a uniform distribution.</a:t>
            </a:r>
          </a:p>
        </p:txBody>
      </p:sp>
      <p:sp>
        <p:nvSpPr>
          <p:cNvPr id="10" name="Rounded Rectangle 9">
            <a:extLst>
              <a:ext uri="{FF2B5EF4-FFF2-40B4-BE49-F238E27FC236}">
                <a16:creationId xmlns:a16="http://schemas.microsoft.com/office/drawing/2014/main" id="{24920669-899A-6340-BF87-4B5679BB699A}"/>
              </a:ext>
            </a:extLst>
          </p:cNvPr>
          <p:cNvSpPr/>
          <p:nvPr/>
        </p:nvSpPr>
        <p:spPr>
          <a:xfrm>
            <a:off x="416814" y="4929547"/>
            <a:ext cx="11218460" cy="1694774"/>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13" name="TextBox 12">
            <a:extLst>
              <a:ext uri="{FF2B5EF4-FFF2-40B4-BE49-F238E27FC236}">
                <a16:creationId xmlns:a16="http://schemas.microsoft.com/office/drawing/2014/main" id="{751F0E61-1D57-BD40-80E7-7B4E173902FA}"/>
              </a:ext>
            </a:extLst>
          </p:cNvPr>
          <p:cNvSpPr txBox="1"/>
          <p:nvPr/>
        </p:nvSpPr>
        <p:spPr>
          <a:xfrm>
            <a:off x="3574273" y="4752008"/>
            <a:ext cx="4788064" cy="400110"/>
          </a:xfrm>
          <a:prstGeom prst="rect">
            <a:avLst/>
          </a:prstGeom>
          <a:solidFill>
            <a:schemeClr val="bg1"/>
          </a:solidFill>
        </p:spPr>
        <p:txBody>
          <a:bodyPr wrap="square">
            <a:spAutoFit/>
          </a:bodyPr>
          <a:lstStyle/>
          <a:p>
            <a:pPr algn="ctr"/>
            <a:r>
              <a:rPr lang="en-US" sz="2000" b="1" dirty="0">
                <a:solidFill>
                  <a:schemeClr val="accent3"/>
                </a:solidFill>
                <a:latin typeface="Cambria Math" panose="02040503050406030204" pitchFamily="18" charset="0"/>
                <a:ea typeface="Cambria Math" panose="02040503050406030204" pitchFamily="18" charset="0"/>
              </a:rPr>
              <a:t>Smoothed Analysis for online learning</a:t>
            </a:r>
            <a:endParaRPr lang="en-US" sz="2000" b="1" dirty="0">
              <a:solidFill>
                <a:schemeClr val="accent3"/>
              </a:solidFill>
            </a:endParaRPr>
          </a:p>
        </p:txBody>
      </p:sp>
      <p:sp>
        <p:nvSpPr>
          <p:cNvPr id="14" name="TextBox 13">
            <a:extLst>
              <a:ext uri="{FF2B5EF4-FFF2-40B4-BE49-F238E27FC236}">
                <a16:creationId xmlns:a16="http://schemas.microsoft.com/office/drawing/2014/main" id="{099DD862-39E6-5047-A00F-CD194291D000}"/>
              </a:ext>
            </a:extLst>
          </p:cNvPr>
          <p:cNvSpPr txBox="1"/>
          <p:nvPr/>
        </p:nvSpPr>
        <p:spPr>
          <a:xfrm>
            <a:off x="8245366" y="6178285"/>
            <a:ext cx="3464530" cy="369332"/>
          </a:xfrm>
          <a:prstGeom prst="rect">
            <a:avLst/>
          </a:prstGeom>
          <a:noFill/>
        </p:spPr>
        <p:txBody>
          <a:bodyPr wrap="square">
            <a:spAutoFit/>
          </a:bodyPr>
          <a:lstStyle/>
          <a:p>
            <a:r>
              <a:rPr lang="en-US" sz="1800" dirty="0">
                <a:solidFill>
                  <a:schemeClr val="accent6"/>
                </a:solidFill>
              </a:rPr>
              <a:t>[</a:t>
            </a:r>
            <a:r>
              <a:rPr lang="en-US" sz="1800" b="1" dirty="0">
                <a:solidFill>
                  <a:schemeClr val="accent6"/>
                </a:solidFill>
              </a:rPr>
              <a:t>H.</a:t>
            </a:r>
            <a:r>
              <a:rPr lang="en-US" sz="1800" dirty="0">
                <a:solidFill>
                  <a:schemeClr val="accent6"/>
                </a:solidFill>
              </a:rPr>
              <a:t>, </a:t>
            </a:r>
            <a:r>
              <a:rPr lang="en-US" sz="1800" dirty="0" err="1">
                <a:solidFill>
                  <a:schemeClr val="accent6"/>
                </a:solidFill>
              </a:rPr>
              <a:t>Roughgarden</a:t>
            </a:r>
            <a:r>
              <a:rPr lang="en-US" sz="1800" dirty="0">
                <a:solidFill>
                  <a:schemeClr val="accent6"/>
                </a:solidFill>
              </a:rPr>
              <a:t>, Shetty’21]</a:t>
            </a:r>
            <a:endParaRPr lang="en-US" dirty="0"/>
          </a:p>
        </p:txBody>
      </p:sp>
    </p:spTree>
    <p:extLst>
      <p:ext uri="{BB962C8B-B14F-4D97-AF65-F5344CB8AC3E}">
        <p14:creationId xmlns:p14="http://schemas.microsoft.com/office/powerpoint/2010/main" val="180486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P spid="70" grpId="0"/>
      <p:bldP spid="2" grpId="0"/>
      <p:bldP spid="10" grpId="0" animBg="1"/>
      <p:bldP spid="13" grpId="0" animBg="1"/>
      <p:bldP spid="1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423158" y="856409"/>
                <a:ext cx="8534401" cy="461161"/>
              </a:xfrm>
            </p:spPr>
            <p:txBody>
              <a:bodyPr>
                <a:normAutofit/>
              </a:bodyPr>
              <a:lstStyle/>
              <a:p>
                <a:pPr marL="0" indent="0">
                  <a:buNone/>
                </a:pPr>
                <a:r>
                  <a:rPr lang="en-US" sz="2200" dirty="0"/>
                  <a:t>We could approximate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oMath>
                </a14:m>
                <a:r>
                  <a:rPr lang="en-US" sz="2200" dirty="0"/>
                  <a:t> that’s potentially infinite, with a finite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7223915A-DC13-DE4F-B51E-B891F9A8DF4F}"/>
                  </a:ext>
                </a:extLst>
              </p:cNvPr>
              <p:cNvSpPr>
                <a:spLocks noGrp="1" noRot="1" noChangeAspect="1" noMove="1" noResize="1" noEditPoints="1" noAdjustHandles="1" noChangeArrowheads="1" noChangeShapeType="1" noTextEdit="1"/>
              </p:cNvSpPr>
              <p:nvPr>
                <p:ph idx="1"/>
              </p:nvPr>
            </p:nvSpPr>
            <p:spPr>
              <a:xfrm>
                <a:off x="423158" y="856409"/>
                <a:ext cx="8534401" cy="461161"/>
              </a:xfrm>
              <a:blipFill>
                <a:blip r:embed="rId2"/>
                <a:stretch>
                  <a:fillRect l="-892" t="-13514" b="-1351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397224" y="145191"/>
            <a:ext cx="11369040" cy="894715"/>
          </a:xfrm>
        </p:spPr>
        <p:txBody>
          <a:bodyPr/>
          <a:lstStyle/>
          <a:p>
            <a:r>
              <a:rPr lang="en-US" dirty="0"/>
              <a:t>Why did the Stochastic Case Work?</a:t>
            </a:r>
          </a:p>
        </p:txBody>
      </p:sp>
      <p:cxnSp>
        <p:nvCxnSpPr>
          <p:cNvPr id="4" name="Straight Arrow Connector 3">
            <a:extLst>
              <a:ext uri="{FF2B5EF4-FFF2-40B4-BE49-F238E27FC236}">
                <a16:creationId xmlns:a16="http://schemas.microsoft.com/office/drawing/2014/main" id="{914CDB08-D548-834B-86CD-9268FA1C7E9B}"/>
              </a:ext>
            </a:extLst>
          </p:cNvPr>
          <p:cNvCxnSpPr/>
          <p:nvPr/>
        </p:nvCxnSpPr>
        <p:spPr>
          <a:xfrm>
            <a:off x="1975100" y="6293664"/>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380E414-6DDB-1948-B1CC-7F99194D14F4}"/>
                  </a:ext>
                </a:extLst>
              </p:cNvPr>
              <p:cNvSpPr/>
              <p:nvPr/>
            </p:nvSpPr>
            <p:spPr>
              <a:xfrm>
                <a:off x="4245465" y="6327762"/>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oMath>
                  </m:oMathPara>
                </a14:m>
                <a:endParaRPr lang="en-US" dirty="0">
                  <a:solidFill>
                    <a:srgbClr val="00B0F0"/>
                  </a:solidFill>
                </a:endParaRPr>
              </a:p>
            </p:txBody>
          </p:sp>
        </mc:Choice>
        <mc:Fallback xmlns="">
          <p:sp>
            <p:nvSpPr>
              <p:cNvPr id="5" name="Rectangle 4">
                <a:extLst>
                  <a:ext uri="{FF2B5EF4-FFF2-40B4-BE49-F238E27FC236}">
                    <a16:creationId xmlns:a16="http://schemas.microsoft.com/office/drawing/2014/main" id="{D380E414-6DDB-1948-B1CC-7F99194D14F4}"/>
                  </a:ext>
                </a:extLst>
              </p:cNvPr>
              <p:cNvSpPr>
                <a:spLocks noRot="1" noChangeAspect="1" noMove="1" noResize="1" noEditPoints="1" noAdjustHandles="1" noChangeArrowheads="1" noChangeShapeType="1" noTextEdit="1"/>
              </p:cNvSpPr>
              <p:nvPr/>
            </p:nvSpPr>
            <p:spPr>
              <a:xfrm>
                <a:off x="4245465" y="6327762"/>
                <a:ext cx="369845" cy="369332"/>
              </a:xfrm>
              <a:prstGeom prst="rect">
                <a:avLst/>
              </a:prstGeom>
              <a:blipFill>
                <a:blip r:embed="rId3"/>
                <a:stretch>
                  <a:fillRect l="-3333"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3EB8FC-A767-AC49-8371-7937BE8C4897}"/>
                  </a:ext>
                </a:extLst>
              </p:cNvPr>
              <p:cNvSpPr/>
              <p:nvPr/>
            </p:nvSpPr>
            <p:spPr>
              <a:xfrm>
                <a:off x="4668193" y="6350770"/>
                <a:ext cx="879600"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ctrlPr>
                        </m:sSubPr>
                        <m:e>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h</m:t>
                          </m:r>
                        </m:e>
                        <m:sub>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p>
            </p:txBody>
          </p:sp>
        </mc:Choice>
        <mc:Fallback xmlns="">
          <p:sp>
            <p:nvSpPr>
              <p:cNvPr id="6" name="Rectangle 5">
                <a:extLst>
                  <a:ext uri="{FF2B5EF4-FFF2-40B4-BE49-F238E27FC236}">
                    <a16:creationId xmlns:a16="http://schemas.microsoft.com/office/drawing/2014/main" id="{B43EB8FC-A767-AC49-8371-7937BE8C4897}"/>
                  </a:ext>
                </a:extLst>
              </p:cNvPr>
              <p:cNvSpPr>
                <a:spLocks noRot="1" noChangeAspect="1" noMove="1" noResize="1" noEditPoints="1" noAdjustHandles="1" noChangeArrowheads="1" noChangeShapeType="1" noTextEdit="1"/>
              </p:cNvSpPr>
              <p:nvPr/>
            </p:nvSpPr>
            <p:spPr>
              <a:xfrm>
                <a:off x="4668193" y="6350770"/>
                <a:ext cx="879600" cy="391261"/>
              </a:xfrm>
              <a:prstGeom prst="rect">
                <a:avLst/>
              </a:prstGeom>
              <a:blipFill>
                <a:blip r:embed="rId4"/>
                <a:stretch>
                  <a:fillRect l="-1429" b="-16129"/>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A2256775-86D3-5643-88E3-4D965BCCA4CC}"/>
              </a:ext>
            </a:extLst>
          </p:cNvPr>
          <p:cNvCxnSpPr>
            <a:cxnSpLocks/>
          </p:cNvCxnSpPr>
          <p:nvPr/>
        </p:nvCxnSpPr>
        <p:spPr>
          <a:xfrm>
            <a:off x="4323066" y="5411182"/>
            <a:ext cx="0" cy="879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C68279-7C66-3744-A76D-F2C6A448E717}"/>
              </a:ext>
            </a:extLst>
          </p:cNvPr>
          <p:cNvCxnSpPr>
            <a:cxnSpLocks/>
          </p:cNvCxnSpPr>
          <p:nvPr/>
        </p:nvCxnSpPr>
        <p:spPr>
          <a:xfrm>
            <a:off x="4049462"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6602EC-B0CF-B244-8AB8-FA4B4039E71D}"/>
              </a:ext>
            </a:extLst>
          </p:cNvPr>
          <p:cNvCxnSpPr>
            <a:cxnSpLocks/>
          </p:cNvCxnSpPr>
          <p:nvPr/>
        </p:nvCxnSpPr>
        <p:spPr>
          <a:xfrm>
            <a:off x="4817878"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4061B5-D329-8943-BFCA-7A76DFB45435}"/>
              </a:ext>
            </a:extLst>
          </p:cNvPr>
          <p:cNvCxnSpPr>
            <a:cxnSpLocks/>
          </p:cNvCxnSpPr>
          <p:nvPr/>
        </p:nvCxnSpPr>
        <p:spPr>
          <a:xfrm>
            <a:off x="362274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31F4B-4614-204D-810F-7547E57154DD}"/>
              </a:ext>
            </a:extLst>
          </p:cNvPr>
          <p:cNvCxnSpPr>
            <a:cxnSpLocks/>
          </p:cNvCxnSpPr>
          <p:nvPr/>
        </p:nvCxnSpPr>
        <p:spPr>
          <a:xfrm>
            <a:off x="3823270" y="4890284"/>
            <a:ext cx="0" cy="1417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26C95B-CF10-474F-8ED0-19E88DE92578}"/>
              </a:ext>
            </a:extLst>
          </p:cNvPr>
          <p:cNvCxnSpPr>
            <a:cxnSpLocks/>
          </p:cNvCxnSpPr>
          <p:nvPr/>
        </p:nvCxnSpPr>
        <p:spPr>
          <a:xfrm>
            <a:off x="55477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68ADF4-DABC-9447-B711-47BD9DF910F2}"/>
              </a:ext>
            </a:extLst>
          </p:cNvPr>
          <p:cNvCxnSpPr>
            <a:cxnSpLocks/>
          </p:cNvCxnSpPr>
          <p:nvPr/>
        </p:nvCxnSpPr>
        <p:spPr>
          <a:xfrm>
            <a:off x="614911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F05697-E02E-7940-8B38-515A5A0D0F04}"/>
              </a:ext>
            </a:extLst>
          </p:cNvPr>
          <p:cNvCxnSpPr>
            <a:cxnSpLocks/>
          </p:cNvCxnSpPr>
          <p:nvPr/>
        </p:nvCxnSpPr>
        <p:spPr>
          <a:xfrm>
            <a:off x="6638406"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1E35CC-6FA1-674B-9BC8-79472C783AAE}"/>
              </a:ext>
            </a:extLst>
          </p:cNvPr>
          <p:cNvCxnSpPr>
            <a:cxnSpLocks/>
          </p:cNvCxnSpPr>
          <p:nvPr/>
        </p:nvCxnSpPr>
        <p:spPr>
          <a:xfrm>
            <a:off x="7029841"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7DD40F-634C-3C40-BB8E-85CADDC0B9D6}"/>
              </a:ext>
            </a:extLst>
          </p:cNvPr>
          <p:cNvCxnSpPr>
            <a:cxnSpLocks/>
          </p:cNvCxnSpPr>
          <p:nvPr/>
        </p:nvCxnSpPr>
        <p:spPr>
          <a:xfrm>
            <a:off x="733992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F3FF8D-98F1-C649-8F4B-C9A22C691D7A}"/>
              </a:ext>
            </a:extLst>
          </p:cNvPr>
          <p:cNvCxnSpPr>
            <a:cxnSpLocks/>
          </p:cNvCxnSpPr>
          <p:nvPr/>
        </p:nvCxnSpPr>
        <p:spPr>
          <a:xfrm>
            <a:off x="75848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DD5D4D-3122-4E44-8EF0-E2F83C0938A4}"/>
              </a:ext>
            </a:extLst>
          </p:cNvPr>
          <p:cNvCxnSpPr>
            <a:cxnSpLocks/>
          </p:cNvCxnSpPr>
          <p:nvPr/>
        </p:nvCxnSpPr>
        <p:spPr>
          <a:xfrm>
            <a:off x="78142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2C59EC-E0BD-764C-BA1C-788E489BB900}"/>
              </a:ext>
            </a:extLst>
          </p:cNvPr>
          <p:cNvCxnSpPr>
            <a:cxnSpLocks/>
          </p:cNvCxnSpPr>
          <p:nvPr/>
        </p:nvCxnSpPr>
        <p:spPr>
          <a:xfrm>
            <a:off x="816882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BF9B569-61C4-4F43-9254-482D3E49A16E}"/>
              </a:ext>
            </a:extLst>
          </p:cNvPr>
          <p:cNvCxnSpPr>
            <a:cxnSpLocks/>
          </p:cNvCxnSpPr>
          <p:nvPr/>
        </p:nvCxnSpPr>
        <p:spPr>
          <a:xfrm>
            <a:off x="875435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4FE70D-E6BD-8C41-AEC0-D7067DC13353}"/>
              </a:ext>
            </a:extLst>
          </p:cNvPr>
          <p:cNvCxnSpPr>
            <a:cxnSpLocks/>
          </p:cNvCxnSpPr>
          <p:nvPr/>
        </p:nvCxnSpPr>
        <p:spPr>
          <a:xfrm>
            <a:off x="3322755"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F90A9C-C377-4D42-A292-229A4F5829C2}"/>
              </a:ext>
            </a:extLst>
          </p:cNvPr>
          <p:cNvSpPr/>
          <p:nvPr/>
        </p:nvSpPr>
        <p:spPr>
          <a:xfrm>
            <a:off x="4352192" y="5517058"/>
            <a:ext cx="438247" cy="774500"/>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a:extLst>
              <a:ext uri="{FF2B5EF4-FFF2-40B4-BE49-F238E27FC236}">
                <a16:creationId xmlns:a16="http://schemas.microsoft.com/office/drawing/2014/main" id="{C451F579-EFB1-E142-89BF-40562D09EB3C}"/>
              </a:ext>
            </a:extLst>
          </p:cNvPr>
          <p:cNvSpPr/>
          <p:nvPr/>
        </p:nvSpPr>
        <p:spPr>
          <a:xfrm>
            <a:off x="2931283" y="5008647"/>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06EFD1-86CD-1A44-95DB-8F2ADD4DDE9A}"/>
                  </a:ext>
                </a:extLst>
              </p:cNvPr>
              <p:cNvSpPr/>
              <p:nvPr/>
            </p:nvSpPr>
            <p:spPr>
              <a:xfrm>
                <a:off x="4407524" y="5913197"/>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xmlns="">
          <p:sp>
            <p:nvSpPr>
              <p:cNvPr id="26" name="Rectangle 25">
                <a:extLst>
                  <a:ext uri="{FF2B5EF4-FFF2-40B4-BE49-F238E27FC236}">
                    <a16:creationId xmlns:a16="http://schemas.microsoft.com/office/drawing/2014/main" id="{A706EFD1-86CD-1A44-95DB-8F2ADD4DDE9A}"/>
                  </a:ext>
                </a:extLst>
              </p:cNvPr>
              <p:cNvSpPr>
                <a:spLocks noRot="1" noChangeAspect="1" noMove="1" noResize="1" noEditPoints="1" noAdjustHandles="1" noChangeArrowheads="1" noChangeShapeType="1" noTextEdit="1"/>
              </p:cNvSpPr>
              <p:nvPr/>
            </p:nvSpPr>
            <p:spPr>
              <a:xfrm>
                <a:off x="4407524" y="5913197"/>
                <a:ext cx="350672" cy="369332"/>
              </a:xfrm>
              <a:prstGeom prst="rect">
                <a:avLst/>
              </a:prstGeom>
              <a:blipFill>
                <a:blip r:embed="rId5"/>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0D6B6E2-CE9D-BD43-9BD9-EEB1828628A1}"/>
                  </a:ext>
                </a:extLst>
              </p:cNvPr>
              <p:cNvSpPr/>
              <p:nvPr/>
            </p:nvSpPr>
            <p:spPr>
              <a:xfrm>
                <a:off x="4919390" y="2800332"/>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65" name="Rectangle 64">
                <a:extLst>
                  <a:ext uri="{FF2B5EF4-FFF2-40B4-BE49-F238E27FC236}">
                    <a16:creationId xmlns:a16="http://schemas.microsoft.com/office/drawing/2014/main" id="{E0D6B6E2-CE9D-BD43-9BD9-EEB1828628A1}"/>
                  </a:ext>
                </a:extLst>
              </p:cNvPr>
              <p:cNvSpPr>
                <a:spLocks noRot="1" noChangeAspect="1" noMove="1" noResize="1" noEditPoints="1" noAdjustHandles="1" noChangeArrowheads="1" noChangeShapeType="1" noTextEdit="1"/>
              </p:cNvSpPr>
              <p:nvPr/>
            </p:nvSpPr>
            <p:spPr>
              <a:xfrm>
                <a:off x="4919390" y="2800332"/>
                <a:ext cx="1548822" cy="369332"/>
              </a:xfrm>
              <a:prstGeom prst="rect">
                <a:avLst/>
              </a:prstGeom>
              <a:blipFill>
                <a:blip r:embed="rId11"/>
                <a:stretch>
                  <a:fillRect b="-20000"/>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8E90746E-F8E6-C247-9EB8-2FB54BDD1AEA}"/>
              </a:ext>
            </a:extLst>
          </p:cNvPr>
          <p:cNvGrpSpPr/>
          <p:nvPr/>
        </p:nvGrpSpPr>
        <p:grpSpPr>
          <a:xfrm>
            <a:off x="2260321" y="1459750"/>
            <a:ext cx="7974846" cy="1326860"/>
            <a:chOff x="2201413" y="1692523"/>
            <a:chExt cx="7974846" cy="1326860"/>
          </a:xfrm>
        </p:grpSpPr>
        <p:sp>
          <p:nvSpPr>
            <p:cNvPr id="68" name="Cloud 67">
              <a:extLst>
                <a:ext uri="{FF2B5EF4-FFF2-40B4-BE49-F238E27FC236}">
                  <a16:creationId xmlns:a16="http://schemas.microsoft.com/office/drawing/2014/main" id="{F73BBB80-CBB0-8D41-9A2E-5A7FF2AFAFA1}"/>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
              <a:extLst>
                <a:ext uri="{FF2B5EF4-FFF2-40B4-BE49-F238E27FC236}">
                  <a16:creationId xmlns:a16="http://schemas.microsoft.com/office/drawing/2014/main" id="{B77168CC-B256-C347-9443-97FC0093794F}"/>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70" name="Cloud 69">
              <a:extLst>
                <a:ext uri="{FF2B5EF4-FFF2-40B4-BE49-F238E27FC236}">
                  <a16:creationId xmlns:a16="http://schemas.microsoft.com/office/drawing/2014/main" id="{998D8DDD-CFBF-AF4F-93E1-20E5CBF660BA}"/>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71" name="Straight Arrow Connector 70">
              <a:extLst>
                <a:ext uri="{FF2B5EF4-FFF2-40B4-BE49-F238E27FC236}">
                  <a16:creationId xmlns:a16="http://schemas.microsoft.com/office/drawing/2014/main" id="{5B7FFBFC-061E-D745-9359-EDDD78165430}"/>
                </a:ext>
              </a:extLst>
            </p:cNvPr>
            <p:cNvCxnSpPr>
              <a:cxnSpLocks/>
              <a:stCxn id="70" idx="0"/>
              <a:endCxn id="68"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4254E8A-6E67-0F48-B279-E2A26F2DFA21}"/>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813D988-6DCB-3749-A785-591E84DEF697}"/>
                    </a:ext>
                  </a:extLst>
                </p:cNvPr>
                <p:cNvSpPr txBox="1"/>
                <p:nvPr/>
              </p:nvSpPr>
              <p:spPr>
                <a:xfrm>
                  <a:off x="7489551" y="2093415"/>
                  <a:ext cx="2686708" cy="553998"/>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oMath>
                  </a14:m>
                  <a:endParaRPr lang="en-US" dirty="0">
                    <a:latin typeface="Cambria Math" panose="02040503050406030204" pitchFamily="18" charset="0"/>
                    <a:ea typeface="Cambria Math" panose="02040503050406030204" pitchFamily="18" charset="0"/>
                  </a:endParaRPr>
                </a:p>
              </p:txBody>
            </p:sp>
          </mc:Choice>
          <mc:Fallback xmlns="">
            <p:sp>
              <p:nvSpPr>
                <p:cNvPr id="73" name="TextBox 72">
                  <a:extLst>
                    <a:ext uri="{FF2B5EF4-FFF2-40B4-BE49-F238E27FC236}">
                      <a16:creationId xmlns:a16="http://schemas.microsoft.com/office/drawing/2014/main" id="{0813D988-6DCB-3749-A785-591E84DEF697}"/>
                    </a:ext>
                  </a:extLst>
                </p:cNvPr>
                <p:cNvSpPr txBox="1">
                  <a:spLocks noRot="1" noChangeAspect="1" noMove="1" noResize="1" noEditPoints="1" noAdjustHandles="1" noChangeArrowheads="1" noChangeShapeType="1" noTextEdit="1"/>
                </p:cNvSpPr>
                <p:nvPr/>
              </p:nvSpPr>
              <p:spPr>
                <a:xfrm>
                  <a:off x="7489551" y="2093415"/>
                  <a:ext cx="2686708" cy="553998"/>
                </a:xfrm>
                <a:prstGeom prst="rect">
                  <a:avLst/>
                </a:prstGeom>
                <a:blipFill>
                  <a:blip r:embed="rId13"/>
                  <a:stretch>
                    <a:fillRect l="-943" t="-13333" r="-283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999A871-38E0-0F41-926A-0AED5B0BE5F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2DE0A95A-686A-764D-8576-ACA26EA04EAF}"/>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14"/>
                  <a:stretch>
                    <a:fillRect/>
                  </a:stretch>
                </a:blipFill>
              </p:spPr>
              <p:txBody>
                <a:bodyPr/>
                <a:lstStyle/>
                <a:p>
                  <a:r>
                    <a:rPr lang="en-US">
                      <a:noFill/>
                    </a:rPr>
                    <a:t> </a:t>
                  </a:r>
                </a:p>
              </p:txBody>
            </p:sp>
          </mc:Fallback>
        </mc:AlternateContent>
      </p:grpSp>
      <p:graphicFrame>
        <p:nvGraphicFramePr>
          <p:cNvPr id="75" name="Table 6">
            <a:extLst>
              <a:ext uri="{FF2B5EF4-FFF2-40B4-BE49-F238E27FC236}">
                <a16:creationId xmlns:a16="http://schemas.microsoft.com/office/drawing/2014/main" id="{1F37CBE0-1524-CD44-A895-87C818836D4D}"/>
              </a:ext>
            </a:extLst>
          </p:cNvPr>
          <p:cNvGraphicFramePr>
            <a:graphicFrameLocks noGrp="1"/>
          </p:cNvGraphicFramePr>
          <p:nvPr/>
        </p:nvGraphicFramePr>
        <p:xfrm>
          <a:off x="5037011" y="1425922"/>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16FFFDE-3E5A-0E4E-9EE3-82531DBEBE73}"/>
                  </a:ext>
                </a:extLst>
              </p:cNvPr>
              <p:cNvSpPr txBox="1"/>
              <p:nvPr/>
            </p:nvSpPr>
            <p:spPr>
              <a:xfrm>
                <a:off x="5435830" y="18379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76" name="TextBox 75">
                <a:extLst>
                  <a:ext uri="{FF2B5EF4-FFF2-40B4-BE49-F238E27FC236}">
                    <a16:creationId xmlns:a16="http://schemas.microsoft.com/office/drawing/2014/main" id="{516FFFDE-3E5A-0E4E-9EE3-82531DBEBE73}"/>
                  </a:ext>
                </a:extLst>
              </p:cNvPr>
              <p:cNvSpPr txBox="1">
                <a:spLocks noRot="1" noChangeAspect="1" noMove="1" noResize="1" noEditPoints="1" noAdjustHandles="1" noChangeArrowheads="1" noChangeShapeType="1" noTextEdit="1"/>
              </p:cNvSpPr>
              <p:nvPr/>
            </p:nvSpPr>
            <p:spPr>
              <a:xfrm>
                <a:off x="5435830" y="1837945"/>
                <a:ext cx="633840" cy="523220"/>
              </a:xfrm>
              <a:prstGeom prst="rect">
                <a:avLst/>
              </a:prstGeom>
              <a:blipFill>
                <a:blip r:embed="rId15"/>
                <a:stretch>
                  <a:fillRect l="-13725" t="-4762" r="-11765" b="-16667"/>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012FF9EF-FF0D-FB46-8D7F-E4B6871ECBA9}"/>
              </a:ext>
            </a:extLst>
          </p:cNvPr>
          <p:cNvCxnSpPr/>
          <p:nvPr/>
        </p:nvCxnSpPr>
        <p:spPr>
          <a:xfrm>
            <a:off x="10668" y="3233121"/>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4872F-2968-3A44-9271-A6AE7BB1DB0A}"/>
              </a:ext>
            </a:extLst>
          </p:cNvPr>
          <p:cNvCxnSpPr>
            <a:cxnSpLocks/>
          </p:cNvCxnSpPr>
          <p:nvPr/>
        </p:nvCxnSpPr>
        <p:spPr>
          <a:xfrm>
            <a:off x="4817878" y="5002822"/>
            <a:ext cx="0" cy="12882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9F2D8391-3D24-4248-8A35-C48041403C99}"/>
              </a:ext>
            </a:extLst>
          </p:cNvPr>
          <p:cNvSpPr/>
          <p:nvPr/>
        </p:nvSpPr>
        <p:spPr>
          <a:xfrm>
            <a:off x="2908247" y="4762116"/>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7" name="Straight Connector 26">
            <a:extLst>
              <a:ext uri="{FF2B5EF4-FFF2-40B4-BE49-F238E27FC236}">
                <a16:creationId xmlns:a16="http://schemas.microsoft.com/office/drawing/2014/main" id="{09A305E0-4F4E-1A44-94E9-AD84EF0D9642}"/>
              </a:ext>
            </a:extLst>
          </p:cNvPr>
          <p:cNvCxnSpPr/>
          <p:nvPr/>
        </p:nvCxnSpPr>
        <p:spPr>
          <a:xfrm>
            <a:off x="4446749" y="4745113"/>
            <a:ext cx="0" cy="155037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FC15FA7-3B52-DA49-A49B-FEA43E50B933}"/>
                  </a:ext>
                </a:extLst>
              </p:cNvPr>
              <p:cNvSpPr/>
              <p:nvPr/>
            </p:nvSpPr>
            <p:spPr>
              <a:xfrm>
                <a:off x="219892" y="3231579"/>
                <a:ext cx="9776202" cy="517257"/>
              </a:xfrm>
              <a:prstGeom prst="rect">
                <a:avLst/>
              </a:prstGeom>
            </p:spPr>
            <p:txBody>
              <a:bodyPr wrap="none">
                <a:spAutoFit/>
              </a:bodyPr>
              <a:lstStyle/>
              <a:p>
                <a:r>
                  <a:rPr lang="en-US" sz="2200" b="1" dirty="0"/>
                  <a:t>The Net: </a:t>
                </a:r>
                <a:r>
                  <a:rPr lang="en-US" sz="2200" dirty="0"/>
                  <a:t>For each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b="0" i="1" smtClean="0">
                        <a:solidFill>
                          <a:srgbClr val="FF0000"/>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𝐻</m:t>
                    </m:r>
                  </m:oMath>
                </a14:m>
                <a:r>
                  <a:rPr lang="en-US" sz="2200" dirty="0"/>
                  <a:t> there is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r>
                  <a:rPr lang="en-US" sz="2200" dirty="0">
                    <a:solidFill>
                      <a:srgbClr val="FF0000"/>
                    </a:solidFill>
                    <a:latin typeface="Cambria Math" panose="02040503050406030204" pitchFamily="18" charset="0"/>
                    <a:ea typeface="Cambria Math" panose="02040503050406030204" pitchFamily="18" charset="0"/>
                  </a:rPr>
                  <a:t>, </a:t>
                </a:r>
                <a:r>
                  <a:rPr lang="en-US" sz="2200" dirty="0"/>
                  <a:t>where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𝔼</m:t>
                    </m:r>
                    <m:d>
                      <m:dPr>
                        <m:begChr m:val="["/>
                        <m:endChr m:val="]"/>
                        <m:ctrlPr>
                          <a:rPr lang="en-US" sz="2400" b="0" i="1" smtClean="0">
                            <a:solidFill>
                              <a:srgbClr val="FF0000"/>
                            </a:solidFill>
                            <a:latin typeface="Cambria Math" panose="02040503050406030204" pitchFamily="18" charset="0"/>
                            <a:ea typeface="Cambria Math" panose="02040503050406030204" pitchFamily="18" charset="0"/>
                          </a:rPr>
                        </m:ctrlPr>
                      </m:dPr>
                      <m:e>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m:rPr>
                            <m:sty m:val="p"/>
                          </m:rPr>
                          <a:rPr lang="en-US" sz="2400">
                            <a:solidFill>
                              <a:srgbClr val="FF0000"/>
                            </a:solidFill>
                            <a:latin typeface="Cambria Math" panose="02040503050406030204" pitchFamily="18" charset="0"/>
                          </a:rPr>
                          <m:t>Δ</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𝑝𝑟𝑜𝑥𝑦</m:t>
                            </m:r>
                          </m:sub>
                        </m:sSub>
                      </m:e>
                    </m:d>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𝜖</m:t>
                    </m:r>
                  </m:oMath>
                </a14:m>
                <a:r>
                  <a:rPr lang="en-US" sz="2200" dirty="0">
                    <a:solidFill>
                      <a:srgbClr val="FF0000"/>
                    </a:solidFill>
                  </a:rPr>
                  <a:t> </a:t>
                </a:r>
                <a:r>
                  <a:rPr lang="en-US" sz="2200" dirty="0"/>
                  <a:t>is small.</a:t>
                </a:r>
              </a:p>
            </p:txBody>
          </p:sp>
        </mc:Choice>
        <mc:Fallback xmlns="">
          <p:sp>
            <p:nvSpPr>
              <p:cNvPr id="56" name="Rectangle 55">
                <a:extLst>
                  <a:ext uri="{FF2B5EF4-FFF2-40B4-BE49-F238E27FC236}">
                    <a16:creationId xmlns:a16="http://schemas.microsoft.com/office/drawing/2014/main" id="{CFC15FA7-3B52-DA49-A49B-FEA43E50B933}"/>
                  </a:ext>
                </a:extLst>
              </p:cNvPr>
              <p:cNvSpPr>
                <a:spLocks noRot="1" noChangeAspect="1" noMove="1" noResize="1" noEditPoints="1" noAdjustHandles="1" noChangeArrowheads="1" noChangeShapeType="1" noTextEdit="1"/>
              </p:cNvSpPr>
              <p:nvPr/>
            </p:nvSpPr>
            <p:spPr>
              <a:xfrm>
                <a:off x="219892" y="3231579"/>
                <a:ext cx="9776202" cy="517257"/>
              </a:xfrm>
              <a:prstGeom prst="rect">
                <a:avLst/>
              </a:prstGeom>
              <a:blipFill>
                <a:blip r:embed="rId16"/>
                <a:stretch>
                  <a:fillRect l="-778" b="-16667"/>
                </a:stretch>
              </a:blipFill>
            </p:spPr>
            <p:txBody>
              <a:bodyPr/>
              <a:lstStyle/>
              <a:p>
                <a:r>
                  <a:rPr lang="en-US">
                    <a:noFill/>
                  </a:rPr>
                  <a:t> </a:t>
                </a:r>
              </a:p>
            </p:txBody>
          </p:sp>
        </mc:Fallback>
      </mc:AlternateContent>
    </p:spTree>
    <p:extLst>
      <p:ext uri="{BB962C8B-B14F-4D97-AF65-F5344CB8AC3E}">
        <p14:creationId xmlns:p14="http://schemas.microsoft.com/office/powerpoint/2010/main" val="2443682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2" grpId="0" animBg="1"/>
      <p:bldP spid="25" grpId="0" animBg="1"/>
      <p:bldP spid="26" grpId="0"/>
      <p:bldP spid="2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423158" y="856409"/>
                <a:ext cx="8534401" cy="461161"/>
              </a:xfrm>
            </p:spPr>
            <p:txBody>
              <a:bodyPr>
                <a:normAutofit/>
              </a:bodyPr>
              <a:lstStyle/>
              <a:p>
                <a:pPr marL="0" indent="0">
                  <a:buNone/>
                </a:pPr>
                <a:r>
                  <a:rPr lang="en-US" sz="2200" dirty="0"/>
                  <a:t>We could approximate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oMath>
                </a14:m>
                <a:r>
                  <a:rPr lang="en-US" sz="2200" dirty="0"/>
                  <a:t> that’s potentially infinite, with a finite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7223915A-DC13-DE4F-B51E-B891F9A8DF4F}"/>
                  </a:ext>
                </a:extLst>
              </p:cNvPr>
              <p:cNvSpPr>
                <a:spLocks noGrp="1" noRot="1" noChangeAspect="1" noMove="1" noResize="1" noEditPoints="1" noAdjustHandles="1" noChangeArrowheads="1" noChangeShapeType="1" noTextEdit="1"/>
              </p:cNvSpPr>
              <p:nvPr>
                <p:ph idx="1"/>
              </p:nvPr>
            </p:nvSpPr>
            <p:spPr>
              <a:xfrm>
                <a:off x="423158" y="856409"/>
                <a:ext cx="8534401" cy="461161"/>
              </a:xfrm>
              <a:blipFill>
                <a:blip r:embed="rId2"/>
                <a:stretch>
                  <a:fillRect l="-892" t="-13514" b="-1351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397224" y="145191"/>
            <a:ext cx="11369040" cy="894715"/>
          </a:xfrm>
        </p:spPr>
        <p:txBody>
          <a:bodyPr/>
          <a:lstStyle/>
          <a:p>
            <a:r>
              <a:rPr lang="en-US" dirty="0"/>
              <a:t>Why did the Stochastic Case Work?</a:t>
            </a:r>
          </a:p>
        </p:txBody>
      </p:sp>
      <p:cxnSp>
        <p:nvCxnSpPr>
          <p:cNvPr id="4" name="Straight Arrow Connector 3">
            <a:extLst>
              <a:ext uri="{FF2B5EF4-FFF2-40B4-BE49-F238E27FC236}">
                <a16:creationId xmlns:a16="http://schemas.microsoft.com/office/drawing/2014/main" id="{914CDB08-D548-834B-86CD-9268FA1C7E9B}"/>
              </a:ext>
            </a:extLst>
          </p:cNvPr>
          <p:cNvCxnSpPr/>
          <p:nvPr/>
        </p:nvCxnSpPr>
        <p:spPr>
          <a:xfrm>
            <a:off x="1975100" y="6293664"/>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380E414-6DDB-1948-B1CC-7F99194D14F4}"/>
                  </a:ext>
                </a:extLst>
              </p:cNvPr>
              <p:cNvSpPr/>
              <p:nvPr/>
            </p:nvSpPr>
            <p:spPr>
              <a:xfrm>
                <a:off x="4245465" y="6327762"/>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oMath>
                  </m:oMathPara>
                </a14:m>
                <a:endParaRPr lang="en-US" dirty="0">
                  <a:solidFill>
                    <a:srgbClr val="00B0F0"/>
                  </a:solidFill>
                </a:endParaRPr>
              </a:p>
            </p:txBody>
          </p:sp>
        </mc:Choice>
        <mc:Fallback xmlns="">
          <p:sp>
            <p:nvSpPr>
              <p:cNvPr id="5" name="Rectangle 4">
                <a:extLst>
                  <a:ext uri="{FF2B5EF4-FFF2-40B4-BE49-F238E27FC236}">
                    <a16:creationId xmlns:a16="http://schemas.microsoft.com/office/drawing/2014/main" id="{D380E414-6DDB-1948-B1CC-7F99194D14F4}"/>
                  </a:ext>
                </a:extLst>
              </p:cNvPr>
              <p:cNvSpPr>
                <a:spLocks noRot="1" noChangeAspect="1" noMove="1" noResize="1" noEditPoints="1" noAdjustHandles="1" noChangeArrowheads="1" noChangeShapeType="1" noTextEdit="1"/>
              </p:cNvSpPr>
              <p:nvPr/>
            </p:nvSpPr>
            <p:spPr>
              <a:xfrm>
                <a:off x="4245465" y="6327762"/>
                <a:ext cx="369845" cy="369332"/>
              </a:xfrm>
              <a:prstGeom prst="rect">
                <a:avLst/>
              </a:prstGeom>
              <a:blipFill>
                <a:blip r:embed="rId3"/>
                <a:stretch>
                  <a:fillRect l="-3333"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3EB8FC-A767-AC49-8371-7937BE8C4897}"/>
                  </a:ext>
                </a:extLst>
              </p:cNvPr>
              <p:cNvSpPr/>
              <p:nvPr/>
            </p:nvSpPr>
            <p:spPr>
              <a:xfrm>
                <a:off x="4668193" y="6350770"/>
                <a:ext cx="879600"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ctrlPr>
                        </m:sSubPr>
                        <m:e>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h</m:t>
                          </m:r>
                        </m:e>
                        <m:sub>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p>
            </p:txBody>
          </p:sp>
        </mc:Choice>
        <mc:Fallback xmlns="">
          <p:sp>
            <p:nvSpPr>
              <p:cNvPr id="6" name="Rectangle 5">
                <a:extLst>
                  <a:ext uri="{FF2B5EF4-FFF2-40B4-BE49-F238E27FC236}">
                    <a16:creationId xmlns:a16="http://schemas.microsoft.com/office/drawing/2014/main" id="{B43EB8FC-A767-AC49-8371-7937BE8C4897}"/>
                  </a:ext>
                </a:extLst>
              </p:cNvPr>
              <p:cNvSpPr>
                <a:spLocks noRot="1" noChangeAspect="1" noMove="1" noResize="1" noEditPoints="1" noAdjustHandles="1" noChangeArrowheads="1" noChangeShapeType="1" noTextEdit="1"/>
              </p:cNvSpPr>
              <p:nvPr/>
            </p:nvSpPr>
            <p:spPr>
              <a:xfrm>
                <a:off x="4668193" y="6350770"/>
                <a:ext cx="879600" cy="391261"/>
              </a:xfrm>
              <a:prstGeom prst="rect">
                <a:avLst/>
              </a:prstGeom>
              <a:blipFill>
                <a:blip r:embed="rId4"/>
                <a:stretch>
                  <a:fillRect l="-1429" b="-16129"/>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A2256775-86D3-5643-88E3-4D965BCCA4CC}"/>
              </a:ext>
            </a:extLst>
          </p:cNvPr>
          <p:cNvCxnSpPr>
            <a:cxnSpLocks/>
          </p:cNvCxnSpPr>
          <p:nvPr/>
        </p:nvCxnSpPr>
        <p:spPr>
          <a:xfrm>
            <a:off x="4323066" y="5411182"/>
            <a:ext cx="0" cy="879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C68279-7C66-3744-A76D-F2C6A448E717}"/>
              </a:ext>
            </a:extLst>
          </p:cNvPr>
          <p:cNvCxnSpPr>
            <a:cxnSpLocks/>
          </p:cNvCxnSpPr>
          <p:nvPr/>
        </p:nvCxnSpPr>
        <p:spPr>
          <a:xfrm>
            <a:off x="4049462"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6602EC-B0CF-B244-8AB8-FA4B4039E71D}"/>
              </a:ext>
            </a:extLst>
          </p:cNvPr>
          <p:cNvCxnSpPr>
            <a:cxnSpLocks/>
          </p:cNvCxnSpPr>
          <p:nvPr/>
        </p:nvCxnSpPr>
        <p:spPr>
          <a:xfrm>
            <a:off x="4817878"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4061B5-D329-8943-BFCA-7A76DFB45435}"/>
              </a:ext>
            </a:extLst>
          </p:cNvPr>
          <p:cNvCxnSpPr>
            <a:cxnSpLocks/>
          </p:cNvCxnSpPr>
          <p:nvPr/>
        </p:nvCxnSpPr>
        <p:spPr>
          <a:xfrm>
            <a:off x="362274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31F4B-4614-204D-810F-7547E57154DD}"/>
              </a:ext>
            </a:extLst>
          </p:cNvPr>
          <p:cNvCxnSpPr>
            <a:cxnSpLocks/>
          </p:cNvCxnSpPr>
          <p:nvPr/>
        </p:nvCxnSpPr>
        <p:spPr>
          <a:xfrm>
            <a:off x="3823270" y="4890284"/>
            <a:ext cx="0" cy="1417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26C95B-CF10-474F-8ED0-19E88DE92578}"/>
              </a:ext>
            </a:extLst>
          </p:cNvPr>
          <p:cNvCxnSpPr>
            <a:cxnSpLocks/>
          </p:cNvCxnSpPr>
          <p:nvPr/>
        </p:nvCxnSpPr>
        <p:spPr>
          <a:xfrm>
            <a:off x="55477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68ADF4-DABC-9447-B711-47BD9DF910F2}"/>
              </a:ext>
            </a:extLst>
          </p:cNvPr>
          <p:cNvCxnSpPr>
            <a:cxnSpLocks/>
          </p:cNvCxnSpPr>
          <p:nvPr/>
        </p:nvCxnSpPr>
        <p:spPr>
          <a:xfrm>
            <a:off x="614911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F05697-E02E-7940-8B38-515A5A0D0F04}"/>
              </a:ext>
            </a:extLst>
          </p:cNvPr>
          <p:cNvCxnSpPr>
            <a:cxnSpLocks/>
          </p:cNvCxnSpPr>
          <p:nvPr/>
        </p:nvCxnSpPr>
        <p:spPr>
          <a:xfrm>
            <a:off x="6638406"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1E35CC-6FA1-674B-9BC8-79472C783AAE}"/>
              </a:ext>
            </a:extLst>
          </p:cNvPr>
          <p:cNvCxnSpPr>
            <a:cxnSpLocks/>
          </p:cNvCxnSpPr>
          <p:nvPr/>
        </p:nvCxnSpPr>
        <p:spPr>
          <a:xfrm>
            <a:off x="7029841"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7DD40F-634C-3C40-BB8E-85CADDC0B9D6}"/>
              </a:ext>
            </a:extLst>
          </p:cNvPr>
          <p:cNvCxnSpPr>
            <a:cxnSpLocks/>
          </p:cNvCxnSpPr>
          <p:nvPr/>
        </p:nvCxnSpPr>
        <p:spPr>
          <a:xfrm>
            <a:off x="733992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F3FF8D-98F1-C649-8F4B-C9A22C691D7A}"/>
              </a:ext>
            </a:extLst>
          </p:cNvPr>
          <p:cNvCxnSpPr>
            <a:cxnSpLocks/>
          </p:cNvCxnSpPr>
          <p:nvPr/>
        </p:nvCxnSpPr>
        <p:spPr>
          <a:xfrm>
            <a:off x="75848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DD5D4D-3122-4E44-8EF0-E2F83C0938A4}"/>
              </a:ext>
            </a:extLst>
          </p:cNvPr>
          <p:cNvCxnSpPr>
            <a:cxnSpLocks/>
          </p:cNvCxnSpPr>
          <p:nvPr/>
        </p:nvCxnSpPr>
        <p:spPr>
          <a:xfrm>
            <a:off x="78142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2C59EC-E0BD-764C-BA1C-788E489BB900}"/>
              </a:ext>
            </a:extLst>
          </p:cNvPr>
          <p:cNvCxnSpPr>
            <a:cxnSpLocks/>
          </p:cNvCxnSpPr>
          <p:nvPr/>
        </p:nvCxnSpPr>
        <p:spPr>
          <a:xfrm>
            <a:off x="816882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BF9B569-61C4-4F43-9254-482D3E49A16E}"/>
              </a:ext>
            </a:extLst>
          </p:cNvPr>
          <p:cNvCxnSpPr>
            <a:cxnSpLocks/>
          </p:cNvCxnSpPr>
          <p:nvPr/>
        </p:nvCxnSpPr>
        <p:spPr>
          <a:xfrm>
            <a:off x="875435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4FE70D-E6BD-8C41-AEC0-D7067DC13353}"/>
              </a:ext>
            </a:extLst>
          </p:cNvPr>
          <p:cNvCxnSpPr>
            <a:cxnSpLocks/>
          </p:cNvCxnSpPr>
          <p:nvPr/>
        </p:nvCxnSpPr>
        <p:spPr>
          <a:xfrm>
            <a:off x="3322755"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F90A9C-C377-4D42-A292-229A4F5829C2}"/>
              </a:ext>
            </a:extLst>
          </p:cNvPr>
          <p:cNvSpPr/>
          <p:nvPr/>
        </p:nvSpPr>
        <p:spPr>
          <a:xfrm>
            <a:off x="4352192" y="5517058"/>
            <a:ext cx="438247" cy="774500"/>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a:extLst>
              <a:ext uri="{FF2B5EF4-FFF2-40B4-BE49-F238E27FC236}">
                <a16:creationId xmlns:a16="http://schemas.microsoft.com/office/drawing/2014/main" id="{C451F579-EFB1-E142-89BF-40562D09EB3C}"/>
              </a:ext>
            </a:extLst>
          </p:cNvPr>
          <p:cNvSpPr/>
          <p:nvPr/>
        </p:nvSpPr>
        <p:spPr>
          <a:xfrm>
            <a:off x="2931283" y="5008647"/>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06EFD1-86CD-1A44-95DB-8F2ADD4DDE9A}"/>
                  </a:ext>
                </a:extLst>
              </p:cNvPr>
              <p:cNvSpPr/>
              <p:nvPr/>
            </p:nvSpPr>
            <p:spPr>
              <a:xfrm>
                <a:off x="4407524" y="5913197"/>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xmlns="">
          <p:sp>
            <p:nvSpPr>
              <p:cNvPr id="26" name="Rectangle 25">
                <a:extLst>
                  <a:ext uri="{FF2B5EF4-FFF2-40B4-BE49-F238E27FC236}">
                    <a16:creationId xmlns:a16="http://schemas.microsoft.com/office/drawing/2014/main" id="{A706EFD1-86CD-1A44-95DB-8F2ADD4DDE9A}"/>
                  </a:ext>
                </a:extLst>
              </p:cNvPr>
              <p:cNvSpPr>
                <a:spLocks noRot="1" noChangeAspect="1" noMove="1" noResize="1" noEditPoints="1" noAdjustHandles="1" noChangeArrowheads="1" noChangeShapeType="1" noTextEdit="1"/>
              </p:cNvSpPr>
              <p:nvPr/>
            </p:nvSpPr>
            <p:spPr>
              <a:xfrm>
                <a:off x="4407524" y="5913197"/>
                <a:ext cx="350672" cy="369332"/>
              </a:xfrm>
              <a:prstGeom prst="rect">
                <a:avLst/>
              </a:prstGeom>
              <a:blipFill>
                <a:blip r:embed="rId5"/>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0D6B6E2-CE9D-BD43-9BD9-EEB1828628A1}"/>
                  </a:ext>
                </a:extLst>
              </p:cNvPr>
              <p:cNvSpPr/>
              <p:nvPr/>
            </p:nvSpPr>
            <p:spPr>
              <a:xfrm>
                <a:off x="4919390" y="2800332"/>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65" name="Rectangle 64">
                <a:extLst>
                  <a:ext uri="{FF2B5EF4-FFF2-40B4-BE49-F238E27FC236}">
                    <a16:creationId xmlns:a16="http://schemas.microsoft.com/office/drawing/2014/main" id="{E0D6B6E2-CE9D-BD43-9BD9-EEB1828628A1}"/>
                  </a:ext>
                </a:extLst>
              </p:cNvPr>
              <p:cNvSpPr>
                <a:spLocks noRot="1" noChangeAspect="1" noMove="1" noResize="1" noEditPoints="1" noAdjustHandles="1" noChangeArrowheads="1" noChangeShapeType="1" noTextEdit="1"/>
              </p:cNvSpPr>
              <p:nvPr/>
            </p:nvSpPr>
            <p:spPr>
              <a:xfrm>
                <a:off x="4919390" y="2800332"/>
                <a:ext cx="1548822" cy="369332"/>
              </a:xfrm>
              <a:prstGeom prst="rect">
                <a:avLst/>
              </a:prstGeom>
              <a:blipFill>
                <a:blip r:embed="rId11"/>
                <a:stretch>
                  <a:fillRect b="-20000"/>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8E90746E-F8E6-C247-9EB8-2FB54BDD1AEA}"/>
              </a:ext>
            </a:extLst>
          </p:cNvPr>
          <p:cNvGrpSpPr/>
          <p:nvPr/>
        </p:nvGrpSpPr>
        <p:grpSpPr>
          <a:xfrm>
            <a:off x="2260321" y="1459750"/>
            <a:ext cx="7974846" cy="1326860"/>
            <a:chOff x="2201413" y="1692523"/>
            <a:chExt cx="7974846" cy="1326860"/>
          </a:xfrm>
        </p:grpSpPr>
        <p:sp>
          <p:nvSpPr>
            <p:cNvPr id="68" name="Cloud 67">
              <a:extLst>
                <a:ext uri="{FF2B5EF4-FFF2-40B4-BE49-F238E27FC236}">
                  <a16:creationId xmlns:a16="http://schemas.microsoft.com/office/drawing/2014/main" id="{F73BBB80-CBB0-8D41-9A2E-5A7FF2AFAFA1}"/>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
              <a:extLst>
                <a:ext uri="{FF2B5EF4-FFF2-40B4-BE49-F238E27FC236}">
                  <a16:creationId xmlns:a16="http://schemas.microsoft.com/office/drawing/2014/main" id="{B77168CC-B256-C347-9443-97FC0093794F}"/>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70" name="Cloud 69">
              <a:extLst>
                <a:ext uri="{FF2B5EF4-FFF2-40B4-BE49-F238E27FC236}">
                  <a16:creationId xmlns:a16="http://schemas.microsoft.com/office/drawing/2014/main" id="{998D8DDD-CFBF-AF4F-93E1-20E5CBF660BA}"/>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71" name="Straight Arrow Connector 70">
              <a:extLst>
                <a:ext uri="{FF2B5EF4-FFF2-40B4-BE49-F238E27FC236}">
                  <a16:creationId xmlns:a16="http://schemas.microsoft.com/office/drawing/2014/main" id="{5B7FFBFC-061E-D745-9359-EDDD78165430}"/>
                </a:ext>
              </a:extLst>
            </p:cNvPr>
            <p:cNvCxnSpPr>
              <a:cxnSpLocks/>
              <a:stCxn id="70" idx="0"/>
              <a:endCxn id="68"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4254E8A-6E67-0F48-B279-E2A26F2DFA21}"/>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813D988-6DCB-3749-A785-591E84DEF697}"/>
                    </a:ext>
                  </a:extLst>
                </p:cNvPr>
                <p:cNvSpPr txBox="1"/>
                <p:nvPr/>
              </p:nvSpPr>
              <p:spPr>
                <a:xfrm>
                  <a:off x="7489551" y="2093415"/>
                  <a:ext cx="2686708" cy="553998"/>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oMath>
                  </a14:m>
                  <a:endParaRPr lang="en-US" dirty="0">
                    <a:latin typeface="Cambria Math" panose="02040503050406030204" pitchFamily="18" charset="0"/>
                    <a:ea typeface="Cambria Math" panose="02040503050406030204" pitchFamily="18" charset="0"/>
                  </a:endParaRPr>
                </a:p>
              </p:txBody>
            </p:sp>
          </mc:Choice>
          <mc:Fallback xmlns="">
            <p:sp>
              <p:nvSpPr>
                <p:cNvPr id="73" name="TextBox 72">
                  <a:extLst>
                    <a:ext uri="{FF2B5EF4-FFF2-40B4-BE49-F238E27FC236}">
                      <a16:creationId xmlns:a16="http://schemas.microsoft.com/office/drawing/2014/main" id="{0813D988-6DCB-3749-A785-591E84DEF697}"/>
                    </a:ext>
                  </a:extLst>
                </p:cNvPr>
                <p:cNvSpPr txBox="1">
                  <a:spLocks noRot="1" noChangeAspect="1" noMove="1" noResize="1" noEditPoints="1" noAdjustHandles="1" noChangeArrowheads="1" noChangeShapeType="1" noTextEdit="1"/>
                </p:cNvSpPr>
                <p:nvPr/>
              </p:nvSpPr>
              <p:spPr>
                <a:xfrm>
                  <a:off x="7489551" y="2093415"/>
                  <a:ext cx="2686708" cy="553998"/>
                </a:xfrm>
                <a:prstGeom prst="rect">
                  <a:avLst/>
                </a:prstGeom>
                <a:blipFill>
                  <a:blip r:embed="rId13"/>
                  <a:stretch>
                    <a:fillRect l="-943" t="-13333" r="-283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999A871-38E0-0F41-926A-0AED5B0BE5F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2DE0A95A-686A-764D-8576-ACA26EA04EAF}"/>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14"/>
                  <a:stretch>
                    <a:fillRect/>
                  </a:stretch>
                </a:blipFill>
              </p:spPr>
              <p:txBody>
                <a:bodyPr/>
                <a:lstStyle/>
                <a:p>
                  <a:r>
                    <a:rPr lang="en-US">
                      <a:noFill/>
                    </a:rPr>
                    <a:t> </a:t>
                  </a:r>
                </a:p>
              </p:txBody>
            </p:sp>
          </mc:Fallback>
        </mc:AlternateContent>
      </p:grpSp>
      <p:graphicFrame>
        <p:nvGraphicFramePr>
          <p:cNvPr id="75" name="Table 6">
            <a:extLst>
              <a:ext uri="{FF2B5EF4-FFF2-40B4-BE49-F238E27FC236}">
                <a16:creationId xmlns:a16="http://schemas.microsoft.com/office/drawing/2014/main" id="{1F37CBE0-1524-CD44-A895-87C818836D4D}"/>
              </a:ext>
            </a:extLst>
          </p:cNvPr>
          <p:cNvGraphicFramePr>
            <a:graphicFrameLocks noGrp="1"/>
          </p:cNvGraphicFramePr>
          <p:nvPr/>
        </p:nvGraphicFramePr>
        <p:xfrm>
          <a:off x="5037011" y="1425922"/>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16FFFDE-3E5A-0E4E-9EE3-82531DBEBE73}"/>
                  </a:ext>
                </a:extLst>
              </p:cNvPr>
              <p:cNvSpPr txBox="1"/>
              <p:nvPr/>
            </p:nvSpPr>
            <p:spPr>
              <a:xfrm>
                <a:off x="5435830" y="18379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76" name="TextBox 75">
                <a:extLst>
                  <a:ext uri="{FF2B5EF4-FFF2-40B4-BE49-F238E27FC236}">
                    <a16:creationId xmlns:a16="http://schemas.microsoft.com/office/drawing/2014/main" id="{516FFFDE-3E5A-0E4E-9EE3-82531DBEBE73}"/>
                  </a:ext>
                </a:extLst>
              </p:cNvPr>
              <p:cNvSpPr txBox="1">
                <a:spLocks noRot="1" noChangeAspect="1" noMove="1" noResize="1" noEditPoints="1" noAdjustHandles="1" noChangeArrowheads="1" noChangeShapeType="1" noTextEdit="1"/>
              </p:cNvSpPr>
              <p:nvPr/>
            </p:nvSpPr>
            <p:spPr>
              <a:xfrm>
                <a:off x="5435830" y="1837945"/>
                <a:ext cx="633840" cy="523220"/>
              </a:xfrm>
              <a:prstGeom prst="rect">
                <a:avLst/>
              </a:prstGeom>
              <a:blipFill>
                <a:blip r:embed="rId15"/>
                <a:stretch>
                  <a:fillRect l="-13725" t="-4762" r="-11765" b="-16667"/>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012FF9EF-FF0D-FB46-8D7F-E4B6871ECBA9}"/>
              </a:ext>
            </a:extLst>
          </p:cNvPr>
          <p:cNvCxnSpPr/>
          <p:nvPr/>
        </p:nvCxnSpPr>
        <p:spPr>
          <a:xfrm>
            <a:off x="10668" y="3233121"/>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4872F-2968-3A44-9271-A6AE7BB1DB0A}"/>
              </a:ext>
            </a:extLst>
          </p:cNvPr>
          <p:cNvCxnSpPr>
            <a:cxnSpLocks/>
          </p:cNvCxnSpPr>
          <p:nvPr/>
        </p:nvCxnSpPr>
        <p:spPr>
          <a:xfrm>
            <a:off x="4817878" y="5002822"/>
            <a:ext cx="0" cy="12882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9F2D8391-3D24-4248-8A35-C48041403C99}"/>
              </a:ext>
            </a:extLst>
          </p:cNvPr>
          <p:cNvSpPr/>
          <p:nvPr/>
        </p:nvSpPr>
        <p:spPr>
          <a:xfrm>
            <a:off x="2908247" y="4762116"/>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7" name="Straight Connector 26">
            <a:extLst>
              <a:ext uri="{FF2B5EF4-FFF2-40B4-BE49-F238E27FC236}">
                <a16:creationId xmlns:a16="http://schemas.microsoft.com/office/drawing/2014/main" id="{09A305E0-4F4E-1A44-94E9-AD84EF0D9642}"/>
              </a:ext>
            </a:extLst>
          </p:cNvPr>
          <p:cNvCxnSpPr/>
          <p:nvPr/>
        </p:nvCxnSpPr>
        <p:spPr>
          <a:xfrm>
            <a:off x="4446749" y="4745113"/>
            <a:ext cx="0" cy="155037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FC15FA7-3B52-DA49-A49B-FEA43E50B933}"/>
                  </a:ext>
                </a:extLst>
              </p:cNvPr>
              <p:cNvSpPr/>
              <p:nvPr/>
            </p:nvSpPr>
            <p:spPr>
              <a:xfrm>
                <a:off x="219892" y="3231579"/>
                <a:ext cx="9776202" cy="517257"/>
              </a:xfrm>
              <a:prstGeom prst="rect">
                <a:avLst/>
              </a:prstGeom>
            </p:spPr>
            <p:txBody>
              <a:bodyPr wrap="none">
                <a:spAutoFit/>
              </a:bodyPr>
              <a:lstStyle/>
              <a:p>
                <a:r>
                  <a:rPr lang="en-US" sz="2200" b="1" dirty="0"/>
                  <a:t>The Net: </a:t>
                </a:r>
                <a:r>
                  <a:rPr lang="en-US" sz="2200" dirty="0"/>
                  <a:t>For each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b="0" i="1" smtClean="0">
                        <a:solidFill>
                          <a:srgbClr val="FF0000"/>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𝐻</m:t>
                    </m:r>
                  </m:oMath>
                </a14:m>
                <a:r>
                  <a:rPr lang="en-US" sz="2200" dirty="0"/>
                  <a:t> there is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r>
                  <a:rPr lang="en-US" sz="2200" dirty="0">
                    <a:solidFill>
                      <a:srgbClr val="FF0000"/>
                    </a:solidFill>
                    <a:latin typeface="Cambria Math" panose="02040503050406030204" pitchFamily="18" charset="0"/>
                    <a:ea typeface="Cambria Math" panose="02040503050406030204" pitchFamily="18" charset="0"/>
                  </a:rPr>
                  <a:t>, </a:t>
                </a:r>
                <a:r>
                  <a:rPr lang="en-US" sz="2200" dirty="0"/>
                  <a:t>where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𝔼</m:t>
                    </m:r>
                    <m:d>
                      <m:dPr>
                        <m:begChr m:val="["/>
                        <m:endChr m:val="]"/>
                        <m:ctrlPr>
                          <a:rPr lang="en-US" sz="2400" b="0" i="1" smtClean="0">
                            <a:solidFill>
                              <a:srgbClr val="FF0000"/>
                            </a:solidFill>
                            <a:latin typeface="Cambria Math" panose="02040503050406030204" pitchFamily="18" charset="0"/>
                            <a:ea typeface="Cambria Math" panose="02040503050406030204" pitchFamily="18" charset="0"/>
                          </a:rPr>
                        </m:ctrlPr>
                      </m:dPr>
                      <m:e>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m:rPr>
                            <m:sty m:val="p"/>
                          </m:rPr>
                          <a:rPr lang="en-US" sz="2400">
                            <a:solidFill>
                              <a:srgbClr val="FF0000"/>
                            </a:solidFill>
                            <a:latin typeface="Cambria Math" panose="02040503050406030204" pitchFamily="18" charset="0"/>
                          </a:rPr>
                          <m:t>Δ</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𝑝𝑟𝑜𝑥𝑦</m:t>
                            </m:r>
                          </m:sub>
                        </m:sSub>
                      </m:e>
                    </m:d>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𝜖</m:t>
                    </m:r>
                  </m:oMath>
                </a14:m>
                <a:r>
                  <a:rPr lang="en-US" sz="2200" dirty="0">
                    <a:solidFill>
                      <a:srgbClr val="FF0000"/>
                    </a:solidFill>
                  </a:rPr>
                  <a:t> </a:t>
                </a:r>
                <a:r>
                  <a:rPr lang="en-US" sz="2200" dirty="0"/>
                  <a:t>is small.</a:t>
                </a:r>
              </a:p>
            </p:txBody>
          </p:sp>
        </mc:Choice>
        <mc:Fallback xmlns="">
          <p:sp>
            <p:nvSpPr>
              <p:cNvPr id="56" name="Rectangle 55">
                <a:extLst>
                  <a:ext uri="{FF2B5EF4-FFF2-40B4-BE49-F238E27FC236}">
                    <a16:creationId xmlns:a16="http://schemas.microsoft.com/office/drawing/2014/main" id="{CFC15FA7-3B52-DA49-A49B-FEA43E50B933}"/>
                  </a:ext>
                </a:extLst>
              </p:cNvPr>
              <p:cNvSpPr>
                <a:spLocks noRot="1" noChangeAspect="1" noMove="1" noResize="1" noEditPoints="1" noAdjustHandles="1" noChangeArrowheads="1" noChangeShapeType="1" noTextEdit="1"/>
              </p:cNvSpPr>
              <p:nvPr/>
            </p:nvSpPr>
            <p:spPr>
              <a:xfrm>
                <a:off x="219892" y="3231579"/>
                <a:ext cx="9776202" cy="517257"/>
              </a:xfrm>
              <a:prstGeom prst="rect">
                <a:avLst/>
              </a:prstGeom>
              <a:blipFill>
                <a:blip r:embed="rId16"/>
                <a:stretch>
                  <a:fillRect l="-77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95C7D5F-7A7E-8941-9ADD-378912CF2FB0}"/>
                  </a:ext>
                </a:extLst>
              </p:cNvPr>
              <p:cNvSpPr/>
              <p:nvPr/>
            </p:nvSpPr>
            <p:spPr>
              <a:xfrm>
                <a:off x="219892" y="3741593"/>
                <a:ext cx="11833015" cy="457561"/>
              </a:xfrm>
              <a:prstGeom prst="rect">
                <a:avLst/>
              </a:prstGeom>
            </p:spPr>
            <p:txBody>
              <a:bodyPr wrap="square">
                <a:spAutoFit/>
              </a:bodyPr>
              <a:lstStyle/>
              <a:p>
                <a:r>
                  <a:rPr lang="en-US" sz="2200" b="1" dirty="0"/>
                  <a:t>Approx Error is small</a:t>
                </a:r>
                <a:r>
                  <a:rPr lang="en-US" sz="2200" dirty="0"/>
                  <a:t>: Performance of </a:t>
                </a:r>
                <a:r>
                  <a:rPr lang="en-US" sz="2200" dirty="0">
                    <a:solidFill>
                      <a:srgbClr val="FF0000"/>
                    </a:solidFill>
                  </a:rPr>
                  <a:t>every</a:t>
                </a:r>
                <a:r>
                  <a:rPr lang="en-US" sz="2200" dirty="0"/>
                  <a:t>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oMath>
                </a14:m>
                <a:r>
                  <a:rPr lang="en-US" sz="2200" dirty="0"/>
                  <a:t> is close to the corresponding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endParaRPr lang="en-US" sz="2200" dirty="0"/>
              </a:p>
            </p:txBody>
          </p:sp>
        </mc:Choice>
        <mc:Fallback xmlns="">
          <p:sp>
            <p:nvSpPr>
              <p:cNvPr id="41" name="Rectangle 40">
                <a:extLst>
                  <a:ext uri="{FF2B5EF4-FFF2-40B4-BE49-F238E27FC236}">
                    <a16:creationId xmlns:a16="http://schemas.microsoft.com/office/drawing/2014/main" id="{795C7D5F-7A7E-8941-9ADD-378912CF2FB0}"/>
                  </a:ext>
                </a:extLst>
              </p:cNvPr>
              <p:cNvSpPr>
                <a:spLocks noRot="1" noChangeAspect="1" noMove="1" noResize="1" noEditPoints="1" noAdjustHandles="1" noChangeArrowheads="1" noChangeShapeType="1" noTextEdit="1"/>
              </p:cNvSpPr>
              <p:nvPr/>
            </p:nvSpPr>
            <p:spPr>
              <a:xfrm>
                <a:off x="219892" y="3741593"/>
                <a:ext cx="11833015" cy="457561"/>
              </a:xfrm>
              <a:prstGeom prst="rect">
                <a:avLst/>
              </a:prstGeom>
              <a:blipFill>
                <a:blip r:embed="rId17"/>
                <a:stretch>
                  <a:fillRect l="-644" t="-810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61D99CB-9166-5B4E-A51C-C3DB2EDD49A2}"/>
                  </a:ext>
                </a:extLst>
              </p:cNvPr>
              <p:cNvSpPr/>
              <p:nvPr/>
            </p:nvSpPr>
            <p:spPr>
              <a:xfrm>
                <a:off x="232613" y="4202621"/>
                <a:ext cx="11833011" cy="457561"/>
              </a:xfrm>
              <a:prstGeom prst="rect">
                <a:avLst/>
              </a:prstGeom>
            </p:spPr>
            <p:txBody>
              <a:bodyPr wrap="square">
                <a:spAutoFit/>
              </a:bodyPr>
              <a:lstStyle/>
              <a:p>
                <a:r>
                  <a:rPr lang="en-US" sz="2200" dirty="0"/>
                  <a:t>Infinitely many </a:t>
                </a:r>
                <a14:m>
                  <m:oMath xmlns:m="http://schemas.openxmlformats.org/officeDocument/2006/math">
                    <m:r>
                      <a:rPr lang="en-US" sz="2200" i="1" smtClean="0">
                        <a:solidFill>
                          <a:srgbClr val="FF0000"/>
                        </a:solidFill>
                        <a:latin typeface="Cambria Math" panose="02040503050406030204" pitchFamily="18" charset="0"/>
                      </a:rPr>
                      <m:t>h</m:t>
                    </m:r>
                    <m:r>
                      <a:rPr lang="en-US" sz="2200" i="1" smtClean="0">
                        <a:solidFill>
                          <a:srgbClr val="FF0000"/>
                        </a:solidFill>
                        <a:latin typeface="Cambria Math" panose="02040503050406030204" pitchFamily="18" charset="0"/>
                      </a:rPr>
                      <m:t> </m:t>
                    </m:r>
                    <m:r>
                      <m:rPr>
                        <m:sty m:val="p"/>
                      </m:rPr>
                      <a:rPr lang="en-US" sz="2200">
                        <a:solidFill>
                          <a:srgbClr val="FF0000"/>
                        </a:solidFill>
                        <a:latin typeface="Cambria Math" panose="02040503050406030204" pitchFamily="18" charset="0"/>
                      </a:rPr>
                      <m:t>Δ</m:t>
                    </m:r>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h</m:t>
                        </m:r>
                      </m:e>
                      <m:sub>
                        <m:r>
                          <a:rPr lang="en-US" sz="2200" i="1">
                            <a:solidFill>
                              <a:srgbClr val="FF0000"/>
                            </a:solidFill>
                            <a:latin typeface="Cambria Math" panose="02040503050406030204" pitchFamily="18" charset="0"/>
                          </a:rPr>
                          <m:t>𝑝𝑟𝑜𝑥𝑦</m:t>
                        </m:r>
                      </m:sub>
                    </m:sSub>
                  </m:oMath>
                </a14:m>
                <a:r>
                  <a:rPr lang="en-US" sz="2200" dirty="0"/>
                  <a:t>: </a:t>
                </a:r>
                <a:r>
                  <a:rPr lang="en-US" sz="2200" dirty="0" err="1">
                    <a:solidFill>
                      <a:schemeClr val="accent3"/>
                    </a:solidFill>
                  </a:rPr>
                  <a:t>i.i.d</a:t>
                </a:r>
                <a:r>
                  <a:rPr lang="en-US" sz="2200" dirty="0">
                    <a:solidFill>
                      <a:schemeClr val="accent3"/>
                    </a:solidFill>
                  </a:rPr>
                  <a:t> instances </a:t>
                </a:r>
                <a:r>
                  <a:rPr lang="en-US" sz="2200" dirty="0"/>
                  <a:t>and finite </a:t>
                </a:r>
                <a:r>
                  <a:rPr lang="en-US" sz="2200" dirty="0">
                    <a:solidFill>
                      <a:schemeClr val="accent3"/>
                    </a:solidFill>
                  </a:rPr>
                  <a:t>VC dimension </a:t>
                </a:r>
                <a:r>
                  <a:rPr lang="en-US" sz="2200" dirty="0"/>
                  <a:t>bounds this.</a:t>
                </a:r>
              </a:p>
            </p:txBody>
          </p:sp>
        </mc:Choice>
        <mc:Fallback xmlns="">
          <p:sp>
            <p:nvSpPr>
              <p:cNvPr id="42" name="Rectangle 41">
                <a:extLst>
                  <a:ext uri="{FF2B5EF4-FFF2-40B4-BE49-F238E27FC236}">
                    <a16:creationId xmlns:a16="http://schemas.microsoft.com/office/drawing/2014/main" id="{361D99CB-9166-5B4E-A51C-C3DB2EDD49A2}"/>
                  </a:ext>
                </a:extLst>
              </p:cNvPr>
              <p:cNvSpPr>
                <a:spLocks noRot="1" noChangeAspect="1" noMove="1" noResize="1" noEditPoints="1" noAdjustHandles="1" noChangeArrowheads="1" noChangeShapeType="1" noTextEdit="1"/>
              </p:cNvSpPr>
              <p:nvPr/>
            </p:nvSpPr>
            <p:spPr>
              <a:xfrm>
                <a:off x="232613" y="4202621"/>
                <a:ext cx="11833011" cy="457561"/>
              </a:xfrm>
              <a:prstGeom prst="rect">
                <a:avLst/>
              </a:prstGeom>
              <a:blipFill>
                <a:blip r:embed="rId18"/>
                <a:stretch>
                  <a:fillRect l="-644" t="-810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282582E-1617-944B-BF9A-018880471116}"/>
                  </a:ext>
                </a:extLst>
              </p:cNvPr>
              <p:cNvSpPr/>
              <p:nvPr/>
            </p:nvSpPr>
            <p:spPr>
              <a:xfrm>
                <a:off x="5286938" y="4985398"/>
                <a:ext cx="4246162" cy="668260"/>
              </a:xfrm>
              <a:prstGeom prst="rect">
                <a:avLst/>
              </a:prstGeom>
              <a:ln w="22225">
                <a:solidFill>
                  <a:srgbClr val="FF9300"/>
                </a:solidFill>
              </a:ln>
            </p:spPr>
            <p:txBody>
              <a:bodyPr wrap="none">
                <a:spAutoFit/>
              </a:bodyPr>
              <a:lstStyle/>
              <a:p>
                <a:r>
                  <a:rPr lang="en-US" b="1" dirty="0">
                    <a:solidFill>
                      <a:srgbClr val="FF9300"/>
                    </a:solidFill>
                  </a:rPr>
                  <a:t>Anti-Concentration: </a:t>
                </a:r>
              </a:p>
              <a:p>
                <a:r>
                  <a:rPr lang="en-US" dirty="0"/>
                  <a:t>Not too many points fall </a:t>
                </a:r>
                <a:r>
                  <a:rPr lang="en-US" b="1" dirty="0"/>
                  <a:t>in any </a:t>
                </a:r>
                <a14:m>
                  <m:oMath xmlns:m="http://schemas.openxmlformats.org/officeDocument/2006/math">
                    <m:r>
                      <a:rPr lang="en-US" i="1" smtClean="0">
                        <a:solidFill>
                          <a:srgbClr val="FF0000"/>
                        </a:solidFill>
                        <a:latin typeface="Cambria Math" panose="02040503050406030204" pitchFamily="18" charset="0"/>
                      </a:rPr>
                      <m:t>h</m:t>
                    </m:r>
                    <m:r>
                      <a:rPr lang="en-US" i="1" smtClean="0">
                        <a:solidFill>
                          <a:srgbClr val="FF0000"/>
                        </a:solidFill>
                        <a:latin typeface="Cambria Math" panose="02040503050406030204" pitchFamily="18" charset="0"/>
                      </a:rPr>
                      <m:t> </m:t>
                    </m:r>
                    <m:r>
                      <m:rPr>
                        <m:sty m:val="p"/>
                      </m:rPr>
                      <a:rPr lang="en-US">
                        <a:solidFill>
                          <a:srgbClr val="FF0000"/>
                        </a:solidFill>
                        <a:latin typeface="Cambria Math" panose="02040503050406030204" pitchFamily="18" charset="0"/>
                      </a:rPr>
                      <m:t>Δ</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𝑝𝑟𝑜𝑥𝑦</m:t>
                        </m:r>
                      </m:sub>
                    </m:sSub>
                  </m:oMath>
                </a14:m>
                <a:endParaRPr lang="en-US" dirty="0"/>
              </a:p>
            </p:txBody>
          </p:sp>
        </mc:Choice>
        <mc:Fallback xmlns="">
          <p:sp>
            <p:nvSpPr>
              <p:cNvPr id="43" name="Rectangle 42">
                <a:extLst>
                  <a:ext uri="{FF2B5EF4-FFF2-40B4-BE49-F238E27FC236}">
                    <a16:creationId xmlns:a16="http://schemas.microsoft.com/office/drawing/2014/main" id="{C282582E-1617-944B-BF9A-018880471116}"/>
                  </a:ext>
                </a:extLst>
              </p:cNvPr>
              <p:cNvSpPr>
                <a:spLocks noRot="1" noChangeAspect="1" noMove="1" noResize="1" noEditPoints="1" noAdjustHandles="1" noChangeArrowheads="1" noChangeShapeType="1" noTextEdit="1"/>
              </p:cNvSpPr>
              <p:nvPr/>
            </p:nvSpPr>
            <p:spPr>
              <a:xfrm>
                <a:off x="5286938" y="4985398"/>
                <a:ext cx="4246162" cy="668260"/>
              </a:xfrm>
              <a:prstGeom prst="rect">
                <a:avLst/>
              </a:prstGeom>
              <a:blipFill>
                <a:blip r:embed="rId19"/>
                <a:stretch>
                  <a:fillRect l="-890" t="-1818" b="-9091"/>
                </a:stretch>
              </a:blipFill>
              <a:ln w="22225">
                <a:solidFill>
                  <a:srgbClr val="FF9300"/>
                </a:solidFill>
              </a:ln>
            </p:spPr>
            <p:txBody>
              <a:bodyPr/>
              <a:lstStyle/>
              <a:p>
                <a:r>
                  <a:rPr lang="en-US">
                    <a:noFill/>
                  </a:rPr>
                  <a:t> </a:t>
                </a:r>
              </a:p>
            </p:txBody>
          </p:sp>
        </mc:Fallback>
      </mc:AlternateContent>
      <p:sp>
        <p:nvSpPr>
          <p:cNvPr id="44" name="Freeform 43">
            <a:extLst>
              <a:ext uri="{FF2B5EF4-FFF2-40B4-BE49-F238E27FC236}">
                <a16:creationId xmlns:a16="http://schemas.microsoft.com/office/drawing/2014/main" id="{BF0ECC57-2877-5944-A96C-C3C269EC45B7}"/>
              </a:ext>
            </a:extLst>
          </p:cNvPr>
          <p:cNvSpPr/>
          <p:nvPr/>
        </p:nvSpPr>
        <p:spPr>
          <a:xfrm>
            <a:off x="4612679" y="5241421"/>
            <a:ext cx="669683" cy="531489"/>
          </a:xfrm>
          <a:custGeom>
            <a:avLst/>
            <a:gdLst>
              <a:gd name="connsiteX0" fmla="*/ 675861 w 675861"/>
              <a:gd name="connsiteY0" fmla="*/ 39531 h 450349"/>
              <a:gd name="connsiteX1" fmla="*/ 225287 w 675861"/>
              <a:gd name="connsiteY1" fmla="*/ 39531 h 450349"/>
              <a:gd name="connsiteX2" fmla="*/ 0 w 675861"/>
              <a:gd name="connsiteY2" fmla="*/ 450349 h 450349"/>
              <a:gd name="connsiteX0" fmla="*/ 675861 w 675861"/>
              <a:gd name="connsiteY0" fmla="*/ 10084 h 420902"/>
              <a:gd name="connsiteX1" fmla="*/ 219109 w 675861"/>
              <a:gd name="connsiteY1" fmla="*/ 102760 h 420902"/>
              <a:gd name="connsiteX2" fmla="*/ 0 w 675861"/>
              <a:gd name="connsiteY2" fmla="*/ 420902 h 420902"/>
              <a:gd name="connsiteX0" fmla="*/ 669683 w 669683"/>
              <a:gd name="connsiteY0" fmla="*/ 10084 h 532113"/>
              <a:gd name="connsiteX1" fmla="*/ 212931 w 669683"/>
              <a:gd name="connsiteY1" fmla="*/ 102760 h 532113"/>
              <a:gd name="connsiteX2" fmla="*/ 0 w 669683"/>
              <a:gd name="connsiteY2" fmla="*/ 532113 h 532113"/>
              <a:gd name="connsiteX0" fmla="*/ 669683 w 669683"/>
              <a:gd name="connsiteY0" fmla="*/ 9460 h 531489"/>
              <a:gd name="connsiteX1" fmla="*/ 225287 w 669683"/>
              <a:gd name="connsiteY1" fmla="*/ 108314 h 531489"/>
              <a:gd name="connsiteX2" fmla="*/ 0 w 669683"/>
              <a:gd name="connsiteY2" fmla="*/ 531489 h 531489"/>
            </a:gdLst>
            <a:ahLst/>
            <a:cxnLst>
              <a:cxn ang="0">
                <a:pos x="connsiteX0" y="connsiteY0"/>
              </a:cxn>
              <a:cxn ang="0">
                <a:pos x="connsiteX1" y="connsiteY1"/>
              </a:cxn>
              <a:cxn ang="0">
                <a:pos x="connsiteX2" y="connsiteY2"/>
              </a:cxn>
            </a:cxnLst>
            <a:rect l="l" t="t" r="r" b="b"/>
            <a:pathLst>
              <a:path w="669683" h="531489">
                <a:moveTo>
                  <a:pt x="669683" y="9460"/>
                </a:moveTo>
                <a:cubicBezTo>
                  <a:pt x="500718" y="-24775"/>
                  <a:pt x="337931" y="39844"/>
                  <a:pt x="225287" y="108314"/>
                </a:cubicBezTo>
                <a:cubicBezTo>
                  <a:pt x="112643" y="176784"/>
                  <a:pt x="56321" y="360315"/>
                  <a:pt x="0" y="531489"/>
                </a:cubicBezTo>
              </a:path>
            </a:pathLst>
          </a:custGeom>
          <a:noFill/>
          <a:ln w="19050">
            <a:solidFill>
              <a:srgbClr val="FF93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967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animBg="1"/>
      <p:bldP spid="4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423158" y="856409"/>
                <a:ext cx="8534401" cy="461161"/>
              </a:xfrm>
            </p:spPr>
            <p:txBody>
              <a:bodyPr>
                <a:normAutofit/>
              </a:bodyPr>
              <a:lstStyle/>
              <a:p>
                <a:pPr marL="0" indent="0">
                  <a:buNone/>
                </a:pPr>
                <a:r>
                  <a:rPr lang="en-US" sz="2200" dirty="0"/>
                  <a:t>We could approximate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oMath>
                </a14:m>
                <a:r>
                  <a:rPr lang="en-US" sz="2200" dirty="0"/>
                  <a:t> that’s potentially infinite, with a finite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a:t>
                </a:r>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7223915A-DC13-DE4F-B51E-B891F9A8DF4F}"/>
                  </a:ext>
                </a:extLst>
              </p:cNvPr>
              <p:cNvSpPr>
                <a:spLocks noGrp="1" noRot="1" noChangeAspect="1" noMove="1" noResize="1" noEditPoints="1" noAdjustHandles="1" noChangeArrowheads="1" noChangeShapeType="1" noTextEdit="1"/>
              </p:cNvSpPr>
              <p:nvPr>
                <p:ph idx="1"/>
              </p:nvPr>
            </p:nvSpPr>
            <p:spPr>
              <a:xfrm>
                <a:off x="423158" y="856409"/>
                <a:ext cx="8534401" cy="461161"/>
              </a:xfrm>
              <a:blipFill>
                <a:blip r:embed="rId2"/>
                <a:stretch>
                  <a:fillRect l="-892" t="-13514" b="-13514"/>
                </a:stretch>
              </a:blipFill>
            </p:spPr>
            <p:txBody>
              <a:bodyPr/>
              <a:lstStyle/>
              <a:p>
                <a:r>
                  <a:rPr lang="en-US">
                    <a:noFill/>
                  </a:rPr>
                  <a:t> </a:t>
                </a:r>
              </a:p>
            </p:txBody>
          </p:sp>
        </mc:Fallback>
      </mc:AlternateContent>
      <p:cxnSp>
        <p:nvCxnSpPr>
          <p:cNvPr id="4" name="Straight Arrow Connector 3">
            <a:extLst>
              <a:ext uri="{FF2B5EF4-FFF2-40B4-BE49-F238E27FC236}">
                <a16:creationId xmlns:a16="http://schemas.microsoft.com/office/drawing/2014/main" id="{914CDB08-D548-834B-86CD-9268FA1C7E9B}"/>
              </a:ext>
            </a:extLst>
          </p:cNvPr>
          <p:cNvCxnSpPr/>
          <p:nvPr/>
        </p:nvCxnSpPr>
        <p:spPr>
          <a:xfrm>
            <a:off x="1975100" y="6293664"/>
            <a:ext cx="7664756" cy="0"/>
          </a:xfrm>
          <a:prstGeom prst="straightConnector1">
            <a:avLst/>
          </a:prstGeom>
          <a:ln w="15875">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D380E414-6DDB-1948-B1CC-7F99194D14F4}"/>
                  </a:ext>
                </a:extLst>
              </p:cNvPr>
              <p:cNvSpPr/>
              <p:nvPr/>
            </p:nvSpPr>
            <p:spPr>
              <a:xfrm>
                <a:off x="4245465" y="6327762"/>
                <a:ext cx="36984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00B0F0"/>
                          </a:solidFill>
                          <a:effectLst>
                            <a:glow rad="101600">
                              <a:schemeClr val="bg1"/>
                            </a:glow>
                          </a:effectLst>
                          <a:latin typeface="Cambria Math" panose="02040503050406030204" pitchFamily="18" charset="0"/>
                          <a:ea typeface="Cambria Math" panose="02040503050406030204" pitchFamily="18" charset="0"/>
                        </a:rPr>
                        <m:t>h</m:t>
                      </m:r>
                    </m:oMath>
                  </m:oMathPara>
                </a14:m>
                <a:endParaRPr lang="en-US" dirty="0">
                  <a:solidFill>
                    <a:srgbClr val="00B0F0"/>
                  </a:solidFill>
                </a:endParaRPr>
              </a:p>
            </p:txBody>
          </p:sp>
        </mc:Choice>
        <mc:Fallback xmlns="">
          <p:sp>
            <p:nvSpPr>
              <p:cNvPr id="5" name="Rectangle 4">
                <a:extLst>
                  <a:ext uri="{FF2B5EF4-FFF2-40B4-BE49-F238E27FC236}">
                    <a16:creationId xmlns:a16="http://schemas.microsoft.com/office/drawing/2014/main" id="{D380E414-6DDB-1948-B1CC-7F99194D14F4}"/>
                  </a:ext>
                </a:extLst>
              </p:cNvPr>
              <p:cNvSpPr>
                <a:spLocks noRot="1" noChangeAspect="1" noMove="1" noResize="1" noEditPoints="1" noAdjustHandles="1" noChangeArrowheads="1" noChangeShapeType="1" noTextEdit="1"/>
              </p:cNvSpPr>
              <p:nvPr/>
            </p:nvSpPr>
            <p:spPr>
              <a:xfrm>
                <a:off x="4245465" y="6327762"/>
                <a:ext cx="369845" cy="369332"/>
              </a:xfrm>
              <a:prstGeom prst="rect">
                <a:avLst/>
              </a:prstGeom>
              <a:blipFill>
                <a:blip r:embed="rId3"/>
                <a:stretch>
                  <a:fillRect l="-3333"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B43EB8FC-A767-AC49-8371-7937BE8C4897}"/>
                  </a:ext>
                </a:extLst>
              </p:cNvPr>
              <p:cNvSpPr/>
              <p:nvPr/>
            </p:nvSpPr>
            <p:spPr>
              <a:xfrm>
                <a:off x="4668193" y="6350770"/>
                <a:ext cx="879600"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ctrlPr>
                        </m:sSubPr>
                        <m:e>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h</m:t>
                          </m:r>
                        </m:e>
                        <m:sub>
                          <m:r>
                            <a:rPr lang="en-US" i="1">
                              <a:solidFill>
                                <a:schemeClr val="accent2"/>
                              </a:solidFill>
                              <a:effectLst>
                                <a:glow rad="101600">
                                  <a:schemeClr val="bg1"/>
                                </a:glow>
                              </a:effectLst>
                              <a:latin typeface="Cambria Math" panose="02040503050406030204" pitchFamily="18" charset="0"/>
                              <a:ea typeface="Cambria Math" panose="02040503050406030204" pitchFamily="18" charset="0"/>
                            </a:rPr>
                            <m:t>𝑝𝑟𝑜𝑥𝑦</m:t>
                          </m:r>
                        </m:sub>
                      </m:sSub>
                    </m:oMath>
                  </m:oMathPara>
                </a14:m>
                <a:endParaRPr lang="en-US" dirty="0"/>
              </a:p>
            </p:txBody>
          </p:sp>
        </mc:Choice>
        <mc:Fallback xmlns="">
          <p:sp>
            <p:nvSpPr>
              <p:cNvPr id="6" name="Rectangle 5">
                <a:extLst>
                  <a:ext uri="{FF2B5EF4-FFF2-40B4-BE49-F238E27FC236}">
                    <a16:creationId xmlns:a16="http://schemas.microsoft.com/office/drawing/2014/main" id="{B43EB8FC-A767-AC49-8371-7937BE8C4897}"/>
                  </a:ext>
                </a:extLst>
              </p:cNvPr>
              <p:cNvSpPr>
                <a:spLocks noRot="1" noChangeAspect="1" noMove="1" noResize="1" noEditPoints="1" noAdjustHandles="1" noChangeArrowheads="1" noChangeShapeType="1" noTextEdit="1"/>
              </p:cNvSpPr>
              <p:nvPr/>
            </p:nvSpPr>
            <p:spPr>
              <a:xfrm>
                <a:off x="4668193" y="6350770"/>
                <a:ext cx="879600" cy="391261"/>
              </a:xfrm>
              <a:prstGeom prst="rect">
                <a:avLst/>
              </a:prstGeom>
              <a:blipFill>
                <a:blip r:embed="rId4"/>
                <a:stretch>
                  <a:fillRect l="-1429" b="-16129"/>
                </a:stretch>
              </a:blipFill>
            </p:spPr>
            <p:txBody>
              <a:bodyPr/>
              <a:lstStyle/>
              <a:p>
                <a:r>
                  <a:rPr lang="en-US">
                    <a:noFill/>
                  </a:rPr>
                  <a:t> </a:t>
                </a:r>
              </a:p>
            </p:txBody>
          </p:sp>
        </mc:Fallback>
      </mc:AlternateContent>
      <p:cxnSp>
        <p:nvCxnSpPr>
          <p:cNvPr id="7" name="Straight Connector 6">
            <a:extLst>
              <a:ext uri="{FF2B5EF4-FFF2-40B4-BE49-F238E27FC236}">
                <a16:creationId xmlns:a16="http://schemas.microsoft.com/office/drawing/2014/main" id="{A2256775-86D3-5643-88E3-4D965BCCA4CC}"/>
              </a:ext>
            </a:extLst>
          </p:cNvPr>
          <p:cNvCxnSpPr>
            <a:cxnSpLocks/>
          </p:cNvCxnSpPr>
          <p:nvPr/>
        </p:nvCxnSpPr>
        <p:spPr>
          <a:xfrm>
            <a:off x="4323066" y="5411182"/>
            <a:ext cx="0" cy="8798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FC68279-7C66-3744-A76D-F2C6A448E717}"/>
              </a:ext>
            </a:extLst>
          </p:cNvPr>
          <p:cNvCxnSpPr>
            <a:cxnSpLocks/>
          </p:cNvCxnSpPr>
          <p:nvPr/>
        </p:nvCxnSpPr>
        <p:spPr>
          <a:xfrm>
            <a:off x="4049462"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76602EC-B0CF-B244-8AB8-FA4B4039E71D}"/>
              </a:ext>
            </a:extLst>
          </p:cNvPr>
          <p:cNvCxnSpPr>
            <a:cxnSpLocks/>
          </p:cNvCxnSpPr>
          <p:nvPr/>
        </p:nvCxnSpPr>
        <p:spPr>
          <a:xfrm>
            <a:off x="4817878"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24061B5-D329-8943-BFCA-7A76DFB45435}"/>
              </a:ext>
            </a:extLst>
          </p:cNvPr>
          <p:cNvCxnSpPr>
            <a:cxnSpLocks/>
          </p:cNvCxnSpPr>
          <p:nvPr/>
        </p:nvCxnSpPr>
        <p:spPr>
          <a:xfrm>
            <a:off x="362274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4531F4B-4614-204D-810F-7547E57154DD}"/>
              </a:ext>
            </a:extLst>
          </p:cNvPr>
          <p:cNvCxnSpPr>
            <a:cxnSpLocks/>
          </p:cNvCxnSpPr>
          <p:nvPr/>
        </p:nvCxnSpPr>
        <p:spPr>
          <a:xfrm>
            <a:off x="3823270" y="4890284"/>
            <a:ext cx="0" cy="141708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726C95B-CF10-474F-8ED0-19E88DE92578}"/>
              </a:ext>
            </a:extLst>
          </p:cNvPr>
          <p:cNvCxnSpPr>
            <a:cxnSpLocks/>
          </p:cNvCxnSpPr>
          <p:nvPr/>
        </p:nvCxnSpPr>
        <p:spPr>
          <a:xfrm>
            <a:off x="55477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868ADF4-DABC-9447-B711-47BD9DF910F2}"/>
              </a:ext>
            </a:extLst>
          </p:cNvPr>
          <p:cNvCxnSpPr>
            <a:cxnSpLocks/>
          </p:cNvCxnSpPr>
          <p:nvPr/>
        </p:nvCxnSpPr>
        <p:spPr>
          <a:xfrm>
            <a:off x="614911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5F05697-E02E-7940-8B38-515A5A0D0F04}"/>
              </a:ext>
            </a:extLst>
          </p:cNvPr>
          <p:cNvCxnSpPr>
            <a:cxnSpLocks/>
          </p:cNvCxnSpPr>
          <p:nvPr/>
        </p:nvCxnSpPr>
        <p:spPr>
          <a:xfrm>
            <a:off x="6638406"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41E35CC-6FA1-674B-9BC8-79472C783AAE}"/>
              </a:ext>
            </a:extLst>
          </p:cNvPr>
          <p:cNvCxnSpPr>
            <a:cxnSpLocks/>
          </p:cNvCxnSpPr>
          <p:nvPr/>
        </p:nvCxnSpPr>
        <p:spPr>
          <a:xfrm>
            <a:off x="7029841"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A7DD40F-634C-3C40-BB8E-85CADDC0B9D6}"/>
              </a:ext>
            </a:extLst>
          </p:cNvPr>
          <p:cNvCxnSpPr>
            <a:cxnSpLocks/>
          </p:cNvCxnSpPr>
          <p:nvPr/>
        </p:nvCxnSpPr>
        <p:spPr>
          <a:xfrm>
            <a:off x="733992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6F3FF8D-98F1-C649-8F4B-C9A22C691D7A}"/>
              </a:ext>
            </a:extLst>
          </p:cNvPr>
          <p:cNvCxnSpPr>
            <a:cxnSpLocks/>
          </p:cNvCxnSpPr>
          <p:nvPr/>
        </p:nvCxnSpPr>
        <p:spPr>
          <a:xfrm>
            <a:off x="75848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DDD5D4D-3122-4E44-8EF0-E2F83C0938A4}"/>
              </a:ext>
            </a:extLst>
          </p:cNvPr>
          <p:cNvCxnSpPr>
            <a:cxnSpLocks/>
          </p:cNvCxnSpPr>
          <p:nvPr/>
        </p:nvCxnSpPr>
        <p:spPr>
          <a:xfrm>
            <a:off x="7814293"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2C59EC-E0BD-764C-BA1C-788E489BB900}"/>
              </a:ext>
            </a:extLst>
          </p:cNvPr>
          <p:cNvCxnSpPr>
            <a:cxnSpLocks/>
          </p:cNvCxnSpPr>
          <p:nvPr/>
        </p:nvCxnSpPr>
        <p:spPr>
          <a:xfrm>
            <a:off x="8168824"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BF9B569-61C4-4F43-9254-482D3E49A16E}"/>
              </a:ext>
            </a:extLst>
          </p:cNvPr>
          <p:cNvCxnSpPr>
            <a:cxnSpLocks/>
          </p:cNvCxnSpPr>
          <p:nvPr/>
        </p:nvCxnSpPr>
        <p:spPr>
          <a:xfrm>
            <a:off x="8754359"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54FE70D-E6BD-8C41-AEC0-D7067DC13353}"/>
              </a:ext>
            </a:extLst>
          </p:cNvPr>
          <p:cNvCxnSpPr>
            <a:cxnSpLocks/>
          </p:cNvCxnSpPr>
          <p:nvPr/>
        </p:nvCxnSpPr>
        <p:spPr>
          <a:xfrm>
            <a:off x="3322755" y="5002822"/>
            <a:ext cx="0" cy="128825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2F90A9C-C377-4D42-A292-229A4F5829C2}"/>
              </a:ext>
            </a:extLst>
          </p:cNvPr>
          <p:cNvSpPr/>
          <p:nvPr/>
        </p:nvSpPr>
        <p:spPr>
          <a:xfrm>
            <a:off x="4352192" y="5517058"/>
            <a:ext cx="438247" cy="774500"/>
          </a:xfrm>
          <a:prstGeom prst="rect">
            <a:avLst/>
          </a:prstGeom>
          <a:pattFill prst="wdUpDiag">
            <a:fgClr>
              <a:srgbClr val="00B050"/>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24">
            <a:extLst>
              <a:ext uri="{FF2B5EF4-FFF2-40B4-BE49-F238E27FC236}">
                <a16:creationId xmlns:a16="http://schemas.microsoft.com/office/drawing/2014/main" id="{C451F579-EFB1-E142-89BF-40562D09EB3C}"/>
              </a:ext>
            </a:extLst>
          </p:cNvPr>
          <p:cNvSpPr/>
          <p:nvPr/>
        </p:nvSpPr>
        <p:spPr>
          <a:xfrm>
            <a:off x="2931283" y="5008647"/>
            <a:ext cx="5949538" cy="1133595"/>
          </a:xfrm>
          <a:custGeom>
            <a:avLst/>
            <a:gdLst>
              <a:gd name="connsiteX0" fmla="*/ 0 w 5949538"/>
              <a:gd name="connsiteY0" fmla="*/ 1211331 h 1285661"/>
              <a:gd name="connsiteX1" fmla="*/ 890650 w 5949538"/>
              <a:gd name="connsiteY1" fmla="*/ 48 h 1285661"/>
              <a:gd name="connsiteX2" fmla="*/ 2137559 w 5949538"/>
              <a:gd name="connsiteY2" fmla="*/ 1163830 h 1285661"/>
              <a:gd name="connsiteX3" fmla="*/ 3740728 w 5949538"/>
              <a:gd name="connsiteY3" fmla="*/ 1211331 h 1285661"/>
              <a:gd name="connsiteX4" fmla="*/ 4868883 w 5949538"/>
              <a:gd name="connsiteY4" fmla="*/ 819445 h 1285661"/>
              <a:gd name="connsiteX5" fmla="*/ 5949538 w 5949538"/>
              <a:gd name="connsiteY5" fmla="*/ 1246957 h 1285661"/>
              <a:gd name="connsiteX0" fmla="*/ 0 w 5949538"/>
              <a:gd name="connsiteY0" fmla="*/ 1211331 h 1250956"/>
              <a:gd name="connsiteX1" fmla="*/ 890650 w 5949538"/>
              <a:gd name="connsiteY1" fmla="*/ 48 h 1250956"/>
              <a:gd name="connsiteX2" fmla="*/ 2137559 w 5949538"/>
              <a:gd name="connsiteY2" fmla="*/ 1163830 h 1250956"/>
              <a:gd name="connsiteX3" fmla="*/ 3788229 w 5949538"/>
              <a:gd name="connsiteY3" fmla="*/ 1128204 h 1250956"/>
              <a:gd name="connsiteX4" fmla="*/ 4868883 w 5949538"/>
              <a:gd name="connsiteY4" fmla="*/ 819445 h 1250956"/>
              <a:gd name="connsiteX5" fmla="*/ 5949538 w 5949538"/>
              <a:gd name="connsiteY5" fmla="*/ 1246957 h 1250956"/>
              <a:gd name="connsiteX0" fmla="*/ 0 w 5949538"/>
              <a:gd name="connsiteY0" fmla="*/ 1211331 h 1250502"/>
              <a:gd name="connsiteX1" fmla="*/ 890650 w 5949538"/>
              <a:gd name="connsiteY1" fmla="*/ 48 h 1250502"/>
              <a:gd name="connsiteX2" fmla="*/ 2137559 w 5949538"/>
              <a:gd name="connsiteY2" fmla="*/ 1163830 h 1250502"/>
              <a:gd name="connsiteX3" fmla="*/ 3788229 w 5949538"/>
              <a:gd name="connsiteY3" fmla="*/ 1128204 h 1250502"/>
              <a:gd name="connsiteX4" fmla="*/ 4762005 w 5949538"/>
              <a:gd name="connsiteY4" fmla="*/ 831321 h 1250502"/>
              <a:gd name="connsiteX5" fmla="*/ 5949538 w 5949538"/>
              <a:gd name="connsiteY5" fmla="*/ 1246957 h 1250502"/>
              <a:gd name="connsiteX0" fmla="*/ 0 w 5949538"/>
              <a:gd name="connsiteY0" fmla="*/ 1211329 h 1246955"/>
              <a:gd name="connsiteX1" fmla="*/ 890650 w 5949538"/>
              <a:gd name="connsiteY1" fmla="*/ 46 h 1246955"/>
              <a:gd name="connsiteX2" fmla="*/ 2137559 w 5949538"/>
              <a:gd name="connsiteY2" fmla="*/ 1163828 h 1246955"/>
              <a:gd name="connsiteX3" fmla="*/ 4762005 w 5949538"/>
              <a:gd name="connsiteY3" fmla="*/ 831319 h 1246955"/>
              <a:gd name="connsiteX4" fmla="*/ 5949538 w 5949538"/>
              <a:gd name="connsiteY4" fmla="*/ 1246955 h 1246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49538" h="1246955">
                <a:moveTo>
                  <a:pt x="0" y="1211329"/>
                </a:moveTo>
                <a:cubicBezTo>
                  <a:pt x="267195" y="609646"/>
                  <a:pt x="534390" y="7963"/>
                  <a:pt x="890650" y="46"/>
                </a:cubicBezTo>
                <a:cubicBezTo>
                  <a:pt x="1246910" y="-7871"/>
                  <a:pt x="1492333" y="1025283"/>
                  <a:pt x="2137559" y="1163828"/>
                </a:cubicBezTo>
                <a:cubicBezTo>
                  <a:pt x="2782785" y="1302373"/>
                  <a:pt x="4126675" y="817465"/>
                  <a:pt x="4762005" y="831319"/>
                </a:cubicBezTo>
                <a:cubicBezTo>
                  <a:pt x="5130140" y="837257"/>
                  <a:pt x="5593278" y="1036168"/>
                  <a:pt x="5949538" y="124695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06EFD1-86CD-1A44-95DB-8F2ADD4DDE9A}"/>
                  </a:ext>
                </a:extLst>
              </p:cNvPr>
              <p:cNvSpPr/>
              <p:nvPr/>
            </p:nvSpPr>
            <p:spPr>
              <a:xfrm>
                <a:off x="4407524" y="5913197"/>
                <a:ext cx="35067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a:effectLst>
                            <a:glow rad="203200">
                              <a:schemeClr val="bg1"/>
                            </a:glow>
                          </a:effectLst>
                          <a:latin typeface="Cambria Math" panose="02040503050406030204" pitchFamily="18" charset="0"/>
                          <a:ea typeface="Cambria Math" panose="02040503050406030204" pitchFamily="18" charset="0"/>
                        </a:rPr>
                        <m:t>𝜖</m:t>
                      </m:r>
                    </m:oMath>
                  </m:oMathPara>
                </a14:m>
                <a:endParaRPr lang="en-US" dirty="0">
                  <a:effectLst>
                    <a:glow rad="203200">
                      <a:schemeClr val="bg1"/>
                    </a:glow>
                  </a:effectLst>
                </a:endParaRPr>
              </a:p>
            </p:txBody>
          </p:sp>
        </mc:Choice>
        <mc:Fallback xmlns="">
          <p:sp>
            <p:nvSpPr>
              <p:cNvPr id="26" name="Rectangle 25">
                <a:extLst>
                  <a:ext uri="{FF2B5EF4-FFF2-40B4-BE49-F238E27FC236}">
                    <a16:creationId xmlns:a16="http://schemas.microsoft.com/office/drawing/2014/main" id="{A706EFD1-86CD-1A44-95DB-8F2ADD4DDE9A}"/>
                  </a:ext>
                </a:extLst>
              </p:cNvPr>
              <p:cNvSpPr>
                <a:spLocks noRot="1" noChangeAspect="1" noMove="1" noResize="1" noEditPoints="1" noAdjustHandles="1" noChangeArrowheads="1" noChangeShapeType="1" noTextEdit="1"/>
              </p:cNvSpPr>
              <p:nvPr/>
            </p:nvSpPr>
            <p:spPr>
              <a:xfrm>
                <a:off x="4407524" y="5913197"/>
                <a:ext cx="350672" cy="369332"/>
              </a:xfrm>
              <a:prstGeom prst="rect">
                <a:avLst/>
              </a:prstGeom>
              <a:blipFill>
                <a:blip r:embed="rId5"/>
                <a:stretch>
                  <a:fillRect l="-7143" r="-3571"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E0D6B6E2-CE9D-BD43-9BD9-EEB1828628A1}"/>
                  </a:ext>
                </a:extLst>
              </p:cNvPr>
              <p:cNvSpPr/>
              <p:nvPr/>
            </p:nvSpPr>
            <p:spPr>
              <a:xfrm>
                <a:off x="4919390" y="2800332"/>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65" name="Rectangle 64">
                <a:extLst>
                  <a:ext uri="{FF2B5EF4-FFF2-40B4-BE49-F238E27FC236}">
                    <a16:creationId xmlns:a16="http://schemas.microsoft.com/office/drawing/2014/main" id="{E0D6B6E2-CE9D-BD43-9BD9-EEB1828628A1}"/>
                  </a:ext>
                </a:extLst>
              </p:cNvPr>
              <p:cNvSpPr>
                <a:spLocks noRot="1" noChangeAspect="1" noMove="1" noResize="1" noEditPoints="1" noAdjustHandles="1" noChangeArrowheads="1" noChangeShapeType="1" noTextEdit="1"/>
              </p:cNvSpPr>
              <p:nvPr/>
            </p:nvSpPr>
            <p:spPr>
              <a:xfrm>
                <a:off x="4919390" y="2800332"/>
                <a:ext cx="1548822" cy="369332"/>
              </a:xfrm>
              <a:prstGeom prst="rect">
                <a:avLst/>
              </a:prstGeom>
              <a:blipFill>
                <a:blip r:embed="rId11"/>
                <a:stretch>
                  <a:fillRect b="-20000"/>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8E90746E-F8E6-C247-9EB8-2FB54BDD1AEA}"/>
              </a:ext>
            </a:extLst>
          </p:cNvPr>
          <p:cNvGrpSpPr/>
          <p:nvPr/>
        </p:nvGrpSpPr>
        <p:grpSpPr>
          <a:xfrm>
            <a:off x="2260321" y="1459750"/>
            <a:ext cx="7974846" cy="1326860"/>
            <a:chOff x="2201413" y="1692523"/>
            <a:chExt cx="7974846" cy="1326860"/>
          </a:xfrm>
        </p:grpSpPr>
        <p:sp>
          <p:nvSpPr>
            <p:cNvPr id="68" name="Cloud 67">
              <a:extLst>
                <a:ext uri="{FF2B5EF4-FFF2-40B4-BE49-F238E27FC236}">
                  <a16:creationId xmlns:a16="http://schemas.microsoft.com/office/drawing/2014/main" id="{F73BBB80-CBB0-8D41-9A2E-5A7FF2AFAFA1}"/>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Rounded Corners 6">
              <a:extLst>
                <a:ext uri="{FF2B5EF4-FFF2-40B4-BE49-F238E27FC236}">
                  <a16:creationId xmlns:a16="http://schemas.microsoft.com/office/drawing/2014/main" id="{B77168CC-B256-C347-9443-97FC0093794F}"/>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endParaRPr>
            </a:p>
          </p:txBody>
        </p:sp>
        <p:sp>
          <p:nvSpPr>
            <p:cNvPr id="70" name="Cloud 69">
              <a:extLst>
                <a:ext uri="{FF2B5EF4-FFF2-40B4-BE49-F238E27FC236}">
                  <a16:creationId xmlns:a16="http://schemas.microsoft.com/office/drawing/2014/main" id="{998D8DDD-CFBF-AF4F-93E1-20E5CBF660BA}"/>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71" name="Straight Arrow Connector 70">
              <a:extLst>
                <a:ext uri="{FF2B5EF4-FFF2-40B4-BE49-F238E27FC236}">
                  <a16:creationId xmlns:a16="http://schemas.microsoft.com/office/drawing/2014/main" id="{5B7FFBFC-061E-D745-9359-EDDD78165430}"/>
                </a:ext>
              </a:extLst>
            </p:cNvPr>
            <p:cNvCxnSpPr>
              <a:cxnSpLocks/>
              <a:stCxn id="70" idx="0"/>
              <a:endCxn id="68"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4254E8A-6E67-0F48-B279-E2A26F2DFA21}"/>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0813D988-6DCB-3749-A785-591E84DEF697}"/>
                    </a:ext>
                  </a:extLst>
                </p:cNvPr>
                <p:cNvSpPr txBox="1"/>
                <p:nvPr/>
              </p:nvSpPr>
              <p:spPr>
                <a:xfrm>
                  <a:off x="7489551" y="2093415"/>
                  <a:ext cx="2686708" cy="553998"/>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for </a:t>
                  </a:r>
                  <a14:m>
                    <m:oMath xmlns:m="http://schemas.openxmlformats.org/officeDocument/2006/math">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oMath>
                  </a14:m>
                  <a:endParaRPr lang="en-US" dirty="0">
                    <a:latin typeface="Cambria Math" panose="02040503050406030204" pitchFamily="18" charset="0"/>
                    <a:ea typeface="Cambria Math" panose="02040503050406030204" pitchFamily="18" charset="0"/>
                  </a:endParaRPr>
                </a:p>
              </p:txBody>
            </p:sp>
          </mc:Choice>
          <mc:Fallback xmlns="">
            <p:sp>
              <p:nvSpPr>
                <p:cNvPr id="73" name="TextBox 72">
                  <a:extLst>
                    <a:ext uri="{FF2B5EF4-FFF2-40B4-BE49-F238E27FC236}">
                      <a16:creationId xmlns:a16="http://schemas.microsoft.com/office/drawing/2014/main" id="{0813D988-6DCB-3749-A785-591E84DEF697}"/>
                    </a:ext>
                  </a:extLst>
                </p:cNvPr>
                <p:cNvSpPr txBox="1">
                  <a:spLocks noRot="1" noChangeAspect="1" noMove="1" noResize="1" noEditPoints="1" noAdjustHandles="1" noChangeArrowheads="1" noChangeShapeType="1" noTextEdit="1"/>
                </p:cNvSpPr>
                <p:nvPr/>
              </p:nvSpPr>
              <p:spPr>
                <a:xfrm>
                  <a:off x="7489551" y="2093415"/>
                  <a:ext cx="2686708" cy="553998"/>
                </a:xfrm>
                <a:prstGeom prst="rect">
                  <a:avLst/>
                </a:prstGeom>
                <a:blipFill>
                  <a:blip r:embed="rId13"/>
                  <a:stretch>
                    <a:fillRect l="-943" t="-13333" r="-2830"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3999A871-38E0-0F41-926A-0AED5B0BE5F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42" name="TextBox 41">
                  <a:extLst>
                    <a:ext uri="{FF2B5EF4-FFF2-40B4-BE49-F238E27FC236}">
                      <a16:creationId xmlns:a16="http://schemas.microsoft.com/office/drawing/2014/main" id="{2DE0A95A-686A-764D-8576-ACA26EA04EAF}"/>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14"/>
                  <a:stretch>
                    <a:fillRect/>
                  </a:stretch>
                </a:blipFill>
              </p:spPr>
              <p:txBody>
                <a:bodyPr/>
                <a:lstStyle/>
                <a:p>
                  <a:r>
                    <a:rPr lang="en-US">
                      <a:noFill/>
                    </a:rPr>
                    <a:t> </a:t>
                  </a:r>
                </a:p>
              </p:txBody>
            </p:sp>
          </mc:Fallback>
        </mc:AlternateContent>
      </p:grpSp>
      <p:graphicFrame>
        <p:nvGraphicFramePr>
          <p:cNvPr id="75" name="Table 6">
            <a:extLst>
              <a:ext uri="{FF2B5EF4-FFF2-40B4-BE49-F238E27FC236}">
                <a16:creationId xmlns:a16="http://schemas.microsoft.com/office/drawing/2014/main" id="{1F37CBE0-1524-CD44-A895-87C818836D4D}"/>
              </a:ext>
            </a:extLst>
          </p:cNvPr>
          <p:cNvGraphicFramePr>
            <a:graphicFrameLocks noGrp="1"/>
          </p:cNvGraphicFramePr>
          <p:nvPr/>
        </p:nvGraphicFramePr>
        <p:xfrm>
          <a:off x="5037011" y="1425922"/>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516FFFDE-3E5A-0E4E-9EE3-82531DBEBE73}"/>
                  </a:ext>
                </a:extLst>
              </p:cNvPr>
              <p:cNvSpPr txBox="1"/>
              <p:nvPr/>
            </p:nvSpPr>
            <p:spPr>
              <a:xfrm>
                <a:off x="5435830" y="18379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76" name="TextBox 75">
                <a:extLst>
                  <a:ext uri="{FF2B5EF4-FFF2-40B4-BE49-F238E27FC236}">
                    <a16:creationId xmlns:a16="http://schemas.microsoft.com/office/drawing/2014/main" id="{516FFFDE-3E5A-0E4E-9EE3-82531DBEBE73}"/>
                  </a:ext>
                </a:extLst>
              </p:cNvPr>
              <p:cNvSpPr txBox="1">
                <a:spLocks noRot="1" noChangeAspect="1" noMove="1" noResize="1" noEditPoints="1" noAdjustHandles="1" noChangeArrowheads="1" noChangeShapeType="1" noTextEdit="1"/>
              </p:cNvSpPr>
              <p:nvPr/>
            </p:nvSpPr>
            <p:spPr>
              <a:xfrm>
                <a:off x="5435830" y="1837945"/>
                <a:ext cx="633840" cy="523220"/>
              </a:xfrm>
              <a:prstGeom prst="rect">
                <a:avLst/>
              </a:prstGeom>
              <a:blipFill>
                <a:blip r:embed="rId15"/>
                <a:stretch>
                  <a:fillRect l="-13725" t="-4762" r="-11765" b="-16667"/>
                </a:stretch>
              </a:blipFill>
            </p:spPr>
            <p:txBody>
              <a:bodyPr/>
              <a:lstStyle/>
              <a:p>
                <a:r>
                  <a:rPr lang="en-US">
                    <a:noFill/>
                  </a:rPr>
                  <a:t> </a:t>
                </a:r>
              </a:p>
            </p:txBody>
          </p:sp>
        </mc:Fallback>
      </mc:AlternateContent>
      <p:cxnSp>
        <p:nvCxnSpPr>
          <p:cNvPr id="77" name="Straight Connector 76">
            <a:extLst>
              <a:ext uri="{FF2B5EF4-FFF2-40B4-BE49-F238E27FC236}">
                <a16:creationId xmlns:a16="http://schemas.microsoft.com/office/drawing/2014/main" id="{012FF9EF-FF0D-FB46-8D7F-E4B6871ECBA9}"/>
              </a:ext>
            </a:extLst>
          </p:cNvPr>
          <p:cNvCxnSpPr/>
          <p:nvPr/>
        </p:nvCxnSpPr>
        <p:spPr>
          <a:xfrm>
            <a:off x="10668" y="3233121"/>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E4872F-2968-3A44-9271-A6AE7BB1DB0A}"/>
              </a:ext>
            </a:extLst>
          </p:cNvPr>
          <p:cNvCxnSpPr>
            <a:cxnSpLocks/>
          </p:cNvCxnSpPr>
          <p:nvPr/>
        </p:nvCxnSpPr>
        <p:spPr>
          <a:xfrm>
            <a:off x="4817878" y="5002822"/>
            <a:ext cx="0" cy="1288257"/>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sp>
        <p:nvSpPr>
          <p:cNvPr id="24" name="Freeform 23">
            <a:extLst>
              <a:ext uri="{FF2B5EF4-FFF2-40B4-BE49-F238E27FC236}">
                <a16:creationId xmlns:a16="http://schemas.microsoft.com/office/drawing/2014/main" id="{9F2D8391-3D24-4248-8A35-C48041403C99}"/>
              </a:ext>
            </a:extLst>
          </p:cNvPr>
          <p:cNvSpPr/>
          <p:nvPr/>
        </p:nvSpPr>
        <p:spPr>
          <a:xfrm>
            <a:off x="2908247" y="4762116"/>
            <a:ext cx="5986862" cy="1376271"/>
          </a:xfrm>
          <a:custGeom>
            <a:avLst/>
            <a:gdLst>
              <a:gd name="connsiteX0" fmla="*/ 0 w 5986556"/>
              <a:gd name="connsiteY0" fmla="*/ 0 h 1497676"/>
              <a:gd name="connsiteX1" fmla="*/ 5986556 w 5986556"/>
              <a:gd name="connsiteY1" fmla="*/ 0 h 1497676"/>
              <a:gd name="connsiteX2" fmla="*/ 5986556 w 5986556"/>
              <a:gd name="connsiteY2" fmla="*/ 1497676 h 1497676"/>
              <a:gd name="connsiteX3" fmla="*/ 5969619 w 5986556"/>
              <a:gd name="connsiteY3" fmla="*/ 1497676 h 1497676"/>
              <a:gd name="connsiteX4" fmla="*/ 4782086 w 5986556"/>
              <a:gd name="connsiteY4" fmla="*/ 1082040 h 1497676"/>
              <a:gd name="connsiteX5" fmla="*/ 2157640 w 5986556"/>
              <a:gd name="connsiteY5" fmla="*/ 1414549 h 1497676"/>
              <a:gd name="connsiteX6" fmla="*/ 910731 w 5986556"/>
              <a:gd name="connsiteY6" fmla="*/ 250767 h 1497676"/>
              <a:gd name="connsiteX7" fmla="*/ 20081 w 5986556"/>
              <a:gd name="connsiteY7" fmla="*/ 1462050 h 1497676"/>
              <a:gd name="connsiteX8" fmla="*/ 5969619 w 5986556"/>
              <a:gd name="connsiteY8" fmla="*/ 1497676 h 1497676"/>
              <a:gd name="connsiteX9" fmla="*/ 0 w 5986556"/>
              <a:gd name="connsiteY9" fmla="*/ 1497676 h 1497676"/>
              <a:gd name="connsiteX0" fmla="*/ 0 w 5986556"/>
              <a:gd name="connsiteY0" fmla="*/ 0 h 1513899"/>
              <a:gd name="connsiteX1" fmla="*/ 5986556 w 5986556"/>
              <a:gd name="connsiteY1" fmla="*/ 0 h 1513899"/>
              <a:gd name="connsiteX2" fmla="*/ 5986556 w 5986556"/>
              <a:gd name="connsiteY2" fmla="*/ 1497676 h 1513899"/>
              <a:gd name="connsiteX3" fmla="*/ 5969619 w 5986556"/>
              <a:gd name="connsiteY3" fmla="*/ 1497676 h 1513899"/>
              <a:gd name="connsiteX4" fmla="*/ 4782086 w 5986556"/>
              <a:gd name="connsiteY4" fmla="*/ 1082040 h 1513899"/>
              <a:gd name="connsiteX5" fmla="*/ 2157640 w 5986556"/>
              <a:gd name="connsiteY5" fmla="*/ 1414549 h 1513899"/>
              <a:gd name="connsiteX6" fmla="*/ 910731 w 5986556"/>
              <a:gd name="connsiteY6" fmla="*/ 250767 h 1513899"/>
              <a:gd name="connsiteX7" fmla="*/ 1227 w 5986556"/>
              <a:gd name="connsiteY7" fmla="*/ 1513899 h 1513899"/>
              <a:gd name="connsiteX8" fmla="*/ 5969619 w 5986556"/>
              <a:gd name="connsiteY8" fmla="*/ 1497676 h 1513899"/>
              <a:gd name="connsiteX9" fmla="*/ 0 w 5986556"/>
              <a:gd name="connsiteY9" fmla="*/ 1497676 h 1513899"/>
              <a:gd name="connsiteX10" fmla="*/ 0 w 5986556"/>
              <a:gd name="connsiteY10" fmla="*/ 0 h 151389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72794 w 5989731"/>
              <a:gd name="connsiteY8" fmla="*/ 1497676 h 1515139"/>
              <a:gd name="connsiteX9" fmla="*/ 0 w 5989731"/>
              <a:gd name="connsiteY9" fmla="*/ 1515139 h 1515139"/>
              <a:gd name="connsiteX10" fmla="*/ 3175 w 5989731"/>
              <a:gd name="connsiteY10" fmla="*/ 0 h 1515139"/>
              <a:gd name="connsiteX0" fmla="*/ 3175 w 5989731"/>
              <a:gd name="connsiteY0" fmla="*/ 0 h 1515139"/>
              <a:gd name="connsiteX1" fmla="*/ 5989731 w 5989731"/>
              <a:gd name="connsiteY1" fmla="*/ 0 h 1515139"/>
              <a:gd name="connsiteX2" fmla="*/ 5989731 w 5989731"/>
              <a:gd name="connsiteY2" fmla="*/ 1497676 h 1515139"/>
              <a:gd name="connsiteX3" fmla="*/ 5972794 w 5989731"/>
              <a:gd name="connsiteY3" fmla="*/ 1497676 h 1515139"/>
              <a:gd name="connsiteX4" fmla="*/ 4785261 w 5989731"/>
              <a:gd name="connsiteY4" fmla="*/ 1082040 h 1515139"/>
              <a:gd name="connsiteX5" fmla="*/ 2160815 w 5989731"/>
              <a:gd name="connsiteY5" fmla="*/ 1414549 h 1515139"/>
              <a:gd name="connsiteX6" fmla="*/ 913906 w 5989731"/>
              <a:gd name="connsiteY6" fmla="*/ 250767 h 1515139"/>
              <a:gd name="connsiteX7" fmla="*/ 4402 w 5989731"/>
              <a:gd name="connsiteY7" fmla="*/ 1513899 h 1515139"/>
              <a:gd name="connsiteX8" fmla="*/ 5985494 w 5989731"/>
              <a:gd name="connsiteY8" fmla="*/ 1501169 h 1515139"/>
              <a:gd name="connsiteX9" fmla="*/ 0 w 5989731"/>
              <a:gd name="connsiteY9" fmla="*/ 1515139 h 1515139"/>
              <a:gd name="connsiteX10" fmla="*/ 3175 w 5989731"/>
              <a:gd name="connsiteY10" fmla="*/ 0 h 1515139"/>
              <a:gd name="connsiteX0" fmla="*/ 306 w 5986862"/>
              <a:gd name="connsiteY0" fmla="*/ 0 h 1532602"/>
              <a:gd name="connsiteX1" fmla="*/ 5986862 w 5986862"/>
              <a:gd name="connsiteY1" fmla="*/ 0 h 1532602"/>
              <a:gd name="connsiteX2" fmla="*/ 5986862 w 5986862"/>
              <a:gd name="connsiteY2" fmla="*/ 1497676 h 1532602"/>
              <a:gd name="connsiteX3" fmla="*/ 5969925 w 5986862"/>
              <a:gd name="connsiteY3" fmla="*/ 1497676 h 1532602"/>
              <a:gd name="connsiteX4" fmla="*/ 4782392 w 5986862"/>
              <a:gd name="connsiteY4" fmla="*/ 1082040 h 1532602"/>
              <a:gd name="connsiteX5" fmla="*/ 2157946 w 5986862"/>
              <a:gd name="connsiteY5" fmla="*/ 1414549 h 1532602"/>
              <a:gd name="connsiteX6" fmla="*/ 911037 w 5986862"/>
              <a:gd name="connsiteY6" fmla="*/ 250767 h 1532602"/>
              <a:gd name="connsiteX7" fmla="*/ 1533 w 5986862"/>
              <a:gd name="connsiteY7" fmla="*/ 1513899 h 1532602"/>
              <a:gd name="connsiteX8" fmla="*/ 5982625 w 5986862"/>
              <a:gd name="connsiteY8" fmla="*/ 1501169 h 1532602"/>
              <a:gd name="connsiteX9" fmla="*/ 306 w 5986862"/>
              <a:gd name="connsiteY9" fmla="*/ 1532602 h 1532602"/>
              <a:gd name="connsiteX10" fmla="*/ 306 w 5986862"/>
              <a:gd name="connsiteY10" fmla="*/ 0 h 1532602"/>
              <a:gd name="connsiteX0" fmla="*/ 306 w 5986862"/>
              <a:gd name="connsiteY0" fmla="*/ 0 h 1513899"/>
              <a:gd name="connsiteX1" fmla="*/ 5986862 w 5986862"/>
              <a:gd name="connsiteY1" fmla="*/ 0 h 1513899"/>
              <a:gd name="connsiteX2" fmla="*/ 5986862 w 5986862"/>
              <a:gd name="connsiteY2" fmla="*/ 1497676 h 1513899"/>
              <a:gd name="connsiteX3" fmla="*/ 5969925 w 5986862"/>
              <a:gd name="connsiteY3" fmla="*/ 1497676 h 1513899"/>
              <a:gd name="connsiteX4" fmla="*/ 4782392 w 5986862"/>
              <a:gd name="connsiteY4" fmla="*/ 1082040 h 1513899"/>
              <a:gd name="connsiteX5" fmla="*/ 2157946 w 5986862"/>
              <a:gd name="connsiteY5" fmla="*/ 1414549 h 1513899"/>
              <a:gd name="connsiteX6" fmla="*/ 911037 w 5986862"/>
              <a:gd name="connsiteY6" fmla="*/ 250767 h 1513899"/>
              <a:gd name="connsiteX7" fmla="*/ 1533 w 5986862"/>
              <a:gd name="connsiteY7" fmla="*/ 1513899 h 1513899"/>
              <a:gd name="connsiteX8" fmla="*/ 5982625 w 5986862"/>
              <a:gd name="connsiteY8" fmla="*/ 1501169 h 1513899"/>
              <a:gd name="connsiteX9" fmla="*/ 306 w 5986862"/>
              <a:gd name="connsiteY9" fmla="*/ 1511647 h 1513899"/>
              <a:gd name="connsiteX10" fmla="*/ 306 w 5986862"/>
              <a:gd name="connsiteY10" fmla="*/ 0 h 1513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86862" h="1513899">
                <a:moveTo>
                  <a:pt x="306" y="0"/>
                </a:moveTo>
                <a:lnTo>
                  <a:pt x="5986862" y="0"/>
                </a:lnTo>
                <a:lnTo>
                  <a:pt x="5986862" y="1497676"/>
                </a:lnTo>
                <a:lnTo>
                  <a:pt x="5969925" y="1497676"/>
                </a:lnTo>
                <a:cubicBezTo>
                  <a:pt x="5613665" y="1286889"/>
                  <a:pt x="5150527" y="1087978"/>
                  <a:pt x="4782392" y="1082040"/>
                </a:cubicBezTo>
                <a:cubicBezTo>
                  <a:pt x="4147062" y="1068186"/>
                  <a:pt x="2803172" y="1553094"/>
                  <a:pt x="2157946" y="1414549"/>
                </a:cubicBezTo>
                <a:cubicBezTo>
                  <a:pt x="1512720" y="1276004"/>
                  <a:pt x="1270439" y="234209"/>
                  <a:pt x="911037" y="250767"/>
                </a:cubicBezTo>
                <a:cubicBezTo>
                  <a:pt x="551635" y="267325"/>
                  <a:pt x="268728" y="912216"/>
                  <a:pt x="1533" y="1513899"/>
                </a:cubicBezTo>
                <a:lnTo>
                  <a:pt x="5982625" y="1501169"/>
                </a:lnTo>
                <a:lnTo>
                  <a:pt x="306" y="1511647"/>
                </a:lnTo>
                <a:cubicBezTo>
                  <a:pt x="1364" y="1006601"/>
                  <a:pt x="-752" y="505046"/>
                  <a:pt x="30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27" name="Straight Connector 26">
            <a:extLst>
              <a:ext uri="{FF2B5EF4-FFF2-40B4-BE49-F238E27FC236}">
                <a16:creationId xmlns:a16="http://schemas.microsoft.com/office/drawing/2014/main" id="{09A305E0-4F4E-1A44-94E9-AD84EF0D9642}"/>
              </a:ext>
            </a:extLst>
          </p:cNvPr>
          <p:cNvCxnSpPr/>
          <p:nvPr/>
        </p:nvCxnSpPr>
        <p:spPr>
          <a:xfrm>
            <a:off x="4446749" y="4745113"/>
            <a:ext cx="0" cy="1550379"/>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55">
                <a:extLst>
                  <a:ext uri="{FF2B5EF4-FFF2-40B4-BE49-F238E27FC236}">
                    <a16:creationId xmlns:a16="http://schemas.microsoft.com/office/drawing/2014/main" id="{CFC15FA7-3B52-DA49-A49B-FEA43E50B933}"/>
                  </a:ext>
                </a:extLst>
              </p:cNvPr>
              <p:cNvSpPr/>
              <p:nvPr/>
            </p:nvSpPr>
            <p:spPr>
              <a:xfrm>
                <a:off x="219892" y="3231579"/>
                <a:ext cx="9776202" cy="517257"/>
              </a:xfrm>
              <a:prstGeom prst="rect">
                <a:avLst/>
              </a:prstGeom>
            </p:spPr>
            <p:txBody>
              <a:bodyPr wrap="none">
                <a:spAutoFit/>
              </a:bodyPr>
              <a:lstStyle/>
              <a:p>
                <a:r>
                  <a:rPr lang="en-US" sz="2200" b="1" dirty="0"/>
                  <a:t>The Net: </a:t>
                </a:r>
                <a:r>
                  <a:rPr lang="en-US" sz="2200" dirty="0"/>
                  <a:t>For each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b="0" i="1" smtClean="0">
                        <a:solidFill>
                          <a:srgbClr val="FF0000"/>
                        </a:solidFill>
                        <a:latin typeface="Cambria Math" panose="02040503050406030204" pitchFamily="18" charset="0"/>
                        <a:ea typeface="Cambria Math" panose="02040503050406030204" pitchFamily="18" charset="0"/>
                      </a:rPr>
                      <m:t>∈</m:t>
                    </m:r>
                    <m:r>
                      <a:rPr lang="en-US" sz="2200" b="0" i="1" smtClean="0">
                        <a:solidFill>
                          <a:srgbClr val="FF0000"/>
                        </a:solidFill>
                        <a:latin typeface="Cambria Math" panose="02040503050406030204" pitchFamily="18" charset="0"/>
                        <a:ea typeface="Cambria Math" panose="02040503050406030204" pitchFamily="18" charset="0"/>
                      </a:rPr>
                      <m:t>𝐻</m:t>
                    </m:r>
                  </m:oMath>
                </a14:m>
                <a:r>
                  <a:rPr lang="en-US" sz="2200" dirty="0"/>
                  <a:t> there is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r>
                  <a:rPr lang="en-US" sz="2200" dirty="0">
                    <a:solidFill>
                      <a:srgbClr val="FF0000"/>
                    </a:solidFill>
                    <a:latin typeface="Cambria Math" panose="02040503050406030204" pitchFamily="18" charset="0"/>
                    <a:ea typeface="Cambria Math" panose="02040503050406030204" pitchFamily="18" charset="0"/>
                  </a:rPr>
                  <a:t>, </a:t>
                </a:r>
                <a:r>
                  <a:rPr lang="en-US" sz="2200" dirty="0"/>
                  <a:t>where </a:t>
                </a:r>
                <a14:m>
                  <m:oMath xmlns:m="http://schemas.openxmlformats.org/officeDocument/2006/math">
                    <m:r>
                      <a:rPr lang="en-US" sz="2400" i="1">
                        <a:solidFill>
                          <a:srgbClr val="FF0000"/>
                        </a:solidFill>
                        <a:latin typeface="Cambria Math" panose="02040503050406030204" pitchFamily="18" charset="0"/>
                        <a:ea typeface="Cambria Math" panose="02040503050406030204" pitchFamily="18" charset="0"/>
                      </a:rPr>
                      <m:t>𝔼</m:t>
                    </m:r>
                    <m:d>
                      <m:dPr>
                        <m:begChr m:val="["/>
                        <m:endChr m:val="]"/>
                        <m:ctrlPr>
                          <a:rPr lang="en-US" sz="2400" b="0" i="1" smtClean="0">
                            <a:solidFill>
                              <a:srgbClr val="FF0000"/>
                            </a:solidFill>
                            <a:latin typeface="Cambria Math" panose="02040503050406030204" pitchFamily="18" charset="0"/>
                            <a:ea typeface="Cambria Math" panose="02040503050406030204" pitchFamily="18" charset="0"/>
                          </a:rPr>
                        </m:ctrlPr>
                      </m:dPr>
                      <m:e>
                        <m:r>
                          <a:rPr lang="en-US" sz="2400" i="1">
                            <a:solidFill>
                              <a:srgbClr val="FF0000"/>
                            </a:solidFill>
                            <a:latin typeface="Cambria Math" panose="02040503050406030204" pitchFamily="18" charset="0"/>
                          </a:rPr>
                          <m:t>h</m:t>
                        </m:r>
                        <m:r>
                          <a:rPr lang="en-US" sz="2400" i="1">
                            <a:solidFill>
                              <a:srgbClr val="FF0000"/>
                            </a:solidFill>
                            <a:latin typeface="Cambria Math" panose="02040503050406030204" pitchFamily="18" charset="0"/>
                          </a:rPr>
                          <m:t> </m:t>
                        </m:r>
                        <m:r>
                          <m:rPr>
                            <m:sty m:val="p"/>
                          </m:rPr>
                          <a:rPr lang="en-US" sz="2400">
                            <a:solidFill>
                              <a:srgbClr val="FF0000"/>
                            </a:solidFill>
                            <a:latin typeface="Cambria Math" panose="02040503050406030204" pitchFamily="18" charset="0"/>
                          </a:rPr>
                          <m:t>Δ</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h</m:t>
                            </m:r>
                          </m:e>
                          <m:sub>
                            <m:r>
                              <a:rPr lang="en-US" sz="2400" i="1">
                                <a:solidFill>
                                  <a:srgbClr val="FF0000"/>
                                </a:solidFill>
                                <a:latin typeface="Cambria Math" panose="02040503050406030204" pitchFamily="18" charset="0"/>
                              </a:rPr>
                              <m:t>𝑝𝑟𝑜𝑥𝑦</m:t>
                            </m:r>
                          </m:sub>
                        </m:sSub>
                      </m:e>
                    </m:d>
                    <m:r>
                      <a:rPr lang="en-US" sz="2400" b="0" i="1" smtClean="0">
                        <a:solidFill>
                          <a:srgbClr val="FF0000"/>
                        </a:solidFill>
                        <a:latin typeface="Cambria Math" panose="02040503050406030204" pitchFamily="18" charset="0"/>
                        <a:ea typeface="Cambria Math" panose="02040503050406030204" pitchFamily="18" charset="0"/>
                      </a:rPr>
                      <m:t>≤</m:t>
                    </m:r>
                    <m:r>
                      <a:rPr lang="en-US" sz="2400" b="0" i="1" smtClean="0">
                        <a:solidFill>
                          <a:srgbClr val="FF0000"/>
                        </a:solidFill>
                        <a:latin typeface="Cambria Math" panose="02040503050406030204" pitchFamily="18" charset="0"/>
                        <a:ea typeface="Cambria Math" panose="02040503050406030204" pitchFamily="18" charset="0"/>
                      </a:rPr>
                      <m:t>𝜖</m:t>
                    </m:r>
                  </m:oMath>
                </a14:m>
                <a:r>
                  <a:rPr lang="en-US" sz="2200" dirty="0">
                    <a:solidFill>
                      <a:srgbClr val="FF0000"/>
                    </a:solidFill>
                  </a:rPr>
                  <a:t> </a:t>
                </a:r>
                <a:r>
                  <a:rPr lang="en-US" sz="2200" dirty="0"/>
                  <a:t>is small.</a:t>
                </a:r>
              </a:p>
            </p:txBody>
          </p:sp>
        </mc:Choice>
        <mc:Fallback xmlns="">
          <p:sp>
            <p:nvSpPr>
              <p:cNvPr id="56" name="Rectangle 55">
                <a:extLst>
                  <a:ext uri="{FF2B5EF4-FFF2-40B4-BE49-F238E27FC236}">
                    <a16:creationId xmlns:a16="http://schemas.microsoft.com/office/drawing/2014/main" id="{CFC15FA7-3B52-DA49-A49B-FEA43E50B933}"/>
                  </a:ext>
                </a:extLst>
              </p:cNvPr>
              <p:cNvSpPr>
                <a:spLocks noRot="1" noChangeAspect="1" noMove="1" noResize="1" noEditPoints="1" noAdjustHandles="1" noChangeArrowheads="1" noChangeShapeType="1" noTextEdit="1"/>
              </p:cNvSpPr>
              <p:nvPr/>
            </p:nvSpPr>
            <p:spPr>
              <a:xfrm>
                <a:off x="219892" y="3231579"/>
                <a:ext cx="9776202" cy="517257"/>
              </a:xfrm>
              <a:prstGeom prst="rect">
                <a:avLst/>
              </a:prstGeom>
              <a:blipFill>
                <a:blip r:embed="rId16"/>
                <a:stretch>
                  <a:fillRect l="-778"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Rectangle 40">
                <a:extLst>
                  <a:ext uri="{FF2B5EF4-FFF2-40B4-BE49-F238E27FC236}">
                    <a16:creationId xmlns:a16="http://schemas.microsoft.com/office/drawing/2014/main" id="{795C7D5F-7A7E-8941-9ADD-378912CF2FB0}"/>
                  </a:ext>
                </a:extLst>
              </p:cNvPr>
              <p:cNvSpPr/>
              <p:nvPr/>
            </p:nvSpPr>
            <p:spPr>
              <a:xfrm>
                <a:off x="219892" y="3741593"/>
                <a:ext cx="11833015" cy="457561"/>
              </a:xfrm>
              <a:prstGeom prst="rect">
                <a:avLst/>
              </a:prstGeom>
            </p:spPr>
            <p:txBody>
              <a:bodyPr wrap="square">
                <a:spAutoFit/>
              </a:bodyPr>
              <a:lstStyle/>
              <a:p>
                <a:r>
                  <a:rPr lang="en-US" sz="2200" b="1" dirty="0"/>
                  <a:t>Approx Error is small</a:t>
                </a:r>
                <a:r>
                  <a:rPr lang="en-US" sz="2200" dirty="0"/>
                  <a:t>: Performance of </a:t>
                </a:r>
                <a:r>
                  <a:rPr lang="en-US" sz="2200" dirty="0">
                    <a:solidFill>
                      <a:srgbClr val="FF0000"/>
                    </a:solidFill>
                  </a:rPr>
                  <a:t>every</a:t>
                </a:r>
                <a:r>
                  <a:rPr lang="en-US" sz="2200" dirty="0"/>
                  <a:t>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h</m:t>
                    </m:r>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oMath>
                </a14:m>
                <a:r>
                  <a:rPr lang="en-US" sz="2200" dirty="0"/>
                  <a:t> is close to the corresponding </a:t>
                </a:r>
                <a14:m>
                  <m:oMath xmlns:m="http://schemas.openxmlformats.org/officeDocument/2006/math">
                    <m:sSub>
                      <m:sSubPr>
                        <m:ctrlPr>
                          <a:rPr lang="en-US" sz="2200" i="1">
                            <a:solidFill>
                              <a:srgbClr val="FF0000"/>
                            </a:solidFill>
                            <a:latin typeface="Cambria Math" panose="02040503050406030204" pitchFamily="18" charset="0"/>
                            <a:ea typeface="Cambria Math" panose="02040503050406030204" pitchFamily="18" charset="0"/>
                          </a:rPr>
                        </m:ctrlPr>
                      </m:sSubPr>
                      <m:e>
                        <m:r>
                          <a:rPr lang="en-US" sz="2200" i="1">
                            <a:solidFill>
                              <a:srgbClr val="FF0000"/>
                            </a:solidFill>
                            <a:latin typeface="Cambria Math" panose="02040503050406030204" pitchFamily="18" charset="0"/>
                            <a:ea typeface="Cambria Math" panose="02040503050406030204" pitchFamily="18" charset="0"/>
                          </a:rPr>
                          <m:t>h</m:t>
                        </m:r>
                      </m:e>
                      <m:sub>
                        <m:r>
                          <a:rPr lang="en-US" sz="2200" i="1">
                            <a:solidFill>
                              <a:srgbClr val="FF0000"/>
                            </a:solidFill>
                            <a:latin typeface="Cambria Math" panose="02040503050406030204" pitchFamily="18" charset="0"/>
                            <a:ea typeface="Cambria Math" panose="02040503050406030204" pitchFamily="18" charset="0"/>
                          </a:rPr>
                          <m:t>𝑝𝑟𝑜𝑥𝑦</m:t>
                        </m:r>
                      </m:sub>
                    </m:sSub>
                    <m:r>
                      <a:rPr lang="en-US" sz="2200" i="1">
                        <a:solidFill>
                          <a:srgbClr val="FF0000"/>
                        </a:solidFill>
                        <a:latin typeface="Cambria Math" panose="02040503050406030204" pitchFamily="18" charset="0"/>
                        <a:ea typeface="Cambria Math" panose="02040503050406030204" pitchFamily="18" charset="0"/>
                      </a:rPr>
                      <m:t>∈</m:t>
                    </m:r>
                    <m:r>
                      <a:rPr lang="en-US" sz="2200" i="1">
                        <a:solidFill>
                          <a:srgbClr val="FF0000"/>
                        </a:solidFill>
                        <a:latin typeface="Cambria Math" panose="02040503050406030204" pitchFamily="18" charset="0"/>
                        <a:ea typeface="Cambria Math" panose="02040503050406030204" pitchFamily="18" charset="0"/>
                      </a:rPr>
                      <m:t>𝐻</m:t>
                    </m:r>
                    <m:r>
                      <a:rPr lang="en-US" sz="2200" i="1">
                        <a:solidFill>
                          <a:srgbClr val="FF0000"/>
                        </a:solidFill>
                        <a:latin typeface="Cambria Math" panose="02040503050406030204" pitchFamily="18" charset="0"/>
                        <a:ea typeface="Cambria Math" panose="02040503050406030204" pitchFamily="18" charset="0"/>
                      </a:rPr>
                      <m:t>′</m:t>
                    </m:r>
                  </m:oMath>
                </a14:m>
                <a:endParaRPr lang="en-US" sz="2200" dirty="0"/>
              </a:p>
            </p:txBody>
          </p:sp>
        </mc:Choice>
        <mc:Fallback xmlns="">
          <p:sp>
            <p:nvSpPr>
              <p:cNvPr id="41" name="Rectangle 40">
                <a:extLst>
                  <a:ext uri="{FF2B5EF4-FFF2-40B4-BE49-F238E27FC236}">
                    <a16:creationId xmlns:a16="http://schemas.microsoft.com/office/drawing/2014/main" id="{795C7D5F-7A7E-8941-9ADD-378912CF2FB0}"/>
                  </a:ext>
                </a:extLst>
              </p:cNvPr>
              <p:cNvSpPr>
                <a:spLocks noRot="1" noChangeAspect="1" noMove="1" noResize="1" noEditPoints="1" noAdjustHandles="1" noChangeArrowheads="1" noChangeShapeType="1" noTextEdit="1"/>
              </p:cNvSpPr>
              <p:nvPr/>
            </p:nvSpPr>
            <p:spPr>
              <a:xfrm>
                <a:off x="219892" y="3741593"/>
                <a:ext cx="11833015" cy="457561"/>
              </a:xfrm>
              <a:prstGeom prst="rect">
                <a:avLst/>
              </a:prstGeom>
              <a:blipFill>
                <a:blip r:embed="rId17"/>
                <a:stretch>
                  <a:fillRect l="-644" t="-810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Rectangle 41">
                <a:extLst>
                  <a:ext uri="{FF2B5EF4-FFF2-40B4-BE49-F238E27FC236}">
                    <a16:creationId xmlns:a16="http://schemas.microsoft.com/office/drawing/2014/main" id="{361D99CB-9166-5B4E-A51C-C3DB2EDD49A2}"/>
                  </a:ext>
                </a:extLst>
              </p:cNvPr>
              <p:cNvSpPr/>
              <p:nvPr/>
            </p:nvSpPr>
            <p:spPr>
              <a:xfrm>
                <a:off x="232613" y="4202621"/>
                <a:ext cx="11833011" cy="457561"/>
              </a:xfrm>
              <a:prstGeom prst="rect">
                <a:avLst/>
              </a:prstGeom>
            </p:spPr>
            <p:txBody>
              <a:bodyPr wrap="square">
                <a:spAutoFit/>
              </a:bodyPr>
              <a:lstStyle/>
              <a:p>
                <a:r>
                  <a:rPr lang="en-US" sz="2200" dirty="0"/>
                  <a:t>Infinitely many </a:t>
                </a:r>
                <a14:m>
                  <m:oMath xmlns:m="http://schemas.openxmlformats.org/officeDocument/2006/math">
                    <m:r>
                      <a:rPr lang="en-US" sz="2200" i="1" smtClean="0">
                        <a:solidFill>
                          <a:srgbClr val="FF0000"/>
                        </a:solidFill>
                        <a:latin typeface="Cambria Math" panose="02040503050406030204" pitchFamily="18" charset="0"/>
                      </a:rPr>
                      <m:t>h</m:t>
                    </m:r>
                    <m:r>
                      <a:rPr lang="en-US" sz="2200" i="1" smtClean="0">
                        <a:solidFill>
                          <a:srgbClr val="FF0000"/>
                        </a:solidFill>
                        <a:latin typeface="Cambria Math" panose="02040503050406030204" pitchFamily="18" charset="0"/>
                      </a:rPr>
                      <m:t> </m:t>
                    </m:r>
                    <m:r>
                      <m:rPr>
                        <m:sty m:val="p"/>
                      </m:rPr>
                      <a:rPr lang="en-US" sz="2200">
                        <a:solidFill>
                          <a:srgbClr val="FF0000"/>
                        </a:solidFill>
                        <a:latin typeface="Cambria Math" panose="02040503050406030204" pitchFamily="18" charset="0"/>
                      </a:rPr>
                      <m:t>Δ</m:t>
                    </m:r>
                    <m:sSub>
                      <m:sSubPr>
                        <m:ctrlPr>
                          <a:rPr lang="en-US" sz="2200" i="1">
                            <a:solidFill>
                              <a:srgbClr val="FF0000"/>
                            </a:solidFill>
                            <a:latin typeface="Cambria Math" panose="02040503050406030204" pitchFamily="18" charset="0"/>
                          </a:rPr>
                        </m:ctrlPr>
                      </m:sSubPr>
                      <m:e>
                        <m:r>
                          <a:rPr lang="en-US" sz="2200" i="1">
                            <a:solidFill>
                              <a:srgbClr val="FF0000"/>
                            </a:solidFill>
                            <a:latin typeface="Cambria Math" panose="02040503050406030204" pitchFamily="18" charset="0"/>
                          </a:rPr>
                          <m:t>h</m:t>
                        </m:r>
                      </m:e>
                      <m:sub>
                        <m:r>
                          <a:rPr lang="en-US" sz="2200" i="1">
                            <a:solidFill>
                              <a:srgbClr val="FF0000"/>
                            </a:solidFill>
                            <a:latin typeface="Cambria Math" panose="02040503050406030204" pitchFamily="18" charset="0"/>
                          </a:rPr>
                          <m:t>𝑝𝑟𝑜𝑥𝑦</m:t>
                        </m:r>
                      </m:sub>
                    </m:sSub>
                  </m:oMath>
                </a14:m>
                <a:r>
                  <a:rPr lang="en-US" sz="2200" dirty="0"/>
                  <a:t>: </a:t>
                </a:r>
                <a:r>
                  <a:rPr lang="en-US" sz="2200" dirty="0" err="1">
                    <a:solidFill>
                      <a:schemeClr val="accent3"/>
                    </a:solidFill>
                  </a:rPr>
                  <a:t>i.i.d</a:t>
                </a:r>
                <a:r>
                  <a:rPr lang="en-US" sz="2200" dirty="0">
                    <a:solidFill>
                      <a:schemeClr val="accent3"/>
                    </a:solidFill>
                  </a:rPr>
                  <a:t> instances </a:t>
                </a:r>
                <a:r>
                  <a:rPr lang="en-US" sz="2200" dirty="0"/>
                  <a:t>and finite </a:t>
                </a:r>
                <a:r>
                  <a:rPr lang="en-US" sz="2200" dirty="0">
                    <a:solidFill>
                      <a:schemeClr val="accent3"/>
                    </a:solidFill>
                  </a:rPr>
                  <a:t>VC dimension </a:t>
                </a:r>
                <a:r>
                  <a:rPr lang="en-US" sz="2200" dirty="0"/>
                  <a:t>bounds this.</a:t>
                </a:r>
              </a:p>
            </p:txBody>
          </p:sp>
        </mc:Choice>
        <mc:Fallback xmlns="">
          <p:sp>
            <p:nvSpPr>
              <p:cNvPr id="42" name="Rectangle 41">
                <a:extLst>
                  <a:ext uri="{FF2B5EF4-FFF2-40B4-BE49-F238E27FC236}">
                    <a16:creationId xmlns:a16="http://schemas.microsoft.com/office/drawing/2014/main" id="{361D99CB-9166-5B4E-A51C-C3DB2EDD49A2}"/>
                  </a:ext>
                </a:extLst>
              </p:cNvPr>
              <p:cNvSpPr>
                <a:spLocks noRot="1" noChangeAspect="1" noMove="1" noResize="1" noEditPoints="1" noAdjustHandles="1" noChangeArrowheads="1" noChangeShapeType="1" noTextEdit="1"/>
              </p:cNvSpPr>
              <p:nvPr/>
            </p:nvSpPr>
            <p:spPr>
              <a:xfrm>
                <a:off x="232613" y="4202621"/>
                <a:ext cx="11833011" cy="457561"/>
              </a:xfrm>
              <a:prstGeom prst="rect">
                <a:avLst/>
              </a:prstGeom>
              <a:blipFill>
                <a:blip r:embed="rId18"/>
                <a:stretch>
                  <a:fillRect l="-644" t="-8108"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Rectangle 42">
                <a:extLst>
                  <a:ext uri="{FF2B5EF4-FFF2-40B4-BE49-F238E27FC236}">
                    <a16:creationId xmlns:a16="http://schemas.microsoft.com/office/drawing/2014/main" id="{C282582E-1617-944B-BF9A-018880471116}"/>
                  </a:ext>
                </a:extLst>
              </p:cNvPr>
              <p:cNvSpPr/>
              <p:nvPr/>
            </p:nvSpPr>
            <p:spPr>
              <a:xfrm>
                <a:off x="5286938" y="4985398"/>
                <a:ext cx="3793731" cy="668260"/>
              </a:xfrm>
              <a:prstGeom prst="rect">
                <a:avLst/>
              </a:prstGeom>
              <a:ln w="22225">
                <a:solidFill>
                  <a:srgbClr val="FF9300"/>
                </a:solidFill>
              </a:ln>
            </p:spPr>
            <p:txBody>
              <a:bodyPr wrap="none">
                <a:spAutoFit/>
              </a:bodyPr>
              <a:lstStyle/>
              <a:p>
                <a:r>
                  <a:rPr lang="en-US" b="1" dirty="0">
                    <a:solidFill>
                      <a:srgbClr val="FF0000"/>
                    </a:solidFill>
                  </a:rPr>
                  <a:t>The adversary can concentrate : </a:t>
                </a:r>
              </a:p>
              <a:p>
                <a:r>
                  <a:rPr lang="en-US" dirty="0"/>
                  <a:t>too many points fall in any </a:t>
                </a:r>
                <a14:m>
                  <m:oMath xmlns:m="http://schemas.openxmlformats.org/officeDocument/2006/math">
                    <m:r>
                      <a:rPr lang="en-US" i="1" smtClean="0">
                        <a:solidFill>
                          <a:srgbClr val="FF0000"/>
                        </a:solidFill>
                        <a:latin typeface="Cambria Math" panose="02040503050406030204" pitchFamily="18" charset="0"/>
                      </a:rPr>
                      <m:t>h</m:t>
                    </m:r>
                    <m:r>
                      <a:rPr lang="en-US" i="1" smtClean="0">
                        <a:solidFill>
                          <a:srgbClr val="FF0000"/>
                        </a:solidFill>
                        <a:latin typeface="Cambria Math" panose="02040503050406030204" pitchFamily="18" charset="0"/>
                      </a:rPr>
                      <m:t> </m:t>
                    </m:r>
                    <m:r>
                      <m:rPr>
                        <m:sty m:val="p"/>
                      </m:rPr>
                      <a:rPr lang="en-US">
                        <a:solidFill>
                          <a:srgbClr val="FF0000"/>
                        </a:solidFill>
                        <a:latin typeface="Cambria Math" panose="02040503050406030204" pitchFamily="18" charset="0"/>
                      </a:rPr>
                      <m:t>Δ</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h</m:t>
                        </m:r>
                      </m:e>
                      <m:sub>
                        <m:r>
                          <a:rPr lang="en-US" i="1">
                            <a:solidFill>
                              <a:srgbClr val="FF0000"/>
                            </a:solidFill>
                            <a:latin typeface="Cambria Math" panose="02040503050406030204" pitchFamily="18" charset="0"/>
                          </a:rPr>
                          <m:t>𝑝𝑟𝑜𝑥𝑦</m:t>
                        </m:r>
                      </m:sub>
                    </m:sSub>
                  </m:oMath>
                </a14:m>
                <a:endParaRPr lang="en-US" dirty="0"/>
              </a:p>
            </p:txBody>
          </p:sp>
        </mc:Choice>
        <mc:Fallback xmlns="">
          <p:sp>
            <p:nvSpPr>
              <p:cNvPr id="43" name="Rectangle 42">
                <a:extLst>
                  <a:ext uri="{FF2B5EF4-FFF2-40B4-BE49-F238E27FC236}">
                    <a16:creationId xmlns:a16="http://schemas.microsoft.com/office/drawing/2014/main" id="{C282582E-1617-944B-BF9A-018880471116}"/>
                  </a:ext>
                </a:extLst>
              </p:cNvPr>
              <p:cNvSpPr>
                <a:spLocks noRot="1" noChangeAspect="1" noMove="1" noResize="1" noEditPoints="1" noAdjustHandles="1" noChangeArrowheads="1" noChangeShapeType="1" noTextEdit="1"/>
              </p:cNvSpPr>
              <p:nvPr/>
            </p:nvSpPr>
            <p:spPr>
              <a:xfrm>
                <a:off x="5286938" y="4985398"/>
                <a:ext cx="3793731" cy="668260"/>
              </a:xfrm>
              <a:prstGeom prst="rect">
                <a:avLst/>
              </a:prstGeom>
              <a:blipFill>
                <a:blip r:embed="rId19"/>
                <a:stretch>
                  <a:fillRect l="-993" t="-1818" b="-9091"/>
                </a:stretch>
              </a:blipFill>
              <a:ln w="22225">
                <a:solidFill>
                  <a:srgbClr val="FF9300"/>
                </a:solidFill>
              </a:ln>
            </p:spPr>
            <p:txBody>
              <a:bodyPr/>
              <a:lstStyle/>
              <a:p>
                <a:r>
                  <a:rPr lang="en-US">
                    <a:noFill/>
                  </a:rPr>
                  <a:t> </a:t>
                </a:r>
              </a:p>
            </p:txBody>
          </p:sp>
        </mc:Fallback>
      </mc:AlternateContent>
      <p:sp>
        <p:nvSpPr>
          <p:cNvPr id="44" name="Freeform 43">
            <a:extLst>
              <a:ext uri="{FF2B5EF4-FFF2-40B4-BE49-F238E27FC236}">
                <a16:creationId xmlns:a16="http://schemas.microsoft.com/office/drawing/2014/main" id="{BF0ECC57-2877-5944-A96C-C3C269EC45B7}"/>
              </a:ext>
            </a:extLst>
          </p:cNvPr>
          <p:cNvSpPr/>
          <p:nvPr/>
        </p:nvSpPr>
        <p:spPr>
          <a:xfrm>
            <a:off x="4612679" y="5241421"/>
            <a:ext cx="669683" cy="531489"/>
          </a:xfrm>
          <a:custGeom>
            <a:avLst/>
            <a:gdLst>
              <a:gd name="connsiteX0" fmla="*/ 675861 w 675861"/>
              <a:gd name="connsiteY0" fmla="*/ 39531 h 450349"/>
              <a:gd name="connsiteX1" fmla="*/ 225287 w 675861"/>
              <a:gd name="connsiteY1" fmla="*/ 39531 h 450349"/>
              <a:gd name="connsiteX2" fmla="*/ 0 w 675861"/>
              <a:gd name="connsiteY2" fmla="*/ 450349 h 450349"/>
              <a:gd name="connsiteX0" fmla="*/ 675861 w 675861"/>
              <a:gd name="connsiteY0" fmla="*/ 10084 h 420902"/>
              <a:gd name="connsiteX1" fmla="*/ 219109 w 675861"/>
              <a:gd name="connsiteY1" fmla="*/ 102760 h 420902"/>
              <a:gd name="connsiteX2" fmla="*/ 0 w 675861"/>
              <a:gd name="connsiteY2" fmla="*/ 420902 h 420902"/>
              <a:gd name="connsiteX0" fmla="*/ 669683 w 669683"/>
              <a:gd name="connsiteY0" fmla="*/ 10084 h 532113"/>
              <a:gd name="connsiteX1" fmla="*/ 212931 w 669683"/>
              <a:gd name="connsiteY1" fmla="*/ 102760 h 532113"/>
              <a:gd name="connsiteX2" fmla="*/ 0 w 669683"/>
              <a:gd name="connsiteY2" fmla="*/ 532113 h 532113"/>
              <a:gd name="connsiteX0" fmla="*/ 669683 w 669683"/>
              <a:gd name="connsiteY0" fmla="*/ 9460 h 531489"/>
              <a:gd name="connsiteX1" fmla="*/ 225287 w 669683"/>
              <a:gd name="connsiteY1" fmla="*/ 108314 h 531489"/>
              <a:gd name="connsiteX2" fmla="*/ 0 w 669683"/>
              <a:gd name="connsiteY2" fmla="*/ 531489 h 531489"/>
            </a:gdLst>
            <a:ahLst/>
            <a:cxnLst>
              <a:cxn ang="0">
                <a:pos x="connsiteX0" y="connsiteY0"/>
              </a:cxn>
              <a:cxn ang="0">
                <a:pos x="connsiteX1" y="connsiteY1"/>
              </a:cxn>
              <a:cxn ang="0">
                <a:pos x="connsiteX2" y="connsiteY2"/>
              </a:cxn>
            </a:cxnLst>
            <a:rect l="l" t="t" r="r" b="b"/>
            <a:pathLst>
              <a:path w="669683" h="531489">
                <a:moveTo>
                  <a:pt x="669683" y="9460"/>
                </a:moveTo>
                <a:cubicBezTo>
                  <a:pt x="500718" y="-24775"/>
                  <a:pt x="337931" y="39844"/>
                  <a:pt x="225287" y="108314"/>
                </a:cubicBezTo>
                <a:cubicBezTo>
                  <a:pt x="112643" y="176784"/>
                  <a:pt x="56321" y="360315"/>
                  <a:pt x="0" y="531489"/>
                </a:cubicBezTo>
              </a:path>
            </a:pathLst>
          </a:custGeom>
          <a:noFill/>
          <a:ln w="19050">
            <a:solidFill>
              <a:srgbClr val="FF9300"/>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CE3D2234-53AE-0942-B4B3-A9E33A612767}"/>
              </a:ext>
            </a:extLst>
          </p:cNvPr>
          <p:cNvCxnSpPr>
            <a:cxnSpLocks/>
          </p:cNvCxnSpPr>
          <p:nvPr/>
        </p:nvCxnSpPr>
        <p:spPr>
          <a:xfrm>
            <a:off x="3479898" y="4446894"/>
            <a:ext cx="1643203" cy="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48" name="Title 2">
            <a:extLst>
              <a:ext uri="{FF2B5EF4-FFF2-40B4-BE49-F238E27FC236}">
                <a16:creationId xmlns:a16="http://schemas.microsoft.com/office/drawing/2014/main" id="{1FCF6314-DF1A-DF4C-B1F4-DABA9131FC62}"/>
              </a:ext>
            </a:extLst>
          </p:cNvPr>
          <p:cNvSpPr txBox="1">
            <a:spLocks/>
          </p:cNvSpPr>
          <p:nvPr/>
        </p:nvSpPr>
        <p:spPr>
          <a:xfrm>
            <a:off x="-52355" y="112175"/>
            <a:ext cx="9999749" cy="808327"/>
          </a:xfrm>
          <a:prstGeom prst="rect">
            <a:avLst/>
          </a:prstGeom>
        </p:spPr>
        <p:txBody>
          <a:bodyPr vert="horz" lIns="91440" tIns="45720" rIns="91440" bIns="45720" rtlCol="0" anchor="ctr" anchorCtr="1">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What went wrong for the online case?</a:t>
            </a:r>
          </a:p>
        </p:txBody>
      </p:sp>
    </p:spTree>
    <p:extLst>
      <p:ext uri="{BB962C8B-B14F-4D97-AF65-F5344CB8AC3E}">
        <p14:creationId xmlns:p14="http://schemas.microsoft.com/office/powerpoint/2010/main" val="359805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8A27E35-A357-6148-A233-DFFB66483C53}"/>
              </a:ext>
            </a:extLst>
          </p:cNvPr>
          <p:cNvSpPr/>
          <p:nvPr/>
        </p:nvSpPr>
        <p:spPr>
          <a:xfrm>
            <a:off x="607765" y="2263128"/>
            <a:ext cx="6325144" cy="2062103"/>
          </a:xfrm>
          <a:prstGeom prst="rect">
            <a:avLst/>
          </a:prstGeom>
        </p:spPr>
        <p:txBody>
          <a:bodyPr wrap="square">
            <a:spAutoFit/>
          </a:bodyPr>
          <a:lstStyle/>
          <a:p>
            <a:r>
              <a:rPr lang="en-US" sz="3200" dirty="0">
                <a:latin typeface="Cambria Math" charset="0"/>
                <a:ea typeface="Cambria Math" charset="0"/>
                <a:cs typeface="Cambria Math" charset="0"/>
              </a:rPr>
              <a:t>How do we preserve</a:t>
            </a:r>
          </a:p>
          <a:p>
            <a:r>
              <a:rPr lang="en-US" sz="3200" dirty="0">
                <a:solidFill>
                  <a:srgbClr val="00B050"/>
                </a:solidFill>
                <a:latin typeface="Cambria Math" charset="0"/>
                <a:ea typeface="Cambria Math" charset="0"/>
                <a:cs typeface="Cambria Math" charset="0"/>
              </a:rPr>
              <a:t>anti-concentration</a:t>
            </a:r>
            <a:r>
              <a:rPr lang="en-US" sz="3200" dirty="0">
                <a:latin typeface="Cambria Math" charset="0"/>
                <a:ea typeface="Cambria Math" charset="0"/>
                <a:cs typeface="Cambria Math" charset="0"/>
              </a:rPr>
              <a:t> when a sequence of smooth distributions are adaptively chosen?</a:t>
            </a:r>
          </a:p>
        </p:txBody>
      </p:sp>
      <p:sp>
        <p:nvSpPr>
          <p:cNvPr id="7" name="Rectangle 6">
            <a:extLst>
              <a:ext uri="{FF2B5EF4-FFF2-40B4-BE49-F238E27FC236}">
                <a16:creationId xmlns:a16="http://schemas.microsoft.com/office/drawing/2014/main" id="{E4FE92F1-E690-B141-AF2D-2CF2DDF2FD20}"/>
              </a:ext>
            </a:extLst>
          </p:cNvPr>
          <p:cNvSpPr/>
          <p:nvPr/>
        </p:nvSpPr>
        <p:spPr>
          <a:xfrm>
            <a:off x="607765" y="581501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22249A-9048-5F41-903C-0C5713E544A1}"/>
              </a:ext>
            </a:extLst>
          </p:cNvPr>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282496-56F2-8246-AF86-D62516092825}"/>
              </a:ext>
            </a:extLst>
          </p:cNvPr>
          <p:cNvSpPr/>
          <p:nvPr/>
        </p:nvSpPr>
        <p:spPr>
          <a:xfrm>
            <a:off x="4375071" y="712825"/>
            <a:ext cx="3396047" cy="584775"/>
          </a:xfrm>
          <a:prstGeom prst="rect">
            <a:avLst/>
          </a:prstGeom>
          <a:solidFill>
            <a:schemeClr val="bg1"/>
          </a:solidFill>
        </p:spPr>
        <p:txBody>
          <a:bodyPr wrap="square" anchor="ctr">
            <a:spAutoFit/>
          </a:bodyPr>
          <a:lstStyle/>
          <a:p>
            <a:pPr algn="ctr"/>
            <a:r>
              <a:rPr lang="en-US" sz="3200" b="1" dirty="0">
                <a:solidFill>
                  <a:schemeClr val="accent2"/>
                </a:solidFill>
                <a:latin typeface="Cambria Math" charset="0"/>
                <a:ea typeface="Cambria Math" charset="0"/>
                <a:cs typeface="Cambria Math" charset="0"/>
              </a:rPr>
              <a:t>Broad Question</a:t>
            </a:r>
            <a:endParaRPr lang="en-US" sz="3200" b="1" dirty="0">
              <a:solidFill>
                <a:schemeClr val="accent2"/>
              </a:solidFill>
            </a:endParaRPr>
          </a:p>
        </p:txBody>
      </p:sp>
      <p:pic>
        <p:nvPicPr>
          <p:cNvPr id="13" name="Picture 12" descr="https://www.colourbox.com/preview/11420515-brain-as-processing-machine.jpg">
            <a:extLst>
              <a:ext uri="{FF2B5EF4-FFF2-40B4-BE49-F238E27FC236}">
                <a16:creationId xmlns:a16="http://schemas.microsoft.com/office/drawing/2014/main" id="{344708B0-E9EC-6A41-964B-27D598B60542}"/>
              </a:ext>
            </a:extLst>
          </p:cNvPr>
          <p:cNvPicPr>
            <a:picLocks noChangeAspect="1" noChangeArrowheads="1"/>
          </p:cNvPicPr>
          <p:nvPr/>
        </p:nvPicPr>
        <p:blipFill rotWithShape="1">
          <a:blip r:embed="rId2" cstate="email">
            <a:extLst>
              <a:ext uri="{BEBA8EAE-BF5A-486C-A8C5-ECC9F3942E4B}">
                <a14:imgProps xmlns:a14="http://schemas.microsoft.com/office/drawing/2010/main">
                  <a14:imgLayer r:embed="rId3">
                    <a14:imgEffect>
                      <a14:backgroundRemoval t="4125" b="94750" l="10000" r="90000"/>
                    </a14:imgEffect>
                    <a14:imgEffect>
                      <a14:brightnessContrast bright="20000"/>
                    </a14:imgEffect>
                  </a14:imgLayer>
                </a14:imgProps>
              </a:ext>
              <a:ext uri="{28A0092B-C50C-407E-A947-70E740481C1C}">
                <a14:useLocalDpi xmlns:a14="http://schemas.microsoft.com/office/drawing/2010/main"/>
              </a:ext>
            </a:extLst>
          </a:blip>
          <a:srcRect l="12709" r="13167"/>
          <a:stretch/>
        </p:blipFill>
        <p:spPr bwMode="auto">
          <a:xfrm>
            <a:off x="8542031" y="1698806"/>
            <a:ext cx="2609354" cy="35202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5868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8A27E35-A357-6148-A233-DFFB66483C53}"/>
                  </a:ext>
                </a:extLst>
              </p:cNvPr>
              <p:cNvSpPr/>
              <p:nvPr/>
            </p:nvSpPr>
            <p:spPr>
              <a:xfrm>
                <a:off x="607765" y="2263128"/>
                <a:ext cx="7580892" cy="2554545"/>
              </a:xfrm>
              <a:prstGeom prst="rect">
                <a:avLst/>
              </a:prstGeom>
            </p:spPr>
            <p:txBody>
              <a:bodyPr wrap="square">
                <a:spAutoFit/>
              </a:bodyPr>
              <a:lstStyle/>
              <a:p>
                <a:r>
                  <a:rPr lang="en-US" sz="3200" dirty="0">
                    <a:latin typeface="Cambria Math" charset="0"/>
                    <a:ea typeface="Cambria Math" charset="0"/>
                    <a:cs typeface="Cambria Math" charset="0"/>
                  </a:rPr>
                  <a:t>Each </a:t>
                </a:r>
                <a14:m>
                  <m:oMath xmlns:m="http://schemas.openxmlformats.org/officeDocument/2006/math">
                    <m:r>
                      <a:rPr lang="en-US" sz="3200" i="1">
                        <a:latin typeface="Cambria Math" panose="02040503050406030204" pitchFamily="18" charset="0"/>
                        <a:ea typeface="Cambria Math" charset="0"/>
                        <a:cs typeface="Cambria Math" charset="0"/>
                      </a:rPr>
                      <m:t>𝜎</m:t>
                    </m:r>
                  </m:oMath>
                </a14:m>
                <a:r>
                  <a:rPr lang="en-US" sz="3200" dirty="0">
                    <a:latin typeface="Cambria Math" charset="0"/>
                    <a:ea typeface="Cambria Math" charset="0"/>
                    <a:cs typeface="Cambria Math" charset="0"/>
                  </a:rPr>
                  <a:t>-smooth distribution is anti-concentrated.</a:t>
                </a:r>
              </a:p>
              <a:p>
                <a:endParaRPr lang="en-US" sz="3200" dirty="0">
                  <a:latin typeface="Cambria Math" charset="0"/>
                  <a:ea typeface="Cambria Math" charset="0"/>
                  <a:cs typeface="Cambria Math" charset="0"/>
                </a:endParaRPr>
              </a:p>
              <a:p>
                <a:r>
                  <a:rPr lang="en-US" sz="3200" dirty="0">
                    <a:latin typeface="Cambria Math" charset="0"/>
                    <a:ea typeface="Cambria Math" charset="0"/>
                    <a:cs typeface="Cambria Math" charset="0"/>
                  </a:rPr>
                  <a:t>The challenge is correlations between these smooth distributions.</a:t>
                </a:r>
              </a:p>
            </p:txBody>
          </p:sp>
        </mc:Choice>
        <mc:Fallback xmlns="">
          <p:sp>
            <p:nvSpPr>
              <p:cNvPr id="6" name="Rectangle 5">
                <a:extLst>
                  <a:ext uri="{FF2B5EF4-FFF2-40B4-BE49-F238E27FC236}">
                    <a16:creationId xmlns:a16="http://schemas.microsoft.com/office/drawing/2014/main" id="{08A27E35-A357-6148-A233-DFFB66483C53}"/>
                  </a:ext>
                </a:extLst>
              </p:cNvPr>
              <p:cNvSpPr>
                <a:spLocks noRot="1" noChangeAspect="1" noMove="1" noResize="1" noEditPoints="1" noAdjustHandles="1" noChangeArrowheads="1" noChangeShapeType="1" noTextEdit="1"/>
              </p:cNvSpPr>
              <p:nvPr/>
            </p:nvSpPr>
            <p:spPr>
              <a:xfrm>
                <a:off x="607765" y="2263128"/>
                <a:ext cx="7580892" cy="2554545"/>
              </a:xfrm>
              <a:prstGeom prst="rect">
                <a:avLst/>
              </a:prstGeom>
              <a:blipFill>
                <a:blip r:embed="rId2"/>
                <a:stretch>
                  <a:fillRect l="-2010" t="-3465" b="-6931"/>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E4FE92F1-E690-B141-AF2D-2CF2DDF2FD20}"/>
              </a:ext>
            </a:extLst>
          </p:cNvPr>
          <p:cNvSpPr/>
          <p:nvPr/>
        </p:nvSpPr>
        <p:spPr>
          <a:xfrm>
            <a:off x="607765" y="581501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C22249A-9048-5F41-903C-0C5713E544A1}"/>
              </a:ext>
            </a:extLst>
          </p:cNvPr>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F282496-56F2-8246-AF86-D62516092825}"/>
              </a:ext>
            </a:extLst>
          </p:cNvPr>
          <p:cNvSpPr/>
          <p:nvPr/>
        </p:nvSpPr>
        <p:spPr>
          <a:xfrm>
            <a:off x="4375071" y="712825"/>
            <a:ext cx="3396047" cy="584775"/>
          </a:xfrm>
          <a:prstGeom prst="rect">
            <a:avLst/>
          </a:prstGeom>
          <a:solidFill>
            <a:schemeClr val="bg1"/>
          </a:solidFill>
        </p:spPr>
        <p:txBody>
          <a:bodyPr wrap="square" anchor="ctr">
            <a:spAutoFit/>
          </a:bodyPr>
          <a:lstStyle/>
          <a:p>
            <a:pPr algn="ctr"/>
            <a:r>
              <a:rPr lang="en-US" sz="3200" b="1" dirty="0">
                <a:solidFill>
                  <a:schemeClr val="accent2"/>
                </a:solidFill>
                <a:latin typeface="Cambria Math" charset="0"/>
                <a:ea typeface="Cambria Math" charset="0"/>
                <a:cs typeface="Cambria Math" charset="0"/>
              </a:rPr>
              <a:t>Challenge</a:t>
            </a:r>
            <a:endParaRPr lang="en-US" sz="3200" b="1" dirty="0">
              <a:solidFill>
                <a:schemeClr val="accent2"/>
              </a:solidFill>
            </a:endParaRPr>
          </a:p>
        </p:txBody>
      </p:sp>
      <p:pic>
        <p:nvPicPr>
          <p:cNvPr id="13" name="Picture 12" descr="https://www.colourbox.com/preview/11420515-brain-as-processing-machine.jpg">
            <a:extLst>
              <a:ext uri="{FF2B5EF4-FFF2-40B4-BE49-F238E27FC236}">
                <a16:creationId xmlns:a16="http://schemas.microsoft.com/office/drawing/2014/main" id="{344708B0-E9EC-6A41-964B-27D598B60542}"/>
              </a:ext>
            </a:extLst>
          </p:cNvPr>
          <p:cNvPicPr>
            <a:picLocks noChangeAspect="1" noChangeArrowheads="1"/>
          </p:cNvPicPr>
          <p:nvPr/>
        </p:nvPicPr>
        <p:blipFill rotWithShape="1">
          <a:blip r:embed="rId3" cstate="email">
            <a:extLst>
              <a:ext uri="{BEBA8EAE-BF5A-486C-A8C5-ECC9F3942E4B}">
                <a14:imgProps xmlns:a14="http://schemas.microsoft.com/office/drawing/2010/main">
                  <a14:imgLayer r:embed="rId4">
                    <a14:imgEffect>
                      <a14:backgroundRemoval t="4125" b="94750" l="10000" r="90000"/>
                    </a14:imgEffect>
                    <a14:imgEffect>
                      <a14:brightnessContrast bright="20000"/>
                    </a14:imgEffect>
                  </a14:imgLayer>
                </a14:imgProps>
              </a:ext>
              <a:ext uri="{28A0092B-C50C-407E-A947-70E740481C1C}">
                <a14:useLocalDpi xmlns:a14="http://schemas.microsoft.com/office/drawing/2010/main"/>
              </a:ext>
            </a:extLst>
          </a:blip>
          <a:srcRect l="12709" r="13167"/>
          <a:stretch/>
        </p:blipFill>
        <p:spPr bwMode="auto">
          <a:xfrm>
            <a:off x="8542031" y="1698806"/>
            <a:ext cx="2609354" cy="3520254"/>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247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223915A-DC13-DE4F-B51E-B891F9A8DF4F}"/>
                  </a:ext>
                </a:extLst>
              </p:cNvPr>
              <p:cNvSpPr>
                <a:spLocks noGrp="1"/>
              </p:cNvSpPr>
              <p:nvPr>
                <p:ph idx="1"/>
              </p:nvPr>
            </p:nvSpPr>
            <p:spPr>
              <a:xfrm>
                <a:off x="423082" y="898740"/>
                <a:ext cx="11573300" cy="5600914"/>
              </a:xfrm>
            </p:spPr>
            <p:txBody>
              <a:bodyPr>
                <a:normAutofit/>
              </a:bodyPr>
              <a:lstStyle/>
              <a:p>
                <a:pPr marL="0" indent="0">
                  <a:buNone/>
                </a:pPr>
                <a:r>
                  <a:rPr lang="en-US" sz="2200" dirty="0"/>
                  <a:t>Probability Couplings: Given distributions </a:t>
                </a:r>
                <a14:m>
                  <m:oMath xmlns:m="http://schemas.openxmlformats.org/officeDocument/2006/math">
                    <m:r>
                      <a:rPr lang="en-US" sz="2200" i="1">
                        <a:solidFill>
                          <a:schemeClr val="accent2"/>
                        </a:solidFill>
                        <a:latin typeface="Cambria Math" panose="02040503050406030204" pitchFamily="18" charset="0"/>
                      </a:rPr>
                      <m:t>𝑋</m:t>
                    </m:r>
                  </m:oMath>
                </a14:m>
                <a:r>
                  <a:rPr lang="en-US" sz="2200" dirty="0"/>
                  <a:t> and </a:t>
                </a:r>
                <a14:m>
                  <m:oMath xmlns:m="http://schemas.openxmlformats.org/officeDocument/2006/math">
                    <m:r>
                      <a:rPr lang="en-US" sz="2200" i="1">
                        <a:solidFill>
                          <a:schemeClr val="accent2"/>
                        </a:solidFill>
                        <a:latin typeface="Cambria Math" panose="02040503050406030204" pitchFamily="18" charset="0"/>
                      </a:rPr>
                      <m:t>𝑍</m:t>
                    </m:r>
                  </m:oMath>
                </a14:m>
                <a:r>
                  <a:rPr lang="en-US" sz="2200" dirty="0"/>
                  <a:t>. </a:t>
                </a:r>
              </a:p>
              <a:p>
                <a:r>
                  <a:rPr lang="en-US" sz="2200" dirty="0"/>
                  <a:t>A joint distribution on </a:t>
                </a:r>
                <a14:m>
                  <m:oMath xmlns:m="http://schemas.openxmlformats.org/officeDocument/2006/math">
                    <m:r>
                      <a:rPr lang="en-US" sz="2200" i="1">
                        <a:solidFill>
                          <a:schemeClr val="accent2"/>
                        </a:solidFill>
                        <a:latin typeface="Cambria Math" panose="02040503050406030204" pitchFamily="18" charset="0"/>
                      </a:rPr>
                      <m:t>𝑋</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𝑍</m:t>
                    </m:r>
                  </m:oMath>
                </a14:m>
                <a:r>
                  <a:rPr lang="en-US" sz="2200" dirty="0"/>
                  <a:t>, such that there is a “nice property” between the draws </a:t>
                </a:r>
                <a14:m>
                  <m:oMath xmlns:m="http://schemas.openxmlformats.org/officeDocument/2006/math">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𝑥</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𝑧</m:t>
                    </m:r>
                    <m:r>
                      <a:rPr lang="en-US" sz="2200" i="1">
                        <a:solidFill>
                          <a:schemeClr val="accent2"/>
                        </a:solidFill>
                        <a:latin typeface="Cambria Math" panose="02040503050406030204" pitchFamily="18" charset="0"/>
                      </a:rPr>
                      <m:t>)</m:t>
                    </m:r>
                  </m:oMath>
                </a14:m>
                <a:r>
                  <a:rPr lang="en-US" sz="2200" dirty="0"/>
                  <a:t>.</a:t>
                </a:r>
              </a:p>
              <a:p>
                <a:r>
                  <a:rPr lang="en-US" sz="2200" dirty="0"/>
                  <a:t>Couple a sequence of smooth distributions with draws from a uniform distribution.</a:t>
                </a:r>
              </a:p>
              <a:p>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p:txBody>
          </p:sp>
        </mc:Choice>
        <mc:Fallback xmlns="">
          <p:sp>
            <p:nvSpPr>
              <p:cNvPr id="2" name="Content Placeholder 1">
                <a:extLst>
                  <a:ext uri="{FF2B5EF4-FFF2-40B4-BE49-F238E27FC236}">
                    <a16:creationId xmlns:a16="http://schemas.microsoft.com/office/drawing/2014/main" id="{7223915A-DC13-DE4F-B51E-B891F9A8DF4F}"/>
                  </a:ext>
                </a:extLst>
              </p:cNvPr>
              <p:cNvSpPr>
                <a:spLocks noGrp="1" noRot="1" noChangeAspect="1" noMove="1" noResize="1" noEditPoints="1" noAdjustHandles="1" noChangeArrowheads="1" noChangeShapeType="1" noTextEdit="1"/>
              </p:cNvSpPr>
              <p:nvPr>
                <p:ph idx="1"/>
              </p:nvPr>
            </p:nvSpPr>
            <p:spPr>
              <a:xfrm>
                <a:off x="423082" y="898740"/>
                <a:ext cx="11573300" cy="5600914"/>
              </a:xfrm>
              <a:blipFill>
                <a:blip r:embed="rId2"/>
                <a:stretch>
                  <a:fillRect l="-658" t="-1131"/>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426720" y="27204"/>
            <a:ext cx="11369040" cy="894715"/>
          </a:xfrm>
        </p:spPr>
        <p:txBody>
          <a:bodyPr>
            <a:normAutofit/>
          </a:bodyPr>
          <a:lstStyle/>
          <a:p>
            <a:r>
              <a:rPr lang="en-US" dirty="0"/>
              <a:t>Couple Adaptive Smoothness with Uniformity</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D18A21-44A2-2D42-BD62-5897DEADBBA7}"/>
                  </a:ext>
                </a:extLst>
              </p:cNvPr>
              <p:cNvSpPr txBox="1"/>
              <p:nvPr/>
            </p:nvSpPr>
            <p:spPr>
              <a:xfrm>
                <a:off x="452649" y="2555768"/>
                <a:ext cx="11286697" cy="1446550"/>
              </a:xfrm>
              <a:prstGeom prst="rect">
                <a:avLst/>
              </a:prstGeom>
              <a:noFill/>
            </p:spPr>
            <p:txBody>
              <a:bodyPr wrap="square" rtlCol="0">
                <a:spAutoFit/>
              </a:bodyPr>
              <a:lstStyle/>
              <a:p>
                <a:r>
                  <a:rPr lang="en-US" sz="2200" b="1" dirty="0">
                    <a:latin typeface="Cambria Math" charset="0"/>
                    <a:ea typeface="Cambria Math" charset="0"/>
                    <a:cs typeface="Cambria Math" charset="0"/>
                  </a:rPr>
                  <a:t>Coupling Theorem:</a:t>
                </a:r>
                <a:r>
                  <a:rPr lang="en-US" sz="2200" dirty="0">
                    <a:latin typeface="Cambria Math" charset="0"/>
                    <a:ea typeface="Cambria Math" charset="0"/>
                    <a:cs typeface="Cambria Math" charset="0"/>
                  </a:rPr>
                  <a:t> For any adaptive sequence of </a:t>
                </a:r>
                <a14:m>
                  <m:oMath xmlns:m="http://schemas.openxmlformats.org/officeDocument/2006/math">
                    <m:r>
                      <a:rPr lang="en-US" sz="2200" i="1">
                        <a:latin typeface="Cambria Math" panose="02040503050406030204" pitchFamily="18" charset="0"/>
                        <a:ea typeface="Cambria Math" panose="02040503050406030204" pitchFamily="18" charset="0"/>
                      </a:rPr>
                      <m:t>𝑇</m:t>
                    </m:r>
                  </m:oMath>
                </a14:m>
                <a:r>
                  <a:rPr lang="en-US" sz="2200" dirty="0">
                    <a:latin typeface="Cambria Math" charset="0"/>
                    <a:ea typeface="Cambria Math" charset="0"/>
                    <a:cs typeface="Cambria Math" charset="0"/>
                  </a:rPr>
                  <a:t> distributions, there is a coupling between:</a:t>
                </a:r>
              </a:p>
              <a:p>
                <a:pPr marL="457200" indent="-457200">
                  <a:buAutoNum type="arabicPeriod"/>
                </a:pP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𝑇</m:t>
                        </m:r>
                      </m:sub>
                    </m:sSub>
                    <m:r>
                      <a:rPr lang="en-US" sz="2200" i="1">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𝐷</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𝐷</m:t>
                        </m:r>
                      </m:e>
                      <m:sub>
                        <m:r>
                          <a:rPr lang="en-US" sz="2200" i="1">
                            <a:solidFill>
                              <a:schemeClr val="accent2"/>
                            </a:solidFill>
                            <a:latin typeface="Cambria Math" panose="02040503050406030204" pitchFamily="18" charset="0"/>
                          </a:rPr>
                          <m:t>2</m:t>
                        </m:r>
                      </m:sub>
                    </m:sSub>
                    <m:r>
                      <a:rPr lang="en-US" sz="2200" i="1">
                        <a:solidFill>
                          <a:schemeClr val="accent2"/>
                        </a:solidFill>
                        <a:latin typeface="Cambria Math" panose="02040503050406030204" pitchFamily="18" charset="0"/>
                      </a:rPr>
                      <m:t>, …,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𝐷</m:t>
                        </m:r>
                      </m:e>
                      <m:sub>
                        <m:r>
                          <a:rPr lang="en-US" sz="2200" i="1">
                            <a:solidFill>
                              <a:schemeClr val="accent2"/>
                            </a:solidFill>
                            <a:latin typeface="Cambria Math" panose="02040503050406030204" pitchFamily="18" charset="0"/>
                          </a:rPr>
                          <m:t>𝑇</m:t>
                        </m:r>
                      </m:sub>
                    </m:sSub>
                    <m:r>
                      <a:rPr lang="en-US" sz="2200" i="1">
                        <a:solidFill>
                          <a:schemeClr val="accent2"/>
                        </a:solidFill>
                        <a:latin typeface="Cambria Math" panose="02040503050406030204" pitchFamily="18" charset="0"/>
                      </a:rPr>
                      <m:t>)</m:t>
                    </m:r>
                  </m:oMath>
                </a14:m>
                <a:endParaRPr lang="en-US" sz="2200" dirty="0">
                  <a:latin typeface="Cambria Math" charset="0"/>
                  <a:ea typeface="Cambria Math" charset="0"/>
                  <a:cs typeface="Cambria Math" charset="0"/>
                </a:endParaRPr>
              </a:p>
              <a:p>
                <a:pPr marL="457200" indent="-457200">
                  <a:buFontTx/>
                  <a:buAutoNum type="arabicPeriod"/>
                </a:pP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𝑇𝑘</m:t>
                        </m:r>
                      </m:sub>
                    </m:sSub>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𝑈𝑛𝑖𝑓</m:t>
                    </m:r>
                  </m:oMath>
                </a14:m>
                <a:r>
                  <a:rPr lang="en-US" sz="2200" dirty="0">
                    <a:latin typeface="Cambria Math" charset="0"/>
                    <a:ea typeface="Cambria Math" charset="0"/>
                    <a:cs typeface="Cambria Math" charset="0"/>
                  </a:rPr>
                  <a:t> and independent and </a:t>
                </a:r>
                <a14:m>
                  <m:oMath xmlns:m="http://schemas.openxmlformats.org/officeDocument/2006/math">
                    <m:r>
                      <a:rPr lang="en-US" sz="2200" i="1">
                        <a:latin typeface="Cambria Math" panose="02040503050406030204" pitchFamily="18" charset="0"/>
                        <a:ea typeface="Cambria Math" charset="0"/>
                        <a:cs typeface="Cambria Math" charset="0"/>
                      </a:rPr>
                      <m:t>𝑘</m:t>
                    </m:r>
                    <m:r>
                      <a:rPr lang="en-US" sz="2200" i="1">
                        <a:latin typeface="Cambria Math" panose="02040503050406030204" pitchFamily="18" charset="0"/>
                        <a:ea typeface="Cambria Math" charset="0"/>
                        <a:cs typeface="Cambria Math" charset="0"/>
                      </a:rPr>
                      <m:t> ≈1/</m:t>
                    </m:r>
                    <m:r>
                      <a:rPr lang="en-US" sz="2200" i="1">
                        <a:latin typeface="Cambria Math" panose="02040503050406030204" pitchFamily="18" charset="0"/>
                        <a:ea typeface="Cambria Math" panose="02040503050406030204" pitchFamily="18" charset="0"/>
                        <a:cs typeface="Cambria Math" charset="0"/>
                      </a:rPr>
                      <m:t>𝜎</m:t>
                    </m:r>
                  </m:oMath>
                </a14:m>
                <a:r>
                  <a:rPr lang="en-US" sz="2200" dirty="0">
                    <a:latin typeface="Cambria Math" charset="0"/>
                    <a:ea typeface="Cambria Math" charset="0"/>
                    <a:cs typeface="Cambria Math" charset="0"/>
                  </a:rPr>
                  <a:t>.</a:t>
                </a:r>
              </a:p>
              <a:p>
                <a:pPr marL="457200" indent="-457200">
                  <a:buFontTx/>
                  <a:buAutoNum type="arabicPeriod"/>
                </a:pPr>
                <a:r>
                  <a:rPr lang="en-US" sz="2200" dirty="0">
                    <a:latin typeface="Cambria Math" charset="0"/>
                    <a:ea typeface="Cambria Math" charset="0"/>
                    <a:cs typeface="Cambria Math" charset="0"/>
                  </a:rPr>
                  <a:t>Such that with high prob. </a:t>
                </a:r>
                <a14:m>
                  <m:oMath xmlns:m="http://schemas.openxmlformats.org/officeDocument/2006/math">
                    <m:r>
                      <a:rPr lang="en-US" sz="2200" b="0" i="0" smtClean="0">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𝑇</m:t>
                        </m:r>
                      </m:sub>
                    </m:sSub>
                    <m:r>
                      <a:rPr lang="en-US" sz="2200" b="0" i="1" smtClean="0">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m:t>
                    </m:r>
                  </m:oMath>
                </a14:m>
                <a:r>
                  <a:rPr lang="en-US" sz="2200" dirty="0">
                    <a:solidFill>
                      <a:schemeClr val="accent2"/>
                    </a:solidFill>
                  </a:rPr>
                  <a:t> </a:t>
                </a:r>
                <a14:m>
                  <m:oMath xmlns:m="http://schemas.openxmlformats.org/officeDocument/2006/math">
                    <m:r>
                      <a:rPr lang="en-US" sz="2200" b="0" i="0" smtClean="0">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𝑇𝑘</m:t>
                        </m:r>
                      </m:sub>
                    </m:sSub>
                    <m:r>
                      <a:rPr lang="en-US" sz="2200" b="0" i="1" smtClean="0">
                        <a:solidFill>
                          <a:schemeClr val="accent2"/>
                        </a:solidFill>
                        <a:latin typeface="Cambria Math" panose="02040503050406030204" pitchFamily="18" charset="0"/>
                      </a:rPr>
                      <m:t>}</m:t>
                    </m:r>
                  </m:oMath>
                </a14:m>
                <a:endParaRPr lang="en-US" sz="2200" dirty="0">
                  <a:latin typeface="Cambria Math" charset="0"/>
                  <a:ea typeface="Cambria Math" charset="0"/>
                  <a:cs typeface="Cambria Math" charset="0"/>
                </a:endParaRPr>
              </a:p>
            </p:txBody>
          </p:sp>
        </mc:Choice>
        <mc:Fallback xmlns="">
          <p:sp>
            <p:nvSpPr>
              <p:cNvPr id="6" name="TextBox 5">
                <a:extLst>
                  <a:ext uri="{FF2B5EF4-FFF2-40B4-BE49-F238E27FC236}">
                    <a16:creationId xmlns:a16="http://schemas.microsoft.com/office/drawing/2014/main" id="{66D18A21-44A2-2D42-BD62-5897DEADBBA7}"/>
                  </a:ext>
                </a:extLst>
              </p:cNvPr>
              <p:cNvSpPr txBox="1">
                <a:spLocks noRot="1" noChangeAspect="1" noMove="1" noResize="1" noEditPoints="1" noAdjustHandles="1" noChangeArrowheads="1" noChangeShapeType="1" noTextEdit="1"/>
              </p:cNvSpPr>
              <p:nvPr/>
            </p:nvSpPr>
            <p:spPr>
              <a:xfrm>
                <a:off x="452649" y="2555768"/>
                <a:ext cx="11286697" cy="1446550"/>
              </a:xfrm>
              <a:prstGeom prst="rect">
                <a:avLst/>
              </a:prstGeom>
              <a:blipFill>
                <a:blip r:embed="rId5"/>
                <a:stretch>
                  <a:fillRect l="-674" t="-2609" r="-674" b="-69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27BC386F-61FA-2D41-B032-6B14D8CFE4DD}"/>
                  </a:ext>
                </a:extLst>
              </p:cNvPr>
              <p:cNvSpPr/>
              <p:nvPr/>
            </p:nvSpPr>
            <p:spPr>
              <a:xfrm>
                <a:off x="382136" y="4263082"/>
                <a:ext cx="11427725" cy="3592778"/>
              </a:xfrm>
              <a:prstGeom prst="rect">
                <a:avLst/>
              </a:prstGeom>
            </p:spPr>
            <p:txBody>
              <a:bodyPr wrap="square">
                <a:spAutoFit/>
              </a:bodyPr>
              <a:lstStyle/>
              <a:p>
                <a:r>
                  <a:rPr lang="en-US" sz="2200" dirty="0"/>
                  <a:t>Uniform distribution is not “concentrated”. So,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𝑇</m:t>
                        </m:r>
                      </m:sub>
                    </m:sSub>
                    <m:r>
                      <a:rPr lang="en-US" sz="2200" i="1">
                        <a:solidFill>
                          <a:schemeClr val="accent2"/>
                        </a:solidFill>
                        <a:latin typeface="Cambria Math" panose="02040503050406030204" pitchFamily="18" charset="0"/>
                      </a:rPr>
                      <m:t>⊆</m:t>
                    </m:r>
                  </m:oMath>
                </a14:m>
                <a:r>
                  <a:rPr lang="en-US" sz="2200" dirty="0">
                    <a:solidFill>
                      <a:schemeClr val="accent2"/>
                    </a:solidFill>
                  </a:rPr>
                  <a:t>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𝑇𝑘</m:t>
                        </m:r>
                      </m:sub>
                    </m:sSub>
                    <m:r>
                      <a:rPr lang="en-US" sz="2200" i="1">
                        <a:solidFill>
                          <a:schemeClr val="accent2"/>
                        </a:solidFill>
                        <a:latin typeface="Cambria Math" panose="02040503050406030204" pitchFamily="18" charset="0"/>
                      </a:rPr>
                      <m:t> </m:t>
                    </m:r>
                  </m:oMath>
                </a14:m>
                <a:r>
                  <a:rPr lang="en-US" sz="2200" dirty="0"/>
                  <a:t>aren’t either.</a:t>
                </a:r>
              </a:p>
              <a:p>
                <a:pPr marL="342900" indent="-342900">
                  <a:buFont typeface="Arial" panose="020B0604020202020204" pitchFamily="34" charset="0"/>
                  <a:buChar char="•"/>
                </a:pPr>
                <a:r>
                  <a:rPr lang="en-US" sz="2200" dirty="0"/>
                  <a:t>We want to say that no </a:t>
                </a:r>
                <a14:m>
                  <m:oMath xmlns:m="http://schemas.openxmlformats.org/officeDocument/2006/math">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r>
                      <a:rPr lang="en-US" sz="2200" i="1">
                        <a:solidFill>
                          <a:srgbClr val="C00000"/>
                        </a:solidFill>
                        <a:latin typeface="Cambria Math" panose="02040503050406030204" pitchFamily="18" charset="0"/>
                      </a:rPr>
                      <m:t> </m:t>
                    </m:r>
                  </m:oMath>
                </a14:m>
                <a:r>
                  <a:rPr lang="en-US" sz="2200" dirty="0"/>
                  <a:t>includes too many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𝑇</m:t>
                        </m:r>
                      </m:sub>
                    </m:sSub>
                  </m:oMath>
                </a14:m>
                <a:r>
                  <a:rPr lang="en-US" sz="2200" dirty="0"/>
                  <a:t>.</a:t>
                </a:r>
              </a:p>
              <a:p>
                <a:pPr marL="342900" indent="-342900">
                  <a:buFont typeface="Arial" panose="020B0604020202020204" pitchFamily="34" charset="0"/>
                  <a:buChar char="•"/>
                </a:pPr>
                <a:r>
                  <a:rPr lang="en-US" sz="2200" dirty="0"/>
                  <a:t>Sufficient to say no </a:t>
                </a:r>
                <a14:m>
                  <m:oMath xmlns:m="http://schemas.openxmlformats.org/officeDocument/2006/math">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oMath>
                </a14:m>
                <a:r>
                  <a:rPr lang="en-US" sz="2200" dirty="0"/>
                  <a:t> includes too many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𝑇𝑘</m:t>
                        </m:r>
                      </m:sub>
                    </m:sSub>
                    <m:r>
                      <a:rPr lang="en-US" sz="2200" i="1">
                        <a:solidFill>
                          <a:schemeClr val="accent2"/>
                        </a:solidFill>
                        <a:latin typeface="Cambria Math" panose="02040503050406030204" pitchFamily="18" charset="0"/>
                      </a:rPr>
                      <m:t> </m:t>
                    </m:r>
                  </m:oMath>
                </a14:m>
                <a:r>
                  <a:rPr lang="en-US" sz="2200" dirty="0"/>
                  <a:t>.</a:t>
                </a:r>
              </a:p>
              <a:p>
                <a:pPr marL="342900" indent="-342900">
                  <a:buFont typeface="Arial" panose="020B0604020202020204" pitchFamily="34" charset="0"/>
                  <a:buChar char="•"/>
                </a:pP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𝑇𝑘</m:t>
                        </m:r>
                      </m:sub>
                    </m:sSub>
                  </m:oMath>
                </a14:m>
                <a:r>
                  <a:rPr lang="en-US" sz="2200" dirty="0">
                    <a:solidFill>
                      <a:schemeClr val="accent2"/>
                    </a:solidFill>
                  </a:rPr>
                  <a:t> </a:t>
                </a:r>
                <a:r>
                  <a:rPr lang="en-US" sz="2200" dirty="0"/>
                  <a:t>are </a:t>
                </a:r>
                <a:r>
                  <a:rPr lang="en-US" sz="2200" dirty="0" err="1"/>
                  <a:t>i.i.d</a:t>
                </a:r>
                <a:r>
                  <a:rPr lang="en-US" sz="2200" dirty="0"/>
                  <a:t> and guaranteed to be scattered.</a:t>
                </a:r>
              </a:p>
              <a:p>
                <a:pPr marL="342900" indent="-342900">
                  <a:buFont typeface="Arial" panose="020B0604020202020204" pitchFamily="34" charset="0"/>
                  <a:buChar char="•"/>
                </a:pPr>
                <a:endParaRPr lang="en-US" sz="2200" dirty="0"/>
              </a:p>
              <a:p>
                <a:r>
                  <a:rPr lang="en-US" sz="2200" dirty="0"/>
                  <a:t>Adaptive smoothed adversaries can’t be much worst than stochastic adversaries (on a slightly longer time scale).</a:t>
                </a:r>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a:p>
                <a:pPr marL="342900" indent="-342900">
                  <a:buFont typeface="Arial" panose="020B0604020202020204" pitchFamily="34" charset="0"/>
                  <a:buChar char="•"/>
                </a:pPr>
                <a:endParaRPr lang="en-US" sz="2200" dirty="0"/>
              </a:p>
            </p:txBody>
          </p:sp>
        </mc:Choice>
        <mc:Fallback xmlns="">
          <p:sp>
            <p:nvSpPr>
              <p:cNvPr id="7" name="Rectangle 6">
                <a:extLst>
                  <a:ext uri="{FF2B5EF4-FFF2-40B4-BE49-F238E27FC236}">
                    <a16:creationId xmlns:a16="http://schemas.microsoft.com/office/drawing/2014/main" id="{27BC386F-61FA-2D41-B032-6B14D8CFE4DD}"/>
                  </a:ext>
                </a:extLst>
              </p:cNvPr>
              <p:cNvSpPr>
                <a:spLocks noRot="1" noChangeAspect="1" noMove="1" noResize="1" noEditPoints="1" noAdjustHandles="1" noChangeArrowheads="1" noChangeShapeType="1" noTextEdit="1"/>
              </p:cNvSpPr>
              <p:nvPr/>
            </p:nvSpPr>
            <p:spPr>
              <a:xfrm>
                <a:off x="382136" y="4263082"/>
                <a:ext cx="11427725" cy="3592778"/>
              </a:xfrm>
              <a:prstGeom prst="rect">
                <a:avLst/>
              </a:prstGeom>
              <a:blipFill>
                <a:blip r:embed="rId6"/>
                <a:stretch>
                  <a:fillRect l="-667" t="-1056" r="-111"/>
                </a:stretch>
              </a:blipFill>
            </p:spPr>
            <p:txBody>
              <a:bodyPr/>
              <a:lstStyle/>
              <a:p>
                <a:r>
                  <a:rPr lang="en-US">
                    <a:noFill/>
                  </a:rPr>
                  <a:t> </a:t>
                </a:r>
              </a:p>
            </p:txBody>
          </p:sp>
        </mc:Fallback>
      </mc:AlternateContent>
    </p:spTree>
    <p:extLst>
      <p:ext uri="{BB962C8B-B14F-4D97-AF65-F5344CB8AC3E}">
        <p14:creationId xmlns:p14="http://schemas.microsoft.com/office/powerpoint/2010/main" val="574150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426720" y="-2290"/>
            <a:ext cx="11369040" cy="894715"/>
          </a:xfrm>
        </p:spPr>
        <p:txBody>
          <a:bodyPr/>
          <a:lstStyle/>
          <a:p>
            <a:r>
              <a:rPr lang="en-US" dirty="0"/>
              <a:t>Overview of the Main Results</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4C84AE0-FA6F-514B-A34D-4F1DB8FBEF2A}"/>
                  </a:ext>
                </a:extLst>
              </p:cNvPr>
              <p:cNvSpPr txBox="1"/>
              <p:nvPr/>
            </p:nvSpPr>
            <p:spPr>
              <a:xfrm>
                <a:off x="397742" y="918207"/>
                <a:ext cx="11618743" cy="848374"/>
              </a:xfrm>
              <a:prstGeom prst="rect">
                <a:avLst/>
              </a:prstGeom>
              <a:noFill/>
            </p:spPr>
            <p:txBody>
              <a:bodyPr wrap="square" rtlCol="0">
                <a:spAutoFit/>
              </a:bodyPr>
              <a:lstStyle/>
              <a:p>
                <a:r>
                  <a:rPr lang="en-US" sz="2200" b="1" dirty="0">
                    <a:latin typeface="Cambria Math" charset="0"/>
                    <a:ea typeface="Cambria Math" charset="0"/>
                    <a:cs typeface="Cambria Math" charset="0"/>
                  </a:rPr>
                  <a:t>Theorem</a:t>
                </a:r>
                <a:r>
                  <a:rPr lang="en-US" sz="2200" dirty="0">
                    <a:latin typeface="Cambria Math" charset="0"/>
                    <a:ea typeface="Cambria Math" charset="0"/>
                    <a:cs typeface="Cambria Math" charset="0"/>
                  </a:rPr>
                  <a:t> </a:t>
                </a:r>
                <a:r>
                  <a:rPr lang="en-US" sz="2200" dirty="0">
                    <a:solidFill>
                      <a:srgbClr val="BC81DA"/>
                    </a:solidFill>
                    <a:latin typeface="Cambria Math" charset="0"/>
                    <a:ea typeface="Cambria Math" charset="0"/>
                    <a:cs typeface="Cambria Math" charset="0"/>
                  </a:rPr>
                  <a:t>[</a:t>
                </a:r>
                <a:r>
                  <a:rPr lang="en-US" sz="2200" dirty="0">
                    <a:solidFill>
                      <a:schemeClr val="accent6">
                        <a:lumMod val="75000"/>
                      </a:schemeClr>
                    </a:solidFill>
                    <a:latin typeface="Cambria Math" charset="0"/>
                    <a:ea typeface="Cambria Math" charset="0"/>
                    <a:cs typeface="Cambria Math" charset="0"/>
                  </a:rPr>
                  <a:t>H.</a:t>
                </a:r>
                <a:r>
                  <a:rPr lang="en-US" sz="2200" dirty="0">
                    <a:solidFill>
                      <a:srgbClr val="BC81DA"/>
                    </a:solidFill>
                    <a:latin typeface="Cambria Math" charset="0"/>
                    <a:ea typeface="Cambria Math" charset="0"/>
                    <a:cs typeface="Cambria Math" charset="0"/>
                  </a:rPr>
                  <a:t>, </a:t>
                </a:r>
                <a:r>
                  <a:rPr lang="en-US" sz="2200" dirty="0" err="1">
                    <a:solidFill>
                      <a:srgbClr val="BC81DA"/>
                    </a:solidFill>
                    <a:latin typeface="Cambria Math" charset="0"/>
                    <a:ea typeface="Cambria Math" charset="0"/>
                    <a:cs typeface="Cambria Math" charset="0"/>
                  </a:rPr>
                  <a:t>Roughgarden</a:t>
                </a:r>
                <a:r>
                  <a:rPr lang="en-US" sz="2200" dirty="0">
                    <a:solidFill>
                      <a:srgbClr val="BC81DA"/>
                    </a:solidFill>
                    <a:latin typeface="Cambria Math" charset="0"/>
                    <a:ea typeface="Cambria Math" charset="0"/>
                    <a:cs typeface="Cambria Math" charset="0"/>
                  </a:rPr>
                  <a:t>, Shetty ‘21]</a:t>
                </a:r>
              </a:p>
              <a:p>
                <a:r>
                  <a:rPr lang="en-US" sz="2200" dirty="0">
                    <a:latin typeface="Cambria Math" charset="0"/>
                    <a:ea typeface="Cambria Math" charset="0"/>
                    <a:cs typeface="Cambria Math" charset="0"/>
                  </a:rPr>
                  <a:t>In presence of Adaptive but Smooth Adversaries the regret is </a:t>
                </a:r>
                <a14:m>
                  <m:oMath xmlns:m="http://schemas.openxmlformats.org/officeDocument/2006/math">
                    <m:acc>
                      <m:accPr>
                        <m:chr m:val="̃"/>
                        <m:ctrlPr>
                          <a:rPr lang="en-US" sz="2200" i="1">
                            <a:latin typeface="Cambria Math" panose="02040503050406030204" pitchFamily="18" charset="0"/>
                            <a:ea typeface="Cambria Math" panose="02040503050406030204" pitchFamily="18" charset="0"/>
                          </a:rPr>
                        </m:ctrlPr>
                      </m:accPr>
                      <m:e>
                        <m:r>
                          <m:rPr>
                            <m:sty m:val="p"/>
                          </m:rPr>
                          <a:rPr lang="en-US" sz="2200">
                            <a:latin typeface="Cambria Math" panose="02040503050406030204" pitchFamily="18" charset="0"/>
                            <a:ea typeface="Cambria Math" panose="02040503050406030204" pitchFamily="18" charset="0"/>
                          </a:rPr>
                          <m:t>Θ</m:t>
                        </m:r>
                      </m:e>
                    </m:acc>
                    <m:d>
                      <m:dPr>
                        <m:ctrlPr>
                          <a:rPr lang="en-US" sz="2200" i="1">
                            <a:latin typeface="Cambria Math" panose="02040503050406030204" pitchFamily="18" charset="0"/>
                            <a:ea typeface="Cambria Math" panose="02040503050406030204" pitchFamily="18" charset="0"/>
                          </a:rPr>
                        </m:ctrlPr>
                      </m:dPr>
                      <m:e>
                        <m:rad>
                          <m:radPr>
                            <m:degHide m:val="on"/>
                            <m:ctrlPr>
                              <a:rPr lang="en-US" sz="2200" i="1">
                                <a:latin typeface="Cambria Math" panose="02040503050406030204" pitchFamily="18" charset="0"/>
                                <a:ea typeface="Cambria Math" panose="02040503050406030204" pitchFamily="18" charset="0"/>
                              </a:rPr>
                            </m:ctrlPr>
                          </m:radPr>
                          <m:deg/>
                          <m:e>
                            <m:r>
                              <m:rPr>
                                <m:sty m:val="p"/>
                              </m:rPr>
                              <a:rPr lang="en-US" sz="2200">
                                <a:solidFill>
                                  <a:srgbClr val="00B050"/>
                                </a:solidFill>
                                <a:latin typeface="Cambria Math" panose="02040503050406030204" pitchFamily="18" charset="0"/>
                                <a:ea typeface="Cambria Math" panose="02040503050406030204" pitchFamily="18" charset="0"/>
                              </a:rPr>
                              <m:t>VCDim</m:t>
                            </m:r>
                            <m:r>
                              <a:rPr lang="en-US" sz="2200">
                                <a:solidFill>
                                  <a:srgbClr val="00B050"/>
                                </a:solidFill>
                                <a:latin typeface="Cambria Math" panose="02040503050406030204" pitchFamily="18" charset="0"/>
                                <a:ea typeface="Cambria Math" panose="02040503050406030204" pitchFamily="18" charset="0"/>
                              </a:rPr>
                              <m:t>(</m:t>
                            </m:r>
                            <m:r>
                              <m:rPr>
                                <m:sty m:val="p"/>
                              </m:rPr>
                              <a:rPr lang="en-US" sz="2200">
                                <a:solidFill>
                                  <a:srgbClr val="00B050"/>
                                </a:solidFill>
                                <a:latin typeface="Cambria Math" panose="02040503050406030204" pitchFamily="18" charset="0"/>
                                <a:ea typeface="Cambria Math" panose="02040503050406030204" pitchFamily="18" charset="0"/>
                              </a:rPr>
                              <m:t>H</m:t>
                            </m:r>
                            <m:r>
                              <a:rPr lang="en-US" sz="2200">
                                <a:solidFill>
                                  <a:srgbClr val="00B050"/>
                                </a:solidFill>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ea typeface="Cambria Math" panose="02040503050406030204" pitchFamily="18" charset="0"/>
                              </a:rPr>
                              <m:t>𝑇</m:t>
                            </m:r>
                            <m:func>
                              <m:funcPr>
                                <m:ctrlPr>
                                  <a:rPr lang="en-US" sz="2200" i="1">
                                    <a:latin typeface="Cambria Math" panose="02040503050406030204" pitchFamily="18" charset="0"/>
                                    <a:ea typeface="Cambria Math" panose="02040503050406030204" pitchFamily="18" charset="0"/>
                                  </a:rPr>
                                </m:ctrlPr>
                              </m:funcPr>
                              <m:fName>
                                <m:r>
                                  <m:rPr>
                                    <m:sty m:val="p"/>
                                  </m:rPr>
                                  <a:rPr lang="en-US" sz="2200">
                                    <a:latin typeface="Cambria Math" panose="02040503050406030204" pitchFamily="18" charset="0"/>
                                    <a:ea typeface="Cambria Math" panose="02040503050406030204" pitchFamily="18" charset="0"/>
                                  </a:rPr>
                                  <m:t>ln</m:t>
                                </m:r>
                              </m:fName>
                              <m:e>
                                <m:d>
                                  <m:dPr>
                                    <m:ctrlPr>
                                      <a:rPr lang="en-US" sz="2200" i="1">
                                        <a:latin typeface="Cambria Math" panose="02040503050406030204" pitchFamily="18" charset="0"/>
                                        <a:ea typeface="Cambria Math" panose="02040503050406030204" pitchFamily="18" charset="0"/>
                                      </a:rPr>
                                    </m:ctrlPr>
                                  </m:dPr>
                                  <m:e>
                                    <m:r>
                                      <a:rPr lang="en-US" sz="2200" i="1">
                                        <a:latin typeface="Cambria Math" panose="02040503050406030204" pitchFamily="18" charset="0"/>
                                        <a:ea typeface="Cambria Math" panose="02040503050406030204" pitchFamily="18" charset="0"/>
                                      </a:rPr>
                                      <m:t>1/</m:t>
                                    </m:r>
                                    <m:r>
                                      <a:rPr lang="en-US" sz="2200" i="1">
                                        <a:latin typeface="Cambria Math" panose="02040503050406030204" pitchFamily="18" charset="0"/>
                                        <a:ea typeface="Cambria Math" panose="02040503050406030204" pitchFamily="18" charset="0"/>
                                      </a:rPr>
                                      <m:t>𝜎</m:t>
                                    </m:r>
                                  </m:e>
                                </m:d>
                              </m:e>
                            </m:func>
                          </m:e>
                        </m:rad>
                      </m:e>
                    </m:d>
                  </m:oMath>
                </a14:m>
                <a:r>
                  <a:rPr lang="en-US" sz="2200" dirty="0">
                    <a:latin typeface="Cambria Math" charset="0"/>
                    <a:ea typeface="Cambria Math" charset="0"/>
                    <a:cs typeface="Cambria Math" charset="0"/>
                  </a:rPr>
                  <a:t> </a:t>
                </a:r>
              </a:p>
            </p:txBody>
          </p:sp>
        </mc:Choice>
        <mc:Fallback xmlns="">
          <p:sp>
            <p:nvSpPr>
              <p:cNvPr id="4" name="TextBox 3">
                <a:extLst>
                  <a:ext uri="{FF2B5EF4-FFF2-40B4-BE49-F238E27FC236}">
                    <a16:creationId xmlns:a16="http://schemas.microsoft.com/office/drawing/2014/main" id="{04C84AE0-FA6F-514B-A34D-4F1DB8FBEF2A}"/>
                  </a:ext>
                </a:extLst>
              </p:cNvPr>
              <p:cNvSpPr txBox="1">
                <a:spLocks noRot="1" noChangeAspect="1" noMove="1" noResize="1" noEditPoints="1" noAdjustHandles="1" noChangeArrowheads="1" noChangeShapeType="1" noTextEdit="1"/>
              </p:cNvSpPr>
              <p:nvPr/>
            </p:nvSpPr>
            <p:spPr>
              <a:xfrm>
                <a:off x="397742" y="918207"/>
                <a:ext cx="11618743" cy="848374"/>
              </a:xfrm>
              <a:prstGeom prst="rect">
                <a:avLst/>
              </a:prstGeom>
              <a:blipFill>
                <a:blip r:embed="rId2"/>
                <a:stretch>
                  <a:fillRect l="-655" t="-4412"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5301C4-4329-6C4A-B7BC-2CE21B1667E8}"/>
                  </a:ext>
                </a:extLst>
              </p:cNvPr>
              <p:cNvSpPr txBox="1"/>
              <p:nvPr/>
            </p:nvSpPr>
            <p:spPr>
              <a:xfrm>
                <a:off x="2260661" y="4507998"/>
                <a:ext cx="2229899" cy="430887"/>
              </a:xfrm>
              <a:prstGeom prst="rect">
                <a:avLst/>
              </a:prstGeom>
              <a:noFill/>
            </p:spPr>
            <p:txBody>
              <a:bodyPr wrap="square" rtlCol="0">
                <a:spAutoFit/>
              </a:bodyPr>
              <a:lstStyle/>
              <a:p>
                <a14:m>
                  <m:oMath xmlns:m="http://schemas.openxmlformats.org/officeDocument/2006/math">
                    <m:r>
                      <m:rPr>
                        <m:sty m:val="p"/>
                      </m:rPr>
                      <a:rPr lang="en-US" sz="2200">
                        <a:solidFill>
                          <a:schemeClr val="bg1"/>
                        </a:solidFill>
                        <a:latin typeface="Cambria Math" panose="02040503050406030204" pitchFamily="18" charset="0"/>
                      </a:rPr>
                      <m:t>Regret</m:t>
                    </m:r>
                    <m:r>
                      <a:rPr lang="en-US" sz="2200">
                        <a:solidFill>
                          <a:schemeClr val="bg1"/>
                        </a:solidFill>
                        <a:latin typeface="Cambria Math" panose="02040503050406030204" pitchFamily="18" charset="0"/>
                      </a:rPr>
                      <m:t> </m:t>
                    </m:r>
                    <m:r>
                      <m:rPr>
                        <m:sty m:val="p"/>
                      </m:rPr>
                      <a:rPr lang="en-US" sz="2200">
                        <a:solidFill>
                          <a:schemeClr val="bg1"/>
                        </a:solidFill>
                        <a:latin typeface="Cambria Math" panose="02040503050406030204" pitchFamily="18" charset="0"/>
                      </a:rPr>
                      <m:t>for</m:t>
                    </m:r>
                    <m:r>
                      <a:rPr lang="en-US" sz="2200">
                        <a:solidFill>
                          <a:schemeClr val="bg1"/>
                        </a:solidFill>
                        <a:latin typeface="Cambria Math" panose="02040503050406030204" pitchFamily="18" charset="0"/>
                      </a:rPr>
                      <m:t> </m:t>
                    </m:r>
                    <m:r>
                      <a:rPr lang="en-US" sz="2200">
                        <a:solidFill>
                          <a:schemeClr val="bg1"/>
                        </a:solidFill>
                        <a:latin typeface="Cambria Math" panose="02040503050406030204" pitchFamily="18" charset="0"/>
                        <a:ea typeface="Cambria Math" panose="02040503050406030204" pitchFamily="18" charset="0"/>
                      </a:rPr>
                      <m:t>ℋ</m:t>
                    </m:r>
                    <m:r>
                      <a:rPr lang="en-US" sz="2200" i="1">
                        <a:solidFill>
                          <a:schemeClr val="bg1"/>
                        </a:solidFill>
                        <a:latin typeface="Cambria Math" panose="02040503050406030204" pitchFamily="18" charset="0"/>
                      </a:rPr>
                      <m:t>≤   </m:t>
                    </m:r>
                  </m:oMath>
                </a14:m>
                <a:r>
                  <a:rPr lang="en-US" sz="2200" dirty="0">
                    <a:solidFill>
                      <a:schemeClr val="bg1"/>
                    </a:solidFill>
                  </a:rPr>
                  <a:t>  </a:t>
                </a:r>
              </a:p>
            </p:txBody>
          </p:sp>
        </mc:Choice>
        <mc:Fallback xmlns="">
          <p:sp>
            <p:nvSpPr>
              <p:cNvPr id="8" name="TextBox 7">
                <a:extLst>
                  <a:ext uri="{FF2B5EF4-FFF2-40B4-BE49-F238E27FC236}">
                    <a16:creationId xmlns:a16="http://schemas.microsoft.com/office/drawing/2014/main" id="{455301C4-4329-6C4A-B7BC-2CE21B1667E8}"/>
                  </a:ext>
                </a:extLst>
              </p:cNvPr>
              <p:cNvSpPr txBox="1">
                <a:spLocks noRot="1" noChangeAspect="1" noMove="1" noResize="1" noEditPoints="1" noAdjustHandles="1" noChangeArrowheads="1" noChangeShapeType="1" noTextEdit="1"/>
              </p:cNvSpPr>
              <p:nvPr/>
            </p:nvSpPr>
            <p:spPr>
              <a:xfrm>
                <a:off x="2260661" y="4507998"/>
                <a:ext cx="2229899" cy="430887"/>
              </a:xfrm>
              <a:prstGeom prst="rect">
                <a:avLst/>
              </a:prstGeom>
              <a:blipFill>
                <a:blip r:embed="rId3"/>
                <a:stretch>
                  <a:fillRect l="-1705"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AB4BACE-FE8F-C642-BEE3-366A75B94651}"/>
                  </a:ext>
                </a:extLst>
              </p:cNvPr>
              <p:cNvSpPr/>
              <p:nvPr/>
            </p:nvSpPr>
            <p:spPr>
              <a:xfrm>
                <a:off x="4919730" y="4318890"/>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0AB4BACE-FE8F-C642-BEE3-366A75B94651}"/>
                  </a:ext>
                </a:extLst>
              </p:cNvPr>
              <p:cNvSpPr>
                <a:spLocks noRot="1" noChangeAspect="1" noMove="1" noResize="1" noEditPoints="1" noAdjustHandles="1" noChangeArrowheads="1" noChangeShapeType="1" noTextEdit="1"/>
              </p:cNvSpPr>
              <p:nvPr/>
            </p:nvSpPr>
            <p:spPr>
              <a:xfrm>
                <a:off x="4919730" y="4318890"/>
                <a:ext cx="1548822" cy="369332"/>
              </a:xfrm>
              <a:prstGeom prst="rect">
                <a:avLst/>
              </a:prstGeom>
              <a:blipFill>
                <a:blip r:embed="rId4"/>
                <a:stretch>
                  <a:fillRect b="-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6C74234-731E-564F-9642-BA96F019C773}"/>
                  </a:ext>
                </a:extLst>
              </p:cNvPr>
              <p:cNvSpPr/>
              <p:nvPr/>
            </p:nvSpPr>
            <p:spPr>
              <a:xfrm>
                <a:off x="6638987" y="4507998"/>
                <a:ext cx="45877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chemeClr val="bg1"/>
                          </a:solidFill>
                          <a:latin typeface="Cambria Math" panose="02040503050406030204" pitchFamily="18" charset="0"/>
                        </a:rPr>
                        <m:t>+</m:t>
                      </m:r>
                    </m:oMath>
                  </m:oMathPara>
                </a14:m>
                <a:endParaRPr lang="en-US" sz="2200" dirty="0"/>
              </a:p>
            </p:txBody>
          </p:sp>
        </mc:Choice>
        <mc:Fallback xmlns="">
          <p:sp>
            <p:nvSpPr>
              <p:cNvPr id="10" name="Rectangle 9">
                <a:extLst>
                  <a:ext uri="{FF2B5EF4-FFF2-40B4-BE49-F238E27FC236}">
                    <a16:creationId xmlns:a16="http://schemas.microsoft.com/office/drawing/2014/main" id="{06C74234-731E-564F-9642-BA96F019C773}"/>
                  </a:ext>
                </a:extLst>
              </p:cNvPr>
              <p:cNvSpPr>
                <a:spLocks noRot="1" noChangeAspect="1" noMove="1" noResize="1" noEditPoints="1" noAdjustHandles="1" noChangeArrowheads="1" noChangeShapeType="1" noTextEdit="1"/>
              </p:cNvSpPr>
              <p:nvPr/>
            </p:nvSpPr>
            <p:spPr>
              <a:xfrm>
                <a:off x="6638987" y="4507998"/>
                <a:ext cx="458779"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EB5FEC3-12C7-A543-8711-A21529435CF5}"/>
                  </a:ext>
                </a:extLst>
              </p:cNvPr>
              <p:cNvSpPr/>
              <p:nvPr/>
            </p:nvSpPr>
            <p:spPr>
              <a:xfrm>
                <a:off x="4290649" y="4613958"/>
                <a:ext cx="2765501"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points</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in</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h</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Δ</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𝑝𝑟𝑜𝑥𝑦</m:t>
                              </m:r>
                            </m:sub>
                          </m:sSub>
                        </m:e>
                      </m:func>
                    </m:oMath>
                  </m:oMathPara>
                </a14:m>
                <a:endParaRPr lang="en-US" i="1" dirty="0">
                  <a:solidFill>
                    <a:srgbClr val="C00000"/>
                  </a:solidFill>
                </a:endParaRPr>
              </a:p>
            </p:txBody>
          </p:sp>
        </mc:Choice>
        <mc:Fallback xmlns="">
          <p:sp>
            <p:nvSpPr>
              <p:cNvPr id="11" name="Rectangle 10">
                <a:extLst>
                  <a:ext uri="{FF2B5EF4-FFF2-40B4-BE49-F238E27FC236}">
                    <a16:creationId xmlns:a16="http://schemas.microsoft.com/office/drawing/2014/main" id="{DEB5FEC3-12C7-A543-8711-A21529435CF5}"/>
                  </a:ext>
                </a:extLst>
              </p:cNvPr>
              <p:cNvSpPr>
                <a:spLocks noRot="1" noChangeAspect="1" noMove="1" noResize="1" noEditPoints="1" noAdjustHandles="1" noChangeArrowheads="1" noChangeShapeType="1" noTextEdit="1"/>
              </p:cNvSpPr>
              <p:nvPr/>
            </p:nvSpPr>
            <p:spPr>
              <a:xfrm>
                <a:off x="4290649" y="4613958"/>
                <a:ext cx="2765501" cy="391261"/>
              </a:xfrm>
              <a:prstGeom prst="rect">
                <a:avLst/>
              </a:prstGeom>
              <a:blipFill>
                <a:blip r:embed="rId6"/>
                <a:stretch>
                  <a:fillRect b="-6250"/>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D0D20B2-FEAE-314A-8BE7-DABDA2723391}"/>
              </a:ext>
            </a:extLst>
          </p:cNvPr>
          <p:cNvGrpSpPr/>
          <p:nvPr/>
        </p:nvGrpSpPr>
        <p:grpSpPr>
          <a:xfrm>
            <a:off x="2260661" y="2941237"/>
            <a:ext cx="7943850" cy="1395723"/>
            <a:chOff x="2201413" y="1692523"/>
            <a:chExt cx="7943850" cy="1395723"/>
          </a:xfrm>
        </p:grpSpPr>
        <p:sp>
          <p:nvSpPr>
            <p:cNvPr id="13" name="Cloud 12">
              <a:extLst>
                <a:ext uri="{FF2B5EF4-FFF2-40B4-BE49-F238E27FC236}">
                  <a16:creationId xmlns:a16="http://schemas.microsoft.com/office/drawing/2014/main" id="{9A600BFC-3D54-6246-8231-4D9FA96DB7D0}"/>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6">
              <a:extLst>
                <a:ext uri="{FF2B5EF4-FFF2-40B4-BE49-F238E27FC236}">
                  <a16:creationId xmlns:a16="http://schemas.microsoft.com/office/drawing/2014/main" id="{6384C116-23BF-3041-9046-245BEEDF1234}"/>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endParaRPr>
            </a:p>
          </p:txBody>
        </p:sp>
        <p:sp>
          <p:nvSpPr>
            <p:cNvPr id="15" name="Cloud 14">
              <a:extLst>
                <a:ext uri="{FF2B5EF4-FFF2-40B4-BE49-F238E27FC236}">
                  <a16:creationId xmlns:a16="http://schemas.microsoft.com/office/drawing/2014/main" id="{A5BDA96F-9D16-AC4E-A7CE-62C8B5E73892}"/>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16" name="Straight Arrow Connector 15">
              <a:extLst>
                <a:ext uri="{FF2B5EF4-FFF2-40B4-BE49-F238E27FC236}">
                  <a16:creationId xmlns:a16="http://schemas.microsoft.com/office/drawing/2014/main" id="{02F97533-D0FE-0449-8520-49A4A6844860}"/>
                </a:ext>
              </a:extLst>
            </p:cNvPr>
            <p:cNvCxnSpPr>
              <a:cxnSpLocks/>
              <a:stCxn id="15" idx="0"/>
              <a:endCxn id="13"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7BFB0A-A9F6-944B-AC09-5E4A8E5CB923}"/>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88D6E5-9A92-5F48-A0EC-DB0B22C9BE04}"/>
                    </a:ext>
                  </a:extLst>
                </p:cNvPr>
                <p:cNvSpPr txBox="1"/>
                <p:nvPr/>
              </p:nvSpPr>
              <p:spPr>
                <a:xfrm>
                  <a:off x="7458555" y="1921195"/>
                  <a:ext cx="2686708" cy="1167051"/>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 </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𝑇</m:t>
                              </m:r>
                              <m:r>
                                <m:rPr>
                                  <m:sty m:val="p"/>
                                </m:rPr>
                                <a:rPr lang="en-US" i="1">
                                  <a:latin typeface="Cambria Math" panose="02040503050406030204" pitchFamily="18" charset="0"/>
                                  <a:ea typeface="Cambria Math" panose="02040503050406030204" pitchFamily="18" charset="0"/>
                                </a:rPr>
                                <m:t>log</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rad>
                          <m:r>
                            <a:rPr lang="en-US" i="1">
                              <a:latin typeface="Cambria Math" panose="02040503050406030204" pitchFamily="18" charset="0"/>
                              <a:ea typeface="Cambria Math" panose="02040503050406030204" pitchFamily="18" charset="0"/>
                            </a:rPr>
                            <m:t> </m:t>
                          </m:r>
                        </m:e>
                      </m:d>
                    </m:oMath>
                  </a14:m>
                  <a:r>
                    <a:rPr lang="en-US" dirty="0"/>
                    <a:t> regret</a:t>
                  </a:r>
                </a:p>
                <a:p>
                  <a:pPr algn="ctr"/>
                  <a:endParaRPr lang="en-US"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B188D6E5-9A92-5F48-A0EC-DB0B22C9BE04}"/>
                    </a:ext>
                  </a:extLst>
                </p:cNvPr>
                <p:cNvSpPr txBox="1">
                  <a:spLocks noRot="1" noChangeAspect="1" noMove="1" noResize="1" noEditPoints="1" noAdjustHandles="1" noChangeArrowheads="1" noChangeShapeType="1" noTextEdit="1"/>
                </p:cNvSpPr>
                <p:nvPr/>
              </p:nvSpPr>
              <p:spPr>
                <a:xfrm>
                  <a:off x="7458555" y="1921195"/>
                  <a:ext cx="2686708" cy="1167051"/>
                </a:xfrm>
                <a:prstGeom prst="rect">
                  <a:avLst/>
                </a:prstGeom>
                <a:blipFill>
                  <a:blip r:embed="rId7"/>
                  <a:stretch>
                    <a:fillRect l="-469" t="-6452" r="-2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4A137D-8099-B544-8AED-8725337C231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19" name="TextBox 18">
                  <a:extLst>
                    <a:ext uri="{FF2B5EF4-FFF2-40B4-BE49-F238E27FC236}">
                      <a16:creationId xmlns:a16="http://schemas.microsoft.com/office/drawing/2014/main" id="{F44A137D-8099-B544-8AED-8725337C231D}"/>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8"/>
                  <a:stretch>
                    <a:fillRect/>
                  </a:stretch>
                </a:blipFill>
              </p:spPr>
              <p:txBody>
                <a:bodyPr/>
                <a:lstStyle/>
                <a:p>
                  <a:r>
                    <a:rPr lang="en-US">
                      <a:noFill/>
                    </a:rPr>
                    <a:t> </a:t>
                  </a:r>
                </a:p>
              </p:txBody>
            </p:sp>
          </mc:Fallback>
        </mc:AlternateContent>
      </p:grpSp>
      <p:graphicFrame>
        <p:nvGraphicFramePr>
          <p:cNvPr id="20" name="Table 6">
            <a:extLst>
              <a:ext uri="{FF2B5EF4-FFF2-40B4-BE49-F238E27FC236}">
                <a16:creationId xmlns:a16="http://schemas.microsoft.com/office/drawing/2014/main" id="{CE496346-2268-C542-B2B1-2C864154DA13}"/>
              </a:ext>
            </a:extLst>
          </p:cNvPr>
          <p:cNvGraphicFramePr>
            <a:graphicFrameLocks noGrp="1"/>
          </p:cNvGraphicFramePr>
          <p:nvPr/>
        </p:nvGraphicFramePr>
        <p:xfrm>
          <a:off x="5037351" y="2907409"/>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B77702-25AB-5441-94DB-8A504125EC63}"/>
                  </a:ext>
                </a:extLst>
              </p:cNvPr>
              <p:cNvSpPr txBox="1"/>
              <p:nvPr/>
            </p:nvSpPr>
            <p:spPr>
              <a:xfrm>
                <a:off x="5436170" y="3319432"/>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21" name="TextBox 20">
                <a:extLst>
                  <a:ext uri="{FF2B5EF4-FFF2-40B4-BE49-F238E27FC236}">
                    <a16:creationId xmlns:a16="http://schemas.microsoft.com/office/drawing/2014/main" id="{4AB77702-25AB-5441-94DB-8A504125EC63}"/>
                  </a:ext>
                </a:extLst>
              </p:cNvPr>
              <p:cNvSpPr txBox="1">
                <a:spLocks noRot="1" noChangeAspect="1" noMove="1" noResize="1" noEditPoints="1" noAdjustHandles="1" noChangeArrowheads="1" noChangeShapeType="1" noTextEdit="1"/>
              </p:cNvSpPr>
              <p:nvPr/>
            </p:nvSpPr>
            <p:spPr>
              <a:xfrm>
                <a:off x="5436170" y="3319432"/>
                <a:ext cx="633840" cy="523220"/>
              </a:xfrm>
              <a:prstGeom prst="rect">
                <a:avLst/>
              </a:prstGeom>
              <a:blipFill>
                <a:blip r:embed="rId9"/>
                <a:stretch>
                  <a:fillRect l="-13725" t="-7143" r="-11765"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DE543ACE-69C0-2548-8785-0D5308FEC1AC}"/>
                  </a:ext>
                </a:extLst>
              </p:cNvPr>
              <p:cNvSpPr/>
              <p:nvPr/>
            </p:nvSpPr>
            <p:spPr>
              <a:xfrm>
                <a:off x="130362" y="2157201"/>
                <a:ext cx="6490495" cy="430887"/>
              </a:xfrm>
              <a:prstGeom prst="rect">
                <a:avLst/>
              </a:prstGeom>
            </p:spPr>
            <p:txBody>
              <a:bodyPr wrap="none">
                <a:spAutoFit/>
              </a:bodyPr>
              <a:lstStyle/>
              <a:p>
                <a:r>
                  <a:rPr lang="en-US" sz="2200" dirty="0"/>
                  <a:t>Step 1: Choose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 that is a finite approximation of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oMath>
                </a14:m>
                <a:r>
                  <a:rPr lang="en-US" sz="2200" dirty="0"/>
                  <a:t>  </a:t>
                </a:r>
              </a:p>
            </p:txBody>
          </p:sp>
        </mc:Choice>
        <mc:Fallback xmlns="">
          <p:sp>
            <p:nvSpPr>
              <p:cNvPr id="22" name="Rectangle 21">
                <a:extLst>
                  <a:ext uri="{FF2B5EF4-FFF2-40B4-BE49-F238E27FC236}">
                    <a16:creationId xmlns:a16="http://schemas.microsoft.com/office/drawing/2014/main" id="{DE543ACE-69C0-2548-8785-0D5308FEC1AC}"/>
                  </a:ext>
                </a:extLst>
              </p:cNvPr>
              <p:cNvSpPr>
                <a:spLocks noRot="1" noChangeAspect="1" noMove="1" noResize="1" noEditPoints="1" noAdjustHandles="1" noChangeArrowheads="1" noChangeShapeType="1" noTextEdit="1"/>
              </p:cNvSpPr>
              <p:nvPr/>
            </p:nvSpPr>
            <p:spPr>
              <a:xfrm>
                <a:off x="130362" y="2157201"/>
                <a:ext cx="6490495" cy="430887"/>
              </a:xfrm>
              <a:prstGeom prst="rect">
                <a:avLst/>
              </a:prstGeom>
              <a:blipFill>
                <a:blip r:embed="rId10"/>
                <a:stretch>
                  <a:fillRect l="-1172" t="-8333"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0F9A8A79-48F1-FD4C-9F64-6F7C12A59266}"/>
                  </a:ext>
                </a:extLst>
              </p:cNvPr>
              <p:cNvSpPr/>
              <p:nvPr/>
            </p:nvSpPr>
            <p:spPr>
              <a:xfrm>
                <a:off x="139142" y="5015643"/>
                <a:ext cx="8945077" cy="1158972"/>
              </a:xfrm>
              <a:prstGeom prst="rect">
                <a:avLst/>
              </a:prstGeom>
            </p:spPr>
            <p:txBody>
              <a:bodyPr wrap="none">
                <a:spAutoFit/>
              </a:bodyPr>
              <a:lstStyle/>
              <a:p>
                <a:r>
                  <a:rPr lang="en-US" sz="2200" dirty="0"/>
                  <a:t>How do we select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 </a:t>
                </a:r>
              </a:p>
              <a:p>
                <a:pPr marL="285750" indent="-285750">
                  <a:buFont typeface="Arial" panose="020B0604020202020204" pitchFamily="34" charset="0"/>
                  <a:buChar char="•"/>
                </a:pPr>
                <a:r>
                  <a:rPr lang="en-US" sz="2200" dirty="0"/>
                  <a:t>Take </a:t>
                </a:r>
                <a14:m>
                  <m:oMath xmlns:m="http://schemas.openxmlformats.org/officeDocument/2006/math">
                    <m:r>
                      <m:rPr>
                        <m:sty m:val="p"/>
                      </m:rPr>
                      <a:rPr lang="en-US" sz="2200">
                        <a:solidFill>
                          <a:srgbClr val="FF0000"/>
                        </a:solidFill>
                        <a:latin typeface="Cambria Math" panose="02040503050406030204" pitchFamily="18" charset="0"/>
                        <a:ea typeface="Cambria Math" panose="02040503050406030204" pitchFamily="18" charset="0"/>
                      </a:rPr>
                      <m:t>H</m:t>
                    </m:r>
                    <m:r>
                      <a:rPr lang="en-US" sz="2200">
                        <a:solidFill>
                          <a:srgbClr val="FF0000"/>
                        </a:solidFill>
                        <a:latin typeface="Cambria Math" panose="02040503050406030204" pitchFamily="18" charset="0"/>
                        <a:ea typeface="Cambria Math" panose="02040503050406030204" pitchFamily="18" charset="0"/>
                      </a:rPr>
                      <m:t>′</m:t>
                    </m:r>
                  </m:oMath>
                </a14:m>
                <a:r>
                  <a:rPr lang="en-US" sz="2200" dirty="0"/>
                  <a:t> that such that </a:t>
                </a:r>
                <a14:m>
                  <m:oMath xmlns:m="http://schemas.openxmlformats.org/officeDocument/2006/math">
                    <m:r>
                      <a:rPr lang="en-US" sz="2200" i="1">
                        <a:solidFill>
                          <a:srgbClr val="FF0000"/>
                        </a:solidFill>
                        <a:latin typeface="Cambria Math" panose="02040503050406030204" pitchFamily="18" charset="0"/>
                        <a:ea typeface="Cambria Math" panose="02040503050406030204" pitchFamily="18" charset="0"/>
                      </a:rPr>
                      <m:t>𝑥</m:t>
                    </m:r>
                    <m:r>
                      <a:rPr lang="en-US" sz="2200">
                        <a:solidFill>
                          <a:srgbClr val="FF0000"/>
                        </a:solidFill>
                        <a:latin typeface="Cambria Math" panose="02040503050406030204" pitchFamily="18" charset="0"/>
                        <a:ea typeface="Cambria Math" panose="02040503050406030204" pitchFamily="18" charset="0"/>
                      </a:rPr>
                      <m:t>∼</m:t>
                    </m:r>
                    <m:r>
                      <m:rPr>
                        <m:sty m:val="p"/>
                      </m:rPr>
                      <a:rPr lang="en-US" sz="2200">
                        <a:solidFill>
                          <a:srgbClr val="FF0000"/>
                        </a:solidFill>
                        <a:latin typeface="Cambria Math" panose="02040503050406030204" pitchFamily="18" charset="0"/>
                        <a:ea typeface="Cambria Math" panose="02040503050406030204" pitchFamily="18" charset="0"/>
                      </a:rPr>
                      <m:t>Unif</m:t>
                    </m:r>
                  </m:oMath>
                </a14:m>
                <a:r>
                  <a:rPr lang="en-US" sz="2200" dirty="0"/>
                  <a:t> , i.e.,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m:rPr>
                            <m:sty m:val="p"/>
                          </m:rPr>
                          <a:rPr lang="en-US" sz="2200">
                            <a:latin typeface="Cambria Math" panose="02040503050406030204" pitchFamily="18" charset="0"/>
                            <a:ea typeface="Cambria Math" panose="02040503050406030204" pitchFamily="18" charset="0"/>
                          </a:rPr>
                          <m:t>Pr</m:t>
                        </m:r>
                      </m:e>
                      <m:sub>
                        <m:r>
                          <a:rPr lang="en-US" sz="2200" i="1">
                            <a:latin typeface="Cambria Math" panose="02040503050406030204" pitchFamily="18" charset="0"/>
                            <a:ea typeface="Cambria Math" panose="02040503050406030204" pitchFamily="18" charset="0"/>
                          </a:rPr>
                          <m:t>𝑈</m:t>
                        </m:r>
                      </m:sub>
                    </m:sSub>
                    <m:d>
                      <m:dPr>
                        <m:begChr m:val="["/>
                        <m:endChr m:val="]"/>
                        <m:ctrlPr>
                          <a:rPr lang="en-US" sz="2200" i="1">
                            <a:latin typeface="Cambria Math" panose="02040503050406030204" pitchFamily="18" charset="0"/>
                            <a:ea typeface="Cambria Math" panose="02040503050406030204" pitchFamily="18" charset="0"/>
                          </a:rPr>
                        </m:ctrlPr>
                      </m:dPr>
                      <m:e>
                        <m:r>
                          <m:rPr>
                            <m:sty m:val="p"/>
                          </m:rPr>
                          <a:rPr lang="en-US" sz="2200">
                            <a:latin typeface="Cambria Math" panose="02040503050406030204" pitchFamily="18" charset="0"/>
                            <a:ea typeface="Cambria Math" panose="02040503050406030204" pitchFamily="18" charset="0"/>
                          </a:rPr>
                          <m:t>a</m:t>
                        </m:r>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point</m:t>
                        </m:r>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falls</m:t>
                        </m:r>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in</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rPr>
                          <m:t>h</m:t>
                        </m:r>
                        <m:r>
                          <a:rPr lang="en-US" sz="2200" i="1">
                            <a:latin typeface="Cambria Math" panose="02040503050406030204" pitchFamily="18" charset="0"/>
                          </a:rPr>
                          <m:t> </m:t>
                        </m:r>
                        <m:r>
                          <m:rPr>
                            <m:sty m:val="p"/>
                          </m:rPr>
                          <a:rPr lang="en-US" sz="2200">
                            <a:latin typeface="Cambria Math" panose="02040503050406030204" pitchFamily="18" charset="0"/>
                          </a:rPr>
                          <m:t>Δ</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𝑝𝑟𝑜𝑥𝑦</m:t>
                            </m:r>
                          </m:sub>
                        </m:sSub>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𝜖</m:t>
                    </m:r>
                    <m:r>
                      <a:rPr lang="en-US" sz="2200" i="1">
                        <a:latin typeface="Cambria Math" panose="02040503050406030204" pitchFamily="18" charset="0"/>
                        <a:ea typeface="Cambria Math" panose="02040503050406030204" pitchFamily="18" charset="0"/>
                      </a:rPr>
                      <m:t>.</m:t>
                    </m:r>
                  </m:oMath>
                </a14:m>
                <a:endParaRPr lang="en-US" sz="2200" dirty="0"/>
              </a:p>
              <a:p>
                <a:pPr marL="285750" indent="-285750">
                  <a:buFont typeface="Arial" panose="020B0604020202020204" pitchFamily="34" charset="0"/>
                  <a:buChar char="•"/>
                </a:pPr>
                <a:r>
                  <a:rPr lang="en-US" sz="2200" dirty="0"/>
                  <a:t>Works nicely for </a:t>
                </a:r>
                <a14:m>
                  <m:oMath xmlns:m="http://schemas.openxmlformats.org/officeDocument/2006/math">
                    <m:r>
                      <a:rPr lang="en-US" sz="2200" i="1">
                        <a:latin typeface="Cambria Math" panose="02040503050406030204" pitchFamily="18" charset="0"/>
                      </a:rPr>
                      <m:t>𝜎</m:t>
                    </m:r>
                  </m:oMath>
                </a14:m>
                <a:r>
                  <a:rPr lang="en-US" sz="2200" dirty="0"/>
                  <a:t>-smooth distributions too:</a:t>
                </a:r>
              </a:p>
            </p:txBody>
          </p:sp>
        </mc:Choice>
        <mc:Fallback xmlns="">
          <p:sp>
            <p:nvSpPr>
              <p:cNvPr id="25" name="Rectangle 24">
                <a:extLst>
                  <a:ext uri="{FF2B5EF4-FFF2-40B4-BE49-F238E27FC236}">
                    <a16:creationId xmlns:a16="http://schemas.microsoft.com/office/drawing/2014/main" id="{0F9A8A79-48F1-FD4C-9F64-6F7C12A59266}"/>
                  </a:ext>
                </a:extLst>
              </p:cNvPr>
              <p:cNvSpPr>
                <a:spLocks noRot="1" noChangeAspect="1" noMove="1" noResize="1" noEditPoints="1" noAdjustHandles="1" noChangeArrowheads="1" noChangeShapeType="1" noTextEdit="1"/>
              </p:cNvSpPr>
              <p:nvPr/>
            </p:nvSpPr>
            <p:spPr>
              <a:xfrm>
                <a:off x="139142" y="5015643"/>
                <a:ext cx="8945077" cy="1158972"/>
              </a:xfrm>
              <a:prstGeom prst="rect">
                <a:avLst/>
              </a:prstGeom>
              <a:blipFill>
                <a:blip r:embed="rId11"/>
                <a:stretch>
                  <a:fillRect l="-993" t="-4348" b="-8696"/>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8ED95543-BE39-7649-9530-A7BDB2152F3F}"/>
              </a:ext>
            </a:extLst>
          </p:cNvPr>
          <p:cNvCxnSpPr/>
          <p:nvPr/>
        </p:nvCxnSpPr>
        <p:spPr>
          <a:xfrm>
            <a:off x="10668" y="1979845"/>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5EED1FD-E00D-7841-BCF0-043B8621662F}"/>
                  </a:ext>
                </a:extLst>
              </p:cNvPr>
              <p:cNvSpPr/>
              <p:nvPr/>
            </p:nvSpPr>
            <p:spPr>
              <a:xfrm>
                <a:off x="4253713" y="6224701"/>
                <a:ext cx="4310475" cy="4818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𝔼</m:t>
                          </m:r>
                        </m:e>
                        <m:sub>
                          <m:r>
                            <a:rPr lang="en-US" sz="2200" i="1">
                              <a:latin typeface="Cambria Math" panose="02040503050406030204" pitchFamily="18" charset="0"/>
                              <a:ea typeface="Cambria Math" panose="02040503050406030204" pitchFamily="18" charset="0"/>
                            </a:rPr>
                            <m:t>𝐷</m:t>
                          </m:r>
                        </m:sub>
                      </m:sSub>
                      <m:d>
                        <m:dPr>
                          <m:begChr m:val="["/>
                          <m:endChr m:val="]"/>
                          <m:ctrlPr>
                            <a:rPr lang="en-US" sz="2200" i="1">
                              <a:latin typeface="Cambria Math" panose="02040503050406030204" pitchFamily="18" charset="0"/>
                              <a:ea typeface="Cambria Math" panose="02040503050406030204" pitchFamily="18" charset="0"/>
                            </a:rPr>
                          </m:ctrlPr>
                        </m:dPr>
                        <m:e>
                          <m:r>
                            <a:rPr lang="en-US" sz="2200">
                              <a:latin typeface="Cambria Math" panose="02040503050406030204" pitchFamily="18" charset="0"/>
                              <a:ea typeface="Cambria Math" panose="02040503050406030204" pitchFamily="18" charset="0"/>
                            </a:rPr>
                            <m:t>#</m:t>
                          </m:r>
                          <m:r>
                            <m:rPr>
                              <m:sty m:val="p"/>
                            </m:rPr>
                            <a:rPr lang="en-US" sz="2200">
                              <a:latin typeface="Cambria Math" panose="02040503050406030204" pitchFamily="18" charset="0"/>
                              <a:ea typeface="Cambria Math" panose="02040503050406030204" pitchFamily="18" charset="0"/>
                            </a:rPr>
                            <m:t>points</m:t>
                          </m:r>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in</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rPr>
                            <m:t>h</m:t>
                          </m:r>
                          <m:r>
                            <a:rPr lang="en-US" sz="2200" i="1">
                              <a:latin typeface="Cambria Math" panose="02040503050406030204" pitchFamily="18" charset="0"/>
                            </a:rPr>
                            <m:t> </m:t>
                          </m:r>
                          <m:r>
                            <m:rPr>
                              <m:sty m:val="p"/>
                            </m:rPr>
                            <a:rPr lang="en-US" sz="2200">
                              <a:latin typeface="Cambria Math" panose="02040503050406030204" pitchFamily="18" charset="0"/>
                            </a:rPr>
                            <m:t>Δ</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𝑝𝑟𝑜𝑥𝑦</m:t>
                              </m:r>
                            </m:sub>
                          </m:sSub>
                        </m:e>
                      </m:d>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𝑇</m:t>
                      </m:r>
                      <m:r>
                        <a:rPr lang="en-US" sz="2200" i="1">
                          <a:latin typeface="Cambria Math" panose="02040503050406030204" pitchFamily="18" charset="0"/>
                          <a:ea typeface="Cambria Math" panose="02040503050406030204" pitchFamily="18" charset="0"/>
                        </a:rPr>
                        <m:t>𝜖</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𝜎</m:t>
                      </m:r>
                      <m:r>
                        <a:rPr lang="en-US" sz="2200" i="1">
                          <a:latin typeface="Cambria Math" panose="02040503050406030204" pitchFamily="18" charset="0"/>
                          <a:ea typeface="Cambria Math" panose="02040503050406030204" pitchFamily="18" charset="0"/>
                        </a:rPr>
                        <m:t>.</m:t>
                      </m:r>
                    </m:oMath>
                  </m:oMathPara>
                </a14:m>
                <a:endParaRPr lang="en-US" sz="2200" dirty="0"/>
              </a:p>
            </p:txBody>
          </p:sp>
        </mc:Choice>
        <mc:Fallback xmlns="">
          <p:sp>
            <p:nvSpPr>
              <p:cNvPr id="29" name="Rectangle 28">
                <a:extLst>
                  <a:ext uri="{FF2B5EF4-FFF2-40B4-BE49-F238E27FC236}">
                    <a16:creationId xmlns:a16="http://schemas.microsoft.com/office/drawing/2014/main" id="{75EED1FD-E00D-7841-BCF0-043B8621662F}"/>
                  </a:ext>
                </a:extLst>
              </p:cNvPr>
              <p:cNvSpPr>
                <a:spLocks noRot="1" noChangeAspect="1" noMove="1" noResize="1" noEditPoints="1" noAdjustHandles="1" noChangeArrowheads="1" noChangeShapeType="1" noTextEdit="1"/>
              </p:cNvSpPr>
              <p:nvPr/>
            </p:nvSpPr>
            <p:spPr>
              <a:xfrm>
                <a:off x="4253713" y="6224701"/>
                <a:ext cx="4310475" cy="481863"/>
              </a:xfrm>
              <a:prstGeom prst="rect">
                <a:avLst/>
              </a:prstGeom>
              <a:blipFill>
                <a:blip r:embed="rId12"/>
                <a:stretch>
                  <a:fillRect b="-13158"/>
                </a:stretch>
              </a:blipFill>
            </p:spPr>
            <p:txBody>
              <a:bodyPr/>
              <a:lstStyle/>
              <a:p>
                <a:r>
                  <a:rPr lang="en-US">
                    <a:noFill/>
                  </a:rPr>
                  <a:t> </a:t>
                </a:r>
              </a:p>
            </p:txBody>
          </p:sp>
        </mc:Fallback>
      </mc:AlternateContent>
    </p:spTree>
    <p:extLst>
      <p:ext uri="{BB962C8B-B14F-4D97-AF65-F5344CB8AC3E}">
        <p14:creationId xmlns:p14="http://schemas.microsoft.com/office/powerpoint/2010/main" val="251705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21" grpId="0"/>
      <p:bldP spid="22"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BD24B-629F-B242-A1CF-2C4EA897EF6D}"/>
              </a:ext>
            </a:extLst>
          </p:cNvPr>
          <p:cNvSpPr>
            <a:spLocks noGrp="1"/>
          </p:cNvSpPr>
          <p:nvPr>
            <p:ph type="title"/>
          </p:nvPr>
        </p:nvSpPr>
        <p:spPr/>
        <p:txBody>
          <a:bodyPr/>
          <a:lstStyle/>
          <a:p>
            <a:r>
              <a:rPr lang="en-US" dirty="0"/>
              <a:t>Style of today’s talk</a:t>
            </a:r>
          </a:p>
        </p:txBody>
      </p:sp>
      <p:sp>
        <p:nvSpPr>
          <p:cNvPr id="3" name="Content Placeholder 2">
            <a:extLst>
              <a:ext uri="{FF2B5EF4-FFF2-40B4-BE49-F238E27FC236}">
                <a16:creationId xmlns:a16="http://schemas.microsoft.com/office/drawing/2014/main" id="{F5EF1D5F-46B6-D848-9013-07BB557B6EF9}"/>
              </a:ext>
            </a:extLst>
          </p:cNvPr>
          <p:cNvSpPr>
            <a:spLocks noGrp="1"/>
          </p:cNvSpPr>
          <p:nvPr>
            <p:ph idx="1"/>
          </p:nvPr>
        </p:nvSpPr>
        <p:spPr/>
        <p:txBody>
          <a:bodyPr/>
          <a:lstStyle/>
          <a:p>
            <a:pPr marL="0" indent="0">
              <a:buNone/>
            </a:pPr>
            <a:r>
              <a:rPr lang="en-US" dirty="0"/>
              <a:t>Back and forth between computer science and game theory concepts.</a:t>
            </a:r>
          </a:p>
          <a:p>
            <a:pPr marL="0" indent="0">
              <a:buNone/>
            </a:pPr>
            <a:endParaRPr lang="en-US" dirty="0"/>
          </a:p>
          <a:p>
            <a:r>
              <a:rPr lang="en-US" dirty="0"/>
              <a:t>High level applications and challenges of Learning.</a:t>
            </a:r>
          </a:p>
          <a:p>
            <a:r>
              <a:rPr lang="en-US" dirty="0"/>
              <a:t>ML abstractions for addressing these challenges</a:t>
            </a:r>
          </a:p>
          <a:p>
            <a:r>
              <a:rPr lang="en-US" dirty="0"/>
              <a:t>Related game theoretic concepts and new perspectives</a:t>
            </a:r>
          </a:p>
          <a:p>
            <a:pPr marL="0" indent="0">
              <a:buNone/>
            </a:pPr>
            <a:endParaRPr lang="en-US" dirty="0"/>
          </a:p>
          <a:p>
            <a:endParaRPr lang="en-US" dirty="0"/>
          </a:p>
        </p:txBody>
      </p:sp>
    </p:spTree>
    <p:extLst>
      <p:ext uri="{BB962C8B-B14F-4D97-AF65-F5344CB8AC3E}">
        <p14:creationId xmlns:p14="http://schemas.microsoft.com/office/powerpoint/2010/main" val="3789633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426720" y="-17040"/>
            <a:ext cx="11369040" cy="894715"/>
          </a:xfrm>
        </p:spPr>
        <p:txBody>
          <a:bodyPr/>
          <a:lstStyle/>
          <a:p>
            <a:r>
              <a:rPr lang="en-US" dirty="0"/>
              <a:t>Overview of the Main Results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5301C4-4329-6C4A-B7BC-2CE21B1667E8}"/>
                  </a:ext>
                </a:extLst>
              </p:cNvPr>
              <p:cNvSpPr txBox="1"/>
              <p:nvPr/>
            </p:nvSpPr>
            <p:spPr>
              <a:xfrm>
                <a:off x="2124075" y="2368879"/>
                <a:ext cx="2229899" cy="430887"/>
              </a:xfrm>
              <a:prstGeom prst="rect">
                <a:avLst/>
              </a:prstGeom>
              <a:noFill/>
            </p:spPr>
            <p:txBody>
              <a:bodyPr wrap="square" rtlCol="0">
                <a:spAutoFit/>
              </a:bodyPr>
              <a:lstStyle/>
              <a:p>
                <a14:m>
                  <m:oMath xmlns:m="http://schemas.openxmlformats.org/officeDocument/2006/math">
                    <m:r>
                      <m:rPr>
                        <m:sty m:val="p"/>
                      </m:rPr>
                      <a:rPr lang="en-US" sz="2200">
                        <a:solidFill>
                          <a:schemeClr val="bg1"/>
                        </a:solidFill>
                        <a:latin typeface="Cambria Math" panose="02040503050406030204" pitchFamily="18" charset="0"/>
                      </a:rPr>
                      <m:t>Regret</m:t>
                    </m:r>
                    <m:r>
                      <a:rPr lang="en-US" sz="2200">
                        <a:solidFill>
                          <a:schemeClr val="bg1"/>
                        </a:solidFill>
                        <a:latin typeface="Cambria Math" panose="02040503050406030204" pitchFamily="18" charset="0"/>
                      </a:rPr>
                      <m:t> </m:t>
                    </m:r>
                    <m:r>
                      <m:rPr>
                        <m:sty m:val="p"/>
                      </m:rPr>
                      <a:rPr lang="en-US" sz="2200">
                        <a:solidFill>
                          <a:schemeClr val="bg1"/>
                        </a:solidFill>
                        <a:latin typeface="Cambria Math" panose="02040503050406030204" pitchFamily="18" charset="0"/>
                      </a:rPr>
                      <m:t>for</m:t>
                    </m:r>
                    <m:r>
                      <a:rPr lang="en-US" sz="2200">
                        <a:solidFill>
                          <a:schemeClr val="bg1"/>
                        </a:solidFill>
                        <a:latin typeface="Cambria Math" panose="02040503050406030204" pitchFamily="18" charset="0"/>
                      </a:rPr>
                      <m:t> </m:t>
                    </m:r>
                    <m:r>
                      <a:rPr lang="en-US" sz="2200">
                        <a:solidFill>
                          <a:schemeClr val="bg1"/>
                        </a:solidFill>
                        <a:latin typeface="Cambria Math" panose="02040503050406030204" pitchFamily="18" charset="0"/>
                        <a:ea typeface="Cambria Math" panose="02040503050406030204" pitchFamily="18" charset="0"/>
                      </a:rPr>
                      <m:t>ℋ</m:t>
                    </m:r>
                    <m:r>
                      <a:rPr lang="en-US" sz="2200" i="1">
                        <a:solidFill>
                          <a:schemeClr val="bg1"/>
                        </a:solidFill>
                        <a:latin typeface="Cambria Math" panose="02040503050406030204" pitchFamily="18" charset="0"/>
                      </a:rPr>
                      <m:t>≤   </m:t>
                    </m:r>
                  </m:oMath>
                </a14:m>
                <a:r>
                  <a:rPr lang="en-US" sz="2200" dirty="0">
                    <a:solidFill>
                      <a:schemeClr val="bg1"/>
                    </a:solidFill>
                  </a:rPr>
                  <a:t>  </a:t>
                </a:r>
              </a:p>
            </p:txBody>
          </p:sp>
        </mc:Choice>
        <mc:Fallback xmlns="">
          <p:sp>
            <p:nvSpPr>
              <p:cNvPr id="8" name="TextBox 7">
                <a:extLst>
                  <a:ext uri="{FF2B5EF4-FFF2-40B4-BE49-F238E27FC236}">
                    <a16:creationId xmlns:a16="http://schemas.microsoft.com/office/drawing/2014/main" id="{455301C4-4329-6C4A-B7BC-2CE21B1667E8}"/>
                  </a:ext>
                </a:extLst>
              </p:cNvPr>
              <p:cNvSpPr txBox="1">
                <a:spLocks noRot="1" noChangeAspect="1" noMove="1" noResize="1" noEditPoints="1" noAdjustHandles="1" noChangeArrowheads="1" noChangeShapeType="1" noTextEdit="1"/>
              </p:cNvSpPr>
              <p:nvPr/>
            </p:nvSpPr>
            <p:spPr>
              <a:xfrm>
                <a:off x="2124075" y="2368879"/>
                <a:ext cx="2229899" cy="430887"/>
              </a:xfrm>
              <a:prstGeom prst="rect">
                <a:avLst/>
              </a:prstGeom>
              <a:blipFill>
                <a:blip r:embed="rId2"/>
                <a:stretch>
                  <a:fillRect l="-1705" r="-56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AB4BACE-FE8F-C642-BEE3-366A75B94651}"/>
                  </a:ext>
                </a:extLst>
              </p:cNvPr>
              <p:cNvSpPr/>
              <p:nvPr/>
            </p:nvSpPr>
            <p:spPr>
              <a:xfrm>
                <a:off x="4783144" y="2179771"/>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0AB4BACE-FE8F-C642-BEE3-366A75B94651}"/>
                  </a:ext>
                </a:extLst>
              </p:cNvPr>
              <p:cNvSpPr>
                <a:spLocks noRot="1" noChangeAspect="1" noMove="1" noResize="1" noEditPoints="1" noAdjustHandles="1" noChangeArrowheads="1" noChangeShapeType="1" noTextEdit="1"/>
              </p:cNvSpPr>
              <p:nvPr/>
            </p:nvSpPr>
            <p:spPr>
              <a:xfrm>
                <a:off x="4783144" y="2179771"/>
                <a:ext cx="1548822" cy="369332"/>
              </a:xfrm>
              <a:prstGeom prst="rect">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6C74234-731E-564F-9642-BA96F019C773}"/>
                  </a:ext>
                </a:extLst>
              </p:cNvPr>
              <p:cNvSpPr/>
              <p:nvPr/>
            </p:nvSpPr>
            <p:spPr>
              <a:xfrm>
                <a:off x="6502401" y="2368879"/>
                <a:ext cx="45877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chemeClr val="bg1"/>
                          </a:solidFill>
                          <a:latin typeface="Cambria Math" panose="02040503050406030204" pitchFamily="18" charset="0"/>
                        </a:rPr>
                        <m:t>+</m:t>
                      </m:r>
                    </m:oMath>
                  </m:oMathPara>
                </a14:m>
                <a:endParaRPr lang="en-US" sz="2200" dirty="0"/>
              </a:p>
            </p:txBody>
          </p:sp>
        </mc:Choice>
        <mc:Fallback xmlns="">
          <p:sp>
            <p:nvSpPr>
              <p:cNvPr id="10" name="Rectangle 9">
                <a:extLst>
                  <a:ext uri="{FF2B5EF4-FFF2-40B4-BE49-F238E27FC236}">
                    <a16:creationId xmlns:a16="http://schemas.microsoft.com/office/drawing/2014/main" id="{06C74234-731E-564F-9642-BA96F019C773}"/>
                  </a:ext>
                </a:extLst>
              </p:cNvPr>
              <p:cNvSpPr>
                <a:spLocks noRot="1" noChangeAspect="1" noMove="1" noResize="1" noEditPoints="1" noAdjustHandles="1" noChangeArrowheads="1" noChangeShapeType="1" noTextEdit="1"/>
              </p:cNvSpPr>
              <p:nvPr/>
            </p:nvSpPr>
            <p:spPr>
              <a:xfrm>
                <a:off x="6502401" y="2368879"/>
                <a:ext cx="458779"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EB5FEC3-12C7-A543-8711-A21529435CF5}"/>
                  </a:ext>
                </a:extLst>
              </p:cNvPr>
              <p:cNvSpPr/>
              <p:nvPr/>
            </p:nvSpPr>
            <p:spPr>
              <a:xfrm>
                <a:off x="4154063" y="2474839"/>
                <a:ext cx="2765501"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points</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in</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h</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Δ</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𝑝𝑟𝑜𝑥𝑦</m:t>
                              </m:r>
                            </m:sub>
                          </m:sSub>
                        </m:e>
                      </m:func>
                    </m:oMath>
                  </m:oMathPara>
                </a14:m>
                <a:endParaRPr lang="en-US" i="1" dirty="0">
                  <a:solidFill>
                    <a:srgbClr val="C00000"/>
                  </a:solidFill>
                </a:endParaRPr>
              </a:p>
            </p:txBody>
          </p:sp>
        </mc:Choice>
        <mc:Fallback xmlns="">
          <p:sp>
            <p:nvSpPr>
              <p:cNvPr id="11" name="Rectangle 10">
                <a:extLst>
                  <a:ext uri="{FF2B5EF4-FFF2-40B4-BE49-F238E27FC236}">
                    <a16:creationId xmlns:a16="http://schemas.microsoft.com/office/drawing/2014/main" id="{DEB5FEC3-12C7-A543-8711-A21529435CF5}"/>
                  </a:ext>
                </a:extLst>
              </p:cNvPr>
              <p:cNvSpPr>
                <a:spLocks noRot="1" noChangeAspect="1" noMove="1" noResize="1" noEditPoints="1" noAdjustHandles="1" noChangeArrowheads="1" noChangeShapeType="1" noTextEdit="1"/>
              </p:cNvSpPr>
              <p:nvPr/>
            </p:nvSpPr>
            <p:spPr>
              <a:xfrm>
                <a:off x="4154063" y="2474839"/>
                <a:ext cx="2765501" cy="391261"/>
              </a:xfrm>
              <a:prstGeom prst="rect">
                <a:avLst/>
              </a:prstGeom>
              <a:blipFill>
                <a:blip r:embed="rId5"/>
                <a:stretch>
                  <a:fillRect b="-937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D0D20B2-FEAE-314A-8BE7-DABDA2723391}"/>
              </a:ext>
            </a:extLst>
          </p:cNvPr>
          <p:cNvGrpSpPr/>
          <p:nvPr/>
        </p:nvGrpSpPr>
        <p:grpSpPr>
          <a:xfrm>
            <a:off x="2124075" y="802118"/>
            <a:ext cx="7943850" cy="1395723"/>
            <a:chOff x="2201413" y="1692523"/>
            <a:chExt cx="7943850" cy="1395723"/>
          </a:xfrm>
        </p:grpSpPr>
        <p:sp>
          <p:nvSpPr>
            <p:cNvPr id="13" name="Cloud 12">
              <a:extLst>
                <a:ext uri="{FF2B5EF4-FFF2-40B4-BE49-F238E27FC236}">
                  <a16:creationId xmlns:a16="http://schemas.microsoft.com/office/drawing/2014/main" id="{9A600BFC-3D54-6246-8231-4D9FA96DB7D0}"/>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6">
              <a:extLst>
                <a:ext uri="{FF2B5EF4-FFF2-40B4-BE49-F238E27FC236}">
                  <a16:creationId xmlns:a16="http://schemas.microsoft.com/office/drawing/2014/main" id="{6384C116-23BF-3041-9046-245BEEDF1234}"/>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40000"/>
                    <a:lumOff val="60000"/>
                  </a:schemeClr>
                </a:solidFill>
              </a:endParaRPr>
            </a:p>
          </p:txBody>
        </p:sp>
        <p:sp>
          <p:nvSpPr>
            <p:cNvPr id="15" name="Cloud 14">
              <a:extLst>
                <a:ext uri="{FF2B5EF4-FFF2-40B4-BE49-F238E27FC236}">
                  <a16:creationId xmlns:a16="http://schemas.microsoft.com/office/drawing/2014/main" id="{A5BDA96F-9D16-AC4E-A7CE-62C8B5E73892}"/>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16" name="Straight Arrow Connector 15">
              <a:extLst>
                <a:ext uri="{FF2B5EF4-FFF2-40B4-BE49-F238E27FC236}">
                  <a16:creationId xmlns:a16="http://schemas.microsoft.com/office/drawing/2014/main" id="{02F97533-D0FE-0449-8520-49A4A6844860}"/>
                </a:ext>
              </a:extLst>
            </p:cNvPr>
            <p:cNvCxnSpPr>
              <a:cxnSpLocks/>
              <a:stCxn id="15" idx="0"/>
              <a:endCxn id="13"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7BFB0A-A9F6-944B-AC09-5E4A8E5CB923}"/>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88D6E5-9A92-5F48-A0EC-DB0B22C9BE04}"/>
                    </a:ext>
                  </a:extLst>
                </p:cNvPr>
                <p:cNvSpPr txBox="1"/>
                <p:nvPr/>
              </p:nvSpPr>
              <p:spPr>
                <a:xfrm>
                  <a:off x="7458555" y="1921195"/>
                  <a:ext cx="2686708" cy="1167051"/>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 </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𝑇</m:t>
                              </m:r>
                              <m:r>
                                <m:rPr>
                                  <m:sty m:val="p"/>
                                </m:rPr>
                                <a:rPr lang="en-US" i="1">
                                  <a:latin typeface="Cambria Math" panose="02040503050406030204" pitchFamily="18" charset="0"/>
                                  <a:ea typeface="Cambria Math" panose="02040503050406030204" pitchFamily="18" charset="0"/>
                                </a:rPr>
                                <m:t>log</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rad>
                          <m:r>
                            <a:rPr lang="en-US" i="1">
                              <a:latin typeface="Cambria Math" panose="02040503050406030204" pitchFamily="18" charset="0"/>
                              <a:ea typeface="Cambria Math" panose="02040503050406030204" pitchFamily="18" charset="0"/>
                            </a:rPr>
                            <m:t> </m:t>
                          </m:r>
                        </m:e>
                      </m:d>
                    </m:oMath>
                  </a14:m>
                  <a:r>
                    <a:rPr lang="en-US" dirty="0"/>
                    <a:t> regret</a:t>
                  </a:r>
                </a:p>
                <a:p>
                  <a:pPr algn="ctr"/>
                  <a:endParaRPr lang="en-US"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B188D6E5-9A92-5F48-A0EC-DB0B22C9BE04}"/>
                    </a:ext>
                  </a:extLst>
                </p:cNvPr>
                <p:cNvSpPr txBox="1">
                  <a:spLocks noRot="1" noChangeAspect="1" noMove="1" noResize="1" noEditPoints="1" noAdjustHandles="1" noChangeArrowheads="1" noChangeShapeType="1" noTextEdit="1"/>
                </p:cNvSpPr>
                <p:nvPr/>
              </p:nvSpPr>
              <p:spPr>
                <a:xfrm>
                  <a:off x="7458555" y="1921195"/>
                  <a:ext cx="2686708" cy="1167051"/>
                </a:xfrm>
                <a:prstGeom prst="rect">
                  <a:avLst/>
                </a:prstGeom>
                <a:blipFill>
                  <a:blip r:embed="rId6"/>
                  <a:stretch>
                    <a:fillRect l="-472" t="-6452" r="-2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4A137D-8099-B544-8AED-8725337C231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19" name="TextBox 18">
                  <a:extLst>
                    <a:ext uri="{FF2B5EF4-FFF2-40B4-BE49-F238E27FC236}">
                      <a16:creationId xmlns:a16="http://schemas.microsoft.com/office/drawing/2014/main" id="{F44A137D-8099-B544-8AED-8725337C231D}"/>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7"/>
                  <a:stretch>
                    <a:fillRect/>
                  </a:stretch>
                </a:blipFill>
              </p:spPr>
              <p:txBody>
                <a:bodyPr/>
                <a:lstStyle/>
                <a:p>
                  <a:r>
                    <a:rPr lang="en-US">
                      <a:noFill/>
                    </a:rPr>
                    <a:t> </a:t>
                  </a:r>
                </a:p>
              </p:txBody>
            </p:sp>
          </mc:Fallback>
        </mc:AlternateContent>
      </p:grpSp>
      <p:graphicFrame>
        <p:nvGraphicFramePr>
          <p:cNvPr id="20" name="Table 6">
            <a:extLst>
              <a:ext uri="{FF2B5EF4-FFF2-40B4-BE49-F238E27FC236}">
                <a16:creationId xmlns:a16="http://schemas.microsoft.com/office/drawing/2014/main" id="{CE496346-2268-C542-B2B1-2C864154DA13}"/>
              </a:ext>
            </a:extLst>
          </p:cNvPr>
          <p:cNvGraphicFramePr>
            <a:graphicFrameLocks noGrp="1"/>
          </p:cNvGraphicFramePr>
          <p:nvPr/>
        </p:nvGraphicFramePr>
        <p:xfrm>
          <a:off x="4900765" y="768290"/>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B77702-25AB-5441-94DB-8A504125EC63}"/>
                  </a:ext>
                </a:extLst>
              </p:cNvPr>
              <p:cNvSpPr txBox="1"/>
              <p:nvPr/>
            </p:nvSpPr>
            <p:spPr>
              <a:xfrm>
                <a:off x="5299584" y="1180313"/>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21" name="TextBox 20">
                <a:extLst>
                  <a:ext uri="{FF2B5EF4-FFF2-40B4-BE49-F238E27FC236}">
                    <a16:creationId xmlns:a16="http://schemas.microsoft.com/office/drawing/2014/main" id="{4AB77702-25AB-5441-94DB-8A504125EC63}"/>
                  </a:ext>
                </a:extLst>
              </p:cNvPr>
              <p:cNvSpPr txBox="1">
                <a:spLocks noRot="1" noChangeAspect="1" noMove="1" noResize="1" noEditPoints="1" noAdjustHandles="1" noChangeArrowheads="1" noChangeShapeType="1" noTextEdit="1"/>
              </p:cNvSpPr>
              <p:nvPr/>
            </p:nvSpPr>
            <p:spPr>
              <a:xfrm>
                <a:off x="5299584" y="1180313"/>
                <a:ext cx="633840" cy="523220"/>
              </a:xfrm>
              <a:prstGeom prst="rect">
                <a:avLst/>
              </a:prstGeom>
              <a:blipFill>
                <a:blip r:embed="rId8"/>
                <a:stretch>
                  <a:fillRect l="-13725" t="-7317" r="-11765" b="-19512"/>
                </a:stretch>
              </a:blipFill>
            </p:spPr>
            <p:txBody>
              <a:bodyPr/>
              <a:lstStyle/>
              <a:p>
                <a:r>
                  <a:rPr lang="en-US">
                    <a:noFill/>
                  </a:rPr>
                  <a:t> </a:t>
                </a:r>
              </a:p>
            </p:txBody>
          </p:sp>
        </mc:Fallback>
      </mc:AlternateContent>
      <p:sp>
        <p:nvSpPr>
          <p:cNvPr id="22" name="Rectangle 21">
            <a:extLst>
              <a:ext uri="{FF2B5EF4-FFF2-40B4-BE49-F238E27FC236}">
                <a16:creationId xmlns:a16="http://schemas.microsoft.com/office/drawing/2014/main" id="{DE543ACE-69C0-2548-8785-0D5308FEC1AC}"/>
              </a:ext>
            </a:extLst>
          </p:cNvPr>
          <p:cNvSpPr/>
          <p:nvPr/>
        </p:nvSpPr>
        <p:spPr>
          <a:xfrm>
            <a:off x="213770" y="3810090"/>
            <a:ext cx="3324821" cy="430887"/>
          </a:xfrm>
          <a:prstGeom prst="rect">
            <a:avLst/>
          </a:prstGeom>
        </p:spPr>
        <p:txBody>
          <a:bodyPr wrap="none">
            <a:spAutoFit/>
          </a:bodyPr>
          <a:lstStyle/>
          <a:p>
            <a:r>
              <a:rPr lang="en-US" sz="2200" dirty="0"/>
              <a:t>Step 2: Apply the coupling</a:t>
            </a:r>
          </a:p>
        </p:txBody>
      </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75EED1FD-E00D-7841-BCF0-043B8621662F}"/>
                  </a:ext>
                </a:extLst>
              </p:cNvPr>
              <p:cNvSpPr/>
              <p:nvPr/>
            </p:nvSpPr>
            <p:spPr>
              <a:xfrm>
                <a:off x="4135873" y="6880440"/>
                <a:ext cx="3930050" cy="4464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𝔼</m:t>
                          </m:r>
                        </m:e>
                        <m:sub>
                          <m:r>
                            <a:rPr lang="en-US" sz="2000" i="1">
                              <a:latin typeface="Cambria Math" panose="02040503050406030204" pitchFamily="18" charset="0"/>
                              <a:ea typeface="Cambria Math" panose="02040503050406030204" pitchFamily="18" charset="0"/>
                            </a:rPr>
                            <m:t>𝐷</m:t>
                          </m:r>
                        </m:sub>
                      </m:sSub>
                      <m:d>
                        <m:dPr>
                          <m:begChr m:val="["/>
                          <m:endChr m:val="]"/>
                          <m:ctrlPr>
                            <a:rPr lang="en-US" sz="2000" i="1">
                              <a:latin typeface="Cambria Math" panose="02040503050406030204" pitchFamily="18" charset="0"/>
                              <a:ea typeface="Cambria Math" panose="02040503050406030204" pitchFamily="18" charset="0"/>
                            </a:rPr>
                          </m:ctrlPr>
                        </m:dPr>
                        <m:e>
                          <m:r>
                            <a:rPr lang="en-US" sz="2000">
                              <a:latin typeface="Cambria Math" panose="02040503050406030204" pitchFamily="18" charset="0"/>
                              <a:ea typeface="Cambria Math" panose="02040503050406030204" pitchFamily="18" charset="0"/>
                            </a:rPr>
                            <m:t>#</m:t>
                          </m:r>
                          <m:r>
                            <m:rPr>
                              <m:sty m:val="p"/>
                            </m:rPr>
                            <a:rPr lang="en-US" sz="2000">
                              <a:latin typeface="Cambria Math" panose="02040503050406030204" pitchFamily="18" charset="0"/>
                              <a:ea typeface="Cambria Math" panose="02040503050406030204" pitchFamily="18" charset="0"/>
                            </a:rPr>
                            <m:t>points</m:t>
                          </m:r>
                          <m:r>
                            <a:rPr lang="en-US" sz="2000">
                              <a:latin typeface="Cambria Math" panose="02040503050406030204" pitchFamily="18" charset="0"/>
                              <a:ea typeface="Cambria Math" panose="02040503050406030204" pitchFamily="18" charset="0"/>
                            </a:rPr>
                            <m:t> </m:t>
                          </m:r>
                          <m:r>
                            <m:rPr>
                              <m:sty m:val="p"/>
                            </m:rPr>
                            <a:rPr lang="en-US" sz="2000">
                              <a:latin typeface="Cambria Math" panose="02040503050406030204" pitchFamily="18" charset="0"/>
                              <a:ea typeface="Cambria Math" panose="02040503050406030204" pitchFamily="18" charset="0"/>
                            </a:rPr>
                            <m:t>in</m:t>
                          </m:r>
                          <m:r>
                            <a:rPr lang="en-US" sz="2000" i="1">
                              <a:latin typeface="Cambria Math" panose="02040503050406030204" pitchFamily="18" charset="0"/>
                              <a:ea typeface="Cambria Math" panose="02040503050406030204" pitchFamily="18" charset="0"/>
                            </a:rPr>
                            <m:t> </m:t>
                          </m:r>
                          <m:r>
                            <a:rPr lang="en-US" sz="2000" i="1">
                              <a:latin typeface="Cambria Math" panose="02040503050406030204" pitchFamily="18" charset="0"/>
                            </a:rPr>
                            <m:t>h</m:t>
                          </m:r>
                          <m:r>
                            <a:rPr lang="en-US" sz="2000" i="1">
                              <a:latin typeface="Cambria Math" panose="02040503050406030204" pitchFamily="18" charset="0"/>
                            </a:rPr>
                            <m:t> </m:t>
                          </m:r>
                          <m:r>
                            <m:rPr>
                              <m:sty m:val="p"/>
                            </m:rPr>
                            <a:rPr lang="en-US" sz="2000">
                              <a:latin typeface="Cambria Math" panose="02040503050406030204" pitchFamily="18" charset="0"/>
                            </a:rPr>
                            <m:t>Δ</m:t>
                          </m:r>
                          <m:sSub>
                            <m:sSubPr>
                              <m:ctrlPr>
                                <a:rPr lang="en-US"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𝑝𝑟𝑜𝑥𝑦</m:t>
                              </m:r>
                            </m:sub>
                          </m:sSub>
                        </m:e>
                      </m:d>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𝑇</m:t>
                      </m:r>
                      <m:r>
                        <a:rPr lang="en-US" sz="2000" i="1">
                          <a:latin typeface="Cambria Math" panose="02040503050406030204" pitchFamily="18" charset="0"/>
                          <a:ea typeface="Cambria Math" panose="02040503050406030204" pitchFamily="18" charset="0"/>
                        </a:rPr>
                        <m:t>𝜖</m:t>
                      </m:r>
                      <m:r>
                        <a:rPr lang="en-US" sz="2000" i="1">
                          <a:latin typeface="Cambria Math" panose="02040503050406030204" pitchFamily="18" charset="0"/>
                          <a:ea typeface="Cambria Math" panose="02040503050406030204" pitchFamily="18" charset="0"/>
                        </a:rPr>
                        <m:t>/</m:t>
                      </m:r>
                      <m:r>
                        <a:rPr lang="en-US" sz="2000" i="1">
                          <a:latin typeface="Cambria Math" panose="02040503050406030204" pitchFamily="18" charset="0"/>
                          <a:ea typeface="Cambria Math" panose="02040503050406030204" pitchFamily="18" charset="0"/>
                        </a:rPr>
                        <m:t>𝜎</m:t>
                      </m:r>
                      <m:r>
                        <a:rPr lang="en-US" sz="2000" i="1">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29" name="Rectangle 28">
                <a:extLst>
                  <a:ext uri="{FF2B5EF4-FFF2-40B4-BE49-F238E27FC236}">
                    <a16:creationId xmlns:a16="http://schemas.microsoft.com/office/drawing/2014/main" id="{75EED1FD-E00D-7841-BCF0-043B8621662F}"/>
                  </a:ext>
                </a:extLst>
              </p:cNvPr>
              <p:cNvSpPr>
                <a:spLocks noRot="1" noChangeAspect="1" noMove="1" noResize="1" noEditPoints="1" noAdjustHandles="1" noChangeArrowheads="1" noChangeShapeType="1" noTextEdit="1"/>
              </p:cNvSpPr>
              <p:nvPr/>
            </p:nvSpPr>
            <p:spPr>
              <a:xfrm>
                <a:off x="4135873" y="6880440"/>
                <a:ext cx="3930050" cy="446404"/>
              </a:xfrm>
              <a:prstGeom prst="rect">
                <a:avLst/>
              </a:prstGeom>
              <a:blipFill>
                <a:blip r:embed="rId9"/>
                <a:stretch>
                  <a:fillRect b="-13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286BD970-4F02-E442-8FD0-CBC5BA67B748}"/>
                  </a:ext>
                </a:extLst>
              </p:cNvPr>
              <p:cNvSpPr/>
              <p:nvPr/>
            </p:nvSpPr>
            <p:spPr>
              <a:xfrm>
                <a:off x="213770" y="3006150"/>
                <a:ext cx="6930487" cy="855812"/>
              </a:xfrm>
              <a:prstGeom prst="rect">
                <a:avLst/>
              </a:prstGeom>
            </p:spPr>
            <p:txBody>
              <a:bodyPr wrap="none">
                <a:spAutoFit/>
              </a:bodyPr>
              <a:lstStyle/>
              <a:p>
                <a:r>
                  <a:rPr lang="en-US" sz="2200" dirty="0"/>
                  <a:t>Step 1: We got that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𝐷</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points</m:t>
                        </m:r>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in</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rPr>
                          <m:t>h</m:t>
                        </m:r>
                        <m:r>
                          <a:rPr lang="en-US" sz="2400" i="1">
                            <a:latin typeface="Cambria Math" panose="02040503050406030204" pitchFamily="18" charset="0"/>
                          </a:rPr>
                          <m:t> </m:t>
                        </m:r>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𝑝𝑟𝑜𝑥𝑦</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oMath>
                </a14:m>
                <a:endParaRPr lang="en-US" sz="2400" dirty="0"/>
              </a:p>
              <a:p>
                <a:endParaRPr lang="en-US" sz="2200" dirty="0"/>
              </a:p>
            </p:txBody>
          </p:sp>
        </mc:Choice>
        <mc:Fallback xmlns="">
          <p:sp>
            <p:nvSpPr>
              <p:cNvPr id="23" name="Rectangle 22">
                <a:extLst>
                  <a:ext uri="{FF2B5EF4-FFF2-40B4-BE49-F238E27FC236}">
                    <a16:creationId xmlns:a16="http://schemas.microsoft.com/office/drawing/2014/main" id="{286BD970-4F02-E442-8FD0-CBC5BA67B748}"/>
                  </a:ext>
                </a:extLst>
              </p:cNvPr>
              <p:cNvSpPr>
                <a:spLocks noRot="1" noChangeAspect="1" noMove="1" noResize="1" noEditPoints="1" noAdjustHandles="1" noChangeArrowheads="1" noChangeShapeType="1" noTextEdit="1"/>
              </p:cNvSpPr>
              <p:nvPr/>
            </p:nvSpPr>
            <p:spPr>
              <a:xfrm>
                <a:off x="213770" y="3006150"/>
                <a:ext cx="6930487" cy="855812"/>
              </a:xfrm>
              <a:prstGeom prst="rect">
                <a:avLst/>
              </a:prstGeom>
              <a:blipFill>
                <a:blip r:embed="rId10"/>
                <a:stretch>
                  <a:fillRect l="-1097"/>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76AB2A19-A9E1-D64A-942D-D398C96895A6}"/>
              </a:ext>
            </a:extLst>
          </p:cNvPr>
          <p:cNvCxnSpPr/>
          <p:nvPr/>
        </p:nvCxnSpPr>
        <p:spPr>
          <a:xfrm>
            <a:off x="10668" y="3682314"/>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06AA05-8218-D741-8E12-E2BF47F83C58}"/>
              </a:ext>
            </a:extLst>
          </p:cNvPr>
          <p:cNvCxnSpPr/>
          <p:nvPr/>
        </p:nvCxnSpPr>
        <p:spPr>
          <a:xfrm>
            <a:off x="10668" y="2866099"/>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F7CBB2AF-C332-9749-B8F9-EF4845F9A8BF}"/>
                  </a:ext>
                </a:extLst>
              </p:cNvPr>
              <p:cNvSpPr/>
              <p:nvPr/>
            </p:nvSpPr>
            <p:spPr>
              <a:xfrm>
                <a:off x="2224270" y="6855447"/>
                <a:ext cx="7827656" cy="989886"/>
              </a:xfrm>
              <a:prstGeom prst="rect">
                <a:avLst/>
              </a:prstGeom>
            </p:spPr>
            <p:txBody>
              <a:bodyPr wrap="none">
                <a:spAutoFit/>
              </a:bodyPr>
              <a:lstStyle/>
              <a:p>
                <a:r>
                  <a:rPr lang="en-US" sz="2400" dirty="0">
                    <a:solidFill>
                      <a:srgbClr val="C00000"/>
                    </a:solidFill>
                  </a:rPr>
                  <a:t>Approx Error</a:t>
                </a:r>
              </a:p>
              <a:p>
                <a14:m>
                  <m:oMath xmlns:m="http://schemas.openxmlformats.org/officeDocument/2006/math">
                    <m:func>
                      <m:funcPr>
                        <m:ctrlPr>
                          <a:rPr lang="en-US" sz="2400" i="1">
                            <a:solidFill>
                              <a:srgbClr val="C00000"/>
                            </a:solidFill>
                            <a:latin typeface="Cambria Math" panose="02040503050406030204" pitchFamily="18" charset="0"/>
                          </a:rPr>
                        </m:ctrlPr>
                      </m:funcPr>
                      <m:fName>
                        <m:r>
                          <m:rPr>
                            <m:sty m:val="p"/>
                          </m:rPr>
                          <a:rPr lang="en-US" sz="2400">
                            <a:solidFill>
                              <a:srgbClr val="C00000"/>
                            </a:solidFill>
                            <a:latin typeface="Cambria Math" panose="02040503050406030204" pitchFamily="18" charset="0"/>
                          </a:rPr>
                          <m:t>max</m:t>
                        </m:r>
                      </m:fName>
                      <m:e>
                        <m:r>
                          <a:rPr lang="en-US" sz="2400" i="1">
                            <a:solidFill>
                              <a:srgbClr val="C00000"/>
                            </a:solidFill>
                            <a:latin typeface="Cambria Math" panose="02040503050406030204" pitchFamily="18" charset="0"/>
                          </a:rPr>
                          <m:t># </m:t>
                        </m:r>
                        <m:r>
                          <m:rPr>
                            <m:sty m:val="p"/>
                          </m:rPr>
                          <a:rPr lang="en-US" sz="2400">
                            <a:solidFill>
                              <a:srgbClr val="C00000"/>
                            </a:solidFill>
                            <a:latin typeface="Cambria Math" panose="02040503050406030204" pitchFamily="18" charset="0"/>
                          </a:rPr>
                          <m:t>points</m:t>
                        </m:r>
                        <m:r>
                          <a:rPr lang="en-US" sz="2400">
                            <a:solidFill>
                              <a:srgbClr val="C00000"/>
                            </a:solidFill>
                            <a:latin typeface="Cambria Math" panose="02040503050406030204" pitchFamily="18" charset="0"/>
                          </a:rPr>
                          <m:t> </m:t>
                        </m:r>
                        <m:r>
                          <m:rPr>
                            <m:sty m:val="p"/>
                          </m:rPr>
                          <a:rPr lang="en-US" sz="2400">
                            <a:solidFill>
                              <a:srgbClr val="C00000"/>
                            </a:solidFill>
                            <a:latin typeface="Cambria Math" panose="02040503050406030204" pitchFamily="18" charset="0"/>
                          </a:rPr>
                          <m:t>in</m:t>
                        </m:r>
                        <m:r>
                          <a:rPr lang="en-US" sz="2400" i="1">
                            <a:solidFill>
                              <a:srgbClr val="C00000"/>
                            </a:solidFill>
                            <a:latin typeface="Cambria Math" panose="02040503050406030204" pitchFamily="18" charset="0"/>
                          </a:rPr>
                          <m:t> </m:t>
                        </m:r>
                        <m:r>
                          <a:rPr lang="en-US" sz="2400" i="1">
                            <a:solidFill>
                              <a:srgbClr val="C00000"/>
                            </a:solidFill>
                            <a:latin typeface="Cambria Math" panose="02040503050406030204" pitchFamily="18" charset="0"/>
                          </a:rPr>
                          <m:t>h</m:t>
                        </m:r>
                        <m:r>
                          <a:rPr lang="en-US" sz="2400" i="1">
                            <a:solidFill>
                              <a:srgbClr val="C00000"/>
                            </a:solidFill>
                            <a:latin typeface="Cambria Math" panose="02040503050406030204" pitchFamily="18" charset="0"/>
                          </a:rPr>
                          <m:t> </m:t>
                        </m:r>
                        <m:r>
                          <m:rPr>
                            <m:sty m:val="p"/>
                          </m:rPr>
                          <a:rPr lang="en-US" sz="2400">
                            <a:solidFill>
                              <a:srgbClr val="C00000"/>
                            </a:solidFill>
                            <a:latin typeface="Cambria Math" panose="02040503050406030204" pitchFamily="18" charset="0"/>
                          </a:rPr>
                          <m:t>Δ</m:t>
                        </m:r>
                        <m:sSub>
                          <m:sSubPr>
                            <m:ctrlPr>
                              <a:rPr lang="en-US" sz="2400" i="1">
                                <a:solidFill>
                                  <a:srgbClr val="C00000"/>
                                </a:solidFill>
                                <a:latin typeface="Cambria Math" panose="02040503050406030204" pitchFamily="18" charset="0"/>
                              </a:rPr>
                            </m:ctrlPr>
                          </m:sSubPr>
                          <m:e>
                            <m:r>
                              <a:rPr lang="en-US" sz="2400" i="1">
                                <a:solidFill>
                                  <a:srgbClr val="C00000"/>
                                </a:solidFill>
                                <a:latin typeface="Cambria Math" panose="02040503050406030204" pitchFamily="18" charset="0"/>
                              </a:rPr>
                              <m:t>h</m:t>
                            </m:r>
                          </m:e>
                          <m:sub>
                            <m:r>
                              <a:rPr lang="en-US" sz="2400" i="1">
                                <a:solidFill>
                                  <a:srgbClr val="C00000"/>
                                </a:solidFill>
                                <a:latin typeface="Cambria Math" panose="02040503050406030204" pitchFamily="18" charset="0"/>
                              </a:rPr>
                              <m:t>𝑝𝑟𝑜𝑥𝑦</m:t>
                            </m:r>
                          </m:sub>
                        </m:sSub>
                      </m:e>
                    </m:func>
                    <m:r>
                      <a:rPr lang="en-US" sz="2200">
                        <a:solidFill>
                          <a:srgbClr val="C00000"/>
                        </a:solidFill>
                        <a:latin typeface="Cambria Math" panose="02040503050406030204" pitchFamily="18" charset="0"/>
                      </a:rPr>
                      <m:t>=</m:t>
                    </m:r>
                  </m:oMath>
                </a14:m>
                <a:r>
                  <a:rPr lang="en-US" sz="2200" dirty="0"/>
                  <a:t> </a:t>
                </a:r>
                <a14:m>
                  <m:oMath xmlns:m="http://schemas.openxmlformats.org/officeDocument/2006/math">
                    <m:sSub>
                      <m:sSubPr>
                        <m:ctrlPr>
                          <a:rPr lang="en-US" sz="2200" i="1">
                            <a:latin typeface="Cambria Math" panose="02040503050406030204" pitchFamily="18" charset="0"/>
                            <a:ea typeface="Cambria Math" panose="02040503050406030204" pitchFamily="18" charset="0"/>
                          </a:rPr>
                        </m:ctrlPr>
                      </m:sSubPr>
                      <m:e>
                        <m:r>
                          <a:rPr lang="en-US" sz="2200" i="1">
                            <a:latin typeface="Cambria Math" panose="02040503050406030204" pitchFamily="18" charset="0"/>
                            <a:ea typeface="Cambria Math" panose="02040503050406030204" pitchFamily="18" charset="0"/>
                          </a:rPr>
                          <m:t>𝔼</m:t>
                        </m:r>
                      </m:e>
                      <m:sub>
                        <m:r>
                          <a:rPr lang="en-US" sz="2200" i="1">
                            <a:latin typeface="Cambria Math" panose="02040503050406030204" pitchFamily="18" charset="0"/>
                            <a:ea typeface="Cambria Math" panose="02040503050406030204" pitchFamily="18" charset="0"/>
                          </a:rPr>
                          <m:t>𝐷</m:t>
                        </m:r>
                      </m:sub>
                    </m:sSub>
                    <m:d>
                      <m:dPr>
                        <m:begChr m:val="["/>
                        <m:endChr m:val="]"/>
                        <m:ctrlPr>
                          <a:rPr lang="en-US" sz="2200" i="1">
                            <a:latin typeface="Cambria Math" panose="02040503050406030204" pitchFamily="18" charset="0"/>
                            <a:ea typeface="Cambria Math" panose="02040503050406030204" pitchFamily="18" charset="0"/>
                          </a:rPr>
                        </m:ctrlPr>
                      </m:dPr>
                      <m:e>
                        <m:func>
                          <m:funcPr>
                            <m:ctrlPr>
                              <a:rPr lang="en-US" sz="2200" i="1">
                                <a:latin typeface="Cambria Math" panose="02040503050406030204" pitchFamily="18" charset="0"/>
                                <a:ea typeface="Cambria Math" panose="02040503050406030204" pitchFamily="18" charset="0"/>
                              </a:rPr>
                            </m:ctrlPr>
                          </m:funcPr>
                          <m:fName>
                            <m:limLow>
                              <m:limLowPr>
                                <m:ctrlPr>
                                  <a:rPr lang="en-US" sz="2200" i="1">
                                    <a:latin typeface="Cambria Math" panose="02040503050406030204" pitchFamily="18" charset="0"/>
                                    <a:ea typeface="Cambria Math" panose="02040503050406030204" pitchFamily="18" charset="0"/>
                                  </a:rPr>
                                </m:ctrlPr>
                              </m:limLowPr>
                              <m:e>
                                <m:r>
                                  <m:rPr>
                                    <m:sty m:val="p"/>
                                  </m:rPr>
                                  <a:rPr lang="en-US" sz="2200">
                                    <a:latin typeface="Cambria Math" panose="02040503050406030204" pitchFamily="18" charset="0"/>
                                    <a:ea typeface="Cambria Math" panose="02040503050406030204" pitchFamily="18" charset="0"/>
                                  </a:rPr>
                                  <m:t>max</m:t>
                                </m:r>
                              </m:e>
                              <m:lim>
                                <m:r>
                                  <a:rPr lang="en-US" sz="2200" i="1">
                                    <a:latin typeface="Cambria Math" panose="02040503050406030204" pitchFamily="18" charset="0"/>
                                    <a:ea typeface="Cambria Math" panose="02040503050406030204" pitchFamily="18" charset="0"/>
                                  </a:rPr>
                                  <m:t>h</m:t>
                                </m:r>
                                <m:r>
                                  <a:rPr lang="en-US" sz="2200" i="1">
                                    <a:latin typeface="Cambria Math" panose="02040503050406030204" pitchFamily="18" charset="0"/>
                                    <a:ea typeface="Cambria Math" panose="02040503050406030204" pitchFamily="18" charset="0"/>
                                  </a:rPr>
                                  <m:t>∈</m:t>
                                </m:r>
                                <m:r>
                                  <a:rPr lang="en-US" sz="2200" i="1">
                                    <a:latin typeface="Cambria Math" panose="02040503050406030204" pitchFamily="18" charset="0"/>
                                    <a:ea typeface="Cambria Math" panose="02040503050406030204" pitchFamily="18" charset="0"/>
                                  </a:rPr>
                                  <m:t>𝐻</m:t>
                                </m:r>
                              </m:lim>
                            </m:limLow>
                          </m:fName>
                          <m:e>
                            <m:r>
                              <a:rPr lang="en-US" sz="2200">
                                <a:latin typeface="Cambria Math" panose="02040503050406030204" pitchFamily="18" charset="0"/>
                                <a:ea typeface="Cambria Math" panose="02040503050406030204" pitchFamily="18" charset="0"/>
                              </a:rPr>
                              <m:t>#</m:t>
                            </m:r>
                            <m:r>
                              <m:rPr>
                                <m:sty m:val="p"/>
                              </m:rPr>
                              <a:rPr lang="en-US" sz="2200">
                                <a:latin typeface="Cambria Math" panose="02040503050406030204" pitchFamily="18" charset="0"/>
                                <a:ea typeface="Cambria Math" panose="02040503050406030204" pitchFamily="18" charset="0"/>
                              </a:rPr>
                              <m:t>points</m:t>
                            </m:r>
                            <m:r>
                              <a:rPr lang="en-US" sz="2200">
                                <a:latin typeface="Cambria Math" panose="02040503050406030204" pitchFamily="18" charset="0"/>
                                <a:ea typeface="Cambria Math" panose="02040503050406030204" pitchFamily="18" charset="0"/>
                              </a:rPr>
                              <m:t> </m:t>
                            </m:r>
                            <m:r>
                              <m:rPr>
                                <m:sty m:val="p"/>
                              </m:rPr>
                              <a:rPr lang="en-US" sz="2200">
                                <a:latin typeface="Cambria Math" panose="02040503050406030204" pitchFamily="18" charset="0"/>
                                <a:ea typeface="Cambria Math" panose="02040503050406030204" pitchFamily="18" charset="0"/>
                              </a:rPr>
                              <m:t>in</m:t>
                            </m:r>
                            <m:r>
                              <a:rPr lang="en-US" sz="2200" i="1">
                                <a:latin typeface="Cambria Math" panose="02040503050406030204" pitchFamily="18" charset="0"/>
                                <a:ea typeface="Cambria Math" panose="02040503050406030204" pitchFamily="18" charset="0"/>
                              </a:rPr>
                              <m:t> </m:t>
                            </m:r>
                            <m:r>
                              <a:rPr lang="en-US" sz="2200" i="1">
                                <a:latin typeface="Cambria Math" panose="02040503050406030204" pitchFamily="18" charset="0"/>
                              </a:rPr>
                              <m:t>h</m:t>
                            </m:r>
                            <m:r>
                              <a:rPr lang="en-US" sz="2200" i="1">
                                <a:latin typeface="Cambria Math" panose="02040503050406030204" pitchFamily="18" charset="0"/>
                              </a:rPr>
                              <m:t> </m:t>
                            </m:r>
                            <m:r>
                              <m:rPr>
                                <m:sty m:val="p"/>
                              </m:rPr>
                              <a:rPr lang="en-US" sz="2200">
                                <a:latin typeface="Cambria Math" panose="02040503050406030204" pitchFamily="18" charset="0"/>
                              </a:rPr>
                              <m:t>Δ</m:t>
                            </m:r>
                            <m:sSub>
                              <m:sSubPr>
                                <m:ctrlPr>
                                  <a:rPr lang="en-US" sz="2200" i="1">
                                    <a:latin typeface="Cambria Math" panose="02040503050406030204" pitchFamily="18" charset="0"/>
                                  </a:rPr>
                                </m:ctrlPr>
                              </m:sSubPr>
                              <m:e>
                                <m:r>
                                  <a:rPr lang="en-US" sz="2200" i="1">
                                    <a:latin typeface="Cambria Math" panose="02040503050406030204" pitchFamily="18" charset="0"/>
                                  </a:rPr>
                                  <m:t>h</m:t>
                                </m:r>
                              </m:e>
                              <m:sub>
                                <m:r>
                                  <a:rPr lang="en-US" sz="2200" i="1">
                                    <a:latin typeface="Cambria Math" panose="02040503050406030204" pitchFamily="18" charset="0"/>
                                  </a:rPr>
                                  <m:t>𝑝𝑟𝑜𝑥𝑦</m:t>
                                </m:r>
                              </m:sub>
                            </m:sSub>
                          </m:e>
                        </m:func>
                      </m:e>
                    </m:d>
                    <m:r>
                      <a:rPr lang="en-US" sz="2200" i="1">
                        <a:latin typeface="Cambria Math" panose="02040503050406030204" pitchFamily="18" charset="0"/>
                        <a:ea typeface="Cambria Math" panose="02040503050406030204" pitchFamily="18" charset="0"/>
                      </a:rPr>
                      <m:t>≤</m:t>
                    </m:r>
                  </m:oMath>
                </a14:m>
                <a:endParaRPr lang="en-US" sz="2200" dirty="0"/>
              </a:p>
            </p:txBody>
          </p:sp>
        </mc:Choice>
        <mc:Fallback xmlns="">
          <p:sp>
            <p:nvSpPr>
              <p:cNvPr id="2" name="Rectangle 1">
                <a:extLst>
                  <a:ext uri="{FF2B5EF4-FFF2-40B4-BE49-F238E27FC236}">
                    <a16:creationId xmlns:a16="http://schemas.microsoft.com/office/drawing/2014/main" id="{F7CBB2AF-C332-9749-B8F9-EF4845F9A8BF}"/>
                  </a:ext>
                </a:extLst>
              </p:cNvPr>
              <p:cNvSpPr>
                <a:spLocks noRot="1" noChangeAspect="1" noMove="1" noResize="1" noEditPoints="1" noAdjustHandles="1" noChangeArrowheads="1" noChangeShapeType="1" noTextEdit="1"/>
              </p:cNvSpPr>
              <p:nvPr/>
            </p:nvSpPr>
            <p:spPr>
              <a:xfrm>
                <a:off x="2224270" y="6855447"/>
                <a:ext cx="7827656" cy="989886"/>
              </a:xfrm>
              <a:prstGeom prst="rect">
                <a:avLst/>
              </a:prstGeom>
              <a:blipFill>
                <a:blip r:embed="rId11"/>
                <a:stretch>
                  <a:fillRect l="-1297" t="-6410" b="-12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25F82FA-7707-5649-8C73-A51485945BF8}"/>
                  </a:ext>
                </a:extLst>
              </p:cNvPr>
              <p:cNvSpPr/>
              <p:nvPr/>
            </p:nvSpPr>
            <p:spPr>
              <a:xfrm>
                <a:off x="2937498" y="4219448"/>
                <a:ext cx="185178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solidFill>
                            <a:srgbClr val="C00000"/>
                          </a:solidFill>
                          <a:latin typeface="Cambria Math" panose="02040503050406030204" pitchFamily="18" charset="0"/>
                        </a:rPr>
                        <m:t>Approx</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Error</m:t>
                      </m:r>
                    </m:oMath>
                  </m:oMathPara>
                </a14:m>
                <a:endParaRPr lang="en-US" sz="2200" dirty="0">
                  <a:solidFill>
                    <a:srgbClr val="C00000"/>
                  </a:solidFill>
                </a:endParaRPr>
              </a:p>
            </p:txBody>
          </p:sp>
        </mc:Choice>
        <mc:Fallback xmlns="">
          <p:sp>
            <p:nvSpPr>
              <p:cNvPr id="27" name="Rectangle 26">
                <a:extLst>
                  <a:ext uri="{FF2B5EF4-FFF2-40B4-BE49-F238E27FC236}">
                    <a16:creationId xmlns:a16="http://schemas.microsoft.com/office/drawing/2014/main" id="{B25F82FA-7707-5649-8C73-A51485945BF8}"/>
                  </a:ext>
                </a:extLst>
              </p:cNvPr>
              <p:cNvSpPr>
                <a:spLocks noRot="1" noChangeAspect="1" noMove="1" noResize="1" noEditPoints="1" noAdjustHandles="1" noChangeArrowheads="1" noChangeShapeType="1" noTextEdit="1"/>
              </p:cNvSpPr>
              <p:nvPr/>
            </p:nvSpPr>
            <p:spPr>
              <a:xfrm>
                <a:off x="2937498" y="4219448"/>
                <a:ext cx="1851789" cy="430887"/>
              </a:xfrm>
              <a:prstGeom prst="rect">
                <a:avLst/>
              </a:prstGeom>
              <a:blipFill>
                <a:blip r:embed="rId12"/>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8641ACC-CE29-C347-9130-47747CA7F036}"/>
                  </a:ext>
                </a:extLst>
              </p:cNvPr>
              <p:cNvSpPr/>
              <p:nvPr/>
            </p:nvSpPr>
            <p:spPr>
              <a:xfrm>
                <a:off x="2382557" y="4514515"/>
                <a:ext cx="3278398" cy="535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a:solidFill>
                                <a:srgbClr val="C00000"/>
                              </a:solidFill>
                              <a:latin typeface="Cambria Math" panose="02040503050406030204" pitchFamily="18" charset="0"/>
                            </a:rPr>
                          </m:ctrlPr>
                        </m:funcPr>
                        <m:fName>
                          <m:limLow>
                            <m:limLowPr>
                              <m:ctrlPr>
                                <a:rPr lang="en-US" sz="2200" i="1">
                                  <a:solidFill>
                                    <a:srgbClr val="C00000"/>
                                  </a:solidFill>
                                  <a:latin typeface="Cambria Math" panose="02040503050406030204" pitchFamily="18" charset="0"/>
                                </a:rPr>
                              </m:ctrlPr>
                            </m:limLowPr>
                            <m:e>
                              <m:r>
                                <m:rPr>
                                  <m:sty m:val="p"/>
                                </m:rPr>
                                <a:rPr lang="en-US" sz="2200">
                                  <a:solidFill>
                                    <a:srgbClr val="C00000"/>
                                  </a:solidFill>
                                  <a:latin typeface="Cambria Math" panose="02040503050406030204" pitchFamily="18" charset="0"/>
                                </a:rPr>
                                <m:t>max</m:t>
                              </m:r>
                            </m:e>
                            <m:lim>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𝐻</m:t>
                              </m:r>
                            </m:lim>
                          </m:limLow>
                        </m:fName>
                        <m:e>
                          <m:r>
                            <a:rPr lang="en-US" sz="2200" i="1">
                              <a:solidFill>
                                <a:srgbClr val="C00000"/>
                              </a:solidFill>
                              <a:latin typeface="Cambria Math" panose="02040503050406030204" pitchFamily="18" charset="0"/>
                            </a:rPr>
                            <m:t>  # </m:t>
                          </m:r>
                          <m:r>
                            <m:rPr>
                              <m:sty m:val="p"/>
                            </m:rPr>
                            <a:rPr lang="en-US" sz="2200">
                              <a:solidFill>
                                <a:srgbClr val="C00000"/>
                              </a:solidFill>
                              <a:latin typeface="Cambria Math" panose="02040503050406030204" pitchFamily="18" charset="0"/>
                            </a:rPr>
                            <m:t>points</m:t>
                          </m:r>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𝐷</m:t>
                              </m:r>
                            </m:e>
                            <m:sub>
                              <m:r>
                                <a:rPr lang="en-US" sz="2200" i="1">
                                  <a:solidFill>
                                    <a:srgbClr val="C00000"/>
                                  </a:solidFill>
                                  <a:latin typeface="Cambria Math" panose="02040503050406030204" pitchFamily="18" charset="0"/>
                                </a:rPr>
                                <m:t>1</m:t>
                              </m:r>
                            </m:sub>
                          </m:sSub>
                          <m:r>
                            <a:rPr lang="en-US" sz="2200" i="1">
                              <a:solidFill>
                                <a:srgbClr val="C00000"/>
                              </a:solidFill>
                              <a:latin typeface="Cambria Math" panose="02040503050406030204" pitchFamily="18" charset="0"/>
                            </a:rPr>
                            <m:t>,</m:t>
                          </m:r>
                          <m:r>
                            <a:rPr lang="en-US" sz="220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m:rPr>
                                  <m:sty m:val="p"/>
                                </m:rPr>
                                <a:rPr lang="en-US" sz="2200">
                                  <a:solidFill>
                                    <a:srgbClr val="C00000"/>
                                  </a:solidFill>
                                  <a:latin typeface="Cambria Math" panose="02040503050406030204" pitchFamily="18" charset="0"/>
                                </a:rPr>
                                <m:t>D</m:t>
                              </m:r>
                            </m:e>
                            <m:sub>
                              <m:r>
                                <m:rPr>
                                  <m:sty m:val="p"/>
                                </m:rPr>
                                <a:rPr lang="en-US" sz="2200">
                                  <a:solidFill>
                                    <a:srgbClr val="C00000"/>
                                  </a:solidFill>
                                  <a:latin typeface="Cambria Math" panose="02040503050406030204" pitchFamily="18" charset="0"/>
                                </a:rPr>
                                <m:t>T</m:t>
                              </m:r>
                            </m:sub>
                          </m:sSub>
                        </m:e>
                      </m:func>
                    </m:oMath>
                  </m:oMathPara>
                </a14:m>
                <a:endParaRPr lang="en-US" sz="2200" i="1" dirty="0">
                  <a:solidFill>
                    <a:srgbClr val="C00000"/>
                  </a:solidFill>
                </a:endParaRPr>
              </a:p>
            </p:txBody>
          </p:sp>
        </mc:Choice>
        <mc:Fallback xmlns="">
          <p:sp>
            <p:nvSpPr>
              <p:cNvPr id="30" name="Rectangle 29">
                <a:extLst>
                  <a:ext uri="{FF2B5EF4-FFF2-40B4-BE49-F238E27FC236}">
                    <a16:creationId xmlns:a16="http://schemas.microsoft.com/office/drawing/2014/main" id="{48641ACC-CE29-C347-9130-47747CA7F036}"/>
                  </a:ext>
                </a:extLst>
              </p:cNvPr>
              <p:cNvSpPr>
                <a:spLocks noRot="1" noChangeAspect="1" noMove="1" noResize="1" noEditPoints="1" noAdjustHandles="1" noChangeArrowheads="1" noChangeShapeType="1" noTextEdit="1"/>
              </p:cNvSpPr>
              <p:nvPr/>
            </p:nvSpPr>
            <p:spPr>
              <a:xfrm>
                <a:off x="2382557" y="4514515"/>
                <a:ext cx="3278398" cy="535211"/>
              </a:xfrm>
              <a:prstGeom prst="rect">
                <a:avLst/>
              </a:prstGeom>
              <a:blipFill>
                <a:blip r:embed="rId13"/>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1A455C2-5020-8C40-B616-E144FA766636}"/>
                  </a:ext>
                </a:extLst>
              </p:cNvPr>
              <p:cNvSpPr/>
              <p:nvPr/>
            </p:nvSpPr>
            <p:spPr>
              <a:xfrm>
                <a:off x="3103061" y="4845533"/>
                <a:ext cx="2222788" cy="457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fall</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in</m:t>
                      </m:r>
                      <m:r>
                        <a:rPr lang="en-US" sz="2200" i="1">
                          <a:solidFill>
                            <a:srgbClr val="C00000"/>
                          </a:solidFill>
                          <a:latin typeface="Cambria Math" panose="02040503050406030204" pitchFamily="18" charset="0"/>
                        </a:rPr>
                        <m:t> </m:t>
                      </m:r>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oMath>
                  </m:oMathPara>
                </a14:m>
                <a:endParaRPr lang="en-US" sz="2200" dirty="0"/>
              </a:p>
            </p:txBody>
          </p:sp>
        </mc:Choice>
        <mc:Fallback xmlns="">
          <p:sp>
            <p:nvSpPr>
              <p:cNvPr id="5" name="Rectangle 4">
                <a:extLst>
                  <a:ext uri="{FF2B5EF4-FFF2-40B4-BE49-F238E27FC236}">
                    <a16:creationId xmlns:a16="http://schemas.microsoft.com/office/drawing/2014/main" id="{41A455C2-5020-8C40-B616-E144FA766636}"/>
                  </a:ext>
                </a:extLst>
              </p:cNvPr>
              <p:cNvSpPr>
                <a:spLocks noRot="1" noChangeAspect="1" noMove="1" noResize="1" noEditPoints="1" noAdjustHandles="1" noChangeArrowheads="1" noChangeShapeType="1" noTextEdit="1"/>
              </p:cNvSpPr>
              <p:nvPr/>
            </p:nvSpPr>
            <p:spPr>
              <a:xfrm>
                <a:off x="3103061" y="4845533"/>
                <a:ext cx="2222788" cy="457561"/>
              </a:xfrm>
              <a:prstGeom prst="rect">
                <a:avLst/>
              </a:prstGeom>
              <a:blipFill>
                <a:blip r:embed="rId14"/>
                <a:stretch>
                  <a:fillRect l="-568"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8B43D78-161F-0F47-B2E0-5BD93F4CB2A1}"/>
                  </a:ext>
                </a:extLst>
              </p:cNvPr>
              <p:cNvSpPr/>
              <p:nvPr/>
            </p:nvSpPr>
            <p:spPr>
              <a:xfrm>
                <a:off x="5672621" y="4380066"/>
                <a:ext cx="5822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 name="Rectangle 5">
                <a:extLst>
                  <a:ext uri="{FF2B5EF4-FFF2-40B4-BE49-F238E27FC236}">
                    <a16:creationId xmlns:a16="http://schemas.microsoft.com/office/drawing/2014/main" id="{18B43D78-161F-0F47-B2E0-5BD93F4CB2A1}"/>
                  </a:ext>
                </a:extLst>
              </p:cNvPr>
              <p:cNvSpPr>
                <a:spLocks noRot="1" noChangeAspect="1" noMove="1" noResize="1" noEditPoints="1" noAdjustHandles="1" noChangeArrowheads="1" noChangeShapeType="1" noTextEdit="1"/>
              </p:cNvSpPr>
              <p:nvPr/>
            </p:nvSpPr>
            <p:spPr>
              <a:xfrm>
                <a:off x="5672621" y="4380066"/>
                <a:ext cx="582211" cy="584775"/>
              </a:xfrm>
              <a:prstGeom prst="rect">
                <a:avLst/>
              </a:prstGeom>
              <a:blipFill>
                <a:blip r:embed="rId15"/>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ECE621F-2399-EC45-81E0-2816A6A68ED3}"/>
                  </a:ext>
                </a:extLst>
              </p:cNvPr>
              <p:cNvSpPr/>
              <p:nvPr/>
            </p:nvSpPr>
            <p:spPr>
              <a:xfrm>
                <a:off x="6890521" y="4231206"/>
                <a:ext cx="185178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solidFill>
                            <a:srgbClr val="C00000"/>
                          </a:solidFill>
                          <a:latin typeface="Cambria Math" panose="02040503050406030204" pitchFamily="18" charset="0"/>
                        </a:rPr>
                        <m:t>Approx</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Error</m:t>
                      </m:r>
                    </m:oMath>
                  </m:oMathPara>
                </a14:m>
                <a:endParaRPr lang="en-US" sz="2200" dirty="0">
                  <a:solidFill>
                    <a:srgbClr val="C00000"/>
                  </a:solidFill>
                </a:endParaRPr>
              </a:p>
            </p:txBody>
          </p:sp>
        </mc:Choice>
        <mc:Fallback xmlns="">
          <p:sp>
            <p:nvSpPr>
              <p:cNvPr id="31" name="Rectangle 30">
                <a:extLst>
                  <a:ext uri="{FF2B5EF4-FFF2-40B4-BE49-F238E27FC236}">
                    <a16:creationId xmlns:a16="http://schemas.microsoft.com/office/drawing/2014/main" id="{8ECE621F-2399-EC45-81E0-2816A6A68ED3}"/>
                  </a:ext>
                </a:extLst>
              </p:cNvPr>
              <p:cNvSpPr>
                <a:spLocks noRot="1" noChangeAspect="1" noMove="1" noResize="1" noEditPoints="1" noAdjustHandles="1" noChangeArrowheads="1" noChangeShapeType="1" noTextEdit="1"/>
              </p:cNvSpPr>
              <p:nvPr/>
            </p:nvSpPr>
            <p:spPr>
              <a:xfrm>
                <a:off x="6890521" y="4231206"/>
                <a:ext cx="1851789" cy="430887"/>
              </a:xfrm>
              <a:prstGeom prst="rect">
                <a:avLst/>
              </a:prstGeom>
              <a:blipFill>
                <a:blip r:embed="rId16"/>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F4440E4-628D-774A-AA80-057322296006}"/>
                  </a:ext>
                </a:extLst>
              </p:cNvPr>
              <p:cNvSpPr/>
              <p:nvPr/>
            </p:nvSpPr>
            <p:spPr>
              <a:xfrm>
                <a:off x="6335580" y="4526273"/>
                <a:ext cx="2890920" cy="535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a:solidFill>
                                <a:srgbClr val="C00000"/>
                              </a:solidFill>
                              <a:latin typeface="Cambria Math" panose="02040503050406030204" pitchFamily="18" charset="0"/>
                            </a:rPr>
                          </m:ctrlPr>
                        </m:funcPr>
                        <m:fName>
                          <m:limLow>
                            <m:limLowPr>
                              <m:ctrlPr>
                                <a:rPr lang="en-US" sz="2200" i="1">
                                  <a:solidFill>
                                    <a:srgbClr val="C00000"/>
                                  </a:solidFill>
                                  <a:latin typeface="Cambria Math" panose="02040503050406030204" pitchFamily="18" charset="0"/>
                                </a:rPr>
                              </m:ctrlPr>
                            </m:limLowPr>
                            <m:e>
                              <m:r>
                                <m:rPr>
                                  <m:sty m:val="p"/>
                                </m:rPr>
                                <a:rPr lang="en-US" sz="2200">
                                  <a:solidFill>
                                    <a:srgbClr val="C00000"/>
                                  </a:solidFill>
                                  <a:latin typeface="Cambria Math" panose="02040503050406030204" pitchFamily="18" charset="0"/>
                                </a:rPr>
                                <m:t>max</m:t>
                              </m:r>
                            </m:e>
                            <m:lim>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𝐻</m:t>
                              </m:r>
                            </m:lim>
                          </m:limLow>
                        </m:fName>
                        <m:e>
                          <m:r>
                            <a:rPr lang="en-US" sz="2200" i="1">
                              <a:solidFill>
                                <a:srgbClr val="C00000"/>
                              </a:solidFill>
                              <a:latin typeface="Cambria Math" panose="02040503050406030204" pitchFamily="18" charset="0"/>
                            </a:rPr>
                            <m:t>  # </m:t>
                          </m:r>
                          <m:r>
                            <m:rPr>
                              <m:sty m:val="p"/>
                            </m:rPr>
                            <a:rPr lang="en-US" sz="2200">
                              <a:solidFill>
                                <a:srgbClr val="C00000"/>
                              </a:solidFill>
                              <a:latin typeface="Cambria Math" panose="02040503050406030204" pitchFamily="18" charset="0"/>
                            </a:rPr>
                            <m:t>points</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𝑈𝑛𝑖𝑓</m:t>
                          </m:r>
                        </m:e>
                      </m:func>
                    </m:oMath>
                  </m:oMathPara>
                </a14:m>
                <a:endParaRPr lang="en-US" sz="2200" i="1" dirty="0">
                  <a:solidFill>
                    <a:srgbClr val="C00000"/>
                  </a:solidFill>
                </a:endParaRPr>
              </a:p>
            </p:txBody>
          </p:sp>
        </mc:Choice>
        <mc:Fallback xmlns="">
          <p:sp>
            <p:nvSpPr>
              <p:cNvPr id="32" name="Rectangle 31">
                <a:extLst>
                  <a:ext uri="{FF2B5EF4-FFF2-40B4-BE49-F238E27FC236}">
                    <a16:creationId xmlns:a16="http://schemas.microsoft.com/office/drawing/2014/main" id="{CF4440E4-628D-774A-AA80-057322296006}"/>
                  </a:ext>
                </a:extLst>
              </p:cNvPr>
              <p:cNvSpPr>
                <a:spLocks noRot="1" noChangeAspect="1" noMove="1" noResize="1" noEditPoints="1" noAdjustHandles="1" noChangeArrowheads="1" noChangeShapeType="1" noTextEdit="1"/>
              </p:cNvSpPr>
              <p:nvPr/>
            </p:nvSpPr>
            <p:spPr>
              <a:xfrm>
                <a:off x="6335580" y="4526273"/>
                <a:ext cx="2890920" cy="535211"/>
              </a:xfrm>
              <a:prstGeom prst="rect">
                <a:avLst/>
              </a:prstGeom>
              <a:blipFill>
                <a:blip r:embed="rId17"/>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9885148-7D3D-3C46-8A40-0806C86748BD}"/>
                  </a:ext>
                </a:extLst>
              </p:cNvPr>
              <p:cNvSpPr/>
              <p:nvPr/>
            </p:nvSpPr>
            <p:spPr>
              <a:xfrm>
                <a:off x="6822427" y="4857696"/>
                <a:ext cx="2222788" cy="457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fall</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in</m:t>
                      </m:r>
                      <m:r>
                        <a:rPr lang="en-US" sz="2200" i="1">
                          <a:solidFill>
                            <a:srgbClr val="C00000"/>
                          </a:solidFill>
                          <a:latin typeface="Cambria Math" panose="02040503050406030204" pitchFamily="18" charset="0"/>
                        </a:rPr>
                        <m:t> </m:t>
                      </m:r>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oMath>
                  </m:oMathPara>
                </a14:m>
                <a:endParaRPr lang="en-US" sz="2200" dirty="0"/>
              </a:p>
            </p:txBody>
          </p:sp>
        </mc:Choice>
        <mc:Fallback xmlns="">
          <p:sp>
            <p:nvSpPr>
              <p:cNvPr id="33" name="Rectangle 32">
                <a:extLst>
                  <a:ext uri="{FF2B5EF4-FFF2-40B4-BE49-F238E27FC236}">
                    <a16:creationId xmlns:a16="http://schemas.microsoft.com/office/drawing/2014/main" id="{E9885148-7D3D-3C46-8A40-0806C86748BD}"/>
                  </a:ext>
                </a:extLst>
              </p:cNvPr>
              <p:cNvSpPr>
                <a:spLocks noRot="1" noChangeAspect="1" noMove="1" noResize="1" noEditPoints="1" noAdjustHandles="1" noChangeArrowheads="1" noChangeShapeType="1" noTextEdit="1"/>
              </p:cNvSpPr>
              <p:nvPr/>
            </p:nvSpPr>
            <p:spPr>
              <a:xfrm>
                <a:off x="6822427" y="4857696"/>
                <a:ext cx="2222788" cy="457561"/>
              </a:xfrm>
              <a:prstGeom prst="rect">
                <a:avLst/>
              </a:prstGeom>
              <a:blipFill>
                <a:blip r:embed="rId18"/>
                <a:stretch>
                  <a:fillRect l="-568"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C1C2CED-8475-D94A-BF00-87535A3953EB}"/>
                  </a:ext>
                </a:extLst>
              </p:cNvPr>
              <p:cNvSpPr/>
              <p:nvPr/>
            </p:nvSpPr>
            <p:spPr>
              <a:xfrm>
                <a:off x="265265" y="5617394"/>
                <a:ext cx="11858592" cy="707886"/>
              </a:xfrm>
              <a:prstGeom prst="rect">
                <a:avLst/>
              </a:prstGeom>
            </p:spPr>
            <p:txBody>
              <a:bodyPr>
                <a:spAutoFit/>
              </a:bodyPr>
              <a:lstStyle/>
              <a:p>
                <a:r>
                  <a:rPr lang="en-US" sz="2000" dirty="0"/>
                  <a:t>“Nice Property”: </a:t>
                </a:r>
                <a14:m>
                  <m:oMath xmlns:m="http://schemas.openxmlformats.org/officeDocument/2006/math">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𝑋</m:t>
                        </m:r>
                      </m:e>
                      <m:sub>
                        <m:r>
                          <a:rPr lang="en-US" sz="2000" i="1">
                            <a:solidFill>
                              <a:schemeClr val="accent2"/>
                            </a:solidFill>
                            <a:latin typeface="Cambria Math" panose="02040503050406030204" pitchFamily="18" charset="0"/>
                          </a:rPr>
                          <m:t>1</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𝑋</m:t>
                        </m:r>
                      </m:e>
                      <m:sub>
                        <m:r>
                          <a:rPr lang="en-US" sz="2000" i="1">
                            <a:solidFill>
                              <a:schemeClr val="accent2"/>
                            </a:solidFill>
                            <a:latin typeface="Cambria Math" panose="02040503050406030204" pitchFamily="18" charset="0"/>
                          </a:rPr>
                          <m:t>𝑇</m:t>
                        </m:r>
                      </m:sub>
                    </m:sSub>
                  </m:oMath>
                </a14:m>
                <a:r>
                  <a:rPr lang="en-US" sz="2000" dirty="0"/>
                  <a:t> drawn from </a:t>
                </a:r>
                <a14:m>
                  <m:oMath xmlns:m="http://schemas.openxmlformats.org/officeDocument/2006/math">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𝐷</m:t>
                        </m:r>
                      </m:e>
                      <m:sub>
                        <m:r>
                          <a:rPr lang="en-US" sz="2000" i="1">
                            <a:solidFill>
                              <a:schemeClr val="accent2"/>
                            </a:solidFill>
                            <a:latin typeface="Cambria Math" panose="02040503050406030204" pitchFamily="18" charset="0"/>
                          </a:rPr>
                          <m:t>1</m:t>
                        </m:r>
                      </m:sub>
                    </m:sSub>
                    <m:r>
                      <a:rPr lang="en-US" sz="2000" i="1">
                        <a:solidFill>
                          <a:schemeClr val="accent2"/>
                        </a:solidFill>
                        <a:latin typeface="Cambria Math" panose="02040503050406030204" pitchFamily="18" charset="0"/>
                      </a:rPr>
                      <m:t>,</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𝐷</m:t>
                        </m:r>
                      </m:e>
                      <m:sub>
                        <m:r>
                          <a:rPr lang="en-US" sz="2000" i="1">
                            <a:solidFill>
                              <a:schemeClr val="accent2"/>
                            </a:solidFill>
                            <a:latin typeface="Cambria Math" panose="02040503050406030204" pitchFamily="18" charset="0"/>
                          </a:rPr>
                          <m:t>2</m:t>
                        </m:r>
                      </m:sub>
                    </m:sSub>
                    <m:r>
                      <a:rPr lang="en-US" sz="2000" i="1">
                        <a:solidFill>
                          <a:schemeClr val="accent2"/>
                        </a:solidFill>
                        <a:latin typeface="Cambria Math" panose="02040503050406030204" pitchFamily="18" charset="0"/>
                      </a:rPr>
                      <m:t>, …,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𝐷</m:t>
                        </m:r>
                      </m:e>
                      <m:sub>
                        <m:r>
                          <a:rPr lang="en-US" sz="2000" i="1">
                            <a:solidFill>
                              <a:schemeClr val="accent2"/>
                            </a:solidFill>
                            <a:latin typeface="Cambria Math" panose="02040503050406030204" pitchFamily="18" charset="0"/>
                          </a:rPr>
                          <m:t>𝑇</m:t>
                        </m:r>
                      </m:sub>
                    </m:sSub>
                  </m:oMath>
                </a14:m>
                <a:r>
                  <a:rPr lang="en-US" sz="2000" dirty="0"/>
                  <a:t> are a subset of </a:t>
                </a:r>
                <a14:m>
                  <m:oMath xmlns:m="http://schemas.openxmlformats.org/officeDocument/2006/math">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𝑍</m:t>
                        </m:r>
                      </m:e>
                      <m:sub>
                        <m:r>
                          <a:rPr lang="en-US" sz="2000" i="1">
                            <a:solidFill>
                              <a:schemeClr val="accent2"/>
                            </a:solidFill>
                            <a:latin typeface="Cambria Math" panose="02040503050406030204" pitchFamily="18" charset="0"/>
                          </a:rPr>
                          <m:t>1</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𝐷</m:t>
                        </m:r>
                      </m:e>
                      <m:sub>
                        <m:r>
                          <a:rPr lang="en-US" sz="2000" i="1">
                            <a:solidFill>
                              <a:schemeClr val="accent2"/>
                            </a:solidFill>
                            <a:latin typeface="Cambria Math" panose="02040503050406030204" pitchFamily="18" charset="0"/>
                          </a:rPr>
                          <m:t>𝑘𝑇</m:t>
                        </m:r>
                      </m:sub>
                    </m:sSub>
                  </m:oMath>
                </a14:m>
                <a:r>
                  <a:rPr lang="en-US" sz="2000" dirty="0"/>
                  <a:t> drawn from uniform distribution.</a:t>
                </a:r>
              </a:p>
            </p:txBody>
          </p:sp>
        </mc:Choice>
        <mc:Fallback xmlns="">
          <p:sp>
            <p:nvSpPr>
              <p:cNvPr id="7" name="Rectangle 6">
                <a:extLst>
                  <a:ext uri="{FF2B5EF4-FFF2-40B4-BE49-F238E27FC236}">
                    <a16:creationId xmlns:a16="http://schemas.microsoft.com/office/drawing/2014/main" id="{CC1C2CED-8475-D94A-BF00-87535A3953EB}"/>
                  </a:ext>
                </a:extLst>
              </p:cNvPr>
              <p:cNvSpPr>
                <a:spLocks noRot="1" noChangeAspect="1" noMove="1" noResize="1" noEditPoints="1" noAdjustHandles="1" noChangeArrowheads="1" noChangeShapeType="1" noTextEdit="1"/>
              </p:cNvSpPr>
              <p:nvPr/>
            </p:nvSpPr>
            <p:spPr>
              <a:xfrm>
                <a:off x="265265" y="5617394"/>
                <a:ext cx="11858592" cy="707886"/>
              </a:xfrm>
              <a:prstGeom prst="rect">
                <a:avLst/>
              </a:prstGeom>
              <a:blipFill>
                <a:blip r:embed="rId19"/>
                <a:stretch>
                  <a:fillRect l="-642" t="-5263" b="-12281"/>
                </a:stretch>
              </a:blipFill>
            </p:spPr>
            <p:txBody>
              <a:bodyPr/>
              <a:lstStyle/>
              <a:p>
                <a:r>
                  <a:rPr lang="en-US">
                    <a:noFill/>
                  </a:rPr>
                  <a:t> </a:t>
                </a:r>
              </a:p>
            </p:txBody>
          </p:sp>
        </mc:Fallback>
      </mc:AlternateContent>
    </p:spTree>
    <p:extLst>
      <p:ext uri="{BB962C8B-B14F-4D97-AF65-F5344CB8AC3E}">
        <p14:creationId xmlns:p14="http://schemas.microsoft.com/office/powerpoint/2010/main" val="106405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0" grpId="0"/>
      <p:bldP spid="5" grpId="0"/>
      <p:bldP spid="6" grpId="0"/>
      <p:bldP spid="31" grpId="0"/>
      <p:bldP spid="32" grpId="0"/>
      <p:bldP spid="33"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426720" y="-31789"/>
            <a:ext cx="11369040" cy="894715"/>
          </a:xfrm>
        </p:spPr>
        <p:txBody>
          <a:bodyPr/>
          <a:lstStyle/>
          <a:p>
            <a:r>
              <a:rPr lang="en-US" dirty="0"/>
              <a:t>Overview of the Main Results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55301C4-4329-6C4A-B7BC-2CE21B1667E8}"/>
                  </a:ext>
                </a:extLst>
              </p:cNvPr>
              <p:cNvSpPr txBox="1"/>
              <p:nvPr/>
            </p:nvSpPr>
            <p:spPr>
              <a:xfrm>
                <a:off x="2124075" y="2368879"/>
                <a:ext cx="2229899" cy="430887"/>
              </a:xfrm>
              <a:prstGeom prst="rect">
                <a:avLst/>
              </a:prstGeom>
              <a:noFill/>
            </p:spPr>
            <p:txBody>
              <a:bodyPr wrap="square" rtlCol="0">
                <a:spAutoFit/>
              </a:bodyPr>
              <a:lstStyle/>
              <a:p>
                <a14:m>
                  <m:oMath xmlns:m="http://schemas.openxmlformats.org/officeDocument/2006/math">
                    <m:r>
                      <m:rPr>
                        <m:sty m:val="p"/>
                      </m:rPr>
                      <a:rPr lang="en-US" sz="2200">
                        <a:solidFill>
                          <a:schemeClr val="bg1"/>
                        </a:solidFill>
                        <a:latin typeface="Cambria Math" panose="02040503050406030204" pitchFamily="18" charset="0"/>
                      </a:rPr>
                      <m:t>Regret</m:t>
                    </m:r>
                    <m:r>
                      <a:rPr lang="en-US" sz="2200">
                        <a:solidFill>
                          <a:schemeClr val="bg1"/>
                        </a:solidFill>
                        <a:latin typeface="Cambria Math" panose="02040503050406030204" pitchFamily="18" charset="0"/>
                      </a:rPr>
                      <m:t> </m:t>
                    </m:r>
                    <m:r>
                      <m:rPr>
                        <m:sty m:val="p"/>
                      </m:rPr>
                      <a:rPr lang="en-US" sz="2200">
                        <a:solidFill>
                          <a:schemeClr val="bg1"/>
                        </a:solidFill>
                        <a:latin typeface="Cambria Math" panose="02040503050406030204" pitchFamily="18" charset="0"/>
                      </a:rPr>
                      <m:t>for</m:t>
                    </m:r>
                    <m:r>
                      <a:rPr lang="en-US" sz="2200">
                        <a:solidFill>
                          <a:schemeClr val="bg1"/>
                        </a:solidFill>
                        <a:latin typeface="Cambria Math" panose="02040503050406030204" pitchFamily="18" charset="0"/>
                      </a:rPr>
                      <m:t> </m:t>
                    </m:r>
                    <m:r>
                      <a:rPr lang="en-US" sz="2200">
                        <a:solidFill>
                          <a:schemeClr val="bg1"/>
                        </a:solidFill>
                        <a:latin typeface="Cambria Math" panose="02040503050406030204" pitchFamily="18" charset="0"/>
                        <a:ea typeface="Cambria Math" panose="02040503050406030204" pitchFamily="18" charset="0"/>
                      </a:rPr>
                      <m:t>ℋ</m:t>
                    </m:r>
                    <m:r>
                      <a:rPr lang="en-US" sz="2200" i="1">
                        <a:solidFill>
                          <a:schemeClr val="bg1"/>
                        </a:solidFill>
                        <a:latin typeface="Cambria Math" panose="02040503050406030204" pitchFamily="18" charset="0"/>
                      </a:rPr>
                      <m:t>≤   </m:t>
                    </m:r>
                  </m:oMath>
                </a14:m>
                <a:r>
                  <a:rPr lang="en-US" sz="2200" dirty="0">
                    <a:solidFill>
                      <a:schemeClr val="bg1"/>
                    </a:solidFill>
                  </a:rPr>
                  <a:t>  </a:t>
                </a:r>
              </a:p>
            </p:txBody>
          </p:sp>
        </mc:Choice>
        <mc:Fallback xmlns="">
          <p:sp>
            <p:nvSpPr>
              <p:cNvPr id="8" name="TextBox 7">
                <a:extLst>
                  <a:ext uri="{FF2B5EF4-FFF2-40B4-BE49-F238E27FC236}">
                    <a16:creationId xmlns:a16="http://schemas.microsoft.com/office/drawing/2014/main" id="{455301C4-4329-6C4A-B7BC-2CE21B1667E8}"/>
                  </a:ext>
                </a:extLst>
              </p:cNvPr>
              <p:cNvSpPr txBox="1">
                <a:spLocks noRot="1" noChangeAspect="1" noMove="1" noResize="1" noEditPoints="1" noAdjustHandles="1" noChangeArrowheads="1" noChangeShapeType="1" noTextEdit="1"/>
              </p:cNvSpPr>
              <p:nvPr/>
            </p:nvSpPr>
            <p:spPr>
              <a:xfrm>
                <a:off x="2124075" y="2368879"/>
                <a:ext cx="2229899" cy="430887"/>
              </a:xfrm>
              <a:prstGeom prst="rect">
                <a:avLst/>
              </a:prstGeom>
              <a:blipFill>
                <a:blip r:embed="rId2"/>
                <a:stretch>
                  <a:fillRect l="-1705" r="-568"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0AB4BACE-FE8F-C642-BEE3-366A75B94651}"/>
                  </a:ext>
                </a:extLst>
              </p:cNvPr>
              <p:cNvSpPr/>
              <p:nvPr/>
            </p:nvSpPr>
            <p:spPr>
              <a:xfrm>
                <a:off x="4783144" y="2179771"/>
                <a:ext cx="15488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solidFill>
                            <a:srgbClr val="C00000"/>
                          </a:solidFill>
                          <a:latin typeface="Cambria Math" panose="02040503050406030204" pitchFamily="18" charset="0"/>
                        </a:rPr>
                        <m:t>Approx</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Error</m:t>
                      </m:r>
                    </m:oMath>
                  </m:oMathPara>
                </a14:m>
                <a:endParaRPr lang="en-US" dirty="0">
                  <a:solidFill>
                    <a:srgbClr val="C00000"/>
                  </a:solidFill>
                </a:endParaRPr>
              </a:p>
            </p:txBody>
          </p:sp>
        </mc:Choice>
        <mc:Fallback xmlns="">
          <p:sp>
            <p:nvSpPr>
              <p:cNvPr id="9" name="Rectangle 8">
                <a:extLst>
                  <a:ext uri="{FF2B5EF4-FFF2-40B4-BE49-F238E27FC236}">
                    <a16:creationId xmlns:a16="http://schemas.microsoft.com/office/drawing/2014/main" id="{0AB4BACE-FE8F-C642-BEE3-366A75B94651}"/>
                  </a:ext>
                </a:extLst>
              </p:cNvPr>
              <p:cNvSpPr>
                <a:spLocks noRot="1" noChangeAspect="1" noMove="1" noResize="1" noEditPoints="1" noAdjustHandles="1" noChangeArrowheads="1" noChangeShapeType="1" noTextEdit="1"/>
              </p:cNvSpPr>
              <p:nvPr/>
            </p:nvSpPr>
            <p:spPr>
              <a:xfrm>
                <a:off x="4783144" y="2179771"/>
                <a:ext cx="1548822" cy="369332"/>
              </a:xfrm>
              <a:prstGeom prst="rect">
                <a:avLst/>
              </a:prstGeom>
              <a:blipFill>
                <a:blip r:embed="rId3"/>
                <a:stretch>
                  <a:fillRect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6C74234-731E-564F-9642-BA96F019C773}"/>
                  </a:ext>
                </a:extLst>
              </p:cNvPr>
              <p:cNvSpPr/>
              <p:nvPr/>
            </p:nvSpPr>
            <p:spPr>
              <a:xfrm>
                <a:off x="6502401" y="2368879"/>
                <a:ext cx="45877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chemeClr val="bg1"/>
                          </a:solidFill>
                          <a:latin typeface="Cambria Math" panose="02040503050406030204" pitchFamily="18" charset="0"/>
                        </a:rPr>
                        <m:t>+</m:t>
                      </m:r>
                    </m:oMath>
                  </m:oMathPara>
                </a14:m>
                <a:endParaRPr lang="en-US" sz="2200" dirty="0"/>
              </a:p>
            </p:txBody>
          </p:sp>
        </mc:Choice>
        <mc:Fallback xmlns="">
          <p:sp>
            <p:nvSpPr>
              <p:cNvPr id="10" name="Rectangle 9">
                <a:extLst>
                  <a:ext uri="{FF2B5EF4-FFF2-40B4-BE49-F238E27FC236}">
                    <a16:creationId xmlns:a16="http://schemas.microsoft.com/office/drawing/2014/main" id="{06C74234-731E-564F-9642-BA96F019C773}"/>
                  </a:ext>
                </a:extLst>
              </p:cNvPr>
              <p:cNvSpPr>
                <a:spLocks noRot="1" noChangeAspect="1" noMove="1" noResize="1" noEditPoints="1" noAdjustHandles="1" noChangeArrowheads="1" noChangeShapeType="1" noTextEdit="1"/>
              </p:cNvSpPr>
              <p:nvPr/>
            </p:nvSpPr>
            <p:spPr>
              <a:xfrm>
                <a:off x="6502401" y="2368879"/>
                <a:ext cx="458779"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EB5FEC3-12C7-A543-8711-A21529435CF5}"/>
                  </a:ext>
                </a:extLst>
              </p:cNvPr>
              <p:cNvSpPr/>
              <p:nvPr/>
            </p:nvSpPr>
            <p:spPr>
              <a:xfrm>
                <a:off x="4154063" y="2474839"/>
                <a:ext cx="2765501" cy="391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a:solidFill>
                                <a:srgbClr val="C00000"/>
                              </a:solidFill>
                              <a:latin typeface="Cambria Math" panose="02040503050406030204" pitchFamily="18" charset="0"/>
                            </a:rPr>
                          </m:ctrlPr>
                        </m:funcPr>
                        <m:fName>
                          <m:r>
                            <m:rPr>
                              <m:sty m:val="p"/>
                            </m:rPr>
                            <a:rPr lang="en-US">
                              <a:solidFill>
                                <a:srgbClr val="C00000"/>
                              </a:solidFill>
                              <a:latin typeface="Cambria Math" panose="02040503050406030204" pitchFamily="18" charset="0"/>
                            </a:rPr>
                            <m:t>max</m:t>
                          </m:r>
                        </m:fName>
                        <m:e>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points</m:t>
                          </m:r>
                          <m:r>
                            <a:rPr lang="en-US">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in</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h</m:t>
                          </m:r>
                          <m:r>
                            <a:rPr lang="en-US" i="1">
                              <a:solidFill>
                                <a:srgbClr val="C00000"/>
                              </a:solidFill>
                              <a:latin typeface="Cambria Math" panose="02040503050406030204" pitchFamily="18" charset="0"/>
                            </a:rPr>
                            <m:t> </m:t>
                          </m:r>
                          <m:r>
                            <m:rPr>
                              <m:sty m:val="p"/>
                            </m:rPr>
                            <a:rPr lang="en-US">
                              <a:solidFill>
                                <a:srgbClr val="C00000"/>
                              </a:solidFill>
                              <a:latin typeface="Cambria Math" panose="02040503050406030204" pitchFamily="18" charset="0"/>
                            </a:rPr>
                            <m:t>Δ</m:t>
                          </m:r>
                          <m:sSub>
                            <m:sSubPr>
                              <m:ctrlPr>
                                <a:rPr lang="en-US" i="1">
                                  <a:solidFill>
                                    <a:srgbClr val="C00000"/>
                                  </a:solidFill>
                                  <a:latin typeface="Cambria Math" panose="02040503050406030204" pitchFamily="18" charset="0"/>
                                </a:rPr>
                              </m:ctrlPr>
                            </m:sSubPr>
                            <m:e>
                              <m:r>
                                <a:rPr lang="en-US" i="1">
                                  <a:solidFill>
                                    <a:srgbClr val="C00000"/>
                                  </a:solidFill>
                                  <a:latin typeface="Cambria Math" panose="02040503050406030204" pitchFamily="18" charset="0"/>
                                </a:rPr>
                                <m:t>h</m:t>
                              </m:r>
                            </m:e>
                            <m:sub>
                              <m:r>
                                <a:rPr lang="en-US" i="1">
                                  <a:solidFill>
                                    <a:srgbClr val="C00000"/>
                                  </a:solidFill>
                                  <a:latin typeface="Cambria Math" panose="02040503050406030204" pitchFamily="18" charset="0"/>
                                </a:rPr>
                                <m:t>𝑝𝑟𝑜𝑥𝑦</m:t>
                              </m:r>
                            </m:sub>
                          </m:sSub>
                        </m:e>
                      </m:func>
                    </m:oMath>
                  </m:oMathPara>
                </a14:m>
                <a:endParaRPr lang="en-US" i="1" dirty="0">
                  <a:solidFill>
                    <a:srgbClr val="C00000"/>
                  </a:solidFill>
                </a:endParaRPr>
              </a:p>
            </p:txBody>
          </p:sp>
        </mc:Choice>
        <mc:Fallback xmlns="">
          <p:sp>
            <p:nvSpPr>
              <p:cNvPr id="11" name="Rectangle 10">
                <a:extLst>
                  <a:ext uri="{FF2B5EF4-FFF2-40B4-BE49-F238E27FC236}">
                    <a16:creationId xmlns:a16="http://schemas.microsoft.com/office/drawing/2014/main" id="{DEB5FEC3-12C7-A543-8711-A21529435CF5}"/>
                  </a:ext>
                </a:extLst>
              </p:cNvPr>
              <p:cNvSpPr>
                <a:spLocks noRot="1" noChangeAspect="1" noMove="1" noResize="1" noEditPoints="1" noAdjustHandles="1" noChangeArrowheads="1" noChangeShapeType="1" noTextEdit="1"/>
              </p:cNvSpPr>
              <p:nvPr/>
            </p:nvSpPr>
            <p:spPr>
              <a:xfrm>
                <a:off x="4154063" y="2474839"/>
                <a:ext cx="2765501" cy="391261"/>
              </a:xfrm>
              <a:prstGeom prst="rect">
                <a:avLst/>
              </a:prstGeom>
              <a:blipFill>
                <a:blip r:embed="rId5"/>
                <a:stretch>
                  <a:fillRect b="-937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DD0D20B2-FEAE-314A-8BE7-DABDA2723391}"/>
              </a:ext>
            </a:extLst>
          </p:cNvPr>
          <p:cNvGrpSpPr/>
          <p:nvPr/>
        </p:nvGrpSpPr>
        <p:grpSpPr>
          <a:xfrm>
            <a:off x="2124075" y="802118"/>
            <a:ext cx="7943850" cy="1395723"/>
            <a:chOff x="2201413" y="1692523"/>
            <a:chExt cx="7943850" cy="1395723"/>
          </a:xfrm>
        </p:grpSpPr>
        <p:sp>
          <p:nvSpPr>
            <p:cNvPr id="13" name="Cloud 12">
              <a:extLst>
                <a:ext uri="{FF2B5EF4-FFF2-40B4-BE49-F238E27FC236}">
                  <a16:creationId xmlns:a16="http://schemas.microsoft.com/office/drawing/2014/main" id="{9A600BFC-3D54-6246-8231-4D9FA96DB7D0}"/>
                </a:ext>
              </a:extLst>
            </p:cNvPr>
            <p:cNvSpPr/>
            <p:nvPr/>
          </p:nvSpPr>
          <p:spPr>
            <a:xfrm>
              <a:off x="4974129" y="1741536"/>
              <a:ext cx="1393349" cy="1219690"/>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Rounded Corners 6">
              <a:extLst>
                <a:ext uri="{FF2B5EF4-FFF2-40B4-BE49-F238E27FC236}">
                  <a16:creationId xmlns:a16="http://schemas.microsoft.com/office/drawing/2014/main" id="{6384C116-23BF-3041-9046-245BEEDF1234}"/>
                </a:ext>
              </a:extLst>
            </p:cNvPr>
            <p:cNvSpPr/>
            <p:nvPr/>
          </p:nvSpPr>
          <p:spPr>
            <a:xfrm>
              <a:off x="7449827" y="1775420"/>
              <a:ext cx="2695436" cy="1243963"/>
            </a:xfrm>
            <a:prstGeom prst="roundRect">
              <a:avLst/>
            </a:prstGeom>
            <a:solidFill>
              <a:schemeClr val="accent3">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6">
                    <a:lumMod val="40000"/>
                    <a:lumOff val="60000"/>
                  </a:schemeClr>
                </a:solidFill>
              </a:endParaRPr>
            </a:p>
          </p:txBody>
        </p:sp>
        <p:sp>
          <p:nvSpPr>
            <p:cNvPr id="15" name="Cloud 14">
              <a:extLst>
                <a:ext uri="{FF2B5EF4-FFF2-40B4-BE49-F238E27FC236}">
                  <a16:creationId xmlns:a16="http://schemas.microsoft.com/office/drawing/2014/main" id="{A5BDA96F-9D16-AC4E-A7CE-62C8B5E73892}"/>
                </a:ext>
              </a:extLst>
            </p:cNvPr>
            <p:cNvSpPr/>
            <p:nvPr/>
          </p:nvSpPr>
          <p:spPr>
            <a:xfrm>
              <a:off x="2201413" y="1692523"/>
              <a:ext cx="1788548" cy="1317716"/>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lumMod val="20000"/>
                    <a:lumOff val="80000"/>
                  </a:schemeClr>
                </a:solidFill>
              </a:endParaRPr>
            </a:p>
          </p:txBody>
        </p:sp>
        <p:cxnSp>
          <p:nvCxnSpPr>
            <p:cNvPr id="16" name="Straight Arrow Connector 15">
              <a:extLst>
                <a:ext uri="{FF2B5EF4-FFF2-40B4-BE49-F238E27FC236}">
                  <a16:creationId xmlns:a16="http://schemas.microsoft.com/office/drawing/2014/main" id="{02F97533-D0FE-0449-8520-49A4A6844860}"/>
                </a:ext>
              </a:extLst>
            </p:cNvPr>
            <p:cNvCxnSpPr>
              <a:cxnSpLocks/>
              <a:stCxn id="15" idx="0"/>
              <a:endCxn id="13" idx="2"/>
            </p:cNvCxnSpPr>
            <p:nvPr/>
          </p:nvCxnSpPr>
          <p:spPr>
            <a:xfrm>
              <a:off x="3988471" y="2351381"/>
              <a:ext cx="989980" cy="0"/>
            </a:xfrm>
            <a:prstGeom prst="straightConnector1">
              <a:avLst/>
            </a:prstGeom>
            <a:solidFill>
              <a:schemeClr val="bg1"/>
            </a:solidFill>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37BFB0A-A9F6-944B-AC09-5E4A8E5CB923}"/>
                </a:ext>
              </a:extLst>
            </p:cNvPr>
            <p:cNvCxnSpPr>
              <a:cxnSpLocks/>
            </p:cNvCxnSpPr>
            <p:nvPr/>
          </p:nvCxnSpPr>
          <p:spPr>
            <a:xfrm flipV="1">
              <a:off x="6349703" y="2369881"/>
              <a:ext cx="1100125" cy="1"/>
            </a:xfrm>
            <a:prstGeom prst="straightConnector1">
              <a:avLst/>
            </a:prstGeom>
            <a:solidFill>
              <a:schemeClr val="bg1"/>
            </a:solidFill>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B188D6E5-9A92-5F48-A0EC-DB0B22C9BE04}"/>
                    </a:ext>
                  </a:extLst>
                </p:cNvPr>
                <p:cNvSpPr txBox="1"/>
                <p:nvPr/>
              </p:nvSpPr>
              <p:spPr>
                <a:xfrm>
                  <a:off x="7458555" y="1921195"/>
                  <a:ext cx="2686708" cy="1167051"/>
                </a:xfrm>
                <a:prstGeom prst="rect">
                  <a:avLst/>
                </a:prstGeom>
                <a:noFill/>
              </p:spPr>
              <p:txBody>
                <a:bodyPr wrap="square" lIns="0" tIns="0" rIns="0" bIns="0" rtlCol="0">
                  <a:spAutoFit/>
                </a:bodyPr>
                <a:lstStyle/>
                <a:p>
                  <a:pPr algn="ctr"/>
                  <a:r>
                    <a:rPr lang="en-US" dirty="0" err="1">
                      <a:latin typeface="Cambria Math" panose="02040503050406030204" pitchFamily="18" charset="0"/>
                      <a:ea typeface="Cambria Math" panose="02040503050406030204" pitchFamily="18" charset="0"/>
                    </a:rPr>
                    <a:t>Alg</a:t>
                  </a:r>
                  <a:r>
                    <a:rPr lang="en-US" dirty="0">
                      <a:latin typeface="Cambria Math" panose="02040503050406030204" pitchFamily="18" charset="0"/>
                      <a:ea typeface="Cambria Math" panose="02040503050406030204" pitchFamily="18" charset="0"/>
                    </a:rPr>
                    <a:t> for worst-case online learning that gets </a:t>
                  </a:r>
                  <a14:m>
                    <m:oMath xmlns:m="http://schemas.openxmlformats.org/officeDocument/2006/math">
                      <m:r>
                        <a:rPr lang="en-US" i="1">
                          <a:latin typeface="Cambria Math" panose="02040503050406030204" pitchFamily="18" charset="0"/>
                          <a:ea typeface="Cambria Math" panose="02040503050406030204" pitchFamily="18" charset="0"/>
                        </a:rPr>
                        <m:t>𝑂</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 </m:t>
                          </m:r>
                          <m:rad>
                            <m:radPr>
                              <m:degHide m:val="on"/>
                              <m:ctrlPr>
                                <a:rPr lang="en-US" i="1">
                                  <a:latin typeface="Cambria Math" panose="02040503050406030204" pitchFamily="18" charset="0"/>
                                  <a:ea typeface="Cambria Math" panose="02040503050406030204" pitchFamily="18" charset="0"/>
                                </a:rPr>
                              </m:ctrlPr>
                            </m:radPr>
                            <m:deg/>
                            <m:e>
                              <m:r>
                                <a:rPr lang="en-US" i="1">
                                  <a:latin typeface="Cambria Math" panose="02040503050406030204" pitchFamily="18" charset="0"/>
                                  <a:ea typeface="Cambria Math" panose="02040503050406030204" pitchFamily="18" charset="0"/>
                                </a:rPr>
                                <m:t>𝑇</m:t>
                              </m:r>
                              <m:r>
                                <m:rPr>
                                  <m:sty m:val="p"/>
                                </m:rPr>
                                <a:rPr lang="en-US" i="1">
                                  <a:latin typeface="Cambria Math" panose="02040503050406030204" pitchFamily="18" charset="0"/>
                                  <a:ea typeface="Cambria Math" panose="02040503050406030204" pitchFamily="18" charset="0"/>
                                </a:rPr>
                                <m:t>log</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ℋ</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e>
                          </m:rad>
                          <m:r>
                            <a:rPr lang="en-US" i="1">
                              <a:latin typeface="Cambria Math" panose="02040503050406030204" pitchFamily="18" charset="0"/>
                              <a:ea typeface="Cambria Math" panose="02040503050406030204" pitchFamily="18" charset="0"/>
                            </a:rPr>
                            <m:t> </m:t>
                          </m:r>
                        </m:e>
                      </m:d>
                    </m:oMath>
                  </a14:m>
                  <a:r>
                    <a:rPr lang="en-US" dirty="0"/>
                    <a:t> regret</a:t>
                  </a:r>
                </a:p>
                <a:p>
                  <a:pPr algn="ctr"/>
                  <a:endParaRPr lang="en-US" dirty="0">
                    <a:latin typeface="Cambria Math" panose="02040503050406030204" pitchFamily="18" charset="0"/>
                    <a:ea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B188D6E5-9A92-5F48-A0EC-DB0B22C9BE04}"/>
                    </a:ext>
                  </a:extLst>
                </p:cNvPr>
                <p:cNvSpPr txBox="1">
                  <a:spLocks noRot="1" noChangeAspect="1" noMove="1" noResize="1" noEditPoints="1" noAdjustHandles="1" noChangeArrowheads="1" noChangeShapeType="1" noTextEdit="1"/>
                </p:cNvSpPr>
                <p:nvPr/>
              </p:nvSpPr>
              <p:spPr>
                <a:xfrm>
                  <a:off x="7458555" y="1921195"/>
                  <a:ext cx="2686708" cy="1167051"/>
                </a:xfrm>
                <a:prstGeom prst="rect">
                  <a:avLst/>
                </a:prstGeom>
                <a:blipFill>
                  <a:blip r:embed="rId6"/>
                  <a:stretch>
                    <a:fillRect l="-472" t="-6452" r="-23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44A137D-8099-B544-8AED-8725337C231D}"/>
                    </a:ext>
                  </a:extLst>
                </p:cNvPr>
                <p:cNvSpPr txBox="1"/>
                <p:nvPr/>
              </p:nvSpPr>
              <p:spPr>
                <a:xfrm>
                  <a:off x="2752269" y="2046445"/>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𝐻</m:t>
                        </m:r>
                      </m:oMath>
                    </m:oMathPara>
                  </a14:m>
                  <a:endParaRPr lang="en-US" sz="2800" dirty="0">
                    <a:solidFill>
                      <a:schemeClr val="bg1"/>
                    </a:solidFill>
                  </a:endParaRPr>
                </a:p>
              </p:txBody>
            </p:sp>
          </mc:Choice>
          <mc:Fallback xmlns="">
            <p:sp>
              <p:nvSpPr>
                <p:cNvPr id="19" name="TextBox 18">
                  <a:extLst>
                    <a:ext uri="{FF2B5EF4-FFF2-40B4-BE49-F238E27FC236}">
                      <a16:creationId xmlns:a16="http://schemas.microsoft.com/office/drawing/2014/main" id="{F44A137D-8099-B544-8AED-8725337C231D}"/>
                    </a:ext>
                  </a:extLst>
                </p:cNvPr>
                <p:cNvSpPr txBox="1">
                  <a:spLocks noRot="1" noChangeAspect="1" noMove="1" noResize="1" noEditPoints="1" noAdjustHandles="1" noChangeArrowheads="1" noChangeShapeType="1" noTextEdit="1"/>
                </p:cNvSpPr>
                <p:nvPr/>
              </p:nvSpPr>
              <p:spPr>
                <a:xfrm>
                  <a:off x="2752269" y="2046445"/>
                  <a:ext cx="633840" cy="523220"/>
                </a:xfrm>
                <a:prstGeom prst="rect">
                  <a:avLst/>
                </a:prstGeom>
                <a:blipFill>
                  <a:blip r:embed="rId7"/>
                  <a:stretch>
                    <a:fillRect/>
                  </a:stretch>
                </a:blipFill>
              </p:spPr>
              <p:txBody>
                <a:bodyPr/>
                <a:lstStyle/>
                <a:p>
                  <a:r>
                    <a:rPr lang="en-US">
                      <a:noFill/>
                    </a:rPr>
                    <a:t> </a:t>
                  </a:r>
                </a:p>
              </p:txBody>
            </p:sp>
          </mc:Fallback>
        </mc:AlternateContent>
      </p:grpSp>
      <p:graphicFrame>
        <p:nvGraphicFramePr>
          <p:cNvPr id="20" name="Table 6">
            <a:extLst>
              <a:ext uri="{FF2B5EF4-FFF2-40B4-BE49-F238E27FC236}">
                <a16:creationId xmlns:a16="http://schemas.microsoft.com/office/drawing/2014/main" id="{CE496346-2268-C542-B2B1-2C864154DA13}"/>
              </a:ext>
            </a:extLst>
          </p:cNvPr>
          <p:cNvGraphicFramePr>
            <a:graphicFrameLocks noGrp="1"/>
          </p:cNvGraphicFramePr>
          <p:nvPr/>
        </p:nvGraphicFramePr>
        <p:xfrm>
          <a:off x="4900765" y="768290"/>
          <a:ext cx="1371600" cy="1371600"/>
        </p:xfrm>
        <a:graphic>
          <a:graphicData uri="http://schemas.openxmlformats.org/drawingml/2006/table">
            <a:tbl>
              <a:tblPr firstRow="1" bandRow="1">
                <a:tableStyleId>{5C22544A-7EE6-4342-B048-85BDC9FD1C3A}</a:tableStyleId>
              </a:tblPr>
              <a:tblGrid>
                <a:gridCol w="274320">
                  <a:extLst>
                    <a:ext uri="{9D8B030D-6E8A-4147-A177-3AD203B41FA5}">
                      <a16:colId xmlns:a16="http://schemas.microsoft.com/office/drawing/2014/main" val="372743924"/>
                    </a:ext>
                  </a:extLst>
                </a:gridCol>
                <a:gridCol w="274320">
                  <a:extLst>
                    <a:ext uri="{9D8B030D-6E8A-4147-A177-3AD203B41FA5}">
                      <a16:colId xmlns:a16="http://schemas.microsoft.com/office/drawing/2014/main" val="1749375235"/>
                    </a:ext>
                  </a:extLst>
                </a:gridCol>
                <a:gridCol w="274320">
                  <a:extLst>
                    <a:ext uri="{9D8B030D-6E8A-4147-A177-3AD203B41FA5}">
                      <a16:colId xmlns:a16="http://schemas.microsoft.com/office/drawing/2014/main" val="3645533103"/>
                    </a:ext>
                  </a:extLst>
                </a:gridCol>
                <a:gridCol w="274320">
                  <a:extLst>
                    <a:ext uri="{9D8B030D-6E8A-4147-A177-3AD203B41FA5}">
                      <a16:colId xmlns:a16="http://schemas.microsoft.com/office/drawing/2014/main" val="638079100"/>
                    </a:ext>
                  </a:extLst>
                </a:gridCol>
                <a:gridCol w="274320">
                  <a:extLst>
                    <a:ext uri="{9D8B030D-6E8A-4147-A177-3AD203B41FA5}">
                      <a16:colId xmlns:a16="http://schemas.microsoft.com/office/drawing/2014/main" val="2943294120"/>
                    </a:ext>
                  </a:extLst>
                </a:gridCol>
              </a:tblGrid>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5292884"/>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0335445"/>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44266107"/>
                  </a:ext>
                </a:extLst>
              </a:tr>
              <a:tr h="182880">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80262637"/>
                  </a:ext>
                </a:extLst>
              </a:tr>
              <a:tr h="182880">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marL="0" marR="0" marT="0" marB="0">
                    <a:lnL w="28575"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71082272"/>
                  </a:ext>
                </a:extLst>
              </a:tr>
            </a:tbl>
          </a:graphicData>
        </a:graphic>
      </p:graphicFrame>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AB77702-25AB-5441-94DB-8A504125EC63}"/>
                  </a:ext>
                </a:extLst>
              </p:cNvPr>
              <p:cNvSpPr txBox="1"/>
              <p:nvPr/>
            </p:nvSpPr>
            <p:spPr>
              <a:xfrm>
                <a:off x="5299584" y="1180313"/>
                <a:ext cx="633840"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a:effectLst>
                            <a:glow rad="152400">
                              <a:schemeClr val="bg1"/>
                            </a:glow>
                          </a:effectLst>
                          <a:latin typeface="Cambria Math" panose="02040503050406030204" pitchFamily="18" charset="0"/>
                        </a:rPr>
                        <m:t>𝐻</m:t>
                      </m:r>
                      <m:r>
                        <a:rPr lang="en-US" sz="2800" i="1">
                          <a:effectLst>
                            <a:glow rad="152400">
                              <a:schemeClr val="bg1"/>
                            </a:glow>
                          </a:effectLst>
                          <a:latin typeface="Cambria Math" panose="02040503050406030204" pitchFamily="18" charset="0"/>
                        </a:rPr>
                        <m:t>′</m:t>
                      </m:r>
                    </m:oMath>
                  </m:oMathPara>
                </a14:m>
                <a:endParaRPr lang="en-US" sz="2800" dirty="0">
                  <a:solidFill>
                    <a:schemeClr val="bg1"/>
                  </a:solidFill>
                  <a:effectLst>
                    <a:glow rad="152400">
                      <a:schemeClr val="bg1"/>
                    </a:glow>
                  </a:effectLst>
                </a:endParaRPr>
              </a:p>
            </p:txBody>
          </p:sp>
        </mc:Choice>
        <mc:Fallback xmlns="">
          <p:sp>
            <p:nvSpPr>
              <p:cNvPr id="21" name="TextBox 20">
                <a:extLst>
                  <a:ext uri="{FF2B5EF4-FFF2-40B4-BE49-F238E27FC236}">
                    <a16:creationId xmlns:a16="http://schemas.microsoft.com/office/drawing/2014/main" id="{4AB77702-25AB-5441-94DB-8A504125EC63}"/>
                  </a:ext>
                </a:extLst>
              </p:cNvPr>
              <p:cNvSpPr txBox="1">
                <a:spLocks noRot="1" noChangeAspect="1" noMove="1" noResize="1" noEditPoints="1" noAdjustHandles="1" noChangeArrowheads="1" noChangeShapeType="1" noTextEdit="1"/>
              </p:cNvSpPr>
              <p:nvPr/>
            </p:nvSpPr>
            <p:spPr>
              <a:xfrm>
                <a:off x="5299584" y="1180313"/>
                <a:ext cx="633840" cy="523220"/>
              </a:xfrm>
              <a:prstGeom prst="rect">
                <a:avLst/>
              </a:prstGeom>
              <a:blipFill>
                <a:blip r:embed="rId8"/>
                <a:stretch>
                  <a:fillRect l="-13725" t="-7317" r="-11765" b="-19512"/>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76AB2A19-A9E1-D64A-942D-D398C96895A6}"/>
              </a:ext>
            </a:extLst>
          </p:cNvPr>
          <p:cNvCxnSpPr/>
          <p:nvPr/>
        </p:nvCxnSpPr>
        <p:spPr>
          <a:xfrm>
            <a:off x="10668" y="3682314"/>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106AA05-8218-D741-8E12-E2BF47F83C58}"/>
              </a:ext>
            </a:extLst>
          </p:cNvPr>
          <p:cNvCxnSpPr/>
          <p:nvPr/>
        </p:nvCxnSpPr>
        <p:spPr>
          <a:xfrm>
            <a:off x="-2003576" y="2866099"/>
            <a:ext cx="161991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B25F82FA-7707-5649-8C73-A51485945BF8}"/>
                  </a:ext>
                </a:extLst>
              </p:cNvPr>
              <p:cNvSpPr/>
              <p:nvPr/>
            </p:nvSpPr>
            <p:spPr>
              <a:xfrm>
                <a:off x="2937498" y="4219448"/>
                <a:ext cx="185178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solidFill>
                            <a:srgbClr val="C00000"/>
                          </a:solidFill>
                          <a:latin typeface="Cambria Math" panose="02040503050406030204" pitchFamily="18" charset="0"/>
                        </a:rPr>
                        <m:t>Approx</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Error</m:t>
                      </m:r>
                    </m:oMath>
                  </m:oMathPara>
                </a14:m>
                <a:endParaRPr lang="en-US" sz="2200" dirty="0">
                  <a:solidFill>
                    <a:srgbClr val="C00000"/>
                  </a:solidFill>
                </a:endParaRPr>
              </a:p>
            </p:txBody>
          </p:sp>
        </mc:Choice>
        <mc:Fallback xmlns="">
          <p:sp>
            <p:nvSpPr>
              <p:cNvPr id="27" name="Rectangle 26">
                <a:extLst>
                  <a:ext uri="{FF2B5EF4-FFF2-40B4-BE49-F238E27FC236}">
                    <a16:creationId xmlns:a16="http://schemas.microsoft.com/office/drawing/2014/main" id="{B25F82FA-7707-5649-8C73-A51485945BF8}"/>
                  </a:ext>
                </a:extLst>
              </p:cNvPr>
              <p:cNvSpPr>
                <a:spLocks noRot="1" noChangeAspect="1" noMove="1" noResize="1" noEditPoints="1" noAdjustHandles="1" noChangeArrowheads="1" noChangeShapeType="1" noTextEdit="1"/>
              </p:cNvSpPr>
              <p:nvPr/>
            </p:nvSpPr>
            <p:spPr>
              <a:xfrm>
                <a:off x="2937498" y="4219448"/>
                <a:ext cx="1851789" cy="430887"/>
              </a:xfrm>
              <a:prstGeom prst="rect">
                <a:avLst/>
              </a:prstGeom>
              <a:blipFill>
                <a:blip r:embed="rId9"/>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48641ACC-CE29-C347-9130-47747CA7F036}"/>
                  </a:ext>
                </a:extLst>
              </p:cNvPr>
              <p:cNvSpPr/>
              <p:nvPr/>
            </p:nvSpPr>
            <p:spPr>
              <a:xfrm>
                <a:off x="2382557" y="4514515"/>
                <a:ext cx="3278398" cy="535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a:solidFill>
                                <a:srgbClr val="C00000"/>
                              </a:solidFill>
                              <a:latin typeface="Cambria Math" panose="02040503050406030204" pitchFamily="18" charset="0"/>
                            </a:rPr>
                          </m:ctrlPr>
                        </m:funcPr>
                        <m:fName>
                          <m:limLow>
                            <m:limLowPr>
                              <m:ctrlPr>
                                <a:rPr lang="en-US" sz="2200" i="1">
                                  <a:solidFill>
                                    <a:srgbClr val="C00000"/>
                                  </a:solidFill>
                                  <a:latin typeface="Cambria Math" panose="02040503050406030204" pitchFamily="18" charset="0"/>
                                </a:rPr>
                              </m:ctrlPr>
                            </m:limLowPr>
                            <m:e>
                              <m:r>
                                <m:rPr>
                                  <m:sty m:val="p"/>
                                </m:rPr>
                                <a:rPr lang="en-US" sz="2200">
                                  <a:solidFill>
                                    <a:srgbClr val="C00000"/>
                                  </a:solidFill>
                                  <a:latin typeface="Cambria Math" panose="02040503050406030204" pitchFamily="18" charset="0"/>
                                </a:rPr>
                                <m:t>max</m:t>
                              </m:r>
                            </m:e>
                            <m:lim>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𝐻</m:t>
                              </m:r>
                            </m:lim>
                          </m:limLow>
                        </m:fName>
                        <m:e>
                          <m:r>
                            <a:rPr lang="en-US" sz="2200" i="1">
                              <a:solidFill>
                                <a:srgbClr val="C00000"/>
                              </a:solidFill>
                              <a:latin typeface="Cambria Math" panose="02040503050406030204" pitchFamily="18" charset="0"/>
                            </a:rPr>
                            <m:t>  # </m:t>
                          </m:r>
                          <m:r>
                            <m:rPr>
                              <m:sty m:val="p"/>
                            </m:rPr>
                            <a:rPr lang="en-US" sz="2200">
                              <a:solidFill>
                                <a:srgbClr val="C00000"/>
                              </a:solidFill>
                              <a:latin typeface="Cambria Math" panose="02040503050406030204" pitchFamily="18" charset="0"/>
                            </a:rPr>
                            <m:t>points</m:t>
                          </m:r>
                          <m:r>
                            <a:rPr lang="en-US" sz="2200" i="1">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𝐷</m:t>
                              </m:r>
                            </m:e>
                            <m:sub>
                              <m:r>
                                <a:rPr lang="en-US" sz="2200" i="1">
                                  <a:solidFill>
                                    <a:srgbClr val="C00000"/>
                                  </a:solidFill>
                                  <a:latin typeface="Cambria Math" panose="02040503050406030204" pitchFamily="18" charset="0"/>
                                </a:rPr>
                                <m:t>1</m:t>
                              </m:r>
                            </m:sub>
                          </m:sSub>
                          <m:r>
                            <a:rPr lang="en-US" sz="2200" i="1">
                              <a:solidFill>
                                <a:srgbClr val="C00000"/>
                              </a:solidFill>
                              <a:latin typeface="Cambria Math" panose="02040503050406030204" pitchFamily="18" charset="0"/>
                            </a:rPr>
                            <m:t>,</m:t>
                          </m:r>
                          <m:r>
                            <a:rPr lang="en-US" sz="2200">
                              <a:solidFill>
                                <a:srgbClr val="C00000"/>
                              </a:solidFill>
                              <a:latin typeface="Cambria Math" panose="02040503050406030204" pitchFamily="18" charset="0"/>
                            </a:rPr>
                            <m:t>…</m:t>
                          </m:r>
                          <m:sSub>
                            <m:sSubPr>
                              <m:ctrlPr>
                                <a:rPr lang="en-US" sz="2200" i="1">
                                  <a:solidFill>
                                    <a:srgbClr val="C00000"/>
                                  </a:solidFill>
                                  <a:latin typeface="Cambria Math" panose="02040503050406030204" pitchFamily="18" charset="0"/>
                                </a:rPr>
                              </m:ctrlPr>
                            </m:sSubPr>
                            <m:e>
                              <m:r>
                                <m:rPr>
                                  <m:sty m:val="p"/>
                                </m:rPr>
                                <a:rPr lang="en-US" sz="2200">
                                  <a:solidFill>
                                    <a:srgbClr val="C00000"/>
                                  </a:solidFill>
                                  <a:latin typeface="Cambria Math" panose="02040503050406030204" pitchFamily="18" charset="0"/>
                                </a:rPr>
                                <m:t>D</m:t>
                              </m:r>
                            </m:e>
                            <m:sub>
                              <m:r>
                                <m:rPr>
                                  <m:sty m:val="p"/>
                                </m:rPr>
                                <a:rPr lang="en-US" sz="2200">
                                  <a:solidFill>
                                    <a:srgbClr val="C00000"/>
                                  </a:solidFill>
                                  <a:latin typeface="Cambria Math" panose="02040503050406030204" pitchFamily="18" charset="0"/>
                                </a:rPr>
                                <m:t>T</m:t>
                              </m:r>
                            </m:sub>
                          </m:sSub>
                        </m:e>
                      </m:func>
                    </m:oMath>
                  </m:oMathPara>
                </a14:m>
                <a:endParaRPr lang="en-US" sz="2200" i="1" dirty="0">
                  <a:solidFill>
                    <a:srgbClr val="C00000"/>
                  </a:solidFill>
                </a:endParaRPr>
              </a:p>
            </p:txBody>
          </p:sp>
        </mc:Choice>
        <mc:Fallback xmlns="">
          <p:sp>
            <p:nvSpPr>
              <p:cNvPr id="30" name="Rectangle 29">
                <a:extLst>
                  <a:ext uri="{FF2B5EF4-FFF2-40B4-BE49-F238E27FC236}">
                    <a16:creationId xmlns:a16="http://schemas.microsoft.com/office/drawing/2014/main" id="{48641ACC-CE29-C347-9130-47747CA7F036}"/>
                  </a:ext>
                </a:extLst>
              </p:cNvPr>
              <p:cNvSpPr>
                <a:spLocks noRot="1" noChangeAspect="1" noMove="1" noResize="1" noEditPoints="1" noAdjustHandles="1" noChangeArrowheads="1" noChangeShapeType="1" noTextEdit="1"/>
              </p:cNvSpPr>
              <p:nvPr/>
            </p:nvSpPr>
            <p:spPr>
              <a:xfrm>
                <a:off x="2382557" y="4514515"/>
                <a:ext cx="3278398" cy="535211"/>
              </a:xfrm>
              <a:prstGeom prst="rect">
                <a:avLst/>
              </a:prstGeom>
              <a:blipFill>
                <a:blip r:embed="rId10"/>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1A455C2-5020-8C40-B616-E144FA766636}"/>
                  </a:ext>
                </a:extLst>
              </p:cNvPr>
              <p:cNvSpPr/>
              <p:nvPr/>
            </p:nvSpPr>
            <p:spPr>
              <a:xfrm>
                <a:off x="3103061" y="4845533"/>
                <a:ext cx="2222788" cy="457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fall</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in</m:t>
                      </m:r>
                      <m:r>
                        <a:rPr lang="en-US" sz="2200" i="1">
                          <a:solidFill>
                            <a:srgbClr val="C00000"/>
                          </a:solidFill>
                          <a:latin typeface="Cambria Math" panose="02040503050406030204" pitchFamily="18" charset="0"/>
                        </a:rPr>
                        <m:t> </m:t>
                      </m:r>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oMath>
                  </m:oMathPara>
                </a14:m>
                <a:endParaRPr lang="en-US" sz="2200" dirty="0"/>
              </a:p>
            </p:txBody>
          </p:sp>
        </mc:Choice>
        <mc:Fallback xmlns="">
          <p:sp>
            <p:nvSpPr>
              <p:cNvPr id="5" name="Rectangle 4">
                <a:extLst>
                  <a:ext uri="{FF2B5EF4-FFF2-40B4-BE49-F238E27FC236}">
                    <a16:creationId xmlns:a16="http://schemas.microsoft.com/office/drawing/2014/main" id="{41A455C2-5020-8C40-B616-E144FA766636}"/>
                  </a:ext>
                </a:extLst>
              </p:cNvPr>
              <p:cNvSpPr>
                <a:spLocks noRot="1" noChangeAspect="1" noMove="1" noResize="1" noEditPoints="1" noAdjustHandles="1" noChangeArrowheads="1" noChangeShapeType="1" noTextEdit="1"/>
              </p:cNvSpPr>
              <p:nvPr/>
            </p:nvSpPr>
            <p:spPr>
              <a:xfrm>
                <a:off x="3103061" y="4845533"/>
                <a:ext cx="2222788" cy="457561"/>
              </a:xfrm>
              <a:prstGeom prst="rect">
                <a:avLst/>
              </a:prstGeom>
              <a:blipFill>
                <a:blip r:embed="rId11"/>
                <a:stretch>
                  <a:fillRect l="-568"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8B43D78-161F-0F47-B2E0-5BD93F4CB2A1}"/>
                  </a:ext>
                </a:extLst>
              </p:cNvPr>
              <p:cNvSpPr/>
              <p:nvPr/>
            </p:nvSpPr>
            <p:spPr>
              <a:xfrm>
                <a:off x="5672621" y="4380066"/>
                <a:ext cx="582211"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6" name="Rectangle 5">
                <a:extLst>
                  <a:ext uri="{FF2B5EF4-FFF2-40B4-BE49-F238E27FC236}">
                    <a16:creationId xmlns:a16="http://schemas.microsoft.com/office/drawing/2014/main" id="{18B43D78-161F-0F47-B2E0-5BD93F4CB2A1}"/>
                  </a:ext>
                </a:extLst>
              </p:cNvPr>
              <p:cNvSpPr>
                <a:spLocks noRot="1" noChangeAspect="1" noMove="1" noResize="1" noEditPoints="1" noAdjustHandles="1" noChangeArrowheads="1" noChangeShapeType="1" noTextEdit="1"/>
              </p:cNvSpPr>
              <p:nvPr/>
            </p:nvSpPr>
            <p:spPr>
              <a:xfrm>
                <a:off x="5672621" y="4380066"/>
                <a:ext cx="582211" cy="584775"/>
              </a:xfrm>
              <a:prstGeom prst="rect">
                <a:avLst/>
              </a:prstGeom>
              <a:blipFill>
                <a:blip r:embed="rId12"/>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8ECE621F-2399-EC45-81E0-2816A6A68ED3}"/>
                  </a:ext>
                </a:extLst>
              </p:cNvPr>
              <p:cNvSpPr/>
              <p:nvPr/>
            </p:nvSpPr>
            <p:spPr>
              <a:xfrm>
                <a:off x="6890521" y="4231206"/>
                <a:ext cx="1851789" cy="4308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sz="2200">
                          <a:solidFill>
                            <a:srgbClr val="C00000"/>
                          </a:solidFill>
                          <a:latin typeface="Cambria Math" panose="02040503050406030204" pitchFamily="18" charset="0"/>
                        </a:rPr>
                        <m:t>Approx</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Error</m:t>
                      </m:r>
                    </m:oMath>
                  </m:oMathPara>
                </a14:m>
                <a:endParaRPr lang="en-US" sz="2200" dirty="0">
                  <a:solidFill>
                    <a:srgbClr val="C00000"/>
                  </a:solidFill>
                </a:endParaRPr>
              </a:p>
            </p:txBody>
          </p:sp>
        </mc:Choice>
        <mc:Fallback xmlns="">
          <p:sp>
            <p:nvSpPr>
              <p:cNvPr id="31" name="Rectangle 30">
                <a:extLst>
                  <a:ext uri="{FF2B5EF4-FFF2-40B4-BE49-F238E27FC236}">
                    <a16:creationId xmlns:a16="http://schemas.microsoft.com/office/drawing/2014/main" id="{8ECE621F-2399-EC45-81E0-2816A6A68ED3}"/>
                  </a:ext>
                </a:extLst>
              </p:cNvPr>
              <p:cNvSpPr>
                <a:spLocks noRot="1" noChangeAspect="1" noMove="1" noResize="1" noEditPoints="1" noAdjustHandles="1" noChangeArrowheads="1" noChangeShapeType="1" noTextEdit="1"/>
              </p:cNvSpPr>
              <p:nvPr/>
            </p:nvSpPr>
            <p:spPr>
              <a:xfrm>
                <a:off x="6890521" y="4231206"/>
                <a:ext cx="1851789" cy="430887"/>
              </a:xfrm>
              <a:prstGeom prst="rect">
                <a:avLst/>
              </a:prstGeom>
              <a:blipFill>
                <a:blip r:embed="rId13"/>
                <a:stretch>
                  <a:fillRect b="-1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CF4440E4-628D-774A-AA80-057322296006}"/>
                  </a:ext>
                </a:extLst>
              </p:cNvPr>
              <p:cNvSpPr/>
              <p:nvPr/>
            </p:nvSpPr>
            <p:spPr>
              <a:xfrm>
                <a:off x="6335580" y="4526273"/>
                <a:ext cx="2890920" cy="5352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a:solidFill>
                                <a:srgbClr val="C00000"/>
                              </a:solidFill>
                              <a:latin typeface="Cambria Math" panose="02040503050406030204" pitchFamily="18" charset="0"/>
                            </a:rPr>
                          </m:ctrlPr>
                        </m:funcPr>
                        <m:fName>
                          <m:limLow>
                            <m:limLowPr>
                              <m:ctrlPr>
                                <a:rPr lang="en-US" sz="2200" i="1">
                                  <a:solidFill>
                                    <a:srgbClr val="C00000"/>
                                  </a:solidFill>
                                  <a:latin typeface="Cambria Math" panose="02040503050406030204" pitchFamily="18" charset="0"/>
                                </a:rPr>
                              </m:ctrlPr>
                            </m:limLowPr>
                            <m:e>
                              <m:r>
                                <m:rPr>
                                  <m:sty m:val="p"/>
                                </m:rPr>
                                <a:rPr lang="en-US" sz="2200">
                                  <a:solidFill>
                                    <a:srgbClr val="C00000"/>
                                  </a:solidFill>
                                  <a:latin typeface="Cambria Math" panose="02040503050406030204" pitchFamily="18" charset="0"/>
                                </a:rPr>
                                <m:t>max</m:t>
                              </m:r>
                            </m:e>
                            <m:lim>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𝐻</m:t>
                              </m:r>
                            </m:lim>
                          </m:limLow>
                        </m:fName>
                        <m:e>
                          <m:r>
                            <a:rPr lang="en-US" sz="2200" i="1">
                              <a:solidFill>
                                <a:srgbClr val="C00000"/>
                              </a:solidFill>
                              <a:latin typeface="Cambria Math" panose="02040503050406030204" pitchFamily="18" charset="0"/>
                            </a:rPr>
                            <m:t>  # </m:t>
                          </m:r>
                          <m:r>
                            <m:rPr>
                              <m:sty m:val="p"/>
                            </m:rPr>
                            <a:rPr lang="en-US" sz="2200">
                              <a:solidFill>
                                <a:srgbClr val="C00000"/>
                              </a:solidFill>
                              <a:latin typeface="Cambria Math" panose="02040503050406030204" pitchFamily="18" charset="0"/>
                            </a:rPr>
                            <m:t>points</m:t>
                          </m:r>
                          <m:r>
                            <a:rPr lang="en-US" sz="2200" i="1">
                              <a:solidFill>
                                <a:srgbClr val="C00000"/>
                              </a:solidFill>
                              <a:latin typeface="Cambria Math" panose="02040503050406030204" pitchFamily="18" charset="0"/>
                            </a:rPr>
                            <m:t>∼</m:t>
                          </m:r>
                          <m:r>
                            <a:rPr lang="en-US" sz="2200" i="1">
                              <a:solidFill>
                                <a:srgbClr val="C00000"/>
                              </a:solidFill>
                              <a:latin typeface="Cambria Math" panose="02040503050406030204" pitchFamily="18" charset="0"/>
                            </a:rPr>
                            <m:t>𝑈𝑛𝑖𝑓</m:t>
                          </m:r>
                        </m:e>
                      </m:func>
                    </m:oMath>
                  </m:oMathPara>
                </a14:m>
                <a:endParaRPr lang="en-US" sz="2200" i="1" dirty="0">
                  <a:solidFill>
                    <a:srgbClr val="C00000"/>
                  </a:solidFill>
                </a:endParaRPr>
              </a:p>
            </p:txBody>
          </p:sp>
        </mc:Choice>
        <mc:Fallback xmlns="">
          <p:sp>
            <p:nvSpPr>
              <p:cNvPr id="32" name="Rectangle 31">
                <a:extLst>
                  <a:ext uri="{FF2B5EF4-FFF2-40B4-BE49-F238E27FC236}">
                    <a16:creationId xmlns:a16="http://schemas.microsoft.com/office/drawing/2014/main" id="{CF4440E4-628D-774A-AA80-057322296006}"/>
                  </a:ext>
                </a:extLst>
              </p:cNvPr>
              <p:cNvSpPr>
                <a:spLocks noRot="1" noChangeAspect="1" noMove="1" noResize="1" noEditPoints="1" noAdjustHandles="1" noChangeArrowheads="1" noChangeShapeType="1" noTextEdit="1"/>
              </p:cNvSpPr>
              <p:nvPr/>
            </p:nvSpPr>
            <p:spPr>
              <a:xfrm>
                <a:off x="6335580" y="4526273"/>
                <a:ext cx="2890920" cy="535211"/>
              </a:xfrm>
              <a:prstGeom prst="rect">
                <a:avLst/>
              </a:prstGeom>
              <a:blipFill>
                <a:blip r:embed="rId14"/>
                <a:stretch>
                  <a:fillRect b="-465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E9885148-7D3D-3C46-8A40-0806C86748BD}"/>
                  </a:ext>
                </a:extLst>
              </p:cNvPr>
              <p:cNvSpPr/>
              <p:nvPr/>
            </p:nvSpPr>
            <p:spPr>
              <a:xfrm>
                <a:off x="6822427" y="4857696"/>
                <a:ext cx="2222788" cy="4575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fall</m:t>
                      </m:r>
                      <m:r>
                        <a:rPr lang="en-US" sz="2200">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in</m:t>
                      </m:r>
                      <m:r>
                        <a:rPr lang="en-US" sz="2200" i="1">
                          <a:solidFill>
                            <a:srgbClr val="C00000"/>
                          </a:solidFill>
                          <a:latin typeface="Cambria Math" panose="02040503050406030204" pitchFamily="18" charset="0"/>
                        </a:rPr>
                        <m:t> </m:t>
                      </m:r>
                      <m:r>
                        <a:rPr lang="en-US" sz="2200" i="1">
                          <a:solidFill>
                            <a:srgbClr val="C00000"/>
                          </a:solidFill>
                          <a:latin typeface="Cambria Math" panose="02040503050406030204" pitchFamily="18" charset="0"/>
                        </a:rPr>
                        <m:t>h</m:t>
                      </m:r>
                      <m:r>
                        <a:rPr lang="en-US" sz="2200" i="1">
                          <a:solidFill>
                            <a:srgbClr val="C00000"/>
                          </a:solidFill>
                          <a:latin typeface="Cambria Math" panose="02040503050406030204" pitchFamily="18" charset="0"/>
                        </a:rPr>
                        <m:t> </m:t>
                      </m:r>
                      <m:r>
                        <m:rPr>
                          <m:sty m:val="p"/>
                        </m:rPr>
                        <a:rPr lang="en-US" sz="2200">
                          <a:solidFill>
                            <a:srgbClr val="C00000"/>
                          </a:solidFill>
                          <a:latin typeface="Cambria Math" panose="02040503050406030204" pitchFamily="18" charset="0"/>
                        </a:rPr>
                        <m:t>Δ</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panose="02040503050406030204" pitchFamily="18" charset="0"/>
                            </a:rPr>
                            <m:t>h</m:t>
                          </m:r>
                        </m:e>
                        <m:sub>
                          <m:r>
                            <a:rPr lang="en-US" sz="2200" i="1">
                              <a:solidFill>
                                <a:srgbClr val="C00000"/>
                              </a:solidFill>
                              <a:latin typeface="Cambria Math" panose="02040503050406030204" pitchFamily="18" charset="0"/>
                            </a:rPr>
                            <m:t>𝑝𝑟𝑜𝑥𝑦</m:t>
                          </m:r>
                        </m:sub>
                      </m:sSub>
                    </m:oMath>
                  </m:oMathPara>
                </a14:m>
                <a:endParaRPr lang="en-US" sz="2200" dirty="0"/>
              </a:p>
            </p:txBody>
          </p:sp>
        </mc:Choice>
        <mc:Fallback xmlns="">
          <p:sp>
            <p:nvSpPr>
              <p:cNvPr id="33" name="Rectangle 32">
                <a:extLst>
                  <a:ext uri="{FF2B5EF4-FFF2-40B4-BE49-F238E27FC236}">
                    <a16:creationId xmlns:a16="http://schemas.microsoft.com/office/drawing/2014/main" id="{E9885148-7D3D-3C46-8A40-0806C86748BD}"/>
                  </a:ext>
                </a:extLst>
              </p:cNvPr>
              <p:cNvSpPr>
                <a:spLocks noRot="1" noChangeAspect="1" noMove="1" noResize="1" noEditPoints="1" noAdjustHandles="1" noChangeArrowheads="1" noChangeShapeType="1" noTextEdit="1"/>
              </p:cNvSpPr>
              <p:nvPr/>
            </p:nvSpPr>
            <p:spPr>
              <a:xfrm>
                <a:off x="6822427" y="4857696"/>
                <a:ext cx="2222788" cy="457561"/>
              </a:xfrm>
              <a:prstGeom prst="rect">
                <a:avLst/>
              </a:prstGeom>
              <a:blipFill>
                <a:blip r:embed="rId15"/>
                <a:stretch>
                  <a:fillRect l="-568" b="-13514"/>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11A71D7D-647F-6144-91B4-2EDC54E8914B}"/>
              </a:ext>
            </a:extLst>
          </p:cNvPr>
          <p:cNvSpPr/>
          <p:nvPr/>
        </p:nvSpPr>
        <p:spPr>
          <a:xfrm>
            <a:off x="213771" y="5515644"/>
            <a:ext cx="8894954" cy="430887"/>
          </a:xfrm>
          <a:prstGeom prst="rect">
            <a:avLst/>
          </a:prstGeom>
        </p:spPr>
        <p:txBody>
          <a:bodyPr wrap="square">
            <a:spAutoFit/>
          </a:bodyPr>
          <a:lstStyle/>
          <a:p>
            <a:r>
              <a:rPr lang="en-US" sz="2200" dirty="0"/>
              <a:t>Step 3: Bound the </a:t>
            </a:r>
            <a:r>
              <a:rPr lang="en-US" sz="2200" dirty="0" err="1"/>
              <a:t>Approx</a:t>
            </a:r>
            <a:r>
              <a:rPr lang="en-US" sz="2200" dirty="0"/>
              <a:t> Error for the uniform distribution.</a:t>
            </a:r>
          </a:p>
        </p:txBody>
      </p:sp>
      <p:cxnSp>
        <p:nvCxnSpPr>
          <p:cNvPr id="35" name="Straight Connector 34">
            <a:extLst>
              <a:ext uri="{FF2B5EF4-FFF2-40B4-BE49-F238E27FC236}">
                <a16:creationId xmlns:a16="http://schemas.microsoft.com/office/drawing/2014/main" id="{AB0C9EA8-6D46-E946-8D87-8FA4061509C0}"/>
              </a:ext>
            </a:extLst>
          </p:cNvPr>
          <p:cNvCxnSpPr/>
          <p:nvPr/>
        </p:nvCxnSpPr>
        <p:spPr>
          <a:xfrm>
            <a:off x="23231" y="5443198"/>
            <a:ext cx="1217066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6DB4E4A7-A640-5840-91D6-02A7C7ED6908}"/>
              </a:ext>
            </a:extLst>
          </p:cNvPr>
          <p:cNvSpPr/>
          <p:nvPr/>
        </p:nvSpPr>
        <p:spPr>
          <a:xfrm>
            <a:off x="1473958" y="5974220"/>
            <a:ext cx="9608024" cy="769441"/>
          </a:xfrm>
          <a:prstGeom prst="rect">
            <a:avLst/>
          </a:prstGeom>
        </p:spPr>
        <p:txBody>
          <a:bodyPr wrap="square">
            <a:spAutoFit/>
          </a:bodyPr>
          <a:lstStyle/>
          <a:p>
            <a:r>
              <a:rPr lang="en-US" sz="2200" dirty="0"/>
              <a:t>No concerns about the adversary and robustness. Just the classical stuff!</a:t>
            </a:r>
          </a:p>
          <a:p>
            <a:r>
              <a:rPr lang="en-US" sz="2200" dirty="0"/>
              <a:t>VC dimension uses </a:t>
            </a:r>
            <a:r>
              <a:rPr lang="en-US" sz="2200" dirty="0" err="1"/>
              <a:t>i.i.d</a:t>
            </a:r>
            <a:r>
              <a:rPr lang="en-US" sz="2200" dirty="0"/>
              <a:t> uniform </a:t>
            </a:r>
            <a:r>
              <a:rPr lang="en-US" sz="2200" dirty="0" err="1"/>
              <a:t>r.v.</a:t>
            </a:r>
            <a:r>
              <a:rPr lang="en-US" sz="2200" dirty="0"/>
              <a:t> to show that approx. error is small.</a:t>
            </a:r>
          </a:p>
        </p:txBody>
      </p:sp>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EBB612E8-2D5B-6A4F-B2D5-ED80A58FB580}"/>
                  </a:ext>
                </a:extLst>
              </p:cNvPr>
              <p:cNvSpPr/>
              <p:nvPr/>
            </p:nvSpPr>
            <p:spPr>
              <a:xfrm>
                <a:off x="213770" y="3006150"/>
                <a:ext cx="6930487" cy="855812"/>
              </a:xfrm>
              <a:prstGeom prst="rect">
                <a:avLst/>
              </a:prstGeom>
            </p:spPr>
            <p:txBody>
              <a:bodyPr wrap="none">
                <a:spAutoFit/>
              </a:bodyPr>
              <a:lstStyle/>
              <a:p>
                <a:r>
                  <a:rPr lang="en-US" sz="2200" dirty="0"/>
                  <a:t>Step 1: We got that </a:t>
                </a:r>
                <a14:m>
                  <m:oMath xmlns:m="http://schemas.openxmlformats.org/officeDocument/2006/math">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𝔼</m:t>
                        </m:r>
                      </m:e>
                      <m:sub>
                        <m:r>
                          <a:rPr lang="en-US" sz="2400" i="1">
                            <a:latin typeface="Cambria Math" panose="02040503050406030204" pitchFamily="18" charset="0"/>
                            <a:ea typeface="Cambria Math" panose="02040503050406030204" pitchFamily="18" charset="0"/>
                          </a:rPr>
                          <m:t>𝐷</m:t>
                        </m:r>
                      </m:sub>
                    </m:sSub>
                    <m:d>
                      <m:dPr>
                        <m:begChr m:val="["/>
                        <m:endChr m:val="]"/>
                        <m:ctrlPr>
                          <a:rPr lang="en-US" sz="2400" i="1">
                            <a:latin typeface="Cambria Math" panose="02040503050406030204" pitchFamily="18" charset="0"/>
                            <a:ea typeface="Cambria Math" panose="02040503050406030204" pitchFamily="18" charset="0"/>
                          </a:rPr>
                        </m:ctrlPr>
                      </m:dPr>
                      <m:e>
                        <m:r>
                          <a:rPr lang="en-US" sz="2400">
                            <a:latin typeface="Cambria Math" panose="02040503050406030204" pitchFamily="18" charset="0"/>
                            <a:ea typeface="Cambria Math" panose="02040503050406030204" pitchFamily="18" charset="0"/>
                          </a:rPr>
                          <m:t>#</m:t>
                        </m:r>
                        <m:r>
                          <m:rPr>
                            <m:sty m:val="p"/>
                          </m:rPr>
                          <a:rPr lang="en-US" sz="2400">
                            <a:latin typeface="Cambria Math" panose="02040503050406030204" pitchFamily="18" charset="0"/>
                            <a:ea typeface="Cambria Math" panose="02040503050406030204" pitchFamily="18" charset="0"/>
                          </a:rPr>
                          <m:t>points</m:t>
                        </m:r>
                        <m:r>
                          <a:rPr lang="en-US" sz="2400">
                            <a:latin typeface="Cambria Math" panose="02040503050406030204" pitchFamily="18" charset="0"/>
                            <a:ea typeface="Cambria Math" panose="02040503050406030204" pitchFamily="18" charset="0"/>
                          </a:rPr>
                          <m:t> </m:t>
                        </m:r>
                        <m:r>
                          <m:rPr>
                            <m:sty m:val="p"/>
                          </m:rPr>
                          <a:rPr lang="en-US" sz="2400">
                            <a:latin typeface="Cambria Math" panose="02040503050406030204" pitchFamily="18" charset="0"/>
                            <a:ea typeface="Cambria Math" panose="02040503050406030204" pitchFamily="18" charset="0"/>
                          </a:rPr>
                          <m:t>in</m:t>
                        </m:r>
                        <m:r>
                          <a:rPr lang="en-US" sz="2400" i="1">
                            <a:latin typeface="Cambria Math" panose="02040503050406030204" pitchFamily="18" charset="0"/>
                            <a:ea typeface="Cambria Math" panose="02040503050406030204" pitchFamily="18" charset="0"/>
                          </a:rPr>
                          <m:t> </m:t>
                        </m:r>
                        <m:r>
                          <a:rPr lang="en-US" sz="2400" i="1">
                            <a:latin typeface="Cambria Math" panose="02040503050406030204" pitchFamily="18" charset="0"/>
                          </a:rPr>
                          <m:t>h</m:t>
                        </m:r>
                        <m:r>
                          <a:rPr lang="en-US" sz="2400" i="1">
                            <a:latin typeface="Cambria Math" panose="02040503050406030204" pitchFamily="18" charset="0"/>
                          </a:rPr>
                          <m:t> </m:t>
                        </m:r>
                        <m:r>
                          <m:rPr>
                            <m:sty m:val="p"/>
                          </m:rPr>
                          <a:rPr lang="en-US" sz="2400">
                            <a:latin typeface="Cambria Math" panose="02040503050406030204" pitchFamily="18" charset="0"/>
                          </a:rPr>
                          <m:t>Δ</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𝑝𝑟𝑜𝑥𝑦</m:t>
                            </m:r>
                          </m:sub>
                        </m:sSub>
                      </m:e>
                    </m:d>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𝑇</m:t>
                    </m:r>
                    <m:r>
                      <a:rPr lang="en-US" sz="2400" i="1">
                        <a:latin typeface="Cambria Math" panose="02040503050406030204" pitchFamily="18" charset="0"/>
                        <a:ea typeface="Cambria Math" panose="02040503050406030204" pitchFamily="18" charset="0"/>
                      </a:rPr>
                      <m:t>𝜖</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ea typeface="Cambria Math" panose="02040503050406030204" pitchFamily="18" charset="0"/>
                      </a:rPr>
                      <m:t>𝜎</m:t>
                    </m:r>
                    <m:r>
                      <a:rPr lang="en-US" sz="2400" i="1">
                        <a:latin typeface="Cambria Math" panose="02040503050406030204" pitchFamily="18" charset="0"/>
                        <a:ea typeface="Cambria Math" panose="02040503050406030204" pitchFamily="18" charset="0"/>
                      </a:rPr>
                      <m:t>.</m:t>
                    </m:r>
                  </m:oMath>
                </a14:m>
                <a:endParaRPr lang="en-US" sz="2400" dirty="0"/>
              </a:p>
              <a:p>
                <a:endParaRPr lang="en-US" sz="2200" dirty="0"/>
              </a:p>
            </p:txBody>
          </p:sp>
        </mc:Choice>
        <mc:Fallback xmlns="">
          <p:sp>
            <p:nvSpPr>
              <p:cNvPr id="37" name="Rectangle 36">
                <a:extLst>
                  <a:ext uri="{FF2B5EF4-FFF2-40B4-BE49-F238E27FC236}">
                    <a16:creationId xmlns:a16="http://schemas.microsoft.com/office/drawing/2014/main" id="{EBB612E8-2D5B-6A4F-B2D5-ED80A58FB580}"/>
                  </a:ext>
                </a:extLst>
              </p:cNvPr>
              <p:cNvSpPr>
                <a:spLocks noRot="1" noChangeAspect="1" noMove="1" noResize="1" noEditPoints="1" noAdjustHandles="1" noChangeArrowheads="1" noChangeShapeType="1" noTextEdit="1"/>
              </p:cNvSpPr>
              <p:nvPr/>
            </p:nvSpPr>
            <p:spPr>
              <a:xfrm>
                <a:off x="213770" y="3006150"/>
                <a:ext cx="6930487" cy="855812"/>
              </a:xfrm>
              <a:prstGeom prst="rect">
                <a:avLst/>
              </a:prstGeom>
              <a:blipFill>
                <a:blip r:embed="rId16"/>
                <a:stretch>
                  <a:fillRect l="-1097"/>
                </a:stretch>
              </a:blipFill>
            </p:spPr>
            <p:txBody>
              <a:bodyPr/>
              <a:lstStyle/>
              <a:p>
                <a:r>
                  <a:rPr lang="en-US">
                    <a:noFill/>
                  </a:rPr>
                  <a:t> </a:t>
                </a:r>
              </a:p>
            </p:txBody>
          </p:sp>
        </mc:Fallback>
      </mc:AlternateContent>
      <p:sp>
        <p:nvSpPr>
          <p:cNvPr id="38" name="Rectangle 37">
            <a:extLst>
              <a:ext uri="{FF2B5EF4-FFF2-40B4-BE49-F238E27FC236}">
                <a16:creationId xmlns:a16="http://schemas.microsoft.com/office/drawing/2014/main" id="{FE25D82B-42A6-6F4C-BC11-F06755D9A046}"/>
              </a:ext>
            </a:extLst>
          </p:cNvPr>
          <p:cNvSpPr/>
          <p:nvPr/>
        </p:nvSpPr>
        <p:spPr>
          <a:xfrm>
            <a:off x="213770" y="3810090"/>
            <a:ext cx="3324821" cy="430887"/>
          </a:xfrm>
          <a:prstGeom prst="rect">
            <a:avLst/>
          </a:prstGeom>
        </p:spPr>
        <p:txBody>
          <a:bodyPr wrap="none">
            <a:spAutoFit/>
          </a:bodyPr>
          <a:lstStyle/>
          <a:p>
            <a:r>
              <a:rPr lang="en-US" sz="2200" dirty="0"/>
              <a:t>Step 2: Apply the coupling</a:t>
            </a:r>
          </a:p>
        </p:txBody>
      </p:sp>
    </p:spTree>
    <p:extLst>
      <p:ext uri="{BB962C8B-B14F-4D97-AF65-F5344CB8AC3E}">
        <p14:creationId xmlns:p14="http://schemas.microsoft.com/office/powerpoint/2010/main" val="351330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77672" y="1945864"/>
            <a:ext cx="7092659" cy="2492990"/>
          </a:xfrm>
          <a:prstGeom prst="rect">
            <a:avLst/>
          </a:prstGeom>
        </p:spPr>
        <p:txBody>
          <a:bodyPr wrap="square">
            <a:spAutoFit/>
          </a:bodyPr>
          <a:lstStyle/>
          <a:p>
            <a:r>
              <a:rPr lang="en-US" sz="2600" dirty="0">
                <a:latin typeface="Cambria Math" charset="0"/>
                <a:ea typeface="Cambria Math" charset="0"/>
                <a:cs typeface="Cambria Math" charset="0"/>
              </a:rPr>
              <a:t>We want to be robust over </a:t>
            </a:r>
            <a:r>
              <a:rPr lang="en-US" sz="2600" dirty="0">
                <a:solidFill>
                  <a:srgbClr val="00B050"/>
                </a:solidFill>
                <a:latin typeface="Cambria Math" charset="0"/>
                <a:ea typeface="Cambria Math" charset="0"/>
                <a:cs typeface="Cambria Math" charset="0"/>
              </a:rPr>
              <a:t>T</a:t>
            </a:r>
            <a:r>
              <a:rPr lang="en-US" sz="2600" dirty="0">
                <a:latin typeface="Cambria Math" charset="0"/>
                <a:ea typeface="Cambria Math" charset="0"/>
                <a:cs typeface="Cambria Math" charset="0"/>
              </a:rPr>
              <a:t> interactions with an adaptive smooth adversary.</a:t>
            </a:r>
          </a:p>
          <a:p>
            <a:endParaRPr lang="en-US" sz="2600" dirty="0">
              <a:latin typeface="Cambria Math" charset="0"/>
              <a:ea typeface="Cambria Math" charset="0"/>
              <a:cs typeface="Cambria Math" charset="0"/>
            </a:endParaRPr>
          </a:p>
          <a:p>
            <a:r>
              <a:rPr lang="en-US" sz="2600" dirty="0">
                <a:latin typeface="Cambria Math" charset="0"/>
                <a:ea typeface="Cambria Math" charset="0"/>
                <a:cs typeface="Cambria Math" charset="0"/>
              </a:rPr>
              <a:t>Classical algorithms and analysis from the stochastic case can be lifted and be use with smoothed adaptive adversaries</a:t>
            </a:r>
          </a:p>
        </p:txBody>
      </p:sp>
      <p:sp>
        <p:nvSpPr>
          <p:cNvPr id="7" name="Rectangle 6"/>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407878" y="678497"/>
            <a:ext cx="3310334" cy="646331"/>
          </a:xfrm>
          <a:prstGeom prst="rect">
            <a:avLst/>
          </a:prstGeom>
          <a:solidFill>
            <a:schemeClr val="bg1"/>
          </a:solidFill>
        </p:spPr>
        <p:txBody>
          <a:bodyPr wrap="square">
            <a:spAutoFit/>
          </a:bodyPr>
          <a:lstStyle/>
          <a:p>
            <a:pPr algn="ctr"/>
            <a:r>
              <a:rPr lang="en-US" sz="3600" b="1" dirty="0">
                <a:solidFill>
                  <a:schemeClr val="accent2"/>
                </a:solidFill>
                <a:latin typeface="Cambria Math" charset="0"/>
                <a:ea typeface="Cambria Math" charset="0"/>
                <a:cs typeface="Cambria Math" charset="0"/>
              </a:rPr>
              <a:t>Main Message</a:t>
            </a:r>
            <a:endParaRPr lang="en-US" sz="3600" b="1" dirty="0">
              <a:solidFill>
                <a:schemeClr val="accent2"/>
              </a:solidFill>
            </a:endParaRPr>
          </a:p>
        </p:txBody>
      </p:sp>
      <p:sp>
        <p:nvSpPr>
          <p:cNvPr id="6" name="Rectangle 5"/>
          <p:cNvSpPr/>
          <p:nvPr/>
        </p:nvSpPr>
        <p:spPr>
          <a:xfrm>
            <a:off x="607765" y="5771944"/>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05244" y="2711986"/>
            <a:ext cx="2342054" cy="1613415"/>
          </a:xfrm>
          <a:prstGeom prst="rect">
            <a:avLst/>
          </a:prstGeom>
        </p:spPr>
      </p:pic>
    </p:spTree>
    <p:extLst>
      <p:ext uri="{BB962C8B-B14F-4D97-AF65-F5344CB8AC3E}">
        <p14:creationId xmlns:p14="http://schemas.microsoft.com/office/powerpoint/2010/main" val="751749985"/>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p:txBody>
          <a:bodyPr/>
          <a:lstStyle/>
          <a:p>
            <a:r>
              <a:rPr lang="en-US" dirty="0"/>
              <a:t>Smoothed Adaptive Adversaries</a:t>
            </a:r>
          </a:p>
        </p:txBody>
      </p:sp>
      <p:pic>
        <p:nvPicPr>
          <p:cNvPr id="4" name="Picture 3" descr="stick_figure_search_clues_1600_clr_1814-e1360778164687.png">
            <a:extLst>
              <a:ext uri="{FF2B5EF4-FFF2-40B4-BE49-F238E27FC236}">
                <a16:creationId xmlns:a16="http://schemas.microsoft.com/office/drawing/2014/main" id="{86249039-DF7A-4E45-8BC0-E3BBED6EAEF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flipH="1">
            <a:off x="1791445" y="2884528"/>
            <a:ext cx="2123879" cy="2178682"/>
          </a:xfrm>
          <a:prstGeom prst="rect">
            <a:avLst/>
          </a:prstGeom>
        </p:spPr>
      </p:pic>
      <p:grpSp>
        <p:nvGrpSpPr>
          <p:cNvPr id="5" name="Group 4">
            <a:extLst>
              <a:ext uri="{FF2B5EF4-FFF2-40B4-BE49-F238E27FC236}">
                <a16:creationId xmlns:a16="http://schemas.microsoft.com/office/drawing/2014/main" id="{FDF9AA57-09D9-4549-BCA5-9679E5551A58}"/>
              </a:ext>
            </a:extLst>
          </p:cNvPr>
          <p:cNvGrpSpPr/>
          <p:nvPr/>
        </p:nvGrpSpPr>
        <p:grpSpPr>
          <a:xfrm>
            <a:off x="8460184" y="2919258"/>
            <a:ext cx="2207817" cy="1821222"/>
            <a:chOff x="7326971" y="2194785"/>
            <a:chExt cx="1824641" cy="1505141"/>
          </a:xfrm>
        </p:grpSpPr>
        <p:pic>
          <p:nvPicPr>
            <p:cNvPr id="6" name="Picture 5">
              <a:extLst>
                <a:ext uri="{FF2B5EF4-FFF2-40B4-BE49-F238E27FC236}">
                  <a16:creationId xmlns:a16="http://schemas.microsoft.com/office/drawing/2014/main" id="{F066A291-8FD8-C248-A99C-2A80C572D68E}"/>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8542" y="2194785"/>
              <a:ext cx="1131068" cy="1468920"/>
            </a:xfrm>
            <a:prstGeom prst="rect">
              <a:avLst/>
            </a:prstGeom>
          </p:spPr>
        </p:pic>
        <p:pic>
          <p:nvPicPr>
            <p:cNvPr id="7" name="Picture 6">
              <a:extLst>
                <a:ext uri="{FF2B5EF4-FFF2-40B4-BE49-F238E27FC236}">
                  <a16:creationId xmlns:a16="http://schemas.microsoft.com/office/drawing/2014/main" id="{70ECC9BA-0101-2246-A902-85422C147E7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rot="5787010">
              <a:off x="8270355" y="2818669"/>
              <a:ext cx="439937" cy="1322577"/>
            </a:xfrm>
            <a:prstGeom prst="rect">
              <a:avLst/>
            </a:prstGeom>
          </p:spPr>
        </p:pic>
        <p:pic>
          <p:nvPicPr>
            <p:cNvPr id="8" name="Picture 7">
              <a:extLst>
                <a:ext uri="{FF2B5EF4-FFF2-40B4-BE49-F238E27FC236}">
                  <a16:creationId xmlns:a16="http://schemas.microsoft.com/office/drawing/2014/main" id="{32D36EAB-1855-D345-927A-5619F003364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326971" y="2486457"/>
              <a:ext cx="1202245" cy="1188720"/>
            </a:xfrm>
            <a:prstGeom prst="rect">
              <a:avLst/>
            </a:prstGeom>
          </p:spPr>
        </p:pic>
      </p:grpSp>
      <p:sp>
        <p:nvSpPr>
          <p:cNvPr id="12" name="Freeform 11">
            <a:extLst>
              <a:ext uri="{FF2B5EF4-FFF2-40B4-BE49-F238E27FC236}">
                <a16:creationId xmlns:a16="http://schemas.microsoft.com/office/drawing/2014/main" id="{D44C33B5-E697-3D4C-A251-C889A62D0969}"/>
              </a:ext>
            </a:extLst>
          </p:cNvPr>
          <p:cNvSpPr/>
          <p:nvPr/>
        </p:nvSpPr>
        <p:spPr bwMode="auto">
          <a:xfrm flipH="1">
            <a:off x="4332213" y="3806619"/>
            <a:ext cx="3770947" cy="604384"/>
          </a:xfrm>
          <a:custGeom>
            <a:avLst/>
            <a:gdLst>
              <a:gd name="connsiteX0" fmla="*/ 0 w 3750590"/>
              <a:gd name="connsiteY0" fmla="*/ 589231 h 720785"/>
              <a:gd name="connsiteX1" fmla="*/ 418454 w 3750590"/>
              <a:gd name="connsiteY1" fmla="*/ 170777 h 720785"/>
              <a:gd name="connsiteX2" fmla="*/ 666427 w 3750590"/>
              <a:gd name="connsiteY2" fmla="*/ 511740 h 720785"/>
              <a:gd name="connsiteX3" fmla="*/ 1100379 w 3750590"/>
              <a:gd name="connsiteY3" fmla="*/ 232770 h 720785"/>
              <a:gd name="connsiteX4" fmla="*/ 1456840 w 3750590"/>
              <a:gd name="connsiteY4" fmla="*/ 620228 h 720785"/>
              <a:gd name="connsiteX5" fmla="*/ 1704813 w 3750590"/>
              <a:gd name="connsiteY5" fmla="*/ 296 h 720785"/>
              <a:gd name="connsiteX6" fmla="*/ 1875295 w 3750590"/>
              <a:gd name="connsiteY6" fmla="*/ 713218 h 720785"/>
              <a:gd name="connsiteX7" fmla="*/ 2185261 w 3750590"/>
              <a:gd name="connsiteY7" fmla="*/ 387753 h 720785"/>
              <a:gd name="connsiteX8" fmla="*/ 2712203 w 3750590"/>
              <a:gd name="connsiteY8" fmla="*/ 589231 h 720785"/>
              <a:gd name="connsiteX9" fmla="*/ 2789695 w 3750590"/>
              <a:gd name="connsiteY9" fmla="*/ 62289 h 720785"/>
              <a:gd name="connsiteX10" fmla="*/ 3750590 w 3750590"/>
              <a:gd name="connsiteY10" fmla="*/ 573733 h 720785"/>
              <a:gd name="connsiteX0" fmla="*/ 0 w 3750590"/>
              <a:gd name="connsiteY0" fmla="*/ 589231 h 720785"/>
              <a:gd name="connsiteX1" fmla="*/ 418454 w 3750590"/>
              <a:gd name="connsiteY1" fmla="*/ 170777 h 720785"/>
              <a:gd name="connsiteX2" fmla="*/ 666427 w 3750590"/>
              <a:gd name="connsiteY2" fmla="*/ 511740 h 720785"/>
              <a:gd name="connsiteX3" fmla="*/ 1100379 w 3750590"/>
              <a:gd name="connsiteY3" fmla="*/ 232770 h 720785"/>
              <a:gd name="connsiteX4" fmla="*/ 1456840 w 3750590"/>
              <a:gd name="connsiteY4" fmla="*/ 620228 h 720785"/>
              <a:gd name="connsiteX5" fmla="*/ 1704813 w 3750590"/>
              <a:gd name="connsiteY5" fmla="*/ 296 h 720785"/>
              <a:gd name="connsiteX6" fmla="*/ 1875295 w 3750590"/>
              <a:gd name="connsiteY6" fmla="*/ 713218 h 720785"/>
              <a:gd name="connsiteX7" fmla="*/ 2185261 w 3750590"/>
              <a:gd name="connsiteY7" fmla="*/ 387753 h 720785"/>
              <a:gd name="connsiteX8" fmla="*/ 2712203 w 3750590"/>
              <a:gd name="connsiteY8" fmla="*/ 589231 h 720785"/>
              <a:gd name="connsiteX9" fmla="*/ 3135566 w 3750590"/>
              <a:gd name="connsiteY9" fmla="*/ 90067 h 720785"/>
              <a:gd name="connsiteX10" fmla="*/ 3750590 w 3750590"/>
              <a:gd name="connsiteY10" fmla="*/ 573733 h 720785"/>
              <a:gd name="connsiteX0" fmla="*/ 0 w 3880291"/>
              <a:gd name="connsiteY0" fmla="*/ 589231 h 720785"/>
              <a:gd name="connsiteX1" fmla="*/ 418454 w 3880291"/>
              <a:gd name="connsiteY1" fmla="*/ 170777 h 720785"/>
              <a:gd name="connsiteX2" fmla="*/ 666427 w 3880291"/>
              <a:gd name="connsiteY2" fmla="*/ 511740 h 720785"/>
              <a:gd name="connsiteX3" fmla="*/ 1100379 w 3880291"/>
              <a:gd name="connsiteY3" fmla="*/ 232770 h 720785"/>
              <a:gd name="connsiteX4" fmla="*/ 1456840 w 3880291"/>
              <a:gd name="connsiteY4" fmla="*/ 620228 h 720785"/>
              <a:gd name="connsiteX5" fmla="*/ 1704813 w 3880291"/>
              <a:gd name="connsiteY5" fmla="*/ 296 h 720785"/>
              <a:gd name="connsiteX6" fmla="*/ 1875295 w 3880291"/>
              <a:gd name="connsiteY6" fmla="*/ 713218 h 720785"/>
              <a:gd name="connsiteX7" fmla="*/ 2185261 w 3880291"/>
              <a:gd name="connsiteY7" fmla="*/ 387753 h 720785"/>
              <a:gd name="connsiteX8" fmla="*/ 2712203 w 3880291"/>
              <a:gd name="connsiteY8" fmla="*/ 589231 h 720785"/>
              <a:gd name="connsiteX9" fmla="*/ 3135566 w 3880291"/>
              <a:gd name="connsiteY9" fmla="*/ 90067 h 720785"/>
              <a:gd name="connsiteX10" fmla="*/ 3880291 w 3880291"/>
              <a:gd name="connsiteY10" fmla="*/ 582992 h 720785"/>
              <a:gd name="connsiteX0" fmla="*/ 0 w 3880291"/>
              <a:gd name="connsiteY0" fmla="*/ 589231 h 720785"/>
              <a:gd name="connsiteX1" fmla="*/ 418454 w 3880291"/>
              <a:gd name="connsiteY1" fmla="*/ 170777 h 720785"/>
              <a:gd name="connsiteX2" fmla="*/ 666427 w 3880291"/>
              <a:gd name="connsiteY2" fmla="*/ 511740 h 720785"/>
              <a:gd name="connsiteX3" fmla="*/ 1100379 w 3880291"/>
              <a:gd name="connsiteY3" fmla="*/ 232770 h 720785"/>
              <a:gd name="connsiteX4" fmla="*/ 1456840 w 3880291"/>
              <a:gd name="connsiteY4" fmla="*/ 620228 h 720785"/>
              <a:gd name="connsiteX5" fmla="*/ 1704813 w 3880291"/>
              <a:gd name="connsiteY5" fmla="*/ 296 h 720785"/>
              <a:gd name="connsiteX6" fmla="*/ 1875295 w 3880291"/>
              <a:gd name="connsiteY6" fmla="*/ 713218 h 720785"/>
              <a:gd name="connsiteX7" fmla="*/ 2185261 w 3880291"/>
              <a:gd name="connsiteY7" fmla="*/ 387753 h 720785"/>
              <a:gd name="connsiteX8" fmla="*/ 2712203 w 3880291"/>
              <a:gd name="connsiteY8" fmla="*/ 589231 h 720785"/>
              <a:gd name="connsiteX9" fmla="*/ 3135566 w 3880291"/>
              <a:gd name="connsiteY9" fmla="*/ 90067 h 720785"/>
              <a:gd name="connsiteX10" fmla="*/ 3880291 w 3880291"/>
              <a:gd name="connsiteY10" fmla="*/ 582992 h 720785"/>
              <a:gd name="connsiteX0" fmla="*/ 0 w 3912716"/>
              <a:gd name="connsiteY0" fmla="*/ 468862 h 720785"/>
              <a:gd name="connsiteX1" fmla="*/ 450879 w 3912716"/>
              <a:gd name="connsiteY1" fmla="*/ 170777 h 720785"/>
              <a:gd name="connsiteX2" fmla="*/ 698852 w 3912716"/>
              <a:gd name="connsiteY2" fmla="*/ 511740 h 720785"/>
              <a:gd name="connsiteX3" fmla="*/ 1132804 w 3912716"/>
              <a:gd name="connsiteY3" fmla="*/ 232770 h 720785"/>
              <a:gd name="connsiteX4" fmla="*/ 1489265 w 3912716"/>
              <a:gd name="connsiteY4" fmla="*/ 620228 h 720785"/>
              <a:gd name="connsiteX5" fmla="*/ 1737238 w 3912716"/>
              <a:gd name="connsiteY5" fmla="*/ 296 h 720785"/>
              <a:gd name="connsiteX6" fmla="*/ 1907720 w 3912716"/>
              <a:gd name="connsiteY6" fmla="*/ 713218 h 720785"/>
              <a:gd name="connsiteX7" fmla="*/ 2217686 w 3912716"/>
              <a:gd name="connsiteY7" fmla="*/ 387753 h 720785"/>
              <a:gd name="connsiteX8" fmla="*/ 2744628 w 3912716"/>
              <a:gd name="connsiteY8" fmla="*/ 589231 h 720785"/>
              <a:gd name="connsiteX9" fmla="*/ 3167991 w 3912716"/>
              <a:gd name="connsiteY9" fmla="*/ 90067 h 720785"/>
              <a:gd name="connsiteX10" fmla="*/ 3912716 w 3912716"/>
              <a:gd name="connsiteY10" fmla="*/ 582992 h 720785"/>
              <a:gd name="connsiteX0" fmla="*/ 0 w 3912716"/>
              <a:gd name="connsiteY0" fmla="*/ 468862 h 720785"/>
              <a:gd name="connsiteX1" fmla="*/ 450879 w 3912716"/>
              <a:gd name="connsiteY1" fmla="*/ 170777 h 720785"/>
              <a:gd name="connsiteX2" fmla="*/ 698852 w 3912716"/>
              <a:gd name="connsiteY2" fmla="*/ 511740 h 720785"/>
              <a:gd name="connsiteX3" fmla="*/ 1132804 w 3912716"/>
              <a:gd name="connsiteY3" fmla="*/ 232770 h 720785"/>
              <a:gd name="connsiteX4" fmla="*/ 1489265 w 3912716"/>
              <a:gd name="connsiteY4" fmla="*/ 620228 h 720785"/>
              <a:gd name="connsiteX5" fmla="*/ 1737238 w 3912716"/>
              <a:gd name="connsiteY5" fmla="*/ 296 h 720785"/>
              <a:gd name="connsiteX6" fmla="*/ 1907720 w 3912716"/>
              <a:gd name="connsiteY6" fmla="*/ 713218 h 720785"/>
              <a:gd name="connsiteX7" fmla="*/ 2217686 w 3912716"/>
              <a:gd name="connsiteY7" fmla="*/ 387753 h 720785"/>
              <a:gd name="connsiteX8" fmla="*/ 2744628 w 3912716"/>
              <a:gd name="connsiteY8" fmla="*/ 589231 h 720785"/>
              <a:gd name="connsiteX9" fmla="*/ 3167991 w 3912716"/>
              <a:gd name="connsiteY9" fmla="*/ 90067 h 720785"/>
              <a:gd name="connsiteX10" fmla="*/ 3912716 w 3912716"/>
              <a:gd name="connsiteY10" fmla="*/ 582992 h 720785"/>
              <a:gd name="connsiteX0" fmla="*/ 0 w 3912716"/>
              <a:gd name="connsiteY0" fmla="*/ 468862 h 826689"/>
              <a:gd name="connsiteX1" fmla="*/ 450879 w 3912716"/>
              <a:gd name="connsiteY1" fmla="*/ 170777 h 826689"/>
              <a:gd name="connsiteX2" fmla="*/ 698852 w 3912716"/>
              <a:gd name="connsiteY2" fmla="*/ 826551 h 826689"/>
              <a:gd name="connsiteX3" fmla="*/ 1132804 w 3912716"/>
              <a:gd name="connsiteY3" fmla="*/ 232770 h 826689"/>
              <a:gd name="connsiteX4" fmla="*/ 1489265 w 3912716"/>
              <a:gd name="connsiteY4" fmla="*/ 620228 h 826689"/>
              <a:gd name="connsiteX5" fmla="*/ 1737238 w 3912716"/>
              <a:gd name="connsiteY5" fmla="*/ 296 h 826689"/>
              <a:gd name="connsiteX6" fmla="*/ 1907720 w 3912716"/>
              <a:gd name="connsiteY6" fmla="*/ 713218 h 826689"/>
              <a:gd name="connsiteX7" fmla="*/ 2217686 w 3912716"/>
              <a:gd name="connsiteY7" fmla="*/ 387753 h 826689"/>
              <a:gd name="connsiteX8" fmla="*/ 2744628 w 3912716"/>
              <a:gd name="connsiteY8" fmla="*/ 589231 h 826689"/>
              <a:gd name="connsiteX9" fmla="*/ 3167991 w 3912716"/>
              <a:gd name="connsiteY9" fmla="*/ 90067 h 826689"/>
              <a:gd name="connsiteX10" fmla="*/ 3912716 w 3912716"/>
              <a:gd name="connsiteY10" fmla="*/ 582992 h 826689"/>
              <a:gd name="connsiteX0" fmla="*/ 0 w 3912716"/>
              <a:gd name="connsiteY0" fmla="*/ 468862 h 826689"/>
              <a:gd name="connsiteX1" fmla="*/ 450879 w 3912716"/>
              <a:gd name="connsiteY1" fmla="*/ 170777 h 826689"/>
              <a:gd name="connsiteX2" fmla="*/ 698852 w 3912716"/>
              <a:gd name="connsiteY2" fmla="*/ 826551 h 826689"/>
              <a:gd name="connsiteX3" fmla="*/ 1132804 w 3912716"/>
              <a:gd name="connsiteY3" fmla="*/ 232770 h 826689"/>
              <a:gd name="connsiteX4" fmla="*/ 1489265 w 3912716"/>
              <a:gd name="connsiteY4" fmla="*/ 620228 h 826689"/>
              <a:gd name="connsiteX5" fmla="*/ 1737238 w 3912716"/>
              <a:gd name="connsiteY5" fmla="*/ 296 h 826689"/>
              <a:gd name="connsiteX6" fmla="*/ 1907720 w 3912716"/>
              <a:gd name="connsiteY6" fmla="*/ 713218 h 826689"/>
              <a:gd name="connsiteX7" fmla="*/ 2217686 w 3912716"/>
              <a:gd name="connsiteY7" fmla="*/ 387753 h 826689"/>
              <a:gd name="connsiteX8" fmla="*/ 2647352 w 3912716"/>
              <a:gd name="connsiteY8" fmla="*/ 691081 h 826689"/>
              <a:gd name="connsiteX9" fmla="*/ 3167991 w 3912716"/>
              <a:gd name="connsiteY9" fmla="*/ 90067 h 826689"/>
              <a:gd name="connsiteX10" fmla="*/ 3912716 w 3912716"/>
              <a:gd name="connsiteY10" fmla="*/ 582992 h 826689"/>
              <a:gd name="connsiteX0" fmla="*/ 0 w 3912716"/>
              <a:gd name="connsiteY0" fmla="*/ 468923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217686 w 3912716"/>
              <a:gd name="connsiteY7" fmla="*/ 387814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468923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542996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 name="connsiteX0" fmla="*/ 0 w 3912716"/>
              <a:gd name="connsiteY0" fmla="*/ 542996 h 826750"/>
              <a:gd name="connsiteX1" fmla="*/ 450879 w 3912716"/>
              <a:gd name="connsiteY1" fmla="*/ 170838 h 826750"/>
              <a:gd name="connsiteX2" fmla="*/ 698852 w 3912716"/>
              <a:gd name="connsiteY2" fmla="*/ 826612 h 826750"/>
              <a:gd name="connsiteX3" fmla="*/ 1132804 w 3912716"/>
              <a:gd name="connsiteY3" fmla="*/ 232831 h 826750"/>
              <a:gd name="connsiteX4" fmla="*/ 1489265 w 3912716"/>
              <a:gd name="connsiteY4" fmla="*/ 620289 h 826750"/>
              <a:gd name="connsiteX5" fmla="*/ 1737238 w 3912716"/>
              <a:gd name="connsiteY5" fmla="*/ 357 h 826750"/>
              <a:gd name="connsiteX6" fmla="*/ 2048230 w 3912716"/>
              <a:gd name="connsiteY6" fmla="*/ 722538 h 826750"/>
              <a:gd name="connsiteX7" fmla="*/ 2336579 w 3912716"/>
              <a:gd name="connsiteY7" fmla="*/ 378555 h 826750"/>
              <a:gd name="connsiteX8" fmla="*/ 2647352 w 3912716"/>
              <a:gd name="connsiteY8" fmla="*/ 691142 h 826750"/>
              <a:gd name="connsiteX9" fmla="*/ 3167991 w 3912716"/>
              <a:gd name="connsiteY9" fmla="*/ 90128 h 826750"/>
              <a:gd name="connsiteX10" fmla="*/ 3912716 w 3912716"/>
              <a:gd name="connsiteY10" fmla="*/ 583053 h 82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12716" h="826750">
                <a:moveTo>
                  <a:pt x="0" y="542996"/>
                </a:moveTo>
                <a:cubicBezTo>
                  <a:pt x="348243" y="553186"/>
                  <a:pt x="334404" y="123569"/>
                  <a:pt x="450879" y="170838"/>
                </a:cubicBezTo>
                <a:cubicBezTo>
                  <a:pt x="567354" y="218107"/>
                  <a:pt x="585198" y="816280"/>
                  <a:pt x="698852" y="826612"/>
                </a:cubicBezTo>
                <a:cubicBezTo>
                  <a:pt x="812506" y="836944"/>
                  <a:pt x="1001069" y="267218"/>
                  <a:pt x="1132804" y="232831"/>
                </a:cubicBezTo>
                <a:cubicBezTo>
                  <a:pt x="1264540" y="198444"/>
                  <a:pt x="1388526" y="659035"/>
                  <a:pt x="1489265" y="620289"/>
                </a:cubicBezTo>
                <a:cubicBezTo>
                  <a:pt x="1590004" y="581543"/>
                  <a:pt x="1644077" y="-16685"/>
                  <a:pt x="1737238" y="357"/>
                </a:cubicBezTo>
                <a:cubicBezTo>
                  <a:pt x="1830399" y="17399"/>
                  <a:pt x="1948340" y="659505"/>
                  <a:pt x="2048230" y="722538"/>
                </a:cubicBezTo>
                <a:cubicBezTo>
                  <a:pt x="2148120" y="785571"/>
                  <a:pt x="2236725" y="383788"/>
                  <a:pt x="2336579" y="378555"/>
                </a:cubicBezTo>
                <a:cubicBezTo>
                  <a:pt x="2436433" y="373322"/>
                  <a:pt x="2508783" y="739213"/>
                  <a:pt x="2647352" y="691142"/>
                </a:cubicBezTo>
                <a:cubicBezTo>
                  <a:pt x="2785921" y="643071"/>
                  <a:pt x="2957097" y="108143"/>
                  <a:pt x="3167991" y="90128"/>
                </a:cubicBezTo>
                <a:cubicBezTo>
                  <a:pt x="3378885" y="72113"/>
                  <a:pt x="3389099" y="557518"/>
                  <a:pt x="3912716" y="583053"/>
                </a:cubicBezTo>
              </a:path>
            </a:pathLst>
          </a:custGeom>
          <a:noFill/>
          <a:ln w="31750" cap="flat" cmpd="sng" algn="ctr">
            <a:solidFill>
              <a:schemeClr val="tx1"/>
            </a:solidFill>
            <a:prstDash val="solid"/>
            <a:round/>
            <a:headEnd type="none" w="med" len="med"/>
            <a:tailEnd type="stealth" w="lg" len="lg"/>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pic>
        <p:nvPicPr>
          <p:cNvPr id="2050" name="Picture 2" descr="Scissors Clipart transparent PNG - StickPNG">
            <a:extLst>
              <a:ext uri="{FF2B5EF4-FFF2-40B4-BE49-F238E27FC236}">
                <a16:creationId xmlns:a16="http://schemas.microsoft.com/office/drawing/2014/main" id="{0FCC8ADC-11A4-3F4A-B2F1-B1F42FE82C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9282135">
            <a:off x="9313290" y="4376436"/>
            <a:ext cx="928350" cy="66338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Scissors Clipart transparent PNG - StickPNG">
            <a:extLst>
              <a:ext uri="{FF2B5EF4-FFF2-40B4-BE49-F238E27FC236}">
                <a16:creationId xmlns:a16="http://schemas.microsoft.com/office/drawing/2014/main" id="{B59899C2-1BF1-A849-A198-4C3BAE3A268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2040142">
            <a:off x="9525995" y="2911330"/>
            <a:ext cx="928350" cy="663385"/>
          </a:xfrm>
          <a:prstGeom prst="rect">
            <a:avLst/>
          </a:prstGeom>
          <a:noFill/>
          <a:extLst>
            <a:ext uri="{909E8E84-426E-40DD-AFC4-6F175D3DCCD1}">
              <a14:hiddenFill xmlns:a14="http://schemas.microsoft.com/office/drawing/2010/main">
                <a:solidFill>
                  <a:srgbClr val="FFFFFF"/>
                </a:solidFill>
              </a14:hiddenFill>
            </a:ext>
          </a:extLst>
        </p:spPr>
      </p:pic>
      <p:sp>
        <p:nvSpPr>
          <p:cNvPr id="26" name="Rounded Rectangle 25">
            <a:extLst>
              <a:ext uri="{FF2B5EF4-FFF2-40B4-BE49-F238E27FC236}">
                <a16:creationId xmlns:a16="http://schemas.microsoft.com/office/drawing/2014/main" id="{0F5763C1-51DA-8547-A4EB-88AFEF4B2AA3}"/>
              </a:ext>
            </a:extLst>
          </p:cNvPr>
          <p:cNvSpPr/>
          <p:nvPr/>
        </p:nvSpPr>
        <p:spPr>
          <a:xfrm>
            <a:off x="895333" y="1412934"/>
            <a:ext cx="10326625" cy="1213455"/>
          </a:xfrm>
          <a:prstGeom prst="roundRect">
            <a:avLst>
              <a:gd name="adj" fmla="val 7944"/>
            </a:avLst>
          </a:prstGeom>
          <a:solidFill>
            <a:schemeClr val="bg1"/>
          </a:solidFill>
          <a:ln w="254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tx1"/>
                </a:solidFill>
              </a:rPr>
              <a:t>Get essentially the same performance guarantees for the algorithm against an adversary, as you could in the stochastic world. </a:t>
            </a:r>
          </a:p>
        </p:txBody>
      </p:sp>
      <p:sp>
        <p:nvSpPr>
          <p:cNvPr id="27" name="Rectangle 26">
            <a:extLst>
              <a:ext uri="{FF2B5EF4-FFF2-40B4-BE49-F238E27FC236}">
                <a16:creationId xmlns:a16="http://schemas.microsoft.com/office/drawing/2014/main" id="{E0287CD9-1BB0-024C-A79F-B22165F7D1CF}"/>
              </a:ext>
            </a:extLst>
          </p:cNvPr>
          <p:cNvSpPr/>
          <p:nvPr/>
        </p:nvSpPr>
        <p:spPr>
          <a:xfrm>
            <a:off x="5305645" y="1184956"/>
            <a:ext cx="1848326" cy="430887"/>
          </a:xfrm>
          <a:prstGeom prst="rect">
            <a:avLst/>
          </a:prstGeom>
          <a:solidFill>
            <a:schemeClr val="bg1"/>
          </a:solidFill>
        </p:spPr>
        <p:txBody>
          <a:bodyPr wrap="none">
            <a:spAutoFit/>
          </a:bodyPr>
          <a:lstStyle/>
          <a:p>
            <a:pPr algn="ctr"/>
            <a:r>
              <a:rPr lang="en-US" sz="2200" b="1" dirty="0">
                <a:solidFill>
                  <a:srgbClr val="C00000"/>
                </a:solidFill>
              </a:rPr>
              <a:t>Ideal Results</a:t>
            </a:r>
          </a:p>
        </p:txBody>
      </p:sp>
      <p:sp>
        <p:nvSpPr>
          <p:cNvPr id="13" name="Content Placeholder 1">
            <a:extLst>
              <a:ext uri="{FF2B5EF4-FFF2-40B4-BE49-F238E27FC236}">
                <a16:creationId xmlns:a16="http://schemas.microsoft.com/office/drawing/2014/main" id="{A597B366-43EA-7F42-B7B1-85CEB68D1116}"/>
              </a:ext>
            </a:extLst>
          </p:cNvPr>
          <p:cNvSpPr>
            <a:spLocks noGrp="1"/>
          </p:cNvSpPr>
          <p:nvPr>
            <p:ph idx="1"/>
          </p:nvPr>
        </p:nvSpPr>
        <p:spPr>
          <a:xfrm>
            <a:off x="895333" y="5516162"/>
            <a:ext cx="9772668" cy="808327"/>
          </a:xfrm>
        </p:spPr>
        <p:txBody>
          <a:bodyPr>
            <a:noAutofit/>
          </a:bodyPr>
          <a:lstStyle/>
          <a:p>
            <a:pPr marL="0" indent="0" algn="ctr">
              <a:buNone/>
            </a:pPr>
            <a:r>
              <a:rPr lang="en-US" sz="2200" dirty="0"/>
              <a:t>Reducing interactions with smooth adaptive adversary to the stochastic world.</a:t>
            </a:r>
          </a:p>
          <a:p>
            <a:pPr marL="0" indent="0" algn="ctr">
              <a:buNone/>
            </a:pPr>
            <a:r>
              <a:rPr lang="en-US" sz="2200" dirty="0"/>
              <a:t>Getting rid of the worst aspect of being adversarial.</a:t>
            </a:r>
          </a:p>
        </p:txBody>
      </p:sp>
    </p:spTree>
    <p:extLst>
      <p:ext uri="{BB962C8B-B14F-4D97-AF65-F5344CB8AC3E}">
        <p14:creationId xmlns:p14="http://schemas.microsoft.com/office/powerpoint/2010/main" val="33103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a:xfrm>
            <a:off x="426720" y="233679"/>
            <a:ext cx="11765280" cy="894715"/>
          </a:xfrm>
        </p:spPr>
        <p:txBody>
          <a:bodyPr>
            <a:normAutofit fontScale="90000"/>
          </a:bodyPr>
          <a:lstStyle/>
          <a:p>
            <a:r>
              <a:rPr lang="en-US" dirty="0"/>
              <a:t>Recipe: Smoothed Analysis with Adaptive Adversaries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9C79E6-C0CB-D64C-B592-1E430CAC556D}"/>
                  </a:ext>
                </a:extLst>
              </p:cNvPr>
              <p:cNvSpPr>
                <a:spLocks noGrp="1"/>
              </p:cNvSpPr>
              <p:nvPr>
                <p:ph idx="1"/>
              </p:nvPr>
            </p:nvSpPr>
            <p:spPr>
              <a:xfrm>
                <a:off x="406399" y="1396810"/>
                <a:ext cx="11379201" cy="4767943"/>
              </a:xfrm>
            </p:spPr>
            <p:txBody>
              <a:bodyPr>
                <a:normAutofit/>
              </a:bodyPr>
              <a:lstStyle/>
              <a:p>
                <a:pPr marL="514350" indent="-514350">
                  <a:lnSpc>
                    <a:spcPct val="100000"/>
                  </a:lnSpc>
                  <a:buFont typeface="+mj-lt"/>
                  <a:buAutoNum type="arabicPeriod"/>
                </a:pPr>
                <a:r>
                  <a:rPr lang="en-US" sz="2200" dirty="0"/>
                  <a:t>Solve the problem for the uniform case.</a:t>
                </a:r>
              </a:p>
              <a:p>
                <a:pPr marL="971550" lvl="1" indent="-514350">
                  <a:lnSpc>
                    <a:spcPct val="100000"/>
                  </a:lnSpc>
                  <a:buFont typeface="+mj-lt"/>
                  <a:buAutoNum type="arabicPeriod"/>
                </a:pPr>
                <a:r>
                  <a:rPr lang="en-US" sz="2200" dirty="0"/>
                  <a:t>Isolate and identify the the steps that rely on anti-concentration. Look at where randomness comes in and identify concentration property, potential functions, or other monotone set functions that implicitly measure concentration of some measure.</a:t>
                </a:r>
              </a:p>
              <a:p>
                <a:pPr marL="514350" indent="-514350">
                  <a:lnSpc>
                    <a:spcPct val="100000"/>
                  </a:lnSpc>
                  <a:buFont typeface="+mj-lt"/>
                  <a:buAutoNum type="arabicPeriod"/>
                </a:pPr>
                <a:r>
                  <a:rPr lang="en-US" sz="2200" dirty="0"/>
                  <a:t>Apply the coupling lemma</a:t>
                </a:r>
              </a:p>
              <a:p>
                <a:pPr marL="971550" lvl="1" indent="-514350">
                  <a:lnSpc>
                    <a:spcPct val="100000"/>
                  </a:lnSpc>
                  <a:buFont typeface="+mj-lt"/>
                  <a:buAutoNum type="arabicPeriod"/>
                </a:pPr>
                <a:r>
                  <a:rPr lang="en-US" sz="2200" dirty="0"/>
                  <a:t>Replace </a:t>
                </a:r>
                <a14:m>
                  <m:oMath xmlns:m="http://schemas.openxmlformats.org/officeDocument/2006/math">
                    <m:r>
                      <a:rPr lang="en-US" sz="2200" b="0" i="1" smtClean="0">
                        <a:latin typeface="Cambria Math" panose="02040503050406030204" pitchFamily="18" charset="0"/>
                      </a:rPr>
                      <m:t>𝑇</m:t>
                    </m:r>
                  </m:oMath>
                </a14:m>
                <a:r>
                  <a:rPr lang="en-US" sz="2200" dirty="0"/>
                  <a:t> round of an adaptive smoothed adversary with </a:t>
                </a:r>
                <a14:m>
                  <m:oMath xmlns:m="http://schemas.openxmlformats.org/officeDocument/2006/math">
                    <m:r>
                      <m:rPr>
                        <m:sty m:val="p"/>
                      </m:rPr>
                      <a:rPr lang="en-US" sz="2200" b="0" i="0" smtClean="0">
                        <a:latin typeface="Cambria Math" panose="02040503050406030204" pitchFamily="18" charset="0"/>
                      </a:rPr>
                      <m:t>T</m:t>
                    </m:r>
                    <m:r>
                      <a:rPr lang="en-US" sz="2200" b="0" i="0" smtClean="0">
                        <a:latin typeface="Cambria Math" panose="02040503050406030204" pitchFamily="18" charset="0"/>
                      </a:rPr>
                      <m:t>/</m:t>
                    </m:r>
                    <m:r>
                      <a:rPr lang="en-US" sz="2200" b="0" i="1" smtClean="0">
                        <a:latin typeface="Cambria Math" panose="02040503050406030204" pitchFamily="18" charset="0"/>
                      </a:rPr>
                      <m:t>𝜎</m:t>
                    </m:r>
                  </m:oMath>
                </a14:m>
                <a:r>
                  <a:rPr lang="en-US" sz="2200" dirty="0"/>
                  <a:t> uniform R.Vs.</a:t>
                </a:r>
              </a:p>
              <a:p>
                <a:pPr marL="971550" lvl="1" indent="-514350">
                  <a:lnSpc>
                    <a:spcPct val="100000"/>
                  </a:lnSpc>
                  <a:buFont typeface="+mj-lt"/>
                  <a:buAutoNum type="arabicPeriod"/>
                </a:pPr>
                <a:r>
                  <a:rPr lang="en-US" sz="2200" dirty="0"/>
                  <a:t>Update the dependence of step 1.1. for </a:t>
                </a:r>
                <a14:m>
                  <m:oMath xmlns:m="http://schemas.openxmlformats.org/officeDocument/2006/math">
                    <m:r>
                      <a:rPr lang="en-US" sz="2200" i="1">
                        <a:solidFill>
                          <a:schemeClr val="accent2"/>
                        </a:solidFill>
                        <a:latin typeface="Cambria Math" panose="02040503050406030204" pitchFamily="18" charset="0"/>
                      </a:rPr>
                      <m:t>𝑇</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𝜎</m:t>
                    </m:r>
                    <m:r>
                      <a:rPr lang="en-US" sz="2200" i="1">
                        <a:solidFill>
                          <a:schemeClr val="accent2"/>
                        </a:solidFill>
                        <a:latin typeface="Cambria Math" panose="02040503050406030204" pitchFamily="18" charset="0"/>
                      </a:rPr>
                      <m:t> </m:t>
                    </m:r>
                  </m:oMath>
                </a14:m>
                <a:r>
                  <a:rPr lang="en-US" sz="2200" dirty="0"/>
                  <a:t>uniform R.Vs.</a:t>
                </a:r>
              </a:p>
              <a:p>
                <a:pPr marL="914400" lvl="2" indent="0">
                  <a:lnSpc>
                    <a:spcPct val="100000"/>
                  </a:lnSpc>
                  <a:buNone/>
                </a:pPr>
                <a:r>
                  <a:rPr lang="en-US" sz="2200" dirty="0">
                    <a:sym typeface="Wingdings" pitchFamily="2" charset="2"/>
                  </a:rPr>
                  <a:t>The property </a:t>
                </a: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𝑋</m:t>
                        </m:r>
                      </m:e>
                      <m:sub>
                        <m:r>
                          <a:rPr lang="en-US" sz="2200" i="1">
                            <a:solidFill>
                              <a:schemeClr val="accent2"/>
                            </a:solidFill>
                            <a:latin typeface="Cambria Math" panose="02040503050406030204" pitchFamily="18" charset="0"/>
                          </a:rPr>
                          <m:t>𝑇</m:t>
                        </m:r>
                      </m:sub>
                    </m:sSub>
                    <m:r>
                      <a:rPr lang="en-US" sz="2200" i="1">
                        <a:solidFill>
                          <a:schemeClr val="accent2"/>
                        </a:solidFill>
                        <a:latin typeface="Cambria Math" panose="02040503050406030204" pitchFamily="18" charset="0"/>
                      </a:rPr>
                      <m:t>⊆</m:t>
                    </m:r>
                  </m:oMath>
                </a14:m>
                <a:r>
                  <a:rPr lang="en-US" sz="2200" dirty="0">
                    <a:solidFill>
                      <a:schemeClr val="accent2"/>
                    </a:solidFill>
                  </a:rPr>
                  <a:t> </a:t>
                </a: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m:t>
                        </m:r>
                        <m:r>
                          <a:rPr lang="en-US" sz="2200" b="0" i="1" smtClean="0">
                            <a:solidFill>
                              <a:schemeClr val="accent2"/>
                            </a:solidFill>
                            <a:latin typeface="Cambria Math" panose="02040503050406030204" pitchFamily="18" charset="0"/>
                          </a:rPr>
                          <m:t>/</m:t>
                        </m:r>
                        <m:r>
                          <a:rPr lang="en-US" sz="2200" b="0" i="1" smtClean="0">
                            <a:solidFill>
                              <a:schemeClr val="accent2"/>
                            </a:solidFill>
                            <a:latin typeface="Cambria Math" panose="02040503050406030204" pitchFamily="18" charset="0"/>
                          </a:rPr>
                          <m:t>𝜎</m:t>
                        </m:r>
                      </m:sub>
                    </m:sSub>
                  </m:oMath>
                </a14:m>
                <a:r>
                  <a:rPr lang="en-US" sz="2200" dirty="0">
                    <a:sym typeface="Wingdings" pitchFamily="2" charset="2"/>
                  </a:rPr>
                  <a:t> can only increases </a:t>
                </a:r>
                <a:r>
                  <a:rPr lang="en-US" sz="2200" dirty="0"/>
                  <a:t>concentration, potential functions, or other monotone set functions.</a:t>
                </a:r>
              </a:p>
              <a:p>
                <a:pPr marL="914400" lvl="2" indent="0">
                  <a:lnSpc>
                    <a:spcPct val="100000"/>
                  </a:lnSpc>
                  <a:buNone/>
                </a:pPr>
                <a:r>
                  <a:rPr lang="en-US" sz="2200" dirty="0">
                    <a:sym typeface="Wingdings" pitchFamily="2" charset="2"/>
                  </a:rPr>
                  <a:t> </a:t>
                </a:r>
                <a14:m>
                  <m:oMath xmlns:m="http://schemas.openxmlformats.org/officeDocument/2006/math">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1</m:t>
                        </m:r>
                      </m:sub>
                    </m:sSub>
                    <m:r>
                      <a:rPr lang="en-US" sz="2200" i="1">
                        <a:solidFill>
                          <a:schemeClr val="accent2"/>
                        </a:solidFill>
                        <a:latin typeface="Cambria Math" panose="02040503050406030204" pitchFamily="18" charset="0"/>
                      </a:rPr>
                      <m:t>…, </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𝑍</m:t>
                        </m:r>
                      </m:e>
                      <m:sub>
                        <m:r>
                          <a:rPr lang="en-US" sz="2200" i="1">
                            <a:solidFill>
                              <a:schemeClr val="accent2"/>
                            </a:solidFill>
                            <a:latin typeface="Cambria Math" panose="02040503050406030204" pitchFamily="18" charset="0"/>
                          </a:rPr>
                          <m:t>𝑇</m:t>
                        </m:r>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𝜎</m:t>
                        </m:r>
                      </m:sub>
                    </m:sSub>
                  </m:oMath>
                </a14:m>
                <a:r>
                  <a:rPr lang="en-US" sz="2200" dirty="0"/>
                  <a:t> are uniform, so only moderate increase in concentration, etc.</a:t>
                </a:r>
              </a:p>
              <a:p>
                <a:pPr marL="514350" indent="-514350">
                  <a:lnSpc>
                    <a:spcPct val="100000"/>
                  </a:lnSpc>
                  <a:buFont typeface="+mj-lt"/>
                  <a:buAutoNum type="arabicPeriod"/>
                </a:pPr>
                <a:r>
                  <a:rPr lang="en-US" sz="2200" dirty="0"/>
                  <a:t>Put it all back together, use the original algorithm and analysis technique.</a:t>
                </a:r>
              </a:p>
            </p:txBody>
          </p:sp>
        </mc:Choice>
        <mc:Fallback xmlns="">
          <p:sp>
            <p:nvSpPr>
              <p:cNvPr id="4" name="Content Placeholder 3">
                <a:extLst>
                  <a:ext uri="{FF2B5EF4-FFF2-40B4-BE49-F238E27FC236}">
                    <a16:creationId xmlns:a16="http://schemas.microsoft.com/office/drawing/2014/main" id="{C89C79E6-C0CB-D64C-B592-1E430CAC556D}"/>
                  </a:ext>
                </a:extLst>
              </p:cNvPr>
              <p:cNvSpPr>
                <a:spLocks noGrp="1" noRot="1" noChangeAspect="1" noMove="1" noResize="1" noEditPoints="1" noAdjustHandles="1" noChangeArrowheads="1" noChangeShapeType="1" noTextEdit="1"/>
              </p:cNvSpPr>
              <p:nvPr>
                <p:ph idx="1"/>
              </p:nvPr>
            </p:nvSpPr>
            <p:spPr>
              <a:xfrm>
                <a:off x="406399" y="1396810"/>
                <a:ext cx="11379201" cy="4767943"/>
              </a:xfrm>
              <a:blipFill>
                <a:blip r:embed="rId3"/>
                <a:stretch>
                  <a:fillRect l="-781" t="-531" r="-558"/>
                </a:stretch>
              </a:blipFill>
            </p:spPr>
            <p:txBody>
              <a:bodyPr/>
              <a:lstStyle/>
              <a:p>
                <a:r>
                  <a:rPr lang="en-US">
                    <a:noFill/>
                  </a:rPr>
                  <a:t> </a:t>
                </a:r>
              </a:p>
            </p:txBody>
          </p:sp>
        </mc:Fallback>
      </mc:AlternateContent>
    </p:spTree>
    <p:extLst>
      <p:ext uri="{BB962C8B-B14F-4D97-AF65-F5344CB8AC3E}">
        <p14:creationId xmlns:p14="http://schemas.microsoft.com/office/powerpoint/2010/main" val="126278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4" end="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F23DBB-FE8F-344C-A62F-1EB1077446F9}"/>
              </a:ext>
            </a:extLst>
          </p:cNvPr>
          <p:cNvSpPr>
            <a:spLocks noGrp="1"/>
          </p:cNvSpPr>
          <p:nvPr>
            <p:ph idx="1"/>
          </p:nvPr>
        </p:nvSpPr>
        <p:spPr>
          <a:xfrm>
            <a:off x="426720" y="1342102"/>
            <a:ext cx="11369040" cy="4990117"/>
          </a:xfrm>
        </p:spPr>
        <p:txBody>
          <a:bodyPr>
            <a:normAutofit/>
          </a:bodyPr>
          <a:lstStyle/>
          <a:p>
            <a:pPr marL="0" indent="0">
              <a:buNone/>
            </a:pPr>
            <a:r>
              <a:rPr lang="en-US" dirty="0"/>
              <a:t>Applications to other problems where Minmax and repeated games have influenced. </a:t>
            </a:r>
          </a:p>
          <a:p>
            <a:endParaRPr lang="en-US" dirty="0"/>
          </a:p>
          <a:p>
            <a:r>
              <a:rPr lang="en-US" dirty="0"/>
              <a:t>Online Learning (in the talk) </a:t>
            </a:r>
          </a:p>
          <a:p>
            <a:r>
              <a:rPr lang="en-US" dirty="0"/>
              <a:t>Online Discrepancy Minimization </a:t>
            </a:r>
          </a:p>
          <a:p>
            <a:r>
              <a:rPr lang="en-US" dirty="0"/>
              <a:t>Data Driven Algorithm Design</a:t>
            </a:r>
          </a:p>
          <a:p>
            <a:r>
              <a:rPr lang="en-US" dirty="0"/>
              <a:t>Differential Privacy (Using slightly simpler techniques </a:t>
            </a:r>
            <a:r>
              <a:rPr lang="en-US" dirty="0">
                <a:solidFill>
                  <a:schemeClr val="accent6">
                    <a:lumMod val="75000"/>
                  </a:schemeClr>
                </a:solidFill>
              </a:rPr>
              <a:t>H</a:t>
            </a:r>
            <a:r>
              <a:rPr lang="en-US" dirty="0">
                <a:solidFill>
                  <a:schemeClr val="accent6"/>
                </a:solidFill>
              </a:rPr>
              <a:t>., </a:t>
            </a:r>
            <a:r>
              <a:rPr lang="en-US" dirty="0" err="1">
                <a:solidFill>
                  <a:schemeClr val="accent6"/>
                </a:solidFill>
              </a:rPr>
              <a:t>Roughgarden</a:t>
            </a:r>
            <a:r>
              <a:rPr lang="en-US" dirty="0">
                <a:solidFill>
                  <a:schemeClr val="accent6"/>
                </a:solidFill>
              </a:rPr>
              <a:t>, and Shetty 20</a:t>
            </a:r>
            <a:r>
              <a:rPr lang="en-US" dirty="0"/>
              <a:t>)</a:t>
            </a:r>
          </a:p>
        </p:txBody>
      </p:sp>
      <p:sp>
        <p:nvSpPr>
          <p:cNvPr id="3" name="Title 2">
            <a:extLst>
              <a:ext uri="{FF2B5EF4-FFF2-40B4-BE49-F238E27FC236}">
                <a16:creationId xmlns:a16="http://schemas.microsoft.com/office/drawing/2014/main" id="{AE71F730-E791-9048-8ECB-C1056CDEE360}"/>
              </a:ext>
            </a:extLst>
          </p:cNvPr>
          <p:cNvSpPr>
            <a:spLocks noGrp="1"/>
          </p:cNvSpPr>
          <p:nvPr>
            <p:ph type="title"/>
          </p:nvPr>
        </p:nvSpPr>
        <p:spPr/>
        <p:txBody>
          <a:bodyPr/>
          <a:lstStyle/>
          <a:p>
            <a:r>
              <a:rPr lang="en-US" dirty="0"/>
              <a:t>Applications</a:t>
            </a:r>
          </a:p>
        </p:txBody>
      </p:sp>
    </p:spTree>
    <p:extLst>
      <p:ext uri="{BB962C8B-B14F-4D97-AF65-F5344CB8AC3E}">
        <p14:creationId xmlns:p14="http://schemas.microsoft.com/office/powerpoint/2010/main" val="1057801492"/>
      </p:ext>
    </p:extLst>
  </p:cSld>
  <p:clrMapOvr>
    <a:masterClrMapping/>
  </p:clrMapOvr>
  <mc:AlternateContent xmlns:mc="http://schemas.openxmlformats.org/markup-compatibility/2006">
    <mc:Choice xmlns:p14="http://schemas.microsoft.com/office/powerpoint/2010/main" Requires="p14">
      <p:transition spd="slow" p14:dur="2000" advTm="22550"/>
    </mc:Choice>
    <mc:Fallback>
      <p:transition spd="slow" advTm="2255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7766" y="965453"/>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860018" y="678497"/>
            <a:ext cx="4406054" cy="646331"/>
          </a:xfrm>
          <a:prstGeom prst="rect">
            <a:avLst/>
          </a:prstGeom>
          <a:solidFill>
            <a:schemeClr val="bg1"/>
          </a:solidFill>
        </p:spPr>
        <p:txBody>
          <a:bodyPr wrap="square">
            <a:spAutoFit/>
          </a:bodyPr>
          <a:lstStyle/>
          <a:p>
            <a:pPr algn="ctr"/>
            <a:r>
              <a:rPr lang="en-US" sz="3600" b="1" dirty="0">
                <a:solidFill>
                  <a:schemeClr val="accent2"/>
                </a:solidFill>
                <a:latin typeface="Cambria Math" charset="0"/>
                <a:ea typeface="Cambria Math" charset="0"/>
                <a:cs typeface="Cambria Math" charset="0"/>
              </a:rPr>
              <a:t>Important  Message</a:t>
            </a:r>
            <a:endParaRPr lang="en-US" sz="3600" b="1" dirty="0">
              <a:solidFill>
                <a:schemeClr val="accent2"/>
              </a:solidFill>
            </a:endParaRPr>
          </a:p>
        </p:txBody>
      </p:sp>
      <p:sp>
        <p:nvSpPr>
          <p:cNvPr id="6" name="Rectangle 5"/>
          <p:cNvSpPr/>
          <p:nvPr/>
        </p:nvSpPr>
        <p:spPr>
          <a:xfrm>
            <a:off x="607765" y="5771944"/>
            <a:ext cx="10930658" cy="137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4392" y="2856394"/>
            <a:ext cx="2342054" cy="1613415"/>
          </a:xfrm>
          <a:prstGeom prst="rect">
            <a:avLst/>
          </a:prstGeom>
        </p:spPr>
      </p:pic>
      <p:sp>
        <p:nvSpPr>
          <p:cNvPr id="8" name="TextBox 7">
            <a:extLst>
              <a:ext uri="{FF2B5EF4-FFF2-40B4-BE49-F238E27FC236}">
                <a16:creationId xmlns:a16="http://schemas.microsoft.com/office/drawing/2014/main" id="{DEB4B80A-7F2D-DC4C-B799-1E3E0EF22D10}"/>
              </a:ext>
            </a:extLst>
          </p:cNvPr>
          <p:cNvSpPr txBox="1"/>
          <p:nvPr/>
        </p:nvSpPr>
        <p:spPr>
          <a:xfrm>
            <a:off x="607765" y="1653429"/>
            <a:ext cx="6725266" cy="1384995"/>
          </a:xfrm>
          <a:prstGeom prst="rect">
            <a:avLst/>
          </a:prstGeom>
          <a:noFill/>
        </p:spPr>
        <p:txBody>
          <a:bodyPr wrap="square" rtlCol="0">
            <a:spAutoFit/>
          </a:bodyPr>
          <a:lstStyle/>
          <a:p>
            <a:pPr algn="ctr"/>
            <a:r>
              <a:rPr lang="en-US" sz="2800" dirty="0"/>
              <a:t>Learnability’s sensitive dependence on adversarial assumptions is partly “brittle” and won’t be observed in the nature.</a:t>
            </a:r>
          </a:p>
        </p:txBody>
      </p:sp>
      <p:sp>
        <p:nvSpPr>
          <p:cNvPr id="11" name="TextBox 10">
            <a:extLst>
              <a:ext uri="{FF2B5EF4-FFF2-40B4-BE49-F238E27FC236}">
                <a16:creationId xmlns:a16="http://schemas.microsoft.com/office/drawing/2014/main" id="{A0F7B62F-B414-2B43-A097-234CBE0D2B02}"/>
              </a:ext>
            </a:extLst>
          </p:cNvPr>
          <p:cNvSpPr txBox="1"/>
          <p:nvPr/>
        </p:nvSpPr>
        <p:spPr>
          <a:xfrm>
            <a:off x="-59199" y="3928130"/>
            <a:ext cx="8137572" cy="954107"/>
          </a:xfrm>
          <a:prstGeom prst="rect">
            <a:avLst/>
          </a:prstGeom>
          <a:noFill/>
        </p:spPr>
        <p:txBody>
          <a:bodyPr wrap="square" rtlCol="0">
            <a:spAutoFit/>
          </a:bodyPr>
          <a:lstStyle/>
          <a:p>
            <a:pPr algn="ctr"/>
            <a:r>
              <a:rPr lang="en-US" sz="2800" dirty="0"/>
              <a:t>We need a reevaluation of the adversarial nature.</a:t>
            </a:r>
          </a:p>
        </p:txBody>
      </p:sp>
    </p:spTree>
    <p:extLst>
      <p:ext uri="{BB962C8B-B14F-4D97-AF65-F5344CB8AC3E}">
        <p14:creationId xmlns:p14="http://schemas.microsoft.com/office/powerpoint/2010/main" val="2721739712"/>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8579BE-8C2B-E542-A23C-E5D2BA941D88}"/>
              </a:ext>
            </a:extLst>
          </p:cNvPr>
          <p:cNvSpPr>
            <a:spLocks noGrp="1"/>
          </p:cNvSpPr>
          <p:nvPr>
            <p:ph type="title"/>
          </p:nvPr>
        </p:nvSpPr>
        <p:spPr/>
        <p:txBody>
          <a:bodyPr/>
          <a:lstStyle/>
          <a:p>
            <a:r>
              <a:rPr lang="en-US" dirty="0"/>
              <a:t>Important questions</a:t>
            </a:r>
          </a:p>
        </p:txBody>
      </p:sp>
      <p:sp>
        <p:nvSpPr>
          <p:cNvPr id="10" name="TextBox 9">
            <a:extLst>
              <a:ext uri="{FF2B5EF4-FFF2-40B4-BE49-F238E27FC236}">
                <a16:creationId xmlns:a16="http://schemas.microsoft.com/office/drawing/2014/main" id="{6E2C55D3-4622-63E4-5F63-D79D85B03E87}"/>
              </a:ext>
            </a:extLst>
          </p:cNvPr>
          <p:cNvSpPr txBox="1"/>
          <p:nvPr/>
        </p:nvSpPr>
        <p:spPr>
          <a:xfrm>
            <a:off x="426720" y="1226635"/>
            <a:ext cx="11493933" cy="6001643"/>
          </a:xfrm>
          <a:prstGeom prst="rect">
            <a:avLst/>
          </a:prstGeom>
          <a:noFill/>
        </p:spPr>
        <p:txBody>
          <a:bodyPr wrap="square">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1" baseline="0" dirty="0"/>
              <a:t>Bottom line: </a:t>
            </a:r>
            <a:r>
              <a:rPr lang="en-US" sz="2400" baseline="0" dirty="0"/>
              <a:t>We can’t protect against every type of misuse, in our learning algorithms.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2400" dirty="0"/>
          </a:p>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a:t>What type of misuse is the most important?</a:t>
            </a:r>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Platforms versus services.</a:t>
            </a:r>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Misuse by content creators harm outsized number of users.</a:t>
            </a:r>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t>Misuse by individuals (intending on the misuse), seems to have more limited harm.</a:t>
            </a:r>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dirty="0"/>
              <a:t>When misuse leads to statistical invalidity.</a:t>
            </a:r>
            <a:endParaRPr lang="en-US" sz="2400" baseline="0"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sz="2400"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a:t>Common approach to </a:t>
            </a:r>
            <a:r>
              <a:rPr lang="en-US" sz="2400" dirty="0"/>
              <a:t>limiting misuse:</a:t>
            </a:r>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t>Amending the data set with examples of misuse </a:t>
            </a:r>
            <a:r>
              <a:rPr lang="en-US" sz="2400" baseline="0" dirty="0">
                <a:sym typeface="Wingdings" pitchFamily="2" charset="2"/>
              </a:rPr>
              <a:t> inherent failure mode of safety.</a:t>
            </a:r>
            <a:endParaRPr lang="en-US" sz="2400" baseline="0" dirty="0"/>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400" baseline="0" dirty="0"/>
              <a:t>Even loosely defined </a:t>
            </a:r>
            <a:r>
              <a:rPr lang="en-US" sz="2400" dirty="0"/>
              <a:t>safety </a:t>
            </a:r>
            <a:r>
              <a:rPr lang="en-US" sz="2400" baseline="0" dirty="0"/>
              <a:t>goals can be implemented more effectively than ad hoc data set amendment.</a:t>
            </a:r>
          </a:p>
          <a:p>
            <a:pPr marR="0" algn="l" defTabSz="457200" rtl="0" eaLnBrk="1" fontAlgn="auto" latinLnBrk="0" hangingPunct="1">
              <a:lnSpc>
                <a:spcPct val="100000"/>
              </a:lnSpc>
              <a:spcBef>
                <a:spcPts val="0"/>
              </a:spcBef>
              <a:spcAft>
                <a:spcPts val="0"/>
              </a:spcAft>
              <a:buClrTx/>
              <a:buSzTx/>
              <a:tabLst/>
              <a:defRPr/>
            </a:pPr>
            <a:r>
              <a:rPr lang="en-US" sz="2400" dirty="0">
                <a:sym typeface="Wingdings" pitchFamily="2" charset="2"/>
              </a:rPr>
              <a:t> e.g., the adversary can adapt, but uncertainty, lack of knowledge, and noise impact how precisely the adversary can target vulnerabilities.</a:t>
            </a:r>
            <a:endParaRPr lang="en-US" sz="2400" dirty="0"/>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baseline="0" dirty="0"/>
          </a:p>
          <a:p>
            <a:pPr marL="342900" marR="0" indent="-34290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400" baseline="0" dirty="0"/>
          </a:p>
        </p:txBody>
      </p:sp>
    </p:spTree>
    <p:extLst>
      <p:ext uri="{BB962C8B-B14F-4D97-AF65-F5344CB8AC3E}">
        <p14:creationId xmlns:p14="http://schemas.microsoft.com/office/powerpoint/2010/main" val="1924451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604434" y="4672241"/>
            <a:ext cx="389388"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07245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E009-28AF-9E4D-8FB3-D6DF6E93EA4B}"/>
              </a:ext>
            </a:extLst>
          </p:cNvPr>
          <p:cNvSpPr/>
          <p:nvPr/>
        </p:nvSpPr>
        <p:spPr>
          <a:xfrm>
            <a:off x="1403722"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91485369-DE69-614F-B540-6693888EE9AE}"/>
              </a:ext>
            </a:extLst>
          </p:cNvPr>
          <p:cNvSpPr/>
          <p:nvPr/>
        </p:nvSpPr>
        <p:spPr bwMode="auto">
          <a:xfrm>
            <a:off x="1416797" y="378764"/>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Offline (Stochastic) Learning</a:t>
            </a:r>
          </a:p>
        </p:txBody>
      </p:sp>
      <p:sp>
        <p:nvSpPr>
          <p:cNvPr id="7" name="Rectangle 6">
            <a:extLst>
              <a:ext uri="{FF2B5EF4-FFF2-40B4-BE49-F238E27FC236}">
                <a16:creationId xmlns:a16="http://schemas.microsoft.com/office/drawing/2014/main" id="{FC61E7B5-183D-4D4F-9D4C-4C18FAA28C7E}"/>
              </a:ext>
            </a:extLst>
          </p:cNvPr>
          <p:cNvSpPr/>
          <p:nvPr/>
        </p:nvSpPr>
        <p:spPr>
          <a:xfrm>
            <a:off x="1403722"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A565F97F-A8A2-B24B-AB77-0E92D03792E4}"/>
              </a:ext>
            </a:extLst>
          </p:cNvPr>
          <p:cNvSpPr/>
          <p:nvPr/>
        </p:nvSpPr>
        <p:spPr>
          <a:xfrm>
            <a:off x="1403722"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2" name="Rectangle 11">
            <a:extLst>
              <a:ext uri="{FF2B5EF4-FFF2-40B4-BE49-F238E27FC236}">
                <a16:creationId xmlns:a16="http://schemas.microsoft.com/office/drawing/2014/main" id="{72BCF46A-E1F3-8548-A399-9AE355556192}"/>
              </a:ext>
            </a:extLst>
          </p:cNvPr>
          <p:cNvSpPr/>
          <p:nvPr/>
        </p:nvSpPr>
        <p:spPr bwMode="auto">
          <a:xfrm>
            <a:off x="400401" y="378767"/>
            <a:ext cx="914400" cy="5943600"/>
          </a:xfrm>
          <a:prstGeom prst="rect">
            <a:avLst/>
          </a:prstGeom>
          <a:solidFill>
            <a:srgbClr val="011893"/>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dirty="0">
                <a:solidFill>
                  <a:schemeClr val="bg1"/>
                </a:solidFill>
                <a:ea typeface="Cambria Math" panose="02040503050406030204" pitchFamily="18" charset="0"/>
                <a:cs typeface="Geneva" pitchFamily="-110" charset="-128"/>
              </a:rPr>
              <a:t>Adversarial Interactions</a:t>
            </a:r>
          </a:p>
        </p:txBody>
      </p:sp>
      <p:sp>
        <p:nvSpPr>
          <p:cNvPr id="13" name="Rectangle 12">
            <a:extLst>
              <a:ext uri="{FF2B5EF4-FFF2-40B4-BE49-F238E27FC236}">
                <a16:creationId xmlns:a16="http://schemas.microsoft.com/office/drawing/2014/main" id="{C903DED8-8137-D343-BA31-8B684C92BB5B}"/>
              </a:ext>
            </a:extLst>
          </p:cNvPr>
          <p:cNvSpPr/>
          <p:nvPr/>
        </p:nvSpPr>
        <p:spPr>
          <a:xfrm>
            <a:off x="1403722"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Pentagon 15">
            <a:extLst>
              <a:ext uri="{FF2B5EF4-FFF2-40B4-BE49-F238E27FC236}">
                <a16:creationId xmlns:a16="http://schemas.microsoft.com/office/drawing/2014/main" id="{B47CF070-8791-394F-9959-C4ED221880B3}"/>
              </a:ext>
            </a:extLst>
          </p:cNvPr>
          <p:cNvSpPr/>
          <p:nvPr/>
        </p:nvSpPr>
        <p:spPr bwMode="auto">
          <a:xfrm>
            <a:off x="1416797" y="1590345"/>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Online (Adversarial) Learning</a:t>
            </a:r>
          </a:p>
        </p:txBody>
      </p:sp>
      <p:sp>
        <p:nvSpPr>
          <p:cNvPr id="17" name="Pentagon 16">
            <a:extLst>
              <a:ext uri="{FF2B5EF4-FFF2-40B4-BE49-F238E27FC236}">
                <a16:creationId xmlns:a16="http://schemas.microsoft.com/office/drawing/2014/main" id="{BBF6C0FE-3352-0345-9337-0117D0D8932B}"/>
              </a:ext>
            </a:extLst>
          </p:cNvPr>
          <p:cNvSpPr/>
          <p:nvPr/>
        </p:nvSpPr>
        <p:spPr bwMode="auto">
          <a:xfrm>
            <a:off x="1416797" y="2801926"/>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Zero-Sum Games and Solution Concepts</a:t>
            </a:r>
          </a:p>
        </p:txBody>
      </p:sp>
      <p:sp>
        <p:nvSpPr>
          <p:cNvPr id="18" name="Pentagon 17">
            <a:extLst>
              <a:ext uri="{FF2B5EF4-FFF2-40B4-BE49-F238E27FC236}">
                <a16:creationId xmlns:a16="http://schemas.microsoft.com/office/drawing/2014/main" id="{373CF6E1-C188-9349-91BE-26D5386A6532}"/>
              </a:ext>
            </a:extLst>
          </p:cNvPr>
          <p:cNvSpPr/>
          <p:nvPr/>
        </p:nvSpPr>
        <p:spPr bwMode="auto">
          <a:xfrm>
            <a:off x="1416797" y="4013507"/>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Nicer than worst-case adversaries</a:t>
            </a:r>
          </a:p>
        </p:txBody>
      </p:sp>
      <p:sp>
        <p:nvSpPr>
          <p:cNvPr id="19" name="Pentagon 18">
            <a:extLst>
              <a:ext uri="{FF2B5EF4-FFF2-40B4-BE49-F238E27FC236}">
                <a16:creationId xmlns:a16="http://schemas.microsoft.com/office/drawing/2014/main" id="{5625D788-A527-3A45-9108-CCB0DA1C8214}"/>
              </a:ext>
            </a:extLst>
          </p:cNvPr>
          <p:cNvSpPr/>
          <p:nvPr/>
        </p:nvSpPr>
        <p:spPr bwMode="auto">
          <a:xfrm>
            <a:off x="1416797" y="5225087"/>
            <a:ext cx="3657600" cy="1097280"/>
          </a:xfrm>
          <a:prstGeom prst="homePlate">
            <a:avLst/>
          </a:prstGeom>
          <a:solidFill>
            <a:srgbClr val="0432FF"/>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Computational aspects</a:t>
            </a:r>
          </a:p>
        </p:txBody>
      </p:sp>
      <p:sp>
        <p:nvSpPr>
          <p:cNvPr id="2" name="Rectangle 1">
            <a:extLst>
              <a:ext uri="{FF2B5EF4-FFF2-40B4-BE49-F238E27FC236}">
                <a16:creationId xmlns:a16="http://schemas.microsoft.com/office/drawing/2014/main" id="{E97B47B9-1B2E-8B47-BB06-6D57777A5B5B}"/>
              </a:ext>
            </a:extLst>
          </p:cNvPr>
          <p:cNvSpPr/>
          <p:nvPr/>
        </p:nvSpPr>
        <p:spPr>
          <a:xfrm>
            <a:off x="1377218" y="5168715"/>
            <a:ext cx="6216278" cy="1176484"/>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03CA6D4-177A-2641-B840-AD14643468A8}"/>
              </a:ext>
            </a:extLst>
          </p:cNvPr>
          <p:cNvSpPr/>
          <p:nvPr/>
        </p:nvSpPr>
        <p:spPr>
          <a:xfrm>
            <a:off x="1377218" y="290075"/>
            <a:ext cx="6216278" cy="3665504"/>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1120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p:nvPr/>
        </p:nvCxnSpPr>
        <p:spPr>
          <a:xfrm>
            <a:off x="604434" y="1128394"/>
            <a:ext cx="0" cy="525690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599804" y="1425681"/>
            <a:ext cx="570104"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91167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114B-671C-DE41-9FC9-8A32FD74C83D}"/>
              </a:ext>
            </a:extLst>
          </p:cNvPr>
          <p:cNvSpPr>
            <a:spLocks noGrp="1"/>
          </p:cNvSpPr>
          <p:nvPr>
            <p:ph type="title"/>
          </p:nvPr>
        </p:nvSpPr>
        <p:spPr/>
        <p:txBody>
          <a:bodyPr/>
          <a:lstStyle/>
          <a:p>
            <a:r>
              <a:rPr lang="en-US" dirty="0"/>
              <a:t>More on Computational Aspects Tomorrow</a:t>
            </a:r>
          </a:p>
        </p:txBody>
      </p:sp>
      <p:sp>
        <p:nvSpPr>
          <p:cNvPr id="3" name="Content Placeholder 2">
            <a:extLst>
              <a:ext uri="{FF2B5EF4-FFF2-40B4-BE49-F238E27FC236}">
                <a16:creationId xmlns:a16="http://schemas.microsoft.com/office/drawing/2014/main" id="{B4992D2E-7480-0246-8E6E-4C83C3E33D09}"/>
              </a:ext>
            </a:extLst>
          </p:cNvPr>
          <p:cNvSpPr>
            <a:spLocks noGrp="1"/>
          </p:cNvSpPr>
          <p:nvPr>
            <p:ph idx="1"/>
          </p:nvPr>
        </p:nvSpPr>
        <p:spPr>
          <a:xfrm>
            <a:off x="426720" y="1290626"/>
            <a:ext cx="11369040" cy="5203826"/>
          </a:xfrm>
        </p:spPr>
        <p:txBody>
          <a:bodyPr>
            <a:normAutofit/>
          </a:bodyPr>
          <a:lstStyle/>
          <a:p>
            <a:pPr marL="0" indent="0">
              <a:buNone/>
            </a:pPr>
            <a:r>
              <a:rPr lang="en-US" sz="2400" dirty="0"/>
              <a:t>Up to now, we have established strict ordering between the statistical difficulty of learning tasks. </a:t>
            </a:r>
          </a:p>
          <a:p>
            <a:pPr marL="0" indent="0">
              <a:buNone/>
            </a:pPr>
            <a:endParaRPr lang="en-US" sz="2400" dirty="0"/>
          </a:p>
          <a:p>
            <a:r>
              <a:rPr lang="en-US" sz="2400" dirty="0"/>
              <a:t>Algorithmically, is computation against an adaptive adversary strictly harder than a stochastic ones? </a:t>
            </a:r>
            <a:r>
              <a:rPr lang="en-US" sz="2400" dirty="0">
                <a:solidFill>
                  <a:schemeClr val="accent6"/>
                </a:solidFill>
              </a:rPr>
              <a:t>[also discussed in </a:t>
            </a:r>
            <a:r>
              <a:rPr lang="en-US" sz="2400" dirty="0" err="1">
                <a:solidFill>
                  <a:schemeClr val="accent6"/>
                </a:solidFill>
              </a:rPr>
              <a:t>Costis’s</a:t>
            </a:r>
            <a:r>
              <a:rPr lang="en-US" sz="2400" dirty="0">
                <a:solidFill>
                  <a:schemeClr val="accent6"/>
                </a:solidFill>
              </a:rPr>
              <a:t> tutorial]</a:t>
            </a:r>
            <a:endParaRPr lang="en-US" sz="2400" dirty="0"/>
          </a:p>
          <a:p>
            <a:r>
              <a:rPr lang="en-US" sz="2400" dirty="0"/>
              <a:t>How sensitive are the computational result on the specific adversarial assumptions, e.g., worst-case versus smoothed analysis.</a:t>
            </a:r>
          </a:p>
          <a:p>
            <a:r>
              <a:rPr lang="en-US" sz="2400" dirty="0"/>
              <a:t>Elegant framework of game value relaxations of</a:t>
            </a:r>
            <a:r>
              <a:rPr lang="en-US" sz="2400" dirty="0">
                <a:solidFill>
                  <a:schemeClr val="accent6"/>
                </a:solidFill>
              </a:rPr>
              <a:t> Sridharan, Shamir, Rakhlin’12.</a:t>
            </a:r>
            <a:endParaRPr lang="en-US" sz="2400" dirty="0"/>
          </a:p>
          <a:p>
            <a:pPr lvl="1">
              <a:buFont typeface="Wingdings" pitchFamily="2" charset="2"/>
              <a:buChar char="à"/>
            </a:pPr>
            <a:r>
              <a:rPr lang="en-US" dirty="0"/>
              <a:t>Direct connection between statistical aspects online computation and algorithm design.</a:t>
            </a:r>
          </a:p>
          <a:p>
            <a:r>
              <a:rPr lang="en-US" sz="2400" dirty="0"/>
              <a:t>What are combinatorial structures that make efficient online learning possible?</a:t>
            </a:r>
          </a:p>
          <a:p>
            <a:pPr marL="0" indent="0">
              <a:buNone/>
            </a:pPr>
            <a:endParaRPr lang="en-US" sz="2400" dirty="0">
              <a:sym typeface="Wingdings" pitchFamily="2" charset="2"/>
            </a:endParaRPr>
          </a:p>
        </p:txBody>
      </p:sp>
    </p:spTree>
    <p:extLst>
      <p:ext uri="{BB962C8B-B14F-4D97-AF65-F5344CB8AC3E}">
        <p14:creationId xmlns:p14="http://schemas.microsoft.com/office/powerpoint/2010/main" val="206497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24"/>
          <p:cNvSpPr/>
          <p:nvPr/>
        </p:nvSpPr>
        <p:spPr bwMode="auto">
          <a:xfrm>
            <a:off x="6119635" y="1668988"/>
            <a:ext cx="356616" cy="1828800"/>
          </a:xfrm>
          <a:prstGeom prst="rect">
            <a:avLst/>
          </a:prstGeom>
          <a:solidFill>
            <a:schemeClr val="accent1">
              <a:lumMod val="40000"/>
              <a:lumOff val="60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26" name="Rectangle 25"/>
          <p:cNvSpPr/>
          <p:nvPr/>
        </p:nvSpPr>
        <p:spPr bwMode="auto">
          <a:xfrm rot="16200000">
            <a:off x="6116684" y="1657986"/>
            <a:ext cx="356616" cy="1837943"/>
          </a:xfrm>
          <a:prstGeom prst="rect">
            <a:avLst/>
          </a:prstGeom>
          <a:solidFill>
            <a:schemeClr val="accent2">
              <a:lumMod val="40000"/>
              <a:lumOff val="60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graphicFrame>
        <p:nvGraphicFramePr>
          <p:cNvPr id="27" name="Table 26"/>
          <p:cNvGraphicFramePr>
            <a:graphicFrameLocks noGrp="1"/>
          </p:cNvGraphicFramePr>
          <p:nvPr>
            <p:extLst>
              <p:ext uri="{D42A27DB-BD31-4B8C-83A1-F6EECF244321}">
                <p14:modId xmlns:p14="http://schemas.microsoft.com/office/powerpoint/2010/main" val="1131456354"/>
              </p:ext>
            </p:extLst>
          </p:nvPr>
        </p:nvGraphicFramePr>
        <p:xfrm>
          <a:off x="5376500" y="1656127"/>
          <a:ext cx="1828455" cy="1828800"/>
        </p:xfrm>
        <a:graphic>
          <a:graphicData uri="http://schemas.openxmlformats.org/drawingml/2006/table">
            <a:tbl>
              <a:tblPr firstRow="1" bandRow="1">
                <a:tableStyleId>{2D5ABB26-0587-4C30-8999-92F81FD0307C}</a:tableStyleId>
              </a:tblPr>
              <a:tblGrid>
                <a:gridCol w="365691">
                  <a:extLst>
                    <a:ext uri="{9D8B030D-6E8A-4147-A177-3AD203B41FA5}">
                      <a16:colId xmlns:a16="http://schemas.microsoft.com/office/drawing/2014/main" val="20000"/>
                    </a:ext>
                  </a:extLst>
                </a:gridCol>
                <a:gridCol w="365691">
                  <a:extLst>
                    <a:ext uri="{9D8B030D-6E8A-4147-A177-3AD203B41FA5}">
                      <a16:colId xmlns:a16="http://schemas.microsoft.com/office/drawing/2014/main" val="20001"/>
                    </a:ext>
                  </a:extLst>
                </a:gridCol>
                <a:gridCol w="365691">
                  <a:extLst>
                    <a:ext uri="{9D8B030D-6E8A-4147-A177-3AD203B41FA5}">
                      <a16:colId xmlns:a16="http://schemas.microsoft.com/office/drawing/2014/main" val="20002"/>
                    </a:ext>
                  </a:extLst>
                </a:gridCol>
                <a:gridCol w="365691">
                  <a:extLst>
                    <a:ext uri="{9D8B030D-6E8A-4147-A177-3AD203B41FA5}">
                      <a16:colId xmlns:a16="http://schemas.microsoft.com/office/drawing/2014/main" val="20003"/>
                    </a:ext>
                  </a:extLst>
                </a:gridCol>
                <a:gridCol w="365691">
                  <a:extLst>
                    <a:ext uri="{9D8B030D-6E8A-4147-A177-3AD203B41FA5}">
                      <a16:colId xmlns:a16="http://schemas.microsoft.com/office/drawing/2014/main" val="20004"/>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760">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5760">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cxnSp>
        <p:nvCxnSpPr>
          <p:cNvPr id="36" name="Straight Arrow Connector 35"/>
          <p:cNvCxnSpPr>
            <a:cxnSpLocks/>
            <a:endCxn id="27" idx="0"/>
          </p:cNvCxnSpPr>
          <p:nvPr/>
        </p:nvCxnSpPr>
        <p:spPr bwMode="auto">
          <a:xfrm rot="16200000" flipV="1">
            <a:off x="7699721" y="247135"/>
            <a:ext cx="53417" cy="2871403"/>
          </a:xfrm>
          <a:prstGeom prst="bentConnector3">
            <a:avLst>
              <a:gd name="adj1" fmla="val 1044727"/>
            </a:avLst>
          </a:prstGeom>
          <a:solidFill>
            <a:schemeClr val="accent1"/>
          </a:solidFill>
          <a:ln w="25400" cap="flat" cmpd="sng" algn="ctr">
            <a:solidFill>
              <a:schemeClr val="tx1"/>
            </a:solidFill>
            <a:prstDash val="solid"/>
            <a:round/>
            <a:headEnd type="none" w="med" len="med"/>
            <a:tailEnd type="triangle"/>
          </a:ln>
          <a:effectLst/>
        </p:spPr>
      </p:cxnSp>
      <p:grpSp>
        <p:nvGrpSpPr>
          <p:cNvPr id="38" name="Group 37"/>
          <p:cNvGrpSpPr/>
          <p:nvPr/>
        </p:nvGrpSpPr>
        <p:grpSpPr>
          <a:xfrm>
            <a:off x="4253677" y="2362281"/>
            <a:ext cx="1122822" cy="369331"/>
            <a:chOff x="5037467" y="3000050"/>
            <a:chExt cx="1235106" cy="323427"/>
          </a:xfrm>
        </p:grpSpPr>
        <p:cxnSp>
          <p:nvCxnSpPr>
            <p:cNvPr id="39" name="Straight Arrow Connector 38"/>
            <p:cNvCxnSpPr>
              <a:endCxn id="27" idx="1"/>
            </p:cNvCxnSpPr>
            <p:nvPr/>
          </p:nvCxnSpPr>
          <p:spPr bwMode="auto">
            <a:xfrm>
              <a:off x="5037467" y="3278197"/>
              <a:ext cx="1235106"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40" name="TextBox 39"/>
                <p:cNvSpPr txBox="1"/>
                <p:nvPr/>
              </p:nvSpPr>
              <p:spPr>
                <a:xfrm>
                  <a:off x="5245202" y="3000050"/>
                  <a:ext cx="421568" cy="323427"/>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i="1" dirty="0">
                                <a:solidFill>
                                  <a:srgbClr val="022DAC"/>
                                </a:solidFill>
                                <a:latin typeface="Cambria Math" panose="02040503050406030204" pitchFamily="18" charset="0"/>
                              </a:rPr>
                            </m:ctrlPr>
                          </m:sSubPr>
                          <m:e>
                            <m:r>
                              <a:rPr lang="en-US" i="1" dirty="0">
                                <a:solidFill>
                                  <a:srgbClr val="022DAC"/>
                                </a:solidFill>
                                <a:latin typeface="Cambria Math" charset="0"/>
                              </a:rPr>
                              <m:t>𝑥</m:t>
                            </m:r>
                          </m:e>
                          <m:sub>
                            <m:r>
                              <a:rPr lang="en-US" i="1" dirty="0">
                                <a:solidFill>
                                  <a:srgbClr val="022DAC"/>
                                </a:solidFill>
                                <a:latin typeface="Cambria Math" charset="0"/>
                              </a:rPr>
                              <m:t>𝑡</m:t>
                            </m:r>
                            <m:r>
                              <a:rPr lang="en-US" i="1" dirty="0">
                                <a:solidFill>
                                  <a:srgbClr val="022DAC"/>
                                </a:solidFill>
                                <a:latin typeface="Cambria Math" charset="0"/>
                              </a:rPr>
                              <m:t> </m:t>
                            </m:r>
                          </m:sub>
                        </m:sSub>
                      </m:oMath>
                    </m:oMathPara>
                  </a14:m>
                  <a:endParaRPr lang="en-US" dirty="0">
                    <a:solidFill>
                      <a:srgbClr val="022DAC"/>
                    </a:solidFill>
                  </a:endParaRPr>
                </a:p>
              </p:txBody>
            </p:sp>
          </mc:Choice>
          <mc:Fallback xmlns="">
            <p:sp>
              <p:nvSpPr>
                <p:cNvPr id="40" name="TextBox 39"/>
                <p:cNvSpPr txBox="1">
                  <a:spLocks noRot="1" noChangeAspect="1" noMove="1" noResize="1" noEditPoints="1" noAdjustHandles="1" noChangeArrowheads="1" noChangeShapeType="1" noTextEdit="1"/>
                </p:cNvSpPr>
                <p:nvPr/>
              </p:nvSpPr>
              <p:spPr>
                <a:xfrm>
                  <a:off x="5245202" y="3000050"/>
                  <a:ext cx="421568" cy="323427"/>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Rectangle 1"/>
              <p:cNvSpPr/>
              <p:nvPr/>
            </p:nvSpPr>
            <p:spPr>
              <a:xfrm>
                <a:off x="594537" y="4269422"/>
                <a:ext cx="11086186" cy="1241558"/>
              </a:xfrm>
              <a:prstGeom prst="rect">
                <a:avLst/>
              </a:prstGeom>
            </p:spPr>
            <p:txBody>
              <a:bodyPr wrap="square">
                <a:spAutoFit/>
              </a:bodyPr>
              <a:lstStyle/>
              <a:p>
                <a:r>
                  <a:rPr lang="en-US" sz="2300" dirty="0">
                    <a:latin typeface="Cambria Math" charset="0"/>
                    <a:ea typeface="Cambria Math" charset="0"/>
                    <a:cs typeface="Cambria Math" charset="0"/>
                    <a:sym typeface="Wingdings"/>
                  </a:rPr>
                  <a:t>There is an algorithm with average regret </a:t>
                </a:r>
                <a14:m>
                  <m:oMath xmlns:m="http://schemas.openxmlformats.org/officeDocument/2006/math">
                    <m:r>
                      <a:rPr lang="en-US" sz="2300" b="1" i="1">
                        <a:solidFill>
                          <a:schemeClr val="accent2"/>
                        </a:solidFill>
                        <a:latin typeface="Cambria Math" charset="0"/>
                        <a:ea typeface="Cambria Math" charset="0"/>
                        <a:cs typeface="Cambria Math" charset="0"/>
                        <a:sym typeface="Wingdings"/>
                      </a:rPr>
                      <m:t>𝑶</m:t>
                    </m:r>
                    <m:d>
                      <m:dPr>
                        <m:ctrlPr>
                          <a:rPr lang="is-IS" sz="2300" b="1" i="1">
                            <a:solidFill>
                              <a:schemeClr val="accent2"/>
                            </a:solidFill>
                            <a:latin typeface="Cambria Math" panose="02040503050406030204" pitchFamily="18" charset="0"/>
                            <a:ea typeface="Cambria Math" charset="0"/>
                            <a:cs typeface="Cambria Math" charset="0"/>
                            <a:sym typeface="Wingdings"/>
                          </a:rPr>
                        </m:ctrlPr>
                      </m:dPr>
                      <m:e>
                        <m:rad>
                          <m:radPr>
                            <m:degHide m:val="on"/>
                            <m:ctrlPr>
                              <a:rPr lang="is-IS" sz="2300" b="1" i="1">
                                <a:solidFill>
                                  <a:schemeClr val="accent2"/>
                                </a:solidFill>
                                <a:latin typeface="Cambria Math" panose="02040503050406030204" pitchFamily="18" charset="0"/>
                                <a:ea typeface="Cambria Math" charset="0"/>
                                <a:cs typeface="Cambria Math" charset="0"/>
                                <a:sym typeface="Wingdings"/>
                              </a:rPr>
                            </m:ctrlPr>
                          </m:radPr>
                          <m:deg/>
                          <m:e>
                            <m:f>
                              <m:fPr>
                                <m:ctrlPr>
                                  <a:rPr lang="en-US" sz="2300" b="1" i="1" smtClean="0">
                                    <a:solidFill>
                                      <a:schemeClr val="accent2"/>
                                    </a:solidFill>
                                    <a:latin typeface="Cambria Math" panose="02040503050406030204" pitchFamily="18" charset="0"/>
                                    <a:ea typeface="Cambria Math" charset="0"/>
                                    <a:cs typeface="Cambria Math" charset="0"/>
                                    <a:sym typeface="Wingdings"/>
                                  </a:rPr>
                                </m:ctrlPr>
                              </m:fPr>
                              <m:num>
                                <m:func>
                                  <m:funcPr>
                                    <m:ctrlPr>
                                      <a:rPr lang="en-US" sz="2300" b="1" i="1">
                                        <a:solidFill>
                                          <a:schemeClr val="accent2"/>
                                        </a:solidFill>
                                        <a:latin typeface="Cambria Math" panose="02040503050406030204" pitchFamily="18" charset="0"/>
                                        <a:ea typeface="Cambria Math" charset="0"/>
                                        <a:cs typeface="Cambria Math" charset="0"/>
                                        <a:sym typeface="Wingdings"/>
                                      </a:rPr>
                                    </m:ctrlPr>
                                  </m:funcPr>
                                  <m:fName>
                                    <m:r>
                                      <a:rPr lang="en-US" sz="2300" b="1">
                                        <a:solidFill>
                                          <a:schemeClr val="accent2"/>
                                        </a:solidFill>
                                        <a:latin typeface="Cambria Math" charset="0"/>
                                        <a:ea typeface="Cambria Math" charset="0"/>
                                        <a:cs typeface="Cambria Math" charset="0"/>
                                        <a:sym typeface="Wingdings"/>
                                      </a:rPr>
                                      <m:t>𝐥𝐨𝐠</m:t>
                                    </m:r>
                                  </m:fName>
                                  <m:e>
                                    <m:d>
                                      <m:dPr>
                                        <m:begChr m:val="|"/>
                                        <m:endChr m:val="|"/>
                                        <m:ctrlPr>
                                          <a:rPr lang="en-US" sz="2300" b="1" i="1">
                                            <a:solidFill>
                                              <a:schemeClr val="accent2"/>
                                            </a:solidFill>
                                            <a:latin typeface="Cambria Math" panose="02040503050406030204" pitchFamily="18" charset="0"/>
                                            <a:ea typeface="Cambria Math" charset="0"/>
                                            <a:cs typeface="Cambria Math" charset="0"/>
                                            <a:sym typeface="Wingdings"/>
                                          </a:rPr>
                                        </m:ctrlPr>
                                      </m:dPr>
                                      <m:e>
                                        <m:r>
                                          <a:rPr lang="en-US" sz="2300" b="1" i="1">
                                            <a:solidFill>
                                              <a:schemeClr val="accent2"/>
                                            </a:solidFill>
                                            <a:latin typeface="Cambria Math" charset="0"/>
                                            <a:ea typeface="Cambria Math" charset="0"/>
                                            <a:cs typeface="Cambria Math" charset="0"/>
                                            <a:sym typeface="Wingdings"/>
                                          </a:rPr>
                                          <m:t>𝓧</m:t>
                                        </m:r>
                                      </m:e>
                                    </m:d>
                                  </m:e>
                                </m:func>
                              </m:num>
                              <m:den>
                                <m:r>
                                  <a:rPr lang="en-US" sz="2300" b="1" i="1" smtClean="0">
                                    <a:solidFill>
                                      <a:schemeClr val="accent2"/>
                                    </a:solidFill>
                                    <a:latin typeface="Cambria Math" panose="02040503050406030204" pitchFamily="18" charset="0"/>
                                    <a:ea typeface="Cambria Math" charset="0"/>
                                    <a:cs typeface="Cambria Math" charset="0"/>
                                    <a:sym typeface="Wingdings"/>
                                  </a:rPr>
                                  <m:t>𝑻</m:t>
                                </m:r>
                              </m:den>
                            </m:f>
                          </m:e>
                        </m:rad>
                      </m:e>
                    </m:d>
                  </m:oMath>
                </a14:m>
                <a:r>
                  <a:rPr lang="en-US" sz="2300" dirty="0">
                    <a:solidFill>
                      <a:schemeClr val="accent2"/>
                    </a:solidFill>
                    <a:latin typeface="Cambria Math" charset="0"/>
                    <a:ea typeface="Cambria Math" charset="0"/>
                    <a:cs typeface="Cambria Math" charset="0"/>
                    <a:sym typeface="Wingdings"/>
                  </a:rPr>
                  <a:t> </a:t>
                </a:r>
                <a:r>
                  <a:rPr lang="en-US" sz="2300" dirty="0">
                    <a:latin typeface="Cambria Math" charset="0"/>
                    <a:ea typeface="Cambria Math" charset="0"/>
                    <a:cs typeface="Cambria Math" charset="0"/>
                    <a:sym typeface="Wingdings"/>
                  </a:rPr>
                  <a:t>and runtime </a:t>
                </a:r>
                <a14:m>
                  <m:oMath xmlns:m="http://schemas.openxmlformats.org/officeDocument/2006/math">
                    <m:r>
                      <a:rPr lang="en-US" sz="2300" b="1" i="1">
                        <a:solidFill>
                          <a:schemeClr val="accent2"/>
                        </a:solidFill>
                        <a:latin typeface="Cambria Math" charset="0"/>
                        <a:ea typeface="Cambria Math" charset="0"/>
                        <a:cs typeface="Cambria Math" charset="0"/>
                        <a:sym typeface="Wingdings"/>
                      </a:rPr>
                      <m:t>𝐎</m:t>
                    </m:r>
                    <m:d>
                      <m:dPr>
                        <m:ctrlPr>
                          <a:rPr lang="en-US" sz="2300" b="1" i="1">
                            <a:solidFill>
                              <a:schemeClr val="accent2"/>
                            </a:solidFill>
                            <a:latin typeface="Cambria Math" panose="02040503050406030204" pitchFamily="18" charset="0"/>
                            <a:ea typeface="Cambria Math" charset="0"/>
                            <a:cs typeface="Cambria Math" charset="0"/>
                            <a:sym typeface="Wingdings"/>
                          </a:rPr>
                        </m:ctrlPr>
                      </m:dPr>
                      <m:e>
                        <m:r>
                          <a:rPr lang="en-US" sz="2300" b="1" i="1">
                            <a:solidFill>
                              <a:schemeClr val="accent2"/>
                            </a:solidFill>
                            <a:latin typeface="Cambria Math" charset="0"/>
                            <a:ea typeface="Cambria Math" charset="0"/>
                            <a:cs typeface="Cambria Math" charset="0"/>
                            <a:sym typeface="Wingdings"/>
                          </a:rPr>
                          <m:t>𝑻</m:t>
                        </m:r>
                        <m:d>
                          <m:dPr>
                            <m:begChr m:val="|"/>
                            <m:endChr m:val="|"/>
                            <m:ctrlPr>
                              <a:rPr lang="en-US" sz="2300" b="1" i="1">
                                <a:solidFill>
                                  <a:schemeClr val="accent2"/>
                                </a:solidFill>
                                <a:latin typeface="Cambria Math" panose="02040503050406030204" pitchFamily="18" charset="0"/>
                                <a:ea typeface="Cambria Math" charset="0"/>
                                <a:cs typeface="Cambria Math" charset="0"/>
                                <a:sym typeface="Wingdings"/>
                              </a:rPr>
                            </m:ctrlPr>
                          </m:dPr>
                          <m:e>
                            <m:r>
                              <a:rPr lang="en-US" sz="2300" b="1" i="1">
                                <a:solidFill>
                                  <a:schemeClr val="accent2"/>
                                </a:solidFill>
                                <a:latin typeface="Cambria Math" charset="0"/>
                                <a:ea typeface="Cambria Math" charset="0"/>
                                <a:cs typeface="Cambria Math" charset="0"/>
                                <a:sym typeface="Wingdings"/>
                              </a:rPr>
                              <m:t>𝓧</m:t>
                            </m:r>
                          </m:e>
                        </m:d>
                      </m:e>
                    </m:d>
                    <m:r>
                      <a:rPr lang="en-US" sz="2300" b="1">
                        <a:solidFill>
                          <a:srgbClr val="379801"/>
                        </a:solidFill>
                        <a:latin typeface="Cambria Math" charset="0"/>
                        <a:ea typeface="Cambria Math" charset="0"/>
                        <a:cs typeface="Cambria Math" charset="0"/>
                        <a:sym typeface="Wingdings"/>
                      </a:rPr>
                      <m:t>.</m:t>
                    </m:r>
                  </m:oMath>
                </a14:m>
                <a:endParaRPr lang="en-US" sz="2300" b="1" dirty="0">
                  <a:solidFill>
                    <a:srgbClr val="FF0000"/>
                  </a:solidFill>
                  <a:latin typeface="Cambria Math" charset="0"/>
                  <a:ea typeface="Cambria Math" charset="0"/>
                  <a:cs typeface="Cambria Math" charset="0"/>
                </a:endParaRPr>
              </a:p>
              <a:p>
                <a:pPr algn="ctr"/>
                <a:r>
                  <a:rPr lang="en-US" sz="2300" b="1" u="sng" dirty="0">
                    <a:latin typeface="Cambria Math" charset="0"/>
                    <a:ea typeface="Cambria Math" charset="0"/>
                    <a:cs typeface="Cambria Math" charset="0"/>
                  </a:rPr>
                  <a:t> </a:t>
                </a:r>
                <a:endParaRPr lang="en-US" sz="2300" dirty="0">
                  <a:latin typeface="Cambria Math" charset="0"/>
                  <a:ea typeface="Cambria Math" charset="0"/>
                  <a:cs typeface="Cambria Math"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594537" y="4269422"/>
                <a:ext cx="11086186" cy="1241558"/>
              </a:xfrm>
              <a:prstGeom prst="rect">
                <a:avLst/>
              </a:prstGeom>
              <a:blipFill>
                <a:blip r:embed="rId11"/>
                <a:stretch>
                  <a:fillRect l="-9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p:cNvSpPr txBox="1"/>
              <p:nvPr/>
            </p:nvSpPr>
            <p:spPr>
              <a:xfrm>
                <a:off x="6119635" y="1243443"/>
                <a:ext cx="393240" cy="246221"/>
              </a:xfrm>
              <a:prstGeom prst="rect">
                <a:avLst/>
              </a:prstGeom>
              <a:solidFill>
                <a:schemeClr val="bg1"/>
              </a:solidFill>
            </p:spPr>
            <p:txBody>
              <a:bodyPr wrap="square" rtlCol="0">
                <a:spAutoFit/>
              </a:bodyPr>
              <a:lstStyle/>
              <a:p>
                <a:pPr>
                  <a:lnSpc>
                    <a:spcPct val="50000"/>
                  </a:lnSpc>
                </a:pPr>
                <a14:m>
                  <m:oMathPara xmlns:m="http://schemas.openxmlformats.org/officeDocument/2006/math">
                    <m:oMathParaPr>
                      <m:jc m:val="centerGroup"/>
                    </m:oMathParaPr>
                    <m:oMath xmlns:m="http://schemas.openxmlformats.org/officeDocument/2006/math">
                      <m:sSub>
                        <m:sSubPr>
                          <m:ctrlPr>
                            <a:rPr lang="en-US" sz="2000" i="1" dirty="0">
                              <a:solidFill>
                                <a:srgbClr val="C00000"/>
                              </a:solidFill>
                              <a:latin typeface="Cambria Math" panose="02040503050406030204" pitchFamily="18" charset="0"/>
                            </a:rPr>
                          </m:ctrlPr>
                        </m:sSubPr>
                        <m:e>
                          <m:r>
                            <a:rPr lang="en-US" sz="2000" i="1" dirty="0">
                              <a:solidFill>
                                <a:srgbClr val="C00000"/>
                              </a:solidFill>
                              <a:latin typeface="Cambria Math" charset="0"/>
                            </a:rPr>
                            <m:t>𝑦</m:t>
                          </m:r>
                        </m:e>
                        <m:sub>
                          <m:r>
                            <a:rPr lang="en-US" sz="2000" i="1" dirty="0">
                              <a:solidFill>
                                <a:srgbClr val="C00000"/>
                              </a:solidFill>
                              <a:latin typeface="Cambria Math" charset="0"/>
                            </a:rPr>
                            <m:t>𝑡</m:t>
                          </m:r>
                          <m:r>
                            <a:rPr lang="en-US" sz="2000" i="1" dirty="0">
                              <a:solidFill>
                                <a:srgbClr val="FF0000"/>
                              </a:solidFill>
                              <a:latin typeface="Cambria Math" charset="0"/>
                            </a:rPr>
                            <m:t> </m:t>
                          </m:r>
                        </m:sub>
                      </m:sSub>
                    </m:oMath>
                  </m:oMathPara>
                </a14:m>
                <a:endParaRPr lang="en-US" sz="2000" dirty="0">
                  <a:solidFill>
                    <a:srgbClr val="022DAC"/>
                  </a:solidFill>
                </a:endParaRPr>
              </a:p>
            </p:txBody>
          </p:sp>
        </mc:Choice>
        <mc:Fallback xmlns="">
          <p:sp>
            <p:nvSpPr>
              <p:cNvPr id="81" name="TextBox 80"/>
              <p:cNvSpPr txBox="1">
                <a:spLocks noRot="1" noChangeAspect="1" noMove="1" noResize="1" noEditPoints="1" noAdjustHandles="1" noChangeArrowheads="1" noChangeShapeType="1" noTextEdit="1"/>
              </p:cNvSpPr>
              <p:nvPr/>
            </p:nvSpPr>
            <p:spPr>
              <a:xfrm>
                <a:off x="6119635" y="1243443"/>
                <a:ext cx="393240" cy="246221"/>
              </a:xfrm>
              <a:prstGeom prst="rect">
                <a:avLst/>
              </a:prstGeom>
              <a:blipFill>
                <a:blip r:embed="rId12"/>
                <a:stretch>
                  <a:fillRect r="-15625" b="-38095"/>
                </a:stretch>
              </a:blipFill>
            </p:spPr>
            <p:txBody>
              <a:bodyPr/>
              <a:lstStyle/>
              <a:p>
                <a:r>
                  <a:rPr lang="en-US">
                    <a:noFill/>
                  </a:rPr>
                  <a:t> </a:t>
                </a:r>
              </a:p>
            </p:txBody>
          </p:sp>
        </mc:Fallback>
      </mc:AlternateContent>
      <p:pic>
        <p:nvPicPr>
          <p:cNvPr id="30" name="Picture 29" descr="stick_figure_search_clues_1600_clr_1814-e1360778164687.png"/>
          <p:cNvPicPr>
            <a:picLocks noChangeAspect="1"/>
          </p:cNvPicPr>
          <p:nvPr/>
        </p:nvPicPr>
        <p:blipFill>
          <a:blip r:embed="rId13">
            <a:extLst>
              <a:ext uri="{28A0092B-C50C-407E-A947-70E740481C1C}">
                <a14:useLocalDpi xmlns:a14="http://schemas.microsoft.com/office/drawing/2010/main"/>
              </a:ext>
            </a:extLst>
          </a:blip>
          <a:stretch>
            <a:fillRect/>
          </a:stretch>
        </p:blipFill>
        <p:spPr>
          <a:xfrm flipH="1">
            <a:off x="2135530" y="855192"/>
            <a:ext cx="1755272" cy="1800564"/>
          </a:xfrm>
          <a:prstGeom prst="rect">
            <a:avLst/>
          </a:prstGeom>
        </p:spPr>
      </p:pic>
      <p:grpSp>
        <p:nvGrpSpPr>
          <p:cNvPr id="31" name="Group 30"/>
          <p:cNvGrpSpPr/>
          <p:nvPr/>
        </p:nvGrpSpPr>
        <p:grpSpPr>
          <a:xfrm>
            <a:off x="8674764" y="1289865"/>
            <a:ext cx="1639155" cy="1368310"/>
            <a:chOff x="7348542" y="2194785"/>
            <a:chExt cx="1803070" cy="1505141"/>
          </a:xfrm>
        </p:grpSpPr>
        <p:pic>
          <p:nvPicPr>
            <p:cNvPr id="32" name="Picture 31"/>
            <p:cNvPicPr>
              <a:picLocks noChangeAspect="1"/>
            </p:cNvPicPr>
            <p:nvPr/>
          </p:nvPicPr>
          <p:blipFill>
            <a:blip r:embed="rId14">
              <a:clrChange>
                <a:clrFrom>
                  <a:srgbClr val="FFFFFF"/>
                </a:clrFrom>
                <a:clrTo>
                  <a:srgbClr val="FFFFFF">
                    <a:alpha val="0"/>
                  </a:srgbClr>
                </a:clrTo>
              </a:clrChange>
            </a:blip>
            <a:stretch>
              <a:fillRect/>
            </a:stretch>
          </p:blipFill>
          <p:spPr>
            <a:xfrm>
              <a:off x="7348542" y="2194785"/>
              <a:ext cx="1131068" cy="1468920"/>
            </a:xfrm>
            <a:prstGeom prst="rect">
              <a:avLst/>
            </a:prstGeom>
          </p:spPr>
        </p:pic>
        <p:pic>
          <p:nvPicPr>
            <p:cNvPr id="33" name="Picture 32"/>
            <p:cNvPicPr>
              <a:picLocks noChangeAspect="1"/>
            </p:cNvPicPr>
            <p:nvPr/>
          </p:nvPicPr>
          <p:blipFill rotWithShape="1">
            <a:blip r:embed="rId15" cstate="print">
              <a:extLst>
                <a:ext uri="{28A0092B-C50C-407E-A947-70E740481C1C}">
                  <a14:useLocalDpi xmlns:a14="http://schemas.microsoft.com/office/drawing/2010/main"/>
                </a:ext>
              </a:extLst>
            </a:blip>
            <a:srcRect/>
            <a:stretch/>
          </p:blipFill>
          <p:spPr>
            <a:xfrm rot="5787010">
              <a:off x="8270355" y="2818669"/>
              <a:ext cx="439937" cy="1322577"/>
            </a:xfrm>
            <a:prstGeom prst="rect">
              <a:avLst/>
            </a:prstGeom>
          </p:spPr>
        </p:pic>
      </p:grpSp>
      <mc:AlternateContent xmlns:mc="http://schemas.openxmlformats.org/markup-compatibility/2006" xmlns:a14="http://schemas.microsoft.com/office/drawing/2010/main">
        <mc:Choice Requires="a14">
          <p:sp>
            <p:nvSpPr>
              <p:cNvPr id="43" name="Rectangle 42"/>
              <p:cNvSpPr/>
              <p:nvPr/>
            </p:nvSpPr>
            <p:spPr>
              <a:xfrm>
                <a:off x="1135622" y="2307289"/>
                <a:ext cx="3315991" cy="707886"/>
              </a:xfrm>
              <a:prstGeom prst="rect">
                <a:avLst/>
              </a:prstGeom>
            </p:spPr>
            <p:txBody>
              <a:bodyPr wrap="square">
                <a:spAutoFit/>
              </a:bodyPr>
              <a:lstStyle/>
              <a:p>
                <a:r>
                  <a:rPr lang="en-US" sz="2000" dirty="0">
                    <a:latin typeface="Cambria Math" charset="0"/>
                    <a:ea typeface="Cambria Math" charset="0"/>
                    <a:cs typeface="Cambria Math" charset="0"/>
                    <a:sym typeface="Wingdings"/>
                  </a:rPr>
                  <a:t>Learner picks a strategy </a:t>
                </a:r>
                <a14:m>
                  <m:oMath xmlns:m="http://schemas.openxmlformats.org/officeDocument/2006/math">
                    <m:sSub>
                      <m:sSubPr>
                        <m:ctrlPr>
                          <a:rPr lang="en-US" sz="2000" i="1">
                            <a:solidFill>
                              <a:srgbClr val="0432FF"/>
                            </a:solidFill>
                            <a:latin typeface="Cambria Math" panose="02040503050406030204" pitchFamily="18" charset="0"/>
                            <a:ea typeface="Cambria Math" charset="0"/>
                            <a:cs typeface="Cambria Math" charset="0"/>
                            <a:sym typeface="Wingdings"/>
                          </a:rPr>
                        </m:ctrlPr>
                      </m:sSubPr>
                      <m:e>
                        <m:r>
                          <a:rPr lang="en-US" sz="2000" i="1">
                            <a:solidFill>
                              <a:srgbClr val="0432FF"/>
                            </a:solidFill>
                            <a:latin typeface="Cambria Math" charset="0"/>
                            <a:ea typeface="Cambria Math" charset="0"/>
                            <a:cs typeface="Cambria Math" charset="0"/>
                            <a:sym typeface="Wingdings"/>
                          </a:rPr>
                          <m:t>𝑥</m:t>
                        </m:r>
                      </m:e>
                      <m:sub>
                        <m:r>
                          <a:rPr lang="en-US" sz="2000" i="1">
                            <a:solidFill>
                              <a:srgbClr val="0432FF"/>
                            </a:solidFill>
                            <a:latin typeface="Cambria Math" charset="0"/>
                            <a:ea typeface="Cambria Math" charset="0"/>
                            <a:cs typeface="Cambria Math" charset="0"/>
                            <a:sym typeface="Wingdings"/>
                          </a:rPr>
                          <m:t>𝑡</m:t>
                        </m:r>
                      </m:sub>
                    </m:sSub>
                  </m:oMath>
                </a14:m>
                <a:r>
                  <a:rPr lang="en-US" sz="2000" dirty="0">
                    <a:latin typeface="Cambria Math" charset="0"/>
                    <a:ea typeface="Cambria Math" charset="0"/>
                    <a:cs typeface="Cambria Math" charset="0"/>
                    <a:sym typeface="Wingdings"/>
                  </a:rPr>
                  <a:t> from </a:t>
                </a:r>
                <a14:m>
                  <m:oMath xmlns:m="http://schemas.openxmlformats.org/officeDocument/2006/math">
                    <m:r>
                      <a:rPr lang="en-US" sz="2000" i="1">
                        <a:solidFill>
                          <a:srgbClr val="0432FF"/>
                        </a:solidFill>
                        <a:latin typeface="Cambria Math" charset="0"/>
                        <a:ea typeface="Cambria Math" charset="0"/>
                        <a:cs typeface="Cambria Math" charset="0"/>
                        <a:sym typeface="Wingdings"/>
                      </a:rPr>
                      <m:t>𝒳</m:t>
                    </m:r>
                  </m:oMath>
                </a14:m>
                <a:r>
                  <a:rPr lang="en-US" sz="2000" dirty="0">
                    <a:latin typeface="Cambria Math" charset="0"/>
                    <a:ea typeface="Cambria Math" charset="0"/>
                    <a:cs typeface="Cambria Math" charset="0"/>
                    <a:sym typeface="Wingdings"/>
                  </a:rPr>
                  <a:t> at random</a:t>
                </a:r>
              </a:p>
            </p:txBody>
          </p:sp>
        </mc:Choice>
        <mc:Fallback xmlns="">
          <p:sp>
            <p:nvSpPr>
              <p:cNvPr id="43" name="Rectangle 42"/>
              <p:cNvSpPr>
                <a:spLocks noRot="1" noChangeAspect="1" noMove="1" noResize="1" noEditPoints="1" noAdjustHandles="1" noChangeArrowheads="1" noChangeShapeType="1" noTextEdit="1"/>
              </p:cNvSpPr>
              <p:nvPr/>
            </p:nvSpPr>
            <p:spPr>
              <a:xfrm>
                <a:off x="1135622" y="2307289"/>
                <a:ext cx="3315991" cy="707886"/>
              </a:xfrm>
              <a:prstGeom prst="rect">
                <a:avLst/>
              </a:prstGeom>
              <a:blipFill>
                <a:blip r:embed="rId16"/>
                <a:stretch>
                  <a:fillRect l="-1908" t="-3509"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Rectangle 43"/>
              <p:cNvSpPr/>
              <p:nvPr/>
            </p:nvSpPr>
            <p:spPr>
              <a:xfrm>
                <a:off x="8198721" y="2708429"/>
                <a:ext cx="2836284" cy="707886"/>
              </a:xfrm>
              <a:prstGeom prst="rect">
                <a:avLst/>
              </a:prstGeom>
            </p:spPr>
            <p:txBody>
              <a:bodyPr wrap="square">
                <a:spAutoFit/>
              </a:bodyPr>
              <a:lstStyle/>
              <a:p>
                <a:r>
                  <a:rPr lang="en-US" sz="2000" dirty="0">
                    <a:latin typeface="Cambria Math" charset="0"/>
                    <a:ea typeface="Cambria Math" charset="0"/>
                    <a:cs typeface="Cambria Math" charset="0"/>
                    <a:sym typeface="Wingdings"/>
                  </a:rPr>
                  <a:t>Adversary picks a strategy </a:t>
                </a:r>
                <a14:m>
                  <m:oMath xmlns:m="http://schemas.openxmlformats.org/officeDocument/2006/math">
                    <m:sSub>
                      <m:sSubPr>
                        <m:ctrlPr>
                          <a:rPr lang="en-US" sz="2000" i="1">
                            <a:solidFill>
                              <a:srgbClr val="BD0202"/>
                            </a:solidFill>
                            <a:latin typeface="Cambria Math" panose="02040503050406030204" pitchFamily="18" charset="0"/>
                            <a:ea typeface="Cambria Math" charset="0"/>
                            <a:cs typeface="Cambria Math" charset="0"/>
                            <a:sym typeface="Wingdings"/>
                          </a:rPr>
                        </m:ctrlPr>
                      </m:sSubPr>
                      <m:e>
                        <m:r>
                          <a:rPr lang="en-US" sz="2000" i="1">
                            <a:solidFill>
                              <a:srgbClr val="BD0202"/>
                            </a:solidFill>
                            <a:latin typeface="Cambria Math" charset="0"/>
                            <a:ea typeface="Cambria Math" charset="0"/>
                            <a:cs typeface="Cambria Math" charset="0"/>
                            <a:sym typeface="Wingdings"/>
                          </a:rPr>
                          <m:t>𝑦</m:t>
                        </m:r>
                      </m:e>
                      <m:sub>
                        <m:r>
                          <a:rPr lang="en-US" sz="2000" i="1">
                            <a:solidFill>
                              <a:srgbClr val="BD0202"/>
                            </a:solidFill>
                            <a:latin typeface="Cambria Math" charset="0"/>
                            <a:ea typeface="Cambria Math" charset="0"/>
                            <a:cs typeface="Cambria Math" charset="0"/>
                            <a:sym typeface="Wingdings"/>
                          </a:rPr>
                          <m:t>𝑡</m:t>
                        </m:r>
                      </m:sub>
                    </m:sSub>
                  </m:oMath>
                </a14:m>
                <a:r>
                  <a:rPr lang="en-US" sz="2000" dirty="0">
                    <a:latin typeface="Cambria Math" charset="0"/>
                    <a:ea typeface="Cambria Math" charset="0"/>
                    <a:cs typeface="Cambria Math" charset="0"/>
                    <a:sym typeface="Wingdings"/>
                  </a:rPr>
                  <a:t> from </a:t>
                </a:r>
                <a14:m>
                  <m:oMath xmlns:m="http://schemas.openxmlformats.org/officeDocument/2006/math">
                    <m:r>
                      <a:rPr lang="en-US" sz="2000" i="1">
                        <a:solidFill>
                          <a:srgbClr val="BD0202"/>
                        </a:solidFill>
                        <a:latin typeface="Cambria Math" charset="0"/>
                        <a:ea typeface="Cambria Math" charset="0"/>
                        <a:cs typeface="Cambria Math" charset="0"/>
                        <a:sym typeface="Wingdings"/>
                      </a:rPr>
                      <m:t>𝒴</m:t>
                    </m:r>
                  </m:oMath>
                </a14:m>
                <a:r>
                  <a:rPr lang="en-US" sz="2000" dirty="0">
                    <a:latin typeface="Cambria Math" charset="0"/>
                    <a:ea typeface="Cambria Math" charset="0"/>
                    <a:cs typeface="Cambria Math" charset="0"/>
                    <a:sym typeface="Wingdings"/>
                  </a:rPr>
                  <a:t>.</a:t>
                </a:r>
              </a:p>
            </p:txBody>
          </p:sp>
        </mc:Choice>
        <mc:Fallback xmlns="">
          <p:sp>
            <p:nvSpPr>
              <p:cNvPr id="44" name="Rectangle 43"/>
              <p:cNvSpPr>
                <a:spLocks noRot="1" noChangeAspect="1" noMove="1" noResize="1" noEditPoints="1" noAdjustHandles="1" noChangeArrowheads="1" noChangeShapeType="1" noTextEdit="1"/>
              </p:cNvSpPr>
              <p:nvPr/>
            </p:nvSpPr>
            <p:spPr>
              <a:xfrm>
                <a:off x="8198721" y="2708429"/>
                <a:ext cx="2836284" cy="707886"/>
              </a:xfrm>
              <a:prstGeom prst="rect">
                <a:avLst/>
              </a:prstGeom>
              <a:blipFill>
                <a:blip r:embed="rId17"/>
                <a:stretch>
                  <a:fillRect l="-2232" t="-5357" b="-14286"/>
                </a:stretch>
              </a:blipFill>
            </p:spPr>
            <p:txBody>
              <a:bodyPr/>
              <a:lstStyle/>
              <a:p>
                <a:r>
                  <a:rPr lang="en-US">
                    <a:noFill/>
                  </a:rPr>
                  <a:t> </a:t>
                </a:r>
              </a:p>
            </p:txBody>
          </p:sp>
        </mc:Fallback>
      </mc:AlternateContent>
      <p:cxnSp>
        <p:nvCxnSpPr>
          <p:cNvPr id="19" name="Elbow Connector 18"/>
          <p:cNvCxnSpPr/>
          <p:nvPr/>
        </p:nvCxnSpPr>
        <p:spPr bwMode="auto">
          <a:xfrm rot="10800000" flipV="1">
            <a:off x="9073615" y="4961117"/>
            <a:ext cx="317733" cy="278663"/>
          </a:xfrm>
          <a:prstGeom prst="bentConnector3">
            <a:avLst>
              <a:gd name="adj1" fmla="val -2247"/>
            </a:avLst>
          </a:prstGeom>
          <a:solidFill>
            <a:schemeClr val="accent1"/>
          </a:solidFill>
          <a:ln w="9525" cap="flat" cmpd="sng" algn="ctr">
            <a:solidFill>
              <a:srgbClr val="777777"/>
            </a:solidFill>
            <a:prstDash val="solid"/>
            <a:round/>
            <a:headEnd type="none" w="med" len="med"/>
            <a:tailEnd type="triangle"/>
          </a:ln>
          <a:effectLst/>
        </p:spPr>
      </p:cxnSp>
      <p:cxnSp>
        <p:nvCxnSpPr>
          <p:cNvPr id="58" name="Elbow Connector 57"/>
          <p:cNvCxnSpPr/>
          <p:nvPr/>
        </p:nvCxnSpPr>
        <p:spPr bwMode="auto">
          <a:xfrm>
            <a:off x="9815179" y="4962885"/>
            <a:ext cx="342904" cy="278666"/>
          </a:xfrm>
          <a:prstGeom prst="bentConnector3">
            <a:avLst>
              <a:gd name="adj1" fmla="val 1"/>
            </a:avLst>
          </a:prstGeom>
          <a:solidFill>
            <a:schemeClr val="accent1"/>
          </a:solidFill>
          <a:ln w="9525" cap="flat" cmpd="sng" algn="ctr">
            <a:solidFill>
              <a:srgbClr val="777777"/>
            </a:solidFill>
            <a:prstDash val="solid"/>
            <a:round/>
            <a:headEnd type="none" w="med" len="med"/>
            <a:tailEnd type="triangle"/>
          </a:ln>
          <a:effectLst/>
        </p:spPr>
      </p:cxnSp>
      <p:cxnSp>
        <p:nvCxnSpPr>
          <p:cNvPr id="61" name="Straight Connector 60"/>
          <p:cNvCxnSpPr/>
          <p:nvPr/>
        </p:nvCxnSpPr>
        <p:spPr bwMode="auto">
          <a:xfrm flipV="1">
            <a:off x="9589913" y="4953361"/>
            <a:ext cx="459762" cy="3519"/>
          </a:xfrm>
          <a:prstGeom prst="line">
            <a:avLst/>
          </a:prstGeom>
          <a:solidFill>
            <a:schemeClr val="accent1"/>
          </a:solidFill>
          <a:ln w="9525" cap="flat" cmpd="sng" algn="ctr">
            <a:solidFill>
              <a:srgbClr val="777777"/>
            </a:solidFill>
            <a:prstDash val="solid"/>
            <a:round/>
            <a:headEnd type="none" w="med" len="med"/>
            <a:tailEnd type="none" w="med" len="med"/>
          </a:ln>
          <a:effectLst/>
        </p:spPr>
      </p:cxnSp>
      <p:cxnSp>
        <p:nvCxnSpPr>
          <p:cNvPr id="80" name="Straight Connector 79"/>
          <p:cNvCxnSpPr/>
          <p:nvPr/>
        </p:nvCxnSpPr>
        <p:spPr bwMode="auto">
          <a:xfrm flipV="1">
            <a:off x="9280091" y="4953361"/>
            <a:ext cx="235930" cy="3519"/>
          </a:xfrm>
          <a:prstGeom prst="line">
            <a:avLst/>
          </a:prstGeom>
          <a:solidFill>
            <a:schemeClr val="accent1"/>
          </a:solidFill>
          <a:ln w="9525" cap="flat" cmpd="sng" algn="ctr">
            <a:solidFill>
              <a:srgbClr val="777777"/>
            </a:solidFill>
            <a:prstDash val="solid"/>
            <a:round/>
            <a:headEnd type="none" w="med" len="med"/>
            <a:tailEnd type="none" w="med" len="med"/>
          </a:ln>
          <a:effectLst/>
        </p:spPr>
      </p:cxnSp>
      <p:sp>
        <p:nvSpPr>
          <p:cNvPr id="63" name="TextBox 62"/>
          <p:cNvSpPr txBox="1"/>
          <p:nvPr/>
        </p:nvSpPr>
        <p:spPr>
          <a:xfrm>
            <a:off x="10074558" y="5055114"/>
            <a:ext cx="1787187" cy="338554"/>
          </a:xfrm>
          <a:prstGeom prst="rect">
            <a:avLst/>
          </a:prstGeom>
          <a:noFill/>
        </p:spPr>
        <p:txBody>
          <a:bodyPr wrap="square" rtlCol="0">
            <a:spAutoFit/>
          </a:bodyPr>
          <a:lstStyle/>
          <a:p>
            <a:r>
              <a:rPr lang="en-US" sz="1600" dirty="0">
                <a:solidFill>
                  <a:srgbClr val="777777"/>
                </a:solidFill>
                <a:latin typeface="Cambria Math" charset="0"/>
                <a:ea typeface="Cambria Math" charset="0"/>
                <a:cs typeface="Cambria Math" charset="0"/>
              </a:rPr>
              <a:t># learner’s actions</a:t>
            </a:r>
          </a:p>
        </p:txBody>
      </p:sp>
      <p:sp>
        <p:nvSpPr>
          <p:cNvPr id="82" name="TextBox 81"/>
          <p:cNvSpPr txBox="1"/>
          <p:nvPr/>
        </p:nvSpPr>
        <p:spPr>
          <a:xfrm>
            <a:off x="7901892" y="5041734"/>
            <a:ext cx="1261500" cy="338554"/>
          </a:xfrm>
          <a:prstGeom prst="rect">
            <a:avLst/>
          </a:prstGeom>
          <a:noFill/>
        </p:spPr>
        <p:txBody>
          <a:bodyPr wrap="square" rtlCol="0">
            <a:spAutoFit/>
          </a:bodyPr>
          <a:lstStyle/>
          <a:p>
            <a:r>
              <a:rPr lang="en-US" sz="1600" dirty="0">
                <a:solidFill>
                  <a:srgbClr val="777777"/>
                </a:solidFill>
                <a:latin typeface="Cambria Math" charset="0"/>
                <a:ea typeface="Cambria Math" charset="0"/>
                <a:cs typeface="Cambria Math" charset="0"/>
              </a:rPr>
              <a:t># time steps</a:t>
            </a:r>
          </a:p>
        </p:txBody>
      </p:sp>
      <p:sp>
        <p:nvSpPr>
          <p:cNvPr id="42" name="Title 2">
            <a:extLst>
              <a:ext uri="{FF2B5EF4-FFF2-40B4-BE49-F238E27FC236}">
                <a16:creationId xmlns:a16="http://schemas.microsoft.com/office/drawing/2014/main" id="{88FAC6D7-8A9A-8C45-AC47-C9ED29C46E85}"/>
              </a:ext>
            </a:extLst>
          </p:cNvPr>
          <p:cNvSpPr>
            <a:spLocks noGrp="1"/>
          </p:cNvSpPr>
          <p:nvPr>
            <p:ph type="title"/>
          </p:nvPr>
        </p:nvSpPr>
        <p:spPr>
          <a:xfrm>
            <a:off x="545690" y="-23091"/>
            <a:ext cx="10135010" cy="1186543"/>
          </a:xfrm>
        </p:spPr>
        <p:txBody>
          <a:bodyPr>
            <a:normAutofit/>
          </a:bodyPr>
          <a:lstStyle/>
          <a:p>
            <a:r>
              <a:rPr lang="en-US" dirty="0">
                <a:sym typeface="Wingdings" pitchFamily="2" charset="2"/>
              </a:rPr>
              <a:t>Algorithms for Online Learning</a:t>
            </a:r>
            <a:endParaRPr lang="en-US" dirty="0"/>
          </a:p>
        </p:txBody>
      </p:sp>
      <p:sp>
        <p:nvSpPr>
          <p:cNvPr id="45" name="Rounded Rectangle 44">
            <a:extLst>
              <a:ext uri="{FF2B5EF4-FFF2-40B4-BE49-F238E27FC236}">
                <a16:creationId xmlns:a16="http://schemas.microsoft.com/office/drawing/2014/main" id="{E6063FEB-EF12-704F-B0F5-962BD6F7450B}"/>
              </a:ext>
            </a:extLst>
          </p:cNvPr>
          <p:cNvSpPr/>
          <p:nvPr/>
        </p:nvSpPr>
        <p:spPr>
          <a:xfrm>
            <a:off x="366988" y="4070754"/>
            <a:ext cx="11458023" cy="2595517"/>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endParaRPr lang="en-US" sz="2400" dirty="0">
              <a:solidFill>
                <a:schemeClr val="tx1"/>
              </a:solidFill>
            </a:endParaRPr>
          </a:p>
        </p:txBody>
      </p:sp>
      <p:sp>
        <p:nvSpPr>
          <p:cNvPr id="46" name="Rectangle 45">
            <a:extLst>
              <a:ext uri="{FF2B5EF4-FFF2-40B4-BE49-F238E27FC236}">
                <a16:creationId xmlns:a16="http://schemas.microsoft.com/office/drawing/2014/main" id="{8C0FCC45-20FD-724F-9AE5-005B87FBAEFD}"/>
              </a:ext>
            </a:extLst>
          </p:cNvPr>
          <p:cNvSpPr/>
          <p:nvPr/>
        </p:nvSpPr>
        <p:spPr>
          <a:xfrm>
            <a:off x="3746090" y="3860873"/>
            <a:ext cx="4719484" cy="400111"/>
          </a:xfrm>
          <a:prstGeom prst="rect">
            <a:avLst/>
          </a:prstGeom>
          <a:solidFill>
            <a:schemeClr val="bg1"/>
          </a:solidFill>
        </p:spPr>
        <p:txBody>
          <a:bodyPr wrap="none">
            <a:noAutofit/>
          </a:bodyPr>
          <a:lstStyle/>
          <a:p>
            <a:pPr algn="ctr"/>
            <a:r>
              <a:rPr lang="en-US" sz="2400" dirty="0">
                <a:solidFill>
                  <a:schemeClr val="accent3"/>
                </a:solidFill>
              </a:rPr>
              <a:t>An algorithm for online learning</a:t>
            </a:r>
          </a:p>
        </p:txBody>
      </p:sp>
      <p:sp>
        <p:nvSpPr>
          <p:cNvPr id="47" name="TextBox 46">
            <a:extLst>
              <a:ext uri="{FF2B5EF4-FFF2-40B4-BE49-F238E27FC236}">
                <a16:creationId xmlns:a16="http://schemas.microsoft.com/office/drawing/2014/main" id="{17FFBC0B-BF7D-CF4D-AADD-1FF41A721496}"/>
              </a:ext>
            </a:extLst>
          </p:cNvPr>
          <p:cNvSpPr txBox="1"/>
          <p:nvPr/>
        </p:nvSpPr>
        <p:spPr>
          <a:xfrm>
            <a:off x="9063635" y="6194919"/>
            <a:ext cx="2761376" cy="400110"/>
          </a:xfrm>
          <a:prstGeom prst="rect">
            <a:avLst/>
          </a:prstGeom>
          <a:noFill/>
        </p:spPr>
        <p:txBody>
          <a:bodyPr wrap="square">
            <a:spAutoFit/>
          </a:bodyPr>
          <a:lstStyle/>
          <a:p>
            <a:r>
              <a:rPr lang="en-US" sz="2000" b="1" dirty="0">
                <a:solidFill>
                  <a:schemeClr val="accent6"/>
                </a:solidFill>
                <a:latin typeface="Cambria Math" charset="0"/>
                <a:ea typeface="Cambria Math" charset="0"/>
                <a:cs typeface="Cambria Math" charset="0"/>
              </a:rPr>
              <a:t>[</a:t>
            </a:r>
            <a:r>
              <a:rPr lang="en-US" altLang="en-US" sz="2000" dirty="0">
                <a:solidFill>
                  <a:schemeClr val="accent6"/>
                </a:solidFill>
                <a:latin typeface="Cambria Math" charset="0"/>
                <a:ea typeface="Cambria Math" charset="0"/>
                <a:cs typeface="Cambria Math" charset="0"/>
              </a:rPr>
              <a:t>Freund &amp; Schapire’95</a:t>
            </a:r>
            <a:r>
              <a:rPr lang="en-US" sz="2000" b="1" dirty="0">
                <a:solidFill>
                  <a:schemeClr val="accent6"/>
                </a:solidFill>
                <a:latin typeface="Cambria Math" charset="0"/>
                <a:ea typeface="Cambria Math" charset="0"/>
                <a:cs typeface="Cambria Math" charset="0"/>
              </a:rPr>
              <a:t>] </a:t>
            </a:r>
            <a:endParaRPr lang="en-US" sz="2000" dirty="0">
              <a:solidFill>
                <a:schemeClr val="accent6"/>
              </a:solidFill>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0D5C04A-92F0-AB40-B61B-B3541963EC35}"/>
                  </a:ext>
                </a:extLst>
              </p:cNvPr>
              <p:cNvSpPr txBox="1"/>
              <p:nvPr/>
            </p:nvSpPr>
            <p:spPr>
              <a:xfrm>
                <a:off x="674739" y="5499612"/>
                <a:ext cx="10360266" cy="800219"/>
              </a:xfrm>
              <a:prstGeom prst="rect">
                <a:avLst/>
              </a:prstGeom>
              <a:noFill/>
            </p:spPr>
            <p:txBody>
              <a:bodyPr wrap="square">
                <a:spAutoFit/>
              </a:bodyPr>
              <a:lstStyle/>
              <a:p>
                <a:r>
                  <a:rPr lang="en-US" sz="2300" dirty="0">
                    <a:latin typeface="Cambria Math" charset="0"/>
                    <a:ea typeface="Cambria Math" charset="0"/>
                    <a:cs typeface="Cambria Math" charset="0"/>
                    <a:sym typeface="Wingdings"/>
                  </a:rPr>
                  <a:t>Algorithm (Hedge): Start with uniform distribution over </a:t>
                </a:r>
                <a14:m>
                  <m:oMath xmlns:m="http://schemas.openxmlformats.org/officeDocument/2006/math">
                    <m:r>
                      <a:rPr lang="en-US" sz="2300" i="1">
                        <a:solidFill>
                          <a:srgbClr val="0432FF"/>
                        </a:solidFill>
                        <a:latin typeface="Cambria Math" charset="0"/>
                        <a:ea typeface="Cambria Math" charset="0"/>
                        <a:cs typeface="Cambria Math" charset="0"/>
                        <a:sym typeface="Wingdings"/>
                      </a:rPr>
                      <m:t>𝒳</m:t>
                    </m:r>
                  </m:oMath>
                </a14:m>
                <a:r>
                  <a:rPr lang="en-US" sz="2300" dirty="0"/>
                  <a:t>. At each step, adjust up/down probability of each </a:t>
                </a:r>
                <a14:m>
                  <m:oMath xmlns:m="http://schemas.openxmlformats.org/officeDocument/2006/math">
                    <m:r>
                      <a:rPr lang="en-US" sz="2300" b="0" i="1" smtClean="0">
                        <a:solidFill>
                          <a:srgbClr val="0432FF"/>
                        </a:solidFill>
                        <a:latin typeface="Cambria Math" panose="02040503050406030204" pitchFamily="18" charset="0"/>
                        <a:ea typeface="Cambria Math" charset="0"/>
                        <a:cs typeface="Cambria Math" charset="0"/>
                        <a:sym typeface="Wingdings"/>
                      </a:rPr>
                      <m:t>𝑥</m:t>
                    </m:r>
                    <m:r>
                      <a:rPr lang="en-US" sz="2300" b="0" i="1" smtClean="0">
                        <a:solidFill>
                          <a:srgbClr val="0432FF"/>
                        </a:solidFill>
                        <a:latin typeface="Cambria Math" panose="02040503050406030204" pitchFamily="18" charset="0"/>
                        <a:ea typeface="Cambria Math" charset="0"/>
                        <a:cs typeface="Cambria Math" charset="0"/>
                        <a:sym typeface="Wingdings"/>
                      </a:rPr>
                      <m:t>∈</m:t>
                    </m:r>
                    <m:r>
                      <a:rPr lang="en-US" sz="2300" b="0" i="1">
                        <a:solidFill>
                          <a:srgbClr val="0432FF"/>
                        </a:solidFill>
                        <a:latin typeface="Cambria Math" charset="0"/>
                        <a:ea typeface="Cambria Math" charset="0"/>
                        <a:cs typeface="Cambria Math" charset="0"/>
                        <a:sym typeface="Wingdings"/>
                      </a:rPr>
                      <m:t>𝒳</m:t>
                    </m:r>
                  </m:oMath>
                </a14:m>
                <a:r>
                  <a:rPr lang="en-US" sz="2300" dirty="0"/>
                  <a:t> based on historical performance.</a:t>
                </a:r>
              </a:p>
            </p:txBody>
          </p:sp>
        </mc:Choice>
        <mc:Fallback xmlns="">
          <p:sp>
            <p:nvSpPr>
              <p:cNvPr id="48" name="TextBox 47">
                <a:extLst>
                  <a:ext uri="{FF2B5EF4-FFF2-40B4-BE49-F238E27FC236}">
                    <a16:creationId xmlns:a16="http://schemas.microsoft.com/office/drawing/2014/main" id="{50D5C04A-92F0-AB40-B61B-B3541963EC35}"/>
                  </a:ext>
                </a:extLst>
              </p:cNvPr>
              <p:cNvSpPr txBox="1">
                <a:spLocks noRot="1" noChangeAspect="1" noMove="1" noResize="1" noEditPoints="1" noAdjustHandles="1" noChangeArrowheads="1" noChangeShapeType="1" noTextEdit="1"/>
              </p:cNvSpPr>
              <p:nvPr/>
            </p:nvSpPr>
            <p:spPr>
              <a:xfrm>
                <a:off x="674739" y="5499612"/>
                <a:ext cx="10360266" cy="800219"/>
              </a:xfrm>
              <a:prstGeom prst="rect">
                <a:avLst/>
              </a:prstGeom>
              <a:blipFill>
                <a:blip r:embed="rId18"/>
                <a:stretch>
                  <a:fillRect l="-858" t="-4688" b="-15625"/>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572448196"/>
      </p:ext>
    </p:extLst>
  </p:cSld>
  <p:clrMapOvr>
    <a:masterClrMapping/>
  </p:clrMapOvr>
  <mc:AlternateContent xmlns:mc="http://schemas.openxmlformats.org/markup-compatibility/2006">
    <mc:Choice xmlns:p14="http://schemas.microsoft.com/office/powerpoint/2010/main" Requires="p14">
      <p:transition spd="med" p14:dur="700" advTm="97230">
        <p:fade/>
      </p:transition>
    </mc:Choice>
    <mc:Fallback>
      <p:transition spd="med" advTm="9723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 grpId="0"/>
      <p:bldP spid="81" grpId="0" animBg="1"/>
      <p:bldP spid="43" grpId="0"/>
      <p:bldP spid="44" grpId="0"/>
      <p:bldP spid="63" grpId="0"/>
      <p:bldP spid="82" grpId="0"/>
      <p:bldP spid="45" grpId="0" animBg="1"/>
      <p:bldP spid="46" grpId="0" animBg="1"/>
      <p:bldP spid="47" grpId="0"/>
      <p:bldP spid="48" grpId="0"/>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114B-671C-DE41-9FC9-8A32FD74C83D}"/>
              </a:ext>
            </a:extLst>
          </p:cNvPr>
          <p:cNvSpPr>
            <a:spLocks noGrp="1"/>
          </p:cNvSpPr>
          <p:nvPr>
            <p:ph type="title"/>
          </p:nvPr>
        </p:nvSpPr>
        <p:spPr/>
        <p:txBody>
          <a:bodyPr>
            <a:normAutofit/>
          </a:bodyPr>
          <a:lstStyle/>
          <a:p>
            <a:r>
              <a:rPr lang="en-US" dirty="0"/>
              <a:t>Online Computation with Offline Oracles</a:t>
            </a:r>
          </a:p>
        </p:txBody>
      </p:sp>
      <p:sp>
        <p:nvSpPr>
          <p:cNvPr id="4" name="TextBox 3">
            <a:extLst>
              <a:ext uri="{FF2B5EF4-FFF2-40B4-BE49-F238E27FC236}">
                <a16:creationId xmlns:a16="http://schemas.microsoft.com/office/drawing/2014/main" id="{A84EBA06-46DA-1C4C-AC0F-AA8A4DAFD5FE}"/>
              </a:ext>
            </a:extLst>
          </p:cNvPr>
          <p:cNvSpPr txBox="1"/>
          <p:nvPr/>
        </p:nvSpPr>
        <p:spPr>
          <a:xfrm>
            <a:off x="1019688" y="4905098"/>
            <a:ext cx="10043652" cy="461665"/>
          </a:xfrm>
          <a:prstGeom prst="rect">
            <a:avLst/>
          </a:prstGeom>
          <a:noFill/>
        </p:spPr>
        <p:txBody>
          <a:bodyPr wrap="square" rtlCol="0">
            <a:spAutoFit/>
          </a:bodyPr>
          <a:lstStyle/>
          <a:p>
            <a:pPr algn="ctr"/>
            <a:r>
              <a:rPr lang="en-US" sz="2400" dirty="0">
                <a:latin typeface="Cambria Math" charset="0"/>
                <a:ea typeface="Cambria Math" charset="0"/>
                <a:cs typeface="Cambria Math" charset="0"/>
              </a:rPr>
              <a:t>Design </a:t>
            </a:r>
            <a:r>
              <a:rPr lang="en-US" sz="2400" b="1" dirty="0">
                <a:latin typeface="Cambria Math" charset="0"/>
                <a:ea typeface="Cambria Math" charset="0"/>
                <a:cs typeface="Cambria Math" charset="0"/>
              </a:rPr>
              <a:t>online algorithms </a:t>
            </a:r>
            <a:r>
              <a:rPr lang="en-US" sz="2400" dirty="0">
                <a:latin typeface="Cambria Math" charset="0"/>
                <a:ea typeface="Cambria Math" charset="0"/>
                <a:cs typeface="Cambria Math" charset="0"/>
              </a:rPr>
              <a:t>for adversarial environments</a:t>
            </a:r>
          </a:p>
        </p:txBody>
      </p:sp>
      <p:sp>
        <p:nvSpPr>
          <p:cNvPr id="5" name="Down Arrow 4">
            <a:extLst>
              <a:ext uri="{FF2B5EF4-FFF2-40B4-BE49-F238E27FC236}">
                <a16:creationId xmlns:a16="http://schemas.microsoft.com/office/drawing/2014/main" id="{16BE8FB3-2966-0B49-9E64-C93C78CD5F7B}"/>
              </a:ext>
            </a:extLst>
          </p:cNvPr>
          <p:cNvSpPr/>
          <p:nvPr/>
        </p:nvSpPr>
        <p:spPr bwMode="auto">
          <a:xfrm>
            <a:off x="5736143" y="4075530"/>
            <a:ext cx="625815" cy="829568"/>
          </a:xfrm>
          <a:prstGeom prst="down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6" name="Rounded Rectangle 5">
            <a:extLst>
              <a:ext uri="{FF2B5EF4-FFF2-40B4-BE49-F238E27FC236}">
                <a16:creationId xmlns:a16="http://schemas.microsoft.com/office/drawing/2014/main" id="{05178DEF-5727-0D49-A769-B9CD9349021C}"/>
              </a:ext>
            </a:extLst>
          </p:cNvPr>
          <p:cNvSpPr/>
          <p:nvPr/>
        </p:nvSpPr>
        <p:spPr bwMode="auto">
          <a:xfrm>
            <a:off x="798462" y="3306857"/>
            <a:ext cx="10486104" cy="2116805"/>
          </a:xfrm>
          <a:prstGeom prst="round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7" name="Rectangle 6">
            <a:extLst>
              <a:ext uri="{FF2B5EF4-FFF2-40B4-BE49-F238E27FC236}">
                <a16:creationId xmlns:a16="http://schemas.microsoft.com/office/drawing/2014/main" id="{BE505C17-B8F4-6C4D-9403-1FA51C6328D2}"/>
              </a:ext>
            </a:extLst>
          </p:cNvPr>
          <p:cNvSpPr/>
          <p:nvPr/>
        </p:nvSpPr>
        <p:spPr>
          <a:xfrm>
            <a:off x="1019688" y="3483051"/>
            <a:ext cx="10043652" cy="461665"/>
          </a:xfrm>
          <a:prstGeom prst="rect">
            <a:avLst/>
          </a:prstGeom>
        </p:spPr>
        <p:txBody>
          <a:bodyPr wrap="square">
            <a:spAutoFit/>
          </a:bodyPr>
          <a:lstStyle/>
          <a:p>
            <a:pPr algn="ctr"/>
            <a:r>
              <a:rPr lang="en-US" sz="2400" dirty="0">
                <a:latin typeface="Cambria Math" charset="0"/>
                <a:ea typeface="Cambria Math" charset="0"/>
                <a:cs typeface="Cambria Math" charset="0"/>
              </a:rPr>
              <a:t>Effective tools for computing </a:t>
            </a:r>
            <a:r>
              <a:rPr lang="en-US" sz="2400" b="1" dirty="0">
                <a:latin typeface="Cambria Math" charset="0"/>
                <a:ea typeface="Cambria Math" charset="0"/>
                <a:cs typeface="Cambria Math" charset="0"/>
              </a:rPr>
              <a:t>optimal offline optimal </a:t>
            </a:r>
            <a:r>
              <a:rPr lang="en-US" sz="2400" dirty="0">
                <a:latin typeface="Cambria Math" charset="0"/>
                <a:ea typeface="Cambria Math" charset="0"/>
                <a:cs typeface="Cambria Math" charset="0"/>
              </a:rPr>
              <a:t>classifiers </a:t>
            </a:r>
          </a:p>
        </p:txBody>
      </p:sp>
      <p:sp>
        <p:nvSpPr>
          <p:cNvPr id="8" name="Rectangle 7">
            <a:extLst>
              <a:ext uri="{FF2B5EF4-FFF2-40B4-BE49-F238E27FC236}">
                <a16:creationId xmlns:a16="http://schemas.microsoft.com/office/drawing/2014/main" id="{262F2173-2988-174B-B953-F31D3EFF3D30}"/>
              </a:ext>
            </a:extLst>
          </p:cNvPr>
          <p:cNvSpPr/>
          <p:nvPr/>
        </p:nvSpPr>
        <p:spPr>
          <a:xfrm>
            <a:off x="3736259" y="3065467"/>
            <a:ext cx="4719484" cy="400111"/>
          </a:xfrm>
          <a:prstGeom prst="rect">
            <a:avLst/>
          </a:prstGeom>
          <a:solidFill>
            <a:schemeClr val="bg1"/>
          </a:solidFill>
        </p:spPr>
        <p:txBody>
          <a:bodyPr wrap="none">
            <a:noAutofit/>
          </a:bodyPr>
          <a:lstStyle/>
          <a:p>
            <a:pPr algn="ctr"/>
            <a:r>
              <a:rPr lang="en-US" sz="2400" dirty="0">
                <a:solidFill>
                  <a:schemeClr val="accent3"/>
                </a:solidFill>
              </a:rPr>
              <a:t>Oracle-efficient Online learning</a:t>
            </a:r>
          </a:p>
        </p:txBody>
      </p:sp>
      <p:sp>
        <p:nvSpPr>
          <p:cNvPr id="10" name="TextBox 9">
            <a:extLst>
              <a:ext uri="{FF2B5EF4-FFF2-40B4-BE49-F238E27FC236}">
                <a16:creationId xmlns:a16="http://schemas.microsoft.com/office/drawing/2014/main" id="{D2FDC888-9C8F-A245-812E-F4FFA82F1B3D}"/>
              </a:ext>
            </a:extLst>
          </p:cNvPr>
          <p:cNvSpPr txBox="1"/>
          <p:nvPr/>
        </p:nvSpPr>
        <p:spPr>
          <a:xfrm>
            <a:off x="530942" y="1228083"/>
            <a:ext cx="10753624" cy="1938992"/>
          </a:xfrm>
          <a:prstGeom prst="rect">
            <a:avLst/>
          </a:prstGeom>
          <a:noFill/>
        </p:spPr>
        <p:txBody>
          <a:bodyPr wrap="square">
            <a:spAutoFit/>
          </a:bodyPr>
          <a:lstStyle/>
          <a:p>
            <a:r>
              <a:rPr lang="en-US" sz="2400" dirty="0">
                <a:latin typeface="Cambria Math" charset="0"/>
                <a:ea typeface="Cambria Math" charset="0"/>
              </a:rPr>
              <a:t>Part of the difficulty comes from offline computation:</a:t>
            </a:r>
          </a:p>
          <a:p>
            <a:pPr marL="342900" indent="-342900">
              <a:buFont typeface="Arial" panose="020B0604020202020204" pitchFamily="34" charset="0"/>
              <a:buChar char="•"/>
            </a:pPr>
            <a:r>
              <a:rPr lang="en-US" sz="2400" dirty="0">
                <a:latin typeface="Cambria Math" charset="0"/>
                <a:ea typeface="Cambria Math" charset="0"/>
              </a:rPr>
              <a:t>Even </a:t>
            </a:r>
            <a:r>
              <a:rPr lang="en-US" sz="2400" b="1" dirty="0">
                <a:latin typeface="Cambria Math" charset="0"/>
                <a:ea typeface="Cambria Math" charset="0"/>
              </a:rPr>
              <a:t>minimization (or maximization)</a:t>
            </a:r>
            <a:r>
              <a:rPr lang="en-US" sz="2400" dirty="0">
                <a:latin typeface="Cambria Math" charset="0"/>
                <a:ea typeface="Cambria Math" charset="0"/>
              </a:rPr>
              <a:t> is difficult for some problem, e.g., deep networks, non-convex objectives, etc.</a:t>
            </a:r>
          </a:p>
          <a:p>
            <a:pPr marL="342900" indent="-342900">
              <a:buFont typeface="Arial" panose="020B0604020202020204" pitchFamily="34" charset="0"/>
              <a:buChar char="•"/>
            </a:pPr>
            <a:r>
              <a:rPr lang="en-US" sz="2400" dirty="0">
                <a:latin typeface="Cambria Math" charset="0"/>
                <a:ea typeface="Cambria Math" charset="0"/>
              </a:rPr>
              <a:t>What part of the difficulty should be blamed on existence of adversaries?</a:t>
            </a:r>
          </a:p>
          <a:p>
            <a:endParaRPr lang="en-US" sz="24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A83B5AF-C0AB-D74A-996B-D285B1F4CA10}"/>
                  </a:ext>
                </a:extLst>
              </p:cNvPr>
              <p:cNvSpPr txBox="1"/>
              <p:nvPr/>
            </p:nvSpPr>
            <p:spPr>
              <a:xfrm>
                <a:off x="530942" y="5870700"/>
                <a:ext cx="6177265" cy="430887"/>
              </a:xfrm>
              <a:prstGeom prst="rect">
                <a:avLst/>
              </a:prstGeom>
              <a:noFill/>
            </p:spPr>
            <p:txBody>
              <a:bodyPr wrap="square" rtlCol="0">
                <a:spAutoFit/>
              </a:bodyPr>
              <a:lstStyle/>
              <a:p>
                <a:pPr marL="342900" indent="-342900">
                  <a:buFont typeface="Arial" panose="020B0604020202020204" pitchFamily="34" charset="0"/>
                  <a:buChar char="•"/>
                </a:pPr>
                <a:r>
                  <a:rPr lang="en-US" sz="2200" b="1" dirty="0">
                    <a:latin typeface="Cambria Math" charset="0"/>
                    <a:ea typeface="Cambria Math" charset="0"/>
                    <a:cs typeface="Cambria Math" charset="0"/>
                  </a:rPr>
                  <a:t>Offline Oracle: </a:t>
                </a:r>
                <a:r>
                  <a:rPr lang="en-US" sz="2200" dirty="0">
                    <a:latin typeface="Cambria Math" charset="0"/>
                    <a:ea typeface="Cambria Math" charset="0"/>
                    <a:cs typeface="Cambria Math" charset="0"/>
                  </a:rPr>
                  <a:t>For any </a:t>
                </a:r>
                <a14:m>
                  <m:oMath xmlns:m="http://schemas.openxmlformats.org/officeDocument/2006/math">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charset="0"/>
                          </a:rPr>
                          <m:t>𝑦</m:t>
                        </m:r>
                      </m:e>
                      <m:sub>
                        <m:r>
                          <a:rPr lang="en-US" sz="2200" i="1">
                            <a:solidFill>
                              <a:srgbClr val="C00000"/>
                            </a:solidFill>
                            <a:latin typeface="Cambria Math" charset="0"/>
                          </a:rPr>
                          <m:t>1</m:t>
                        </m:r>
                      </m:sub>
                    </m:sSub>
                    <m:r>
                      <a:rPr lang="en-US" sz="2200" i="1">
                        <a:solidFill>
                          <a:srgbClr val="C00000"/>
                        </a:solidFill>
                        <a:latin typeface="Cambria Math" charset="0"/>
                      </a:rPr>
                      <m:t>, </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charset="0"/>
                          </a:rPr>
                          <m:t>𝑦</m:t>
                        </m:r>
                      </m:e>
                      <m:sub>
                        <m:r>
                          <a:rPr lang="en-US" sz="2200" i="1">
                            <a:solidFill>
                              <a:srgbClr val="C00000"/>
                            </a:solidFill>
                            <a:latin typeface="Cambria Math" charset="0"/>
                          </a:rPr>
                          <m:t>2</m:t>
                        </m:r>
                      </m:sub>
                    </m:sSub>
                    <m:r>
                      <a:rPr lang="en-US" sz="2200" i="1">
                        <a:solidFill>
                          <a:srgbClr val="C00000"/>
                        </a:solidFill>
                        <a:latin typeface="Cambria Math" charset="0"/>
                      </a:rPr>
                      <m:t>, …, </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charset="0"/>
                          </a:rPr>
                          <m:t>𝑦</m:t>
                        </m:r>
                      </m:e>
                      <m:sub>
                        <m:r>
                          <a:rPr lang="en-US" sz="2200" i="1">
                            <a:solidFill>
                              <a:srgbClr val="C00000"/>
                            </a:solidFill>
                            <a:latin typeface="Cambria Math" charset="0"/>
                          </a:rPr>
                          <m:t>𝑡</m:t>
                        </m:r>
                      </m:sub>
                    </m:sSub>
                  </m:oMath>
                </a14:m>
                <a:r>
                  <a:rPr lang="en-US" sz="2200" dirty="0">
                    <a:latin typeface="Cambria Math" charset="0"/>
                    <a:ea typeface="Cambria Math" charset="0"/>
                    <a:cs typeface="Cambria Math" charset="0"/>
                  </a:rPr>
                  <a:t>, compute</a:t>
                </a:r>
              </a:p>
            </p:txBody>
          </p:sp>
        </mc:Choice>
        <mc:Fallback xmlns="">
          <p:sp>
            <p:nvSpPr>
              <p:cNvPr id="11" name="TextBox 10">
                <a:extLst>
                  <a:ext uri="{FF2B5EF4-FFF2-40B4-BE49-F238E27FC236}">
                    <a16:creationId xmlns:a16="http://schemas.microsoft.com/office/drawing/2014/main" id="{BA83B5AF-C0AB-D74A-996B-D285B1F4CA10}"/>
                  </a:ext>
                </a:extLst>
              </p:cNvPr>
              <p:cNvSpPr txBox="1">
                <a:spLocks noRot="1" noChangeAspect="1" noMove="1" noResize="1" noEditPoints="1" noAdjustHandles="1" noChangeArrowheads="1" noChangeShapeType="1" noTextEdit="1"/>
              </p:cNvSpPr>
              <p:nvPr/>
            </p:nvSpPr>
            <p:spPr>
              <a:xfrm>
                <a:off x="530942" y="5870700"/>
                <a:ext cx="6177265" cy="430887"/>
              </a:xfrm>
              <a:prstGeom prst="rect">
                <a:avLst/>
              </a:prstGeom>
              <a:blipFill>
                <a:blip r:embed="rId2"/>
                <a:stretch>
                  <a:fillRect l="-1027" t="-8571"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0922E7D-019F-594B-917F-54C221EDBB2F}"/>
                  </a:ext>
                </a:extLst>
              </p:cNvPr>
              <p:cNvSpPr/>
              <p:nvPr/>
            </p:nvSpPr>
            <p:spPr>
              <a:xfrm>
                <a:off x="6309986" y="5566129"/>
                <a:ext cx="2646109" cy="10400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sz="2200" i="1">
                              <a:latin typeface="Cambria Math" panose="02040503050406030204" pitchFamily="18" charset="0"/>
                            </a:rPr>
                          </m:ctrlPr>
                        </m:funcPr>
                        <m:fName>
                          <m:limLow>
                            <m:limLowPr>
                              <m:ctrlPr>
                                <a:rPr lang="en-US" sz="2200" i="1">
                                  <a:latin typeface="Cambria Math" panose="02040503050406030204" pitchFamily="18" charset="0"/>
                                </a:rPr>
                              </m:ctrlPr>
                            </m:limLowPr>
                            <m:e>
                              <m:r>
                                <m:rPr>
                                  <m:sty m:val="p"/>
                                </m:rPr>
                                <a:rPr lang="en-US" sz="2200">
                                  <a:latin typeface="Cambria Math" charset="0"/>
                                </a:rPr>
                                <m:t>argmax</m:t>
                              </m:r>
                            </m:e>
                            <m:lim>
                              <m:r>
                                <a:rPr lang="en-US" sz="2200" i="1">
                                  <a:solidFill>
                                    <a:srgbClr val="033AFF"/>
                                  </a:solidFill>
                                  <a:latin typeface="Cambria Math" charset="0"/>
                                </a:rPr>
                                <m:t>𝑥</m:t>
                              </m:r>
                              <m:r>
                                <a:rPr lang="en-US" sz="2200" i="1">
                                  <a:solidFill>
                                    <a:srgbClr val="033AFF"/>
                                  </a:solidFill>
                                  <a:latin typeface="Cambria Math" charset="0"/>
                                </a:rPr>
                                <m:t>∈</m:t>
                              </m:r>
                              <m:r>
                                <a:rPr lang="en-US" sz="2200" i="1">
                                  <a:solidFill>
                                    <a:srgbClr val="033AFF"/>
                                  </a:solidFill>
                                  <a:latin typeface="Cambria Math" charset="0"/>
                                  <a:ea typeface="Cambria Math" charset="0"/>
                                  <a:cs typeface="Cambria Math" charset="0"/>
                                  <a:sym typeface="Wingdings"/>
                                </a:rPr>
                                <m:t>𝒳</m:t>
                              </m:r>
                            </m:lim>
                          </m:limLow>
                        </m:fName>
                        <m:e>
                          <m:nary>
                            <m:naryPr>
                              <m:chr m:val="∑"/>
                              <m:ctrlPr>
                                <a:rPr lang="is-IS" sz="2200" i="1">
                                  <a:latin typeface="Cambria Math" panose="02040503050406030204" pitchFamily="18" charset="0"/>
                                  <a:ea typeface="Cambria Math" charset="0"/>
                                  <a:cs typeface="Cambria Math" charset="0"/>
                                  <a:sym typeface="Wingdings"/>
                                </a:rPr>
                              </m:ctrlPr>
                            </m:naryPr>
                            <m:sub>
                              <m:r>
                                <a:rPr lang="en-US" sz="2200" i="1">
                                  <a:latin typeface="Cambria Math" charset="0"/>
                                  <a:ea typeface="Cambria Math" charset="0"/>
                                  <a:cs typeface="Cambria Math" charset="0"/>
                                  <a:sym typeface="Wingdings"/>
                                </a:rPr>
                                <m:t>𝜏</m:t>
                              </m:r>
                              <m:r>
                                <a:rPr lang="en-US" sz="2200" i="1">
                                  <a:latin typeface="Cambria Math" charset="0"/>
                                  <a:ea typeface="Cambria Math" charset="0"/>
                                  <a:cs typeface="Cambria Math" charset="0"/>
                                  <a:sym typeface="Wingdings"/>
                                </a:rPr>
                                <m:t>=1</m:t>
                              </m:r>
                            </m:sub>
                            <m:sup>
                              <m:r>
                                <a:rPr lang="en-US" sz="2200" i="1">
                                  <a:latin typeface="Cambria Math" charset="0"/>
                                  <a:ea typeface="Cambria Math" charset="0"/>
                                  <a:cs typeface="Cambria Math" charset="0"/>
                                  <a:sym typeface="Wingdings"/>
                                </a:rPr>
                                <m:t>𝑡</m:t>
                              </m:r>
                            </m:sup>
                            <m:e>
                              <m:r>
                                <a:rPr lang="en-US" sz="2200" i="1">
                                  <a:latin typeface="Cambria Math" charset="0"/>
                                </a:rPr>
                                <m:t>𝑢</m:t>
                              </m:r>
                              <m:d>
                                <m:dPr>
                                  <m:ctrlPr>
                                    <a:rPr lang="en-US" sz="2200" i="1">
                                      <a:latin typeface="Cambria Math" panose="02040503050406030204" pitchFamily="18" charset="0"/>
                                    </a:rPr>
                                  </m:ctrlPr>
                                </m:dPr>
                                <m:e>
                                  <m:r>
                                    <a:rPr lang="en-US" sz="2200" i="1">
                                      <a:solidFill>
                                        <a:srgbClr val="033AFF"/>
                                      </a:solidFill>
                                      <a:latin typeface="Cambria Math" charset="0"/>
                                    </a:rPr>
                                    <m:t>𝑥</m:t>
                                  </m:r>
                                  <m:r>
                                    <a:rPr lang="en-US" sz="2200" i="1">
                                      <a:latin typeface="Cambria Math" charset="0"/>
                                    </a:rPr>
                                    <m:t>,</m:t>
                                  </m:r>
                                  <m:sSub>
                                    <m:sSubPr>
                                      <m:ctrlPr>
                                        <a:rPr lang="en-US" sz="2200" i="1">
                                          <a:solidFill>
                                            <a:srgbClr val="C00000"/>
                                          </a:solidFill>
                                          <a:latin typeface="Cambria Math" panose="02040503050406030204" pitchFamily="18" charset="0"/>
                                        </a:rPr>
                                      </m:ctrlPr>
                                    </m:sSubPr>
                                    <m:e>
                                      <m:r>
                                        <a:rPr lang="en-US" sz="2200" i="1">
                                          <a:solidFill>
                                            <a:srgbClr val="C00000"/>
                                          </a:solidFill>
                                          <a:latin typeface="Cambria Math" charset="0"/>
                                        </a:rPr>
                                        <m:t>𝑦</m:t>
                                      </m:r>
                                    </m:e>
                                    <m:sub>
                                      <m:r>
                                        <a:rPr lang="en-US" sz="2200" i="1">
                                          <a:solidFill>
                                            <a:srgbClr val="C00000"/>
                                          </a:solidFill>
                                          <a:latin typeface="Cambria Math" charset="0"/>
                                        </a:rPr>
                                        <m:t>𝜏</m:t>
                                      </m:r>
                                    </m:sub>
                                  </m:sSub>
                                </m:e>
                              </m:d>
                            </m:e>
                          </m:nary>
                          <m:r>
                            <a:rPr lang="en-US" sz="2200" i="1">
                              <a:latin typeface="Cambria Math" charset="0"/>
                              <a:ea typeface="Cambria Math" charset="0"/>
                              <a:cs typeface="Cambria Math" charset="0"/>
                              <a:sym typeface="Wingdings"/>
                            </a:rPr>
                            <m:t>.</m:t>
                          </m:r>
                        </m:e>
                      </m:func>
                    </m:oMath>
                  </m:oMathPara>
                </a14:m>
                <a:endParaRPr lang="en-US" sz="2200" dirty="0"/>
              </a:p>
            </p:txBody>
          </p:sp>
        </mc:Choice>
        <mc:Fallback xmlns="">
          <p:sp>
            <p:nvSpPr>
              <p:cNvPr id="12" name="Rectangle 11">
                <a:extLst>
                  <a:ext uri="{FF2B5EF4-FFF2-40B4-BE49-F238E27FC236}">
                    <a16:creationId xmlns:a16="http://schemas.microsoft.com/office/drawing/2014/main" id="{B0922E7D-019F-594B-917F-54C221EDBB2F}"/>
                  </a:ext>
                </a:extLst>
              </p:cNvPr>
              <p:cNvSpPr>
                <a:spLocks noRot="1" noChangeAspect="1" noMove="1" noResize="1" noEditPoints="1" noAdjustHandles="1" noChangeArrowheads="1" noChangeShapeType="1" noTextEdit="1"/>
              </p:cNvSpPr>
              <p:nvPr/>
            </p:nvSpPr>
            <p:spPr>
              <a:xfrm>
                <a:off x="6309986" y="5566129"/>
                <a:ext cx="2646109" cy="1040028"/>
              </a:xfrm>
              <a:prstGeom prst="rect">
                <a:avLst/>
              </a:prstGeom>
              <a:blipFill>
                <a:blip r:embed="rId3"/>
                <a:stretch>
                  <a:fillRect t="-100000" b="-155422"/>
                </a:stretch>
              </a:blipFill>
            </p:spPr>
            <p:txBody>
              <a:bodyPr/>
              <a:lstStyle/>
              <a:p>
                <a:r>
                  <a:rPr lang="en-US">
                    <a:noFill/>
                  </a:rPr>
                  <a:t> </a:t>
                </a:r>
              </a:p>
            </p:txBody>
          </p:sp>
        </mc:Fallback>
      </mc:AlternateContent>
    </p:spTree>
    <p:extLst>
      <p:ext uri="{BB962C8B-B14F-4D97-AF65-F5344CB8AC3E}">
        <p14:creationId xmlns:p14="http://schemas.microsoft.com/office/powerpoint/2010/main" val="3586869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animBg="1"/>
      <p:bldP spid="10" grpId="0"/>
      <p:bldP spid="11" grpId="0"/>
      <p:bldP spid="12"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AutoShape 2" descr="Image result for apple image"/>
          <p:cNvSpPr>
            <a:spLocks noChangeAspect="1" noChangeArrowheads="1"/>
          </p:cNvSpPr>
          <p:nvPr/>
        </p:nvSpPr>
        <p:spPr bwMode="auto">
          <a:xfrm>
            <a:off x="-1645043" y="3304940"/>
            <a:ext cx="1171575" cy="1171575"/>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8" name="Oval 17"/>
          <p:cNvSpPr/>
          <p:nvPr/>
        </p:nvSpPr>
        <p:spPr bwMode="auto">
          <a:xfrm>
            <a:off x="1474839" y="1616323"/>
            <a:ext cx="9055509" cy="4439113"/>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19" name="Oval 18"/>
          <p:cNvSpPr/>
          <p:nvPr/>
        </p:nvSpPr>
        <p:spPr bwMode="auto">
          <a:xfrm>
            <a:off x="2064774" y="2483008"/>
            <a:ext cx="7831393" cy="3416348"/>
          </a:xfrm>
          <a:prstGeom prst="ellipse">
            <a:avLst/>
          </a:prstGeom>
          <a:pattFill prst="wdUpDiag">
            <a:fgClr>
              <a:srgbClr val="00A401"/>
            </a:fgClr>
            <a:bgClr>
              <a:schemeClr val="bg1"/>
            </a:bgClr>
          </a:pattFill>
          <a:ln w="28575" cap="flat" cmpd="sng" algn="ctr">
            <a:solidFill>
              <a:srgbClr val="00A40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20" name="Oval 19"/>
          <p:cNvSpPr/>
          <p:nvPr/>
        </p:nvSpPr>
        <p:spPr bwMode="auto">
          <a:xfrm>
            <a:off x="5883646" y="3838702"/>
            <a:ext cx="3127619" cy="1765686"/>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21" name="Rectangle 20"/>
          <p:cNvSpPr/>
          <p:nvPr/>
        </p:nvSpPr>
        <p:spPr>
          <a:xfrm>
            <a:off x="5086437" y="1658824"/>
            <a:ext cx="2111925" cy="400110"/>
          </a:xfrm>
          <a:prstGeom prst="rect">
            <a:avLst/>
          </a:prstGeom>
        </p:spPr>
        <p:txBody>
          <a:bodyPr wrap="none">
            <a:spAutoFit/>
          </a:bodyPr>
          <a:lstStyle/>
          <a:p>
            <a:r>
              <a:rPr lang="en-US" sz="2000" b="1" dirty="0">
                <a:solidFill>
                  <a:srgbClr val="FF0000"/>
                </a:solidFill>
                <a:latin typeface="Cambria Math" charset="0"/>
                <a:ea typeface="Cambria Math" charset="0"/>
                <a:cs typeface="Cambria Math" charset="0"/>
                <a:sym typeface="Wingdings"/>
              </a:rPr>
              <a:t>General functions</a:t>
            </a:r>
            <a:endParaRPr lang="en-US" sz="2000" b="1" dirty="0">
              <a:solidFill>
                <a:srgbClr val="FF0000"/>
              </a:solidFill>
              <a:latin typeface="Cambria Math" charset="0"/>
              <a:ea typeface="Cambria Math" charset="0"/>
              <a:cs typeface="Cambria Math" charset="0"/>
            </a:endParaRPr>
          </a:p>
        </p:txBody>
      </p:sp>
      <p:sp>
        <p:nvSpPr>
          <p:cNvPr id="23" name="Rectangle 22"/>
          <p:cNvSpPr/>
          <p:nvPr/>
        </p:nvSpPr>
        <p:spPr>
          <a:xfrm>
            <a:off x="6663907" y="3993650"/>
            <a:ext cx="1675791" cy="707886"/>
          </a:xfrm>
          <a:prstGeom prst="rect">
            <a:avLst/>
          </a:prstGeom>
        </p:spPr>
        <p:txBody>
          <a:bodyPr wrap="square">
            <a:spAutoFit/>
          </a:bodyPr>
          <a:lstStyle/>
          <a:p>
            <a:r>
              <a:rPr lang="en-US" sz="2000" b="1" dirty="0">
                <a:solidFill>
                  <a:srgbClr val="00A401"/>
                </a:solidFill>
                <a:latin typeface="Cambria Math" charset="0"/>
                <a:ea typeface="Cambria Math" charset="0"/>
                <a:cs typeface="Cambria Math" charset="0"/>
              </a:rPr>
              <a:t>linear in N dimension</a:t>
            </a:r>
          </a:p>
        </p:txBody>
      </p:sp>
      <p:sp>
        <p:nvSpPr>
          <p:cNvPr id="24" name="Oval 23"/>
          <p:cNvSpPr/>
          <p:nvPr/>
        </p:nvSpPr>
        <p:spPr bwMode="auto">
          <a:xfrm>
            <a:off x="2917701" y="3593666"/>
            <a:ext cx="3496602" cy="2010722"/>
          </a:xfrm>
          <a:prstGeom prst="ellipse">
            <a:avLst/>
          </a:prstGeom>
          <a:solidFill>
            <a:schemeClr val="bg1"/>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25" name="Rectangle 24"/>
              <p:cNvSpPr/>
              <p:nvPr/>
            </p:nvSpPr>
            <p:spPr>
              <a:xfrm>
                <a:off x="3154073" y="4248368"/>
                <a:ext cx="2892764" cy="1069332"/>
              </a:xfrm>
              <a:prstGeom prst="rect">
                <a:avLst/>
              </a:prstGeom>
            </p:spPr>
            <p:txBody>
              <a:bodyPr wrap="square">
                <a:spAutoFit/>
              </a:bodyPr>
              <a:lstStyle/>
              <a:p>
                <a:r>
                  <a:rPr lang="en-US" sz="2000" dirty="0">
                    <a:solidFill>
                      <a:schemeClr val="accent6"/>
                    </a:solidFill>
                    <a:latin typeface="Cambria Math" charset="0"/>
                    <a:ea typeface="Cambria Math" charset="0"/>
                    <a:cs typeface="Cambria Math" charset="0"/>
                    <a:sym typeface="Wingdings"/>
                  </a:rPr>
                  <a:t>Daskalakis-Syrgkanis’16:</a:t>
                </a:r>
              </a:p>
              <a:p>
                <a:pPr marL="285750" indent="-285750">
                  <a:buFont typeface="Arial" charset="0"/>
                  <a:buChar char="•"/>
                </a:pPr>
                <a:r>
                  <a:rPr lang="en-US" sz="2000" dirty="0">
                    <a:latin typeface="Cambria Math" charset="0"/>
                    <a:ea typeface="Cambria Math" charset="0"/>
                    <a:cs typeface="Cambria Math" charset="0"/>
                    <a:sym typeface="Wingdings"/>
                  </a:rPr>
                  <a:t>Regret </a:t>
                </a:r>
                <a14:m>
                  <m:oMath xmlns:m="http://schemas.openxmlformats.org/officeDocument/2006/math">
                    <m:r>
                      <m:rPr>
                        <m:sty m:val="p"/>
                      </m:rPr>
                      <a:rPr lang="en-US" sz="2000">
                        <a:latin typeface="Cambria Math" charset="0"/>
                        <a:ea typeface="Cambria Math" charset="0"/>
                        <a:cs typeface="Cambria Math" charset="0"/>
                        <a:sym typeface="Wingdings"/>
                      </a:rPr>
                      <m:t>O</m:t>
                    </m:r>
                    <m:d>
                      <m:dPr>
                        <m:ctrlPr>
                          <a:rPr lang="mr-IN" sz="2000" i="1">
                            <a:latin typeface="Cambria Math" panose="02040503050406030204" pitchFamily="18" charset="0"/>
                            <a:ea typeface="Cambria Math" charset="0"/>
                            <a:cs typeface="Cambria Math" charset="0"/>
                            <a:sym typeface="Wingdings"/>
                          </a:rPr>
                        </m:ctrlPr>
                      </m:dPr>
                      <m:e>
                        <m:r>
                          <a:rPr lang="en-US" sz="2000" i="1">
                            <a:latin typeface="Cambria Math" charset="0"/>
                            <a:ea typeface="Cambria Math" charset="0"/>
                            <a:cs typeface="Cambria Math" charset="0"/>
                            <a:sym typeface="Wingdings"/>
                          </a:rPr>
                          <m:t>|</m:t>
                        </m:r>
                        <m:r>
                          <a:rPr lang="en-US" sz="2000" i="1">
                            <a:solidFill>
                              <a:srgbClr val="C00000"/>
                            </a:solidFill>
                            <a:latin typeface="Cambria Math" charset="0"/>
                            <a:ea typeface="Cambria Math" charset="0"/>
                            <a:cs typeface="Cambria Math" charset="0"/>
                            <a:sym typeface="Wingdings"/>
                          </a:rPr>
                          <m:t>𝒴</m:t>
                        </m:r>
                        <m:r>
                          <a:rPr lang="en-US" sz="2000" i="1">
                            <a:latin typeface="Cambria Math" charset="0"/>
                            <a:ea typeface="Cambria Math" charset="0"/>
                            <a:cs typeface="Cambria Math" charset="0"/>
                            <a:sym typeface="Wingdings"/>
                          </a:rPr>
                          <m:t>|</m:t>
                        </m:r>
                        <m:rad>
                          <m:radPr>
                            <m:degHide m:val="on"/>
                            <m:ctrlPr>
                              <a:rPr lang="mr-IN" sz="2000" i="1">
                                <a:latin typeface="Cambria Math" panose="02040503050406030204" pitchFamily="18" charset="0"/>
                                <a:ea typeface="Cambria Math" charset="0"/>
                                <a:cs typeface="Cambria Math" charset="0"/>
                                <a:sym typeface="Wingdings"/>
                              </a:rPr>
                            </m:ctrlPr>
                          </m:radPr>
                          <m:deg/>
                          <m:e>
                            <m:r>
                              <a:rPr lang="en-US" sz="2000" i="1">
                                <a:latin typeface="Cambria Math" charset="0"/>
                                <a:ea typeface="Cambria Math" charset="0"/>
                                <a:cs typeface="Cambria Math" charset="0"/>
                                <a:sym typeface="Wingdings"/>
                              </a:rPr>
                              <m:t>𝑇</m:t>
                            </m:r>
                          </m:e>
                        </m:rad>
                      </m:e>
                    </m:d>
                  </m:oMath>
                </a14:m>
                <a:r>
                  <a:rPr lang="en-US" sz="2000" dirty="0">
                    <a:latin typeface="Cambria Math" charset="0"/>
                    <a:ea typeface="Cambria Math" charset="0"/>
                    <a:cs typeface="Cambria Math" charset="0"/>
                  </a:rPr>
                  <a:t> </a:t>
                </a:r>
              </a:p>
              <a:p>
                <a:pPr marL="285750" indent="-285750">
                  <a:buFont typeface="Arial" charset="0"/>
                  <a:buChar char="•"/>
                </a:pPr>
                <a:r>
                  <a:rPr lang="en-US" sz="2000" dirty="0">
                    <a:latin typeface="Cambria Math" charset="0"/>
                    <a:ea typeface="Cambria Math" charset="0"/>
                    <a:cs typeface="Cambria Math" charset="0"/>
                  </a:rPr>
                  <a:t>Runtime </a:t>
                </a:r>
                <a14:m>
                  <m:oMath xmlns:m="http://schemas.openxmlformats.org/officeDocument/2006/math">
                    <m:r>
                      <m:rPr>
                        <m:sty m:val="p"/>
                      </m:rPr>
                      <a:rPr lang="en-US" sz="2000">
                        <a:latin typeface="Cambria Math" charset="0"/>
                        <a:ea typeface="Cambria Math" charset="0"/>
                        <a:cs typeface="Cambria Math" charset="0"/>
                        <a:sym typeface="Wingdings"/>
                      </a:rPr>
                      <m:t>poly</m:t>
                    </m:r>
                    <m:d>
                      <m:dPr>
                        <m:ctrlPr>
                          <a:rPr lang="mr-IN" sz="2000" i="1">
                            <a:latin typeface="Cambria Math" panose="02040503050406030204" pitchFamily="18" charset="0"/>
                            <a:ea typeface="Cambria Math" charset="0"/>
                            <a:cs typeface="Cambria Math" charset="0"/>
                            <a:sym typeface="Wingdings"/>
                          </a:rPr>
                        </m:ctrlPr>
                      </m:dPr>
                      <m:e>
                        <m:r>
                          <a:rPr lang="en-US" sz="2000" i="1">
                            <a:latin typeface="Cambria Math" charset="0"/>
                            <a:ea typeface="Cambria Math" charset="0"/>
                            <a:cs typeface="Cambria Math" charset="0"/>
                            <a:sym typeface="Wingdings"/>
                          </a:rPr>
                          <m:t>|</m:t>
                        </m:r>
                        <m:r>
                          <a:rPr lang="en-US" sz="2000" i="1">
                            <a:solidFill>
                              <a:srgbClr val="C00000"/>
                            </a:solidFill>
                            <a:latin typeface="Cambria Math" charset="0"/>
                            <a:ea typeface="Cambria Math" charset="0"/>
                            <a:cs typeface="Cambria Math" charset="0"/>
                            <a:sym typeface="Wingdings"/>
                          </a:rPr>
                          <m:t>𝒴</m:t>
                        </m:r>
                        <m:r>
                          <a:rPr lang="en-US" sz="2000" i="1">
                            <a:latin typeface="Cambria Math" charset="0"/>
                            <a:ea typeface="Cambria Math" charset="0"/>
                            <a:cs typeface="Cambria Math" charset="0"/>
                            <a:sym typeface="Wingdings"/>
                          </a:rPr>
                          <m:t>|,</m:t>
                        </m:r>
                        <m:r>
                          <a:rPr lang="en-US" sz="2000" i="1">
                            <a:latin typeface="Cambria Math" charset="0"/>
                            <a:ea typeface="Cambria Math" charset="0"/>
                            <a:cs typeface="Cambria Math" charset="0"/>
                            <a:sym typeface="Wingdings"/>
                          </a:rPr>
                          <m:t>𝑇</m:t>
                        </m:r>
                      </m:e>
                    </m:d>
                  </m:oMath>
                </a14:m>
                <a:endParaRPr lang="en-US" sz="2000" b="1" dirty="0">
                  <a:solidFill>
                    <a:srgbClr val="00A401"/>
                  </a:solidFill>
                  <a:latin typeface="Cambria Math" charset="0"/>
                  <a:ea typeface="Cambria Math" charset="0"/>
                  <a:cs typeface="Cambria Math" charset="0"/>
                </a:endParaRPr>
              </a:p>
            </p:txBody>
          </p:sp>
        </mc:Choice>
        <mc:Fallback xmlns="">
          <p:sp>
            <p:nvSpPr>
              <p:cNvPr id="25" name="Rectangle 24"/>
              <p:cNvSpPr>
                <a:spLocks noRot="1" noChangeAspect="1" noMove="1" noResize="1" noEditPoints="1" noAdjustHandles="1" noChangeArrowheads="1" noChangeShapeType="1" noTextEdit="1"/>
              </p:cNvSpPr>
              <p:nvPr/>
            </p:nvSpPr>
            <p:spPr>
              <a:xfrm>
                <a:off x="3154073" y="4248368"/>
                <a:ext cx="2892764" cy="1069332"/>
              </a:xfrm>
              <a:prstGeom prst="rect">
                <a:avLst/>
              </a:prstGeom>
              <a:blipFill>
                <a:blip r:embed="rId4"/>
                <a:stretch>
                  <a:fillRect l="-2183" t="-3529" r="-1747" b="-9412"/>
                </a:stretch>
              </a:blipFill>
            </p:spPr>
            <p:txBody>
              <a:bodyPr/>
              <a:lstStyle/>
              <a:p>
                <a:r>
                  <a:rPr lang="en-US">
                    <a:noFill/>
                  </a:rPr>
                  <a:t> </a:t>
                </a:r>
              </a:p>
            </p:txBody>
          </p:sp>
        </mc:Fallback>
      </mc:AlternateContent>
      <p:sp>
        <p:nvSpPr>
          <p:cNvPr id="26" name="Rectangle 25"/>
          <p:cNvSpPr/>
          <p:nvPr/>
        </p:nvSpPr>
        <p:spPr>
          <a:xfrm>
            <a:off x="6197826" y="4718548"/>
            <a:ext cx="2593331" cy="707886"/>
          </a:xfrm>
          <a:prstGeom prst="rect">
            <a:avLst/>
          </a:prstGeom>
        </p:spPr>
        <p:txBody>
          <a:bodyPr wrap="square">
            <a:spAutoFit/>
          </a:bodyPr>
          <a:lstStyle/>
          <a:p>
            <a:pPr algn="ctr"/>
            <a:r>
              <a:rPr lang="en-US" sz="2000" dirty="0">
                <a:solidFill>
                  <a:schemeClr val="accent6"/>
                </a:solidFill>
                <a:latin typeface="Cambria Math" charset="0"/>
                <a:ea typeface="Cambria Math" charset="0"/>
                <a:cs typeface="Cambria Math" charset="0"/>
                <a:sym typeface="Wingdings"/>
              </a:rPr>
              <a:t>Kalai-Vempala’05: </a:t>
            </a:r>
            <a:r>
              <a:rPr lang="en-US" sz="2000" dirty="0">
                <a:latin typeface="Cambria Math" charset="0"/>
                <a:ea typeface="Cambria Math" charset="0"/>
                <a:cs typeface="Cambria Math" charset="0"/>
              </a:rPr>
              <a:t>Runtime </a:t>
            </a:r>
            <a:r>
              <a:rPr lang="en-US" sz="2000" dirty="0">
                <a:latin typeface="Cambria Math" charset="0"/>
                <a:ea typeface="Cambria Math" charset="0"/>
                <a:cs typeface="Cambria Math" charset="0"/>
                <a:sym typeface="Wingdings"/>
              </a:rPr>
              <a:t>poly(</a:t>
            </a:r>
            <a:r>
              <a:rPr lang="en-US" sz="2000" dirty="0">
                <a:solidFill>
                  <a:srgbClr val="C00000"/>
                </a:solidFill>
                <a:latin typeface="Cambria Math" charset="0"/>
                <a:ea typeface="Cambria Math" charset="0"/>
                <a:cs typeface="Cambria Math" charset="0"/>
                <a:sym typeface="Wingdings"/>
              </a:rPr>
              <a:t>N</a:t>
            </a:r>
            <a:r>
              <a:rPr lang="en-US" sz="2000" dirty="0">
                <a:latin typeface="Cambria Math" charset="0"/>
                <a:ea typeface="Cambria Math" charset="0"/>
                <a:cs typeface="Cambria Math" charset="0"/>
                <a:sym typeface="Wingdings"/>
              </a:rPr>
              <a:t>)</a:t>
            </a:r>
            <a:endParaRPr lang="en-US" sz="2000" dirty="0">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7" name="Rectangle 26"/>
              <p:cNvSpPr/>
              <p:nvPr/>
            </p:nvSpPr>
            <p:spPr>
              <a:xfrm>
                <a:off x="4324429" y="1925663"/>
                <a:ext cx="3717299" cy="466794"/>
              </a:xfrm>
              <a:prstGeom prst="rect">
                <a:avLst/>
              </a:prstGeom>
            </p:spPr>
            <p:txBody>
              <a:bodyPr wrap="square">
                <a:spAutoFit/>
              </a:bodyPr>
              <a:lstStyle/>
              <a:p>
                <a:pPr algn="ctr"/>
                <a:r>
                  <a:rPr lang="en-US" sz="2000" dirty="0" err="1">
                    <a:solidFill>
                      <a:schemeClr val="accent6"/>
                    </a:solidFill>
                    <a:latin typeface="Cambria Math" charset="0"/>
                    <a:ea typeface="Cambria Math" charset="0"/>
                    <a:cs typeface="Cambria Math" charset="0"/>
                    <a:sym typeface="Wingdings"/>
                  </a:rPr>
                  <a:t>Hazan-Koren</a:t>
                </a:r>
                <a:r>
                  <a:rPr lang="en-US" sz="2000" dirty="0">
                    <a:solidFill>
                      <a:schemeClr val="accent6"/>
                    </a:solidFill>
                    <a:latin typeface="Cambria Math" charset="0"/>
                    <a:ea typeface="Cambria Math" charset="0"/>
                    <a:cs typeface="Cambria Math" charset="0"/>
                    <a:sym typeface="Wingdings"/>
                  </a:rPr>
                  <a:t> ’16</a:t>
                </a:r>
                <a:r>
                  <a:rPr lang="en-US" sz="2000" dirty="0">
                    <a:solidFill>
                      <a:schemeClr val="bg2">
                        <a:lumMod val="50000"/>
                      </a:schemeClr>
                    </a:solidFill>
                    <a:latin typeface="Cambria Math" charset="0"/>
                    <a:ea typeface="Cambria Math" charset="0"/>
                    <a:cs typeface="Cambria Math" charset="0"/>
                    <a:sym typeface="Wingdings"/>
                  </a:rPr>
                  <a:t>: </a:t>
                </a:r>
                <a14:m>
                  <m:oMath xmlns:m="http://schemas.openxmlformats.org/officeDocument/2006/math">
                    <m:r>
                      <m:rPr>
                        <m:sty m:val="p"/>
                      </m:rPr>
                      <a:rPr lang="en-US" sz="2000">
                        <a:latin typeface="Cambria Math" charset="0"/>
                        <a:ea typeface="Cambria Math" charset="0"/>
                        <a:cs typeface="Cambria Math" charset="0"/>
                        <a:sym typeface="Wingdings"/>
                      </a:rPr>
                      <m:t>Ω</m:t>
                    </m:r>
                    <m:d>
                      <m:dPr>
                        <m:ctrlPr>
                          <a:rPr lang="mr-IN" sz="2000" i="1">
                            <a:latin typeface="Cambria Math" panose="02040503050406030204" pitchFamily="18" charset="0"/>
                            <a:ea typeface="Cambria Math" charset="0"/>
                            <a:cs typeface="Cambria Math" charset="0"/>
                            <a:sym typeface="Wingdings"/>
                          </a:rPr>
                        </m:ctrlPr>
                      </m:dPr>
                      <m:e>
                        <m:rad>
                          <m:radPr>
                            <m:degHide m:val="on"/>
                            <m:ctrlPr>
                              <a:rPr lang="mr-IN" sz="2000" i="1">
                                <a:latin typeface="Cambria Math" panose="02040503050406030204" pitchFamily="18" charset="0"/>
                                <a:ea typeface="Cambria Math" charset="0"/>
                                <a:cs typeface="Cambria Math" charset="0"/>
                                <a:sym typeface="Wingdings"/>
                              </a:rPr>
                            </m:ctrlPr>
                          </m:radPr>
                          <m:deg/>
                          <m:e>
                            <m:r>
                              <a:rPr lang="en-US" sz="2000" i="1">
                                <a:latin typeface="Cambria Math" charset="0"/>
                                <a:ea typeface="Cambria Math" charset="0"/>
                                <a:cs typeface="Cambria Math" charset="0"/>
                                <a:sym typeface="Wingdings"/>
                              </a:rPr>
                              <m:t>|</m:t>
                            </m:r>
                            <m:r>
                              <a:rPr lang="en-US" sz="2000" i="1">
                                <a:solidFill>
                                  <a:srgbClr val="0432FF"/>
                                </a:solidFill>
                                <a:latin typeface="Cambria Math" charset="0"/>
                                <a:ea typeface="Cambria Math" charset="0"/>
                                <a:cs typeface="Cambria Math" charset="0"/>
                                <a:sym typeface="Wingdings"/>
                              </a:rPr>
                              <m:t>𝒳</m:t>
                            </m:r>
                            <m:r>
                              <a:rPr lang="en-US" sz="2000" i="1">
                                <a:latin typeface="Cambria Math" charset="0"/>
                                <a:ea typeface="Cambria Math" charset="0"/>
                                <a:cs typeface="Cambria Math" charset="0"/>
                                <a:sym typeface="Wingdings"/>
                              </a:rPr>
                              <m:t>|</m:t>
                            </m:r>
                          </m:e>
                        </m:rad>
                      </m:e>
                    </m:d>
                  </m:oMath>
                </a14:m>
                <a:endParaRPr lang="en-US" sz="2000" dirty="0">
                  <a:latin typeface="Cambria Math" charset="0"/>
                  <a:ea typeface="Cambria Math" charset="0"/>
                  <a:cs typeface="Cambria Math" charset="0"/>
                </a:endParaRPr>
              </a:p>
            </p:txBody>
          </p:sp>
        </mc:Choice>
        <mc:Fallback xmlns="">
          <p:sp>
            <p:nvSpPr>
              <p:cNvPr id="27" name="Rectangle 26"/>
              <p:cNvSpPr>
                <a:spLocks noRot="1" noChangeAspect="1" noMove="1" noResize="1" noEditPoints="1" noAdjustHandles="1" noChangeArrowheads="1" noChangeShapeType="1" noTextEdit="1"/>
              </p:cNvSpPr>
              <p:nvPr/>
            </p:nvSpPr>
            <p:spPr>
              <a:xfrm>
                <a:off x="4324429" y="1925663"/>
                <a:ext cx="3717299" cy="466794"/>
              </a:xfrm>
              <a:prstGeom prst="rect">
                <a:avLst/>
              </a:prstGeom>
              <a:blipFill>
                <a:blip r:embed="rId5"/>
                <a:stretch>
                  <a:fillRect b="-18421"/>
                </a:stretch>
              </a:blipFill>
            </p:spPr>
            <p:txBody>
              <a:bodyPr/>
              <a:lstStyle/>
              <a:p>
                <a:r>
                  <a:rPr lang="en-US">
                    <a:noFill/>
                  </a:rPr>
                  <a:t> </a:t>
                </a:r>
              </a:p>
            </p:txBody>
          </p:sp>
        </mc:Fallback>
      </mc:AlternateContent>
      <p:sp>
        <p:nvSpPr>
          <p:cNvPr id="28" name="Rectangle 27"/>
          <p:cNvSpPr/>
          <p:nvPr/>
        </p:nvSpPr>
        <p:spPr>
          <a:xfrm>
            <a:off x="3849330" y="2838282"/>
            <a:ext cx="4513280" cy="707886"/>
          </a:xfrm>
          <a:prstGeom prst="rect">
            <a:avLst/>
          </a:prstGeom>
          <a:solidFill>
            <a:schemeClr val="bg1"/>
          </a:solidFill>
          <a:ln w="12700">
            <a:solidFill>
              <a:srgbClr val="00A401"/>
            </a:solidFill>
          </a:ln>
        </p:spPr>
        <p:txBody>
          <a:bodyPr wrap="square">
            <a:spAutoFit/>
          </a:bodyPr>
          <a:lstStyle/>
          <a:p>
            <a:pPr algn="ctr"/>
            <a:r>
              <a:rPr lang="en-US" sz="2000" b="1" dirty="0">
                <a:latin typeface="Cambria Math" charset="0"/>
                <a:ea typeface="Cambria Math" charset="0"/>
                <a:cs typeface="Cambria Math" charset="0"/>
                <a:sym typeface="Wingdings"/>
              </a:rPr>
              <a:t>When game matrix is structured</a:t>
            </a:r>
          </a:p>
          <a:p>
            <a:pPr algn="ctr"/>
            <a:r>
              <a:rPr lang="en-US" sz="2000" dirty="0">
                <a:solidFill>
                  <a:schemeClr val="accent6"/>
                </a:solidFill>
                <a:latin typeface="Cambria Math" charset="0"/>
                <a:ea typeface="Cambria Math" charset="0"/>
                <a:cs typeface="Cambria Math" charset="0"/>
                <a:sym typeface="Wingdings"/>
              </a:rPr>
              <a:t>D</a:t>
            </a:r>
            <a:r>
              <a:rPr lang="en-US" sz="2000" b="1" dirty="0">
                <a:solidFill>
                  <a:schemeClr val="accent6">
                    <a:lumMod val="75000"/>
                  </a:schemeClr>
                </a:solidFill>
                <a:latin typeface="Cambria Math" charset="0"/>
                <a:ea typeface="Cambria Math" charset="0"/>
                <a:cs typeface="Cambria Math" charset="0"/>
                <a:sym typeface="Wingdings"/>
              </a:rPr>
              <a:t>H</a:t>
            </a:r>
            <a:r>
              <a:rPr lang="en-US" sz="2000" dirty="0">
                <a:solidFill>
                  <a:schemeClr val="accent6"/>
                </a:solidFill>
                <a:latin typeface="Cambria Math" charset="0"/>
                <a:ea typeface="Cambria Math" charset="0"/>
                <a:cs typeface="Cambria Math" charset="0"/>
                <a:sym typeface="Wingdings"/>
              </a:rPr>
              <a:t>LSSW’17</a:t>
            </a:r>
          </a:p>
        </p:txBody>
      </p:sp>
      <mc:AlternateContent xmlns:mc="http://schemas.openxmlformats.org/markup-compatibility/2006" xmlns:a14="http://schemas.microsoft.com/office/drawing/2010/main">
        <mc:Choice Requires="a14">
          <p:sp>
            <p:nvSpPr>
              <p:cNvPr id="29" name="Rectangle 28"/>
              <p:cNvSpPr/>
              <p:nvPr/>
            </p:nvSpPr>
            <p:spPr>
              <a:xfrm>
                <a:off x="3455520" y="3848258"/>
                <a:ext cx="2480393" cy="400110"/>
              </a:xfrm>
              <a:prstGeom prst="rect">
                <a:avLst/>
              </a:prstGeom>
            </p:spPr>
            <p:txBody>
              <a:bodyPr wrap="square">
                <a:spAutoFit/>
              </a:bodyPr>
              <a:lstStyle/>
              <a:p>
                <a:r>
                  <a:rPr lang="en-US" sz="2000" b="1" dirty="0">
                    <a:solidFill>
                      <a:srgbClr val="00A401"/>
                    </a:solidFill>
                    <a:latin typeface="Cambria Math" charset="0"/>
                    <a:ea typeface="Cambria Math" charset="0"/>
                    <a:cs typeface="Cambria Math" charset="0"/>
                    <a:sym typeface="Wingdings"/>
                  </a:rPr>
                  <a:t>When</a:t>
                </a:r>
                <a:r>
                  <a:rPr lang="en-US" sz="2000" dirty="0">
                    <a:latin typeface="Cambria Math" charset="0"/>
                    <a:ea typeface="Cambria Math" charset="0"/>
                    <a:cs typeface="Cambria Math" charset="0"/>
                    <a:sym typeface="Wingdings"/>
                  </a:rPr>
                  <a:t> </a:t>
                </a:r>
                <a14:m>
                  <m:oMath xmlns:m="http://schemas.openxmlformats.org/officeDocument/2006/math">
                    <m:r>
                      <a:rPr lang="en-US" sz="2000" i="1">
                        <a:latin typeface="Cambria Math" charset="0"/>
                        <a:ea typeface="Cambria Math" charset="0"/>
                        <a:cs typeface="Cambria Math" charset="0"/>
                        <a:sym typeface="Wingdings"/>
                      </a:rPr>
                      <m:t>|</m:t>
                    </m:r>
                    <m:r>
                      <a:rPr lang="en-US" sz="2000" i="1">
                        <a:solidFill>
                          <a:srgbClr val="C00000"/>
                        </a:solidFill>
                        <a:latin typeface="Cambria Math" charset="0"/>
                        <a:ea typeface="Cambria Math" charset="0"/>
                        <a:cs typeface="Cambria Math" charset="0"/>
                        <a:sym typeface="Wingdings"/>
                      </a:rPr>
                      <m:t>𝒴</m:t>
                    </m:r>
                    <m:r>
                      <a:rPr lang="en-US" sz="2000" i="1">
                        <a:latin typeface="Cambria Math" charset="0"/>
                        <a:ea typeface="Cambria Math" charset="0"/>
                        <a:cs typeface="Cambria Math" charset="0"/>
                        <a:sym typeface="Wingdings"/>
                      </a:rPr>
                      <m:t>|</m:t>
                    </m:r>
                  </m:oMath>
                </a14:m>
                <a:r>
                  <a:rPr lang="en-US" sz="2000" b="1" dirty="0">
                    <a:solidFill>
                      <a:srgbClr val="00A401"/>
                    </a:solidFill>
                    <a:latin typeface="Cambria Math" charset="0"/>
                    <a:ea typeface="Cambria Math" charset="0"/>
                    <a:cs typeface="Cambria Math" charset="0"/>
                  </a:rPr>
                  <a:t> is small</a:t>
                </a:r>
              </a:p>
            </p:txBody>
          </p:sp>
        </mc:Choice>
        <mc:Fallback xmlns="">
          <p:sp>
            <p:nvSpPr>
              <p:cNvPr id="29" name="Rectangle 28"/>
              <p:cNvSpPr>
                <a:spLocks noRot="1" noChangeAspect="1" noMove="1" noResize="1" noEditPoints="1" noAdjustHandles="1" noChangeArrowheads="1" noChangeShapeType="1" noTextEdit="1"/>
              </p:cNvSpPr>
              <p:nvPr/>
            </p:nvSpPr>
            <p:spPr>
              <a:xfrm>
                <a:off x="3455520" y="3848258"/>
                <a:ext cx="2480393" cy="400110"/>
              </a:xfrm>
              <a:prstGeom prst="rect">
                <a:avLst/>
              </a:prstGeom>
              <a:blipFill>
                <a:blip r:embed="rId6"/>
                <a:stretch>
                  <a:fillRect l="-3061" t="-6061" b="-24242"/>
                </a:stretch>
              </a:blipFill>
            </p:spPr>
            <p:txBody>
              <a:bodyPr/>
              <a:lstStyle/>
              <a:p>
                <a:r>
                  <a:rPr lang="en-US">
                    <a:noFill/>
                  </a:rPr>
                  <a:t> </a:t>
                </a:r>
              </a:p>
            </p:txBody>
          </p:sp>
        </mc:Fallback>
      </mc:AlternateContent>
      <p:sp>
        <p:nvSpPr>
          <p:cNvPr id="30" name="Right Arrow 29"/>
          <p:cNvSpPr/>
          <p:nvPr/>
        </p:nvSpPr>
        <p:spPr bwMode="auto">
          <a:xfrm rot="19424073">
            <a:off x="8506382" y="2738670"/>
            <a:ext cx="1859111" cy="734746"/>
          </a:xfrm>
          <a:prstGeom prst="rightArrow">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n w="0"/>
              <a:effectLst>
                <a:outerShdw blurRad="38100" dist="19050" dir="2700000" algn="tl" rotWithShape="0">
                  <a:schemeClr val="dk1">
                    <a:alpha val="40000"/>
                  </a:schemeClr>
                </a:outerShdw>
              </a:effectLst>
              <a:latin typeface="45 Helvetica Light" pitchFamily="-110" charset="0"/>
              <a:ea typeface="Geneva" pitchFamily="-110" charset="-128"/>
              <a:cs typeface="Geneva" pitchFamily="-110" charset="-128"/>
            </a:endParaRPr>
          </a:p>
        </p:txBody>
      </p:sp>
      <p:sp>
        <p:nvSpPr>
          <p:cNvPr id="31" name="Rectangle 30"/>
          <p:cNvSpPr/>
          <p:nvPr/>
        </p:nvSpPr>
        <p:spPr>
          <a:xfrm>
            <a:off x="8672978" y="1322197"/>
            <a:ext cx="3459516" cy="707886"/>
          </a:xfrm>
          <a:prstGeom prst="rect">
            <a:avLst/>
          </a:prstGeom>
        </p:spPr>
        <p:txBody>
          <a:bodyPr wrap="square">
            <a:spAutoFit/>
          </a:bodyPr>
          <a:lstStyle/>
          <a:p>
            <a:pPr algn="ctr"/>
            <a:r>
              <a:rPr lang="en-US" sz="2000" b="1" dirty="0">
                <a:latin typeface="Cambria Math" charset="0"/>
                <a:ea typeface="Cambria Math" charset="0"/>
                <a:cs typeface="Cambria Math" charset="0"/>
                <a:sym typeface="Wingdings"/>
              </a:rPr>
              <a:t>Many combinatorial problems, games and auctions</a:t>
            </a:r>
            <a:endParaRPr lang="en-US" sz="2000" b="1" dirty="0">
              <a:latin typeface="Cambria Math" charset="0"/>
              <a:ea typeface="Cambria Math" charset="0"/>
              <a:cs typeface="Cambria Math" charset="0"/>
            </a:endParaRPr>
          </a:p>
        </p:txBody>
      </p:sp>
      <p:sp>
        <p:nvSpPr>
          <p:cNvPr id="3" name="TextBox 2"/>
          <p:cNvSpPr txBox="1"/>
          <p:nvPr/>
        </p:nvSpPr>
        <p:spPr>
          <a:xfrm>
            <a:off x="13620750" y="3586163"/>
            <a:ext cx="184731" cy="369332"/>
          </a:xfrm>
          <a:prstGeom prst="rect">
            <a:avLst/>
          </a:prstGeom>
          <a:noFill/>
        </p:spPr>
        <p:txBody>
          <a:bodyPr wrap="none" rtlCol="0">
            <a:spAutoFit/>
          </a:bodyPr>
          <a:lstStyle/>
          <a:p>
            <a:endParaRPr lang="en-US" dirty="0"/>
          </a:p>
        </p:txBody>
      </p:sp>
      <p:sp>
        <p:nvSpPr>
          <p:cNvPr id="22" name="Title 3">
            <a:extLst>
              <a:ext uri="{FF2B5EF4-FFF2-40B4-BE49-F238E27FC236}">
                <a16:creationId xmlns:a16="http://schemas.microsoft.com/office/drawing/2014/main" id="{758B8141-C3BD-8F45-AC8B-4EB83EE94CED}"/>
              </a:ext>
            </a:extLst>
          </p:cNvPr>
          <p:cNvSpPr>
            <a:spLocks noGrp="1"/>
          </p:cNvSpPr>
          <p:nvPr>
            <p:ph type="title"/>
          </p:nvPr>
        </p:nvSpPr>
        <p:spPr>
          <a:xfrm>
            <a:off x="294968" y="150357"/>
            <a:ext cx="11444748" cy="808327"/>
          </a:xfrm>
        </p:spPr>
        <p:txBody>
          <a:bodyPr>
            <a:normAutofit fontScale="90000"/>
          </a:bodyPr>
          <a:lstStyle/>
          <a:p>
            <a:r>
              <a:rPr lang="en-US" dirty="0"/>
              <a:t>Characterize Online Oracle-Efficient Learnability</a:t>
            </a:r>
          </a:p>
        </p:txBody>
      </p:sp>
      <p:sp>
        <p:nvSpPr>
          <p:cNvPr id="32" name="Rectangle 31">
            <a:extLst>
              <a:ext uri="{FF2B5EF4-FFF2-40B4-BE49-F238E27FC236}">
                <a16:creationId xmlns:a16="http://schemas.microsoft.com/office/drawing/2014/main" id="{AF19F220-FA51-1C4E-9F91-ADC73DCEFC30}"/>
              </a:ext>
            </a:extLst>
          </p:cNvPr>
          <p:cNvSpPr/>
          <p:nvPr/>
        </p:nvSpPr>
        <p:spPr>
          <a:xfrm>
            <a:off x="921772" y="6253401"/>
            <a:ext cx="11046542" cy="461665"/>
          </a:xfrm>
          <a:prstGeom prst="rect">
            <a:avLst/>
          </a:prstGeom>
        </p:spPr>
        <p:txBody>
          <a:bodyPr wrap="square">
            <a:spAutoFit/>
          </a:bodyPr>
          <a:lstStyle/>
          <a:p>
            <a:r>
              <a:rPr lang="en-US" sz="2400" dirty="0">
                <a:latin typeface="Cambria Math" charset="0"/>
                <a:ea typeface="Cambria Math" charset="0"/>
                <a:cs typeface="Cambria Math" charset="0"/>
                <a:sym typeface="Wingdings"/>
              </a:rPr>
              <a:t>No characterization! But sufficient conditions that are easy to find in practice. </a:t>
            </a:r>
            <a:endParaRPr lang="en-US" sz="2400" dirty="0">
              <a:latin typeface="Cambria Math" charset="0"/>
              <a:ea typeface="Cambria Math" charset="0"/>
              <a:cs typeface="Cambria Math" charset="0"/>
            </a:endParaRPr>
          </a:p>
        </p:txBody>
      </p:sp>
      <p:sp>
        <p:nvSpPr>
          <p:cNvPr id="33" name="Rectangle 32">
            <a:extLst>
              <a:ext uri="{FF2B5EF4-FFF2-40B4-BE49-F238E27FC236}">
                <a16:creationId xmlns:a16="http://schemas.microsoft.com/office/drawing/2014/main" id="{8F4957F5-FBF3-A343-846D-DC53D044B056}"/>
              </a:ext>
            </a:extLst>
          </p:cNvPr>
          <p:cNvSpPr/>
          <p:nvPr/>
        </p:nvSpPr>
        <p:spPr>
          <a:xfrm>
            <a:off x="111263" y="1107230"/>
            <a:ext cx="4159297" cy="1323439"/>
          </a:xfrm>
          <a:prstGeom prst="rect">
            <a:avLst/>
          </a:prstGeom>
        </p:spPr>
        <p:txBody>
          <a:bodyPr wrap="square">
            <a:spAutoFit/>
          </a:bodyPr>
          <a:lstStyle/>
          <a:p>
            <a:pPr algn="ctr"/>
            <a:r>
              <a:rPr lang="en-US" sz="2000" b="1" dirty="0">
                <a:solidFill>
                  <a:schemeClr val="accent1"/>
                </a:solidFill>
                <a:effectLst>
                  <a:glow rad="50800">
                    <a:schemeClr val="bg1"/>
                  </a:glow>
                </a:effectLst>
                <a:latin typeface="Cambria Math" charset="0"/>
                <a:ea typeface="Cambria Math" charset="0"/>
                <a:cs typeface="Cambria Math" charset="0"/>
                <a:sym typeface="Wingdings"/>
              </a:rPr>
              <a:t>Also for </a:t>
            </a:r>
            <a:r>
              <a:rPr lang="en-US" sz="2000" b="1" dirty="0" err="1">
                <a:solidFill>
                  <a:schemeClr val="accent1"/>
                </a:solidFill>
                <a:effectLst>
                  <a:glow rad="50800">
                    <a:schemeClr val="bg1"/>
                  </a:glow>
                </a:effectLst>
                <a:latin typeface="Cambria Math" charset="0"/>
                <a:ea typeface="Cambria Math" charset="0"/>
                <a:cs typeface="Cambria Math" charset="0"/>
                <a:sym typeface="Wingdings"/>
              </a:rPr>
              <a:t>MinMax</a:t>
            </a:r>
            <a:r>
              <a:rPr lang="en-US" sz="2000" b="1" dirty="0">
                <a:solidFill>
                  <a:schemeClr val="accent1"/>
                </a:solidFill>
                <a:effectLst>
                  <a:glow rad="50800">
                    <a:schemeClr val="bg1"/>
                  </a:glow>
                </a:effectLst>
                <a:latin typeface="Cambria Math" charset="0"/>
                <a:ea typeface="Cambria Math" charset="0"/>
                <a:cs typeface="Cambria Math" charset="0"/>
                <a:sym typeface="Wingdings"/>
              </a:rPr>
              <a:t>: </a:t>
            </a:r>
          </a:p>
          <a:p>
            <a:pPr algn="ctr"/>
            <a:r>
              <a:rPr lang="en-US" sz="2000" dirty="0">
                <a:effectLst>
                  <a:glow rad="50800">
                    <a:schemeClr val="bg1"/>
                  </a:glow>
                </a:effectLst>
                <a:latin typeface="Cambria Math" charset="0"/>
                <a:ea typeface="Cambria Math" charset="0"/>
                <a:cs typeface="Cambria Math" charset="0"/>
                <a:sym typeface="Wingdings"/>
              </a:rPr>
              <a:t>Given best-response oracle for each agent, we still can’t compute </a:t>
            </a:r>
            <a:r>
              <a:rPr lang="en-US" sz="2000" dirty="0" err="1">
                <a:effectLst>
                  <a:glow rad="50800">
                    <a:schemeClr val="bg1"/>
                  </a:glow>
                </a:effectLst>
                <a:latin typeface="Cambria Math" charset="0"/>
                <a:ea typeface="Cambria Math" charset="0"/>
                <a:cs typeface="Cambria Math" charset="0"/>
                <a:sym typeface="Wingdings"/>
              </a:rPr>
              <a:t>MinMax</a:t>
            </a:r>
            <a:r>
              <a:rPr lang="en-US" sz="2000" dirty="0">
                <a:effectLst>
                  <a:glow rad="50800">
                    <a:schemeClr val="bg1"/>
                  </a:glow>
                </a:effectLst>
                <a:latin typeface="Cambria Math" charset="0"/>
                <a:ea typeface="Cambria Math" charset="0"/>
                <a:cs typeface="Cambria Math" charset="0"/>
                <a:sym typeface="Wingdings"/>
              </a:rPr>
              <a:t> in 0-sum games efficiently.</a:t>
            </a:r>
            <a:endParaRPr lang="en-US" sz="2000" dirty="0">
              <a:effectLst>
                <a:glow rad="50800">
                  <a:schemeClr val="bg1"/>
                </a:glow>
              </a:effectLst>
              <a:latin typeface="Cambria Math" charset="0"/>
              <a:ea typeface="Cambria Math" charset="0"/>
              <a:cs typeface="Cambria Math" charset="0"/>
            </a:endParaRPr>
          </a:p>
        </p:txBody>
      </p:sp>
      <p:sp>
        <p:nvSpPr>
          <p:cNvPr id="34" name="Right Arrow 33">
            <a:extLst>
              <a:ext uri="{FF2B5EF4-FFF2-40B4-BE49-F238E27FC236}">
                <a16:creationId xmlns:a16="http://schemas.microsoft.com/office/drawing/2014/main" id="{2649FEF4-85C5-9948-8581-06F80715BAC6}"/>
              </a:ext>
            </a:extLst>
          </p:cNvPr>
          <p:cNvSpPr/>
          <p:nvPr/>
        </p:nvSpPr>
        <p:spPr bwMode="auto">
          <a:xfrm rot="10800000">
            <a:off x="4078312" y="1574448"/>
            <a:ext cx="929555" cy="501841"/>
          </a:xfrm>
          <a:prstGeom prst="rightArrow">
            <a:avLst/>
          </a:prstGeom>
          <a:solidFill>
            <a:schemeClr val="accent1"/>
          </a:solidFill>
          <a:ln w="9525"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dirty="0">
              <a:ln w="0"/>
              <a:effectLst>
                <a:outerShdw blurRad="38100" dist="19050" dir="2700000" algn="tl" rotWithShape="0">
                  <a:schemeClr val="dk1">
                    <a:alpha val="40000"/>
                  </a:schemeClr>
                </a:outerShdw>
              </a:effectLst>
              <a:latin typeface="45 Helvetica Light" pitchFamily="-110" charset="0"/>
              <a:ea typeface="Geneva" pitchFamily="-110" charset="-128"/>
              <a:cs typeface="Geneva" pitchFamily="-110" charset="-128"/>
            </a:endParaRPr>
          </a:p>
        </p:txBody>
      </p:sp>
    </p:spTree>
    <p:custDataLst>
      <p:tags r:id="rId1"/>
    </p:custDataLst>
    <p:extLst>
      <p:ext uri="{BB962C8B-B14F-4D97-AF65-F5344CB8AC3E}">
        <p14:creationId xmlns:p14="http://schemas.microsoft.com/office/powerpoint/2010/main" val="1693142863"/>
      </p:ext>
    </p:extLst>
  </p:cSld>
  <p:clrMapOvr>
    <a:masterClrMapping/>
  </p:clrMapOvr>
  <mc:AlternateContent xmlns:mc="http://schemas.openxmlformats.org/markup-compatibility/2006">
    <mc:Choice xmlns:p14="http://schemas.microsoft.com/office/powerpoint/2010/main" Requires="p14">
      <p:transition spd="med" p14:dur="700" advTm="72941">
        <p:fade/>
      </p:transition>
    </mc:Choice>
    <mc:Fallback>
      <p:transition spd="med" advTm="7294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p:bldP spid="23" grpId="0"/>
      <p:bldP spid="24" grpId="0" animBg="1"/>
      <p:bldP spid="25" grpId="0"/>
      <p:bldP spid="26" grpId="0"/>
      <p:bldP spid="27" grpId="0"/>
      <p:bldP spid="28" grpId="0" animBg="1"/>
      <p:bldP spid="29" grpId="0"/>
      <p:bldP spid="30" grpId="0" animBg="1"/>
      <p:bldP spid="31" grpId="0"/>
      <p:bldP spid="32" grpId="0"/>
      <p:bldP spid="33" grpId="1"/>
      <p:bldP spid="34"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5" name="Table 24"/>
          <p:cNvGraphicFramePr>
            <a:graphicFrameLocks noGrp="1"/>
          </p:cNvGraphicFramePr>
          <p:nvPr/>
        </p:nvGraphicFramePr>
        <p:xfrm>
          <a:off x="10075024"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6" name="Table 25"/>
          <p:cNvGraphicFramePr>
            <a:graphicFrameLocks noGrp="1"/>
          </p:cNvGraphicFramePr>
          <p:nvPr/>
        </p:nvGraphicFramePr>
        <p:xfrm>
          <a:off x="9159794"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28" name="Table 27"/>
          <p:cNvGraphicFramePr>
            <a:graphicFrameLocks noGrp="1"/>
          </p:cNvGraphicFramePr>
          <p:nvPr/>
        </p:nvGraphicFramePr>
        <p:xfrm>
          <a:off x="9465516" y="1691498"/>
          <a:ext cx="611446"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gridCol w="305723">
                  <a:extLst>
                    <a:ext uri="{9D8B030D-6E8A-4147-A177-3AD203B41FA5}">
                      <a16:colId xmlns:a16="http://schemas.microsoft.com/office/drawing/2014/main" val="20001"/>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5760">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aphicFrame>
        <p:nvGraphicFramePr>
          <p:cNvPr id="29" name="Table 28"/>
          <p:cNvGraphicFramePr>
            <a:graphicFrameLocks noGrp="1"/>
          </p:cNvGraphicFramePr>
          <p:nvPr/>
        </p:nvGraphicFramePr>
        <p:xfrm>
          <a:off x="8552221" y="1691498"/>
          <a:ext cx="611446"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gridCol w="305723">
                  <a:extLst>
                    <a:ext uri="{9D8B030D-6E8A-4147-A177-3AD203B41FA5}">
                      <a16:colId xmlns:a16="http://schemas.microsoft.com/office/drawing/2014/main" val="20001"/>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65760">
                <a:tc>
                  <a:txBody>
                    <a:bodyPr/>
                    <a:lstStyle/>
                    <a:p>
                      <a:endParaRPr lang="en-US" sz="120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Rectangle 2"/>
          <p:cNvSpPr/>
          <p:nvPr/>
        </p:nvSpPr>
        <p:spPr bwMode="auto">
          <a:xfrm>
            <a:off x="7514114" y="1632136"/>
            <a:ext cx="755985" cy="238979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graphicFrame>
        <p:nvGraphicFramePr>
          <p:cNvPr id="27" name="Table 26"/>
          <p:cNvGraphicFramePr>
            <a:graphicFrameLocks noGrp="1"/>
          </p:cNvGraphicFramePr>
          <p:nvPr/>
        </p:nvGraphicFramePr>
        <p:xfrm>
          <a:off x="8248435"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graphicFrame>
        <p:nvGraphicFramePr>
          <p:cNvPr id="30" name="Table 29"/>
          <p:cNvGraphicFramePr>
            <a:graphicFrameLocks noGrp="1"/>
          </p:cNvGraphicFramePr>
          <p:nvPr/>
        </p:nvGraphicFramePr>
        <p:xfrm>
          <a:off x="10075025"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31" name="Table 30"/>
          <p:cNvGraphicFramePr>
            <a:graphicFrameLocks noGrp="1"/>
          </p:cNvGraphicFramePr>
          <p:nvPr/>
        </p:nvGraphicFramePr>
        <p:xfrm>
          <a:off x="9161731"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p:graphicFrame>
        <p:nvGraphicFramePr>
          <p:cNvPr id="32" name="Table 31"/>
          <p:cNvGraphicFramePr>
            <a:graphicFrameLocks noGrp="1"/>
          </p:cNvGraphicFramePr>
          <p:nvPr/>
        </p:nvGraphicFramePr>
        <p:xfrm>
          <a:off x="8248436" y="1691498"/>
          <a:ext cx="305723" cy="1828800"/>
        </p:xfrm>
        <a:graphic>
          <a:graphicData uri="http://schemas.openxmlformats.org/drawingml/2006/table">
            <a:tbl>
              <a:tblPr firstRow="1" bandRow="1">
                <a:tableStyleId>{2D5ABB26-0587-4C30-8999-92F81FD0307C}</a:tableStyleId>
              </a:tblPr>
              <a:tblGrid>
                <a:gridCol w="305723">
                  <a:extLst>
                    <a:ext uri="{9D8B030D-6E8A-4147-A177-3AD203B41FA5}">
                      <a16:colId xmlns:a16="http://schemas.microsoft.com/office/drawing/2014/main" val="20000"/>
                    </a:ext>
                  </a:extLst>
                </a:gridCol>
              </a:tblGrid>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0"/>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1"/>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2"/>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3"/>
                  </a:ext>
                </a:extLst>
              </a:tr>
              <a:tr h="365760">
                <a:tc>
                  <a:txBody>
                    <a:bodyPr/>
                    <a:lstStyle/>
                    <a:p>
                      <a:endParaRPr lang="en-US" sz="1200" dirty="0"/>
                    </a:p>
                  </a:txBody>
                  <a:tcPr marL="67248" marR="67248" marT="33622" marB="3362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2D050"/>
                    </a:solidFill>
                  </a:tcPr>
                </a:tc>
                <a:extLst>
                  <a:ext uri="{0D108BD9-81ED-4DB2-BD59-A6C34878D82A}">
                    <a16:rowId xmlns:a16="http://schemas.microsoft.com/office/drawing/2014/main" val="10004"/>
                  </a:ext>
                </a:extLst>
              </a:tr>
            </a:tbl>
          </a:graphicData>
        </a:graphic>
      </p:graphicFrame>
      <mc:AlternateContent xmlns:mc="http://schemas.openxmlformats.org/markup-compatibility/2006" xmlns:a14="http://schemas.microsoft.com/office/drawing/2010/main">
        <mc:Choice Requires="a14">
          <p:sp>
            <p:nvSpPr>
              <p:cNvPr id="19" name="TextBox 18"/>
              <p:cNvSpPr txBox="1"/>
              <p:nvPr/>
            </p:nvSpPr>
            <p:spPr>
              <a:xfrm>
                <a:off x="7807398" y="1592176"/>
                <a:ext cx="32781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a:solidFill>
                            <a:srgbClr val="022DAC"/>
                          </a:solidFill>
                          <a:latin typeface="Cambria Math" charset="0"/>
                          <a:ea typeface="Cambria Math" charset="0"/>
                          <a:cs typeface="Cambria Math" charset="0"/>
                        </a:rPr>
                        <m:t>𝒳</m:t>
                      </m:r>
                    </m:oMath>
                  </m:oMathPara>
                </a14:m>
                <a:endParaRPr lang="en-US" sz="2800" dirty="0">
                  <a:solidFill>
                    <a:srgbClr val="022DAC"/>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7807398" y="1592176"/>
                <a:ext cx="327816" cy="523220"/>
              </a:xfrm>
              <a:prstGeom prst="rect">
                <a:avLst/>
              </a:prstGeom>
              <a:blipFill>
                <a:blip r:embed="rId6"/>
                <a:stretch>
                  <a:fillRect l="-7407" r="-5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8135214" y="1124256"/>
                <a:ext cx="327816"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a:solidFill>
                            <a:srgbClr val="C00000"/>
                          </a:solidFill>
                          <a:latin typeface="Cambria Math" charset="0"/>
                          <a:ea typeface="Cambria Math" charset="0"/>
                          <a:cs typeface="Cambria Math" charset="0"/>
                        </a:rPr>
                        <m:t>𝒴</m:t>
                      </m:r>
                    </m:oMath>
                  </m:oMathPara>
                </a14:m>
                <a:endParaRPr lang="en-US" sz="2800" dirty="0">
                  <a:solidFill>
                    <a:srgbClr val="C00000"/>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8135214" y="1124256"/>
                <a:ext cx="327816" cy="523220"/>
              </a:xfrm>
              <a:prstGeom prst="rect">
                <a:avLst/>
              </a:prstGeom>
              <a:blipFill>
                <a:blip r:embed="rId7"/>
                <a:stretch>
                  <a:fillRect l="-18519" r="-55556" b="-19048"/>
                </a:stretch>
              </a:blipFill>
            </p:spPr>
            <p:txBody>
              <a:bodyPr/>
              <a:lstStyle/>
              <a:p>
                <a:r>
                  <a:rPr lang="en-US">
                    <a:noFill/>
                  </a:rPr>
                  <a:t> </a:t>
                </a:r>
              </a:p>
            </p:txBody>
          </p:sp>
        </mc:Fallback>
      </mc:AlternateContent>
      <p:cxnSp>
        <p:nvCxnSpPr>
          <p:cNvPr id="22" name="Straight Arrow Connector 21"/>
          <p:cNvCxnSpPr/>
          <p:nvPr/>
        </p:nvCxnSpPr>
        <p:spPr bwMode="auto">
          <a:xfrm>
            <a:off x="8052299" y="2063058"/>
            <a:ext cx="4076" cy="1443792"/>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p:cxnSp>
        <p:nvCxnSpPr>
          <p:cNvPr id="21" name="Straight Arrow Connector 20"/>
          <p:cNvCxnSpPr/>
          <p:nvPr/>
        </p:nvCxnSpPr>
        <p:spPr bwMode="auto">
          <a:xfrm flipV="1">
            <a:off x="8563092" y="1483687"/>
            <a:ext cx="1825969" cy="4157"/>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Rounded Rectangle 22"/>
              <p:cNvSpPr/>
              <p:nvPr/>
            </p:nvSpPr>
            <p:spPr bwMode="auto">
              <a:xfrm>
                <a:off x="577802" y="1033432"/>
                <a:ext cx="6293109" cy="3273126"/>
              </a:xfrm>
              <a:prstGeom prst="roundRect">
                <a:avLst/>
              </a:prstGeom>
              <a:solidFill>
                <a:schemeClr val="bg1"/>
              </a:solidFill>
              <a:ln w="38100" cap="flat" cmpd="sng" algn="ctr">
                <a:solidFill>
                  <a:schemeClr val="tx1">
                    <a:lumMod val="90000"/>
                    <a:lumOff val="1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200" dirty="0">
                    <a:latin typeface="Cambria Math" charset="0"/>
                    <a:ea typeface="Cambria Math" charset="0"/>
                    <a:cs typeface="Cambria Math" charset="0"/>
                    <a:sym typeface="Wingdings"/>
                  </a:rPr>
                  <a:t>There exists a set of </a:t>
                </a:r>
                <a14:m>
                  <m:oMath xmlns:m="http://schemas.openxmlformats.org/officeDocument/2006/math">
                    <m:r>
                      <a:rPr lang="en-US" sz="2200" i="1" dirty="0">
                        <a:solidFill>
                          <a:srgbClr val="00B050"/>
                        </a:solidFill>
                        <a:latin typeface="Cambria Math" charset="0"/>
                        <a:ea typeface="Cambria Math" charset="0"/>
                        <a:cs typeface="Cambria Math" charset="0"/>
                        <a:sym typeface="Wingdings"/>
                      </a:rPr>
                      <m:t>𝑑</m:t>
                    </m:r>
                  </m:oMath>
                </a14:m>
                <a:r>
                  <a:rPr lang="en-US" sz="2200" dirty="0">
                    <a:latin typeface="Cambria Math" charset="0"/>
                    <a:ea typeface="Cambria Math" charset="0"/>
                    <a:cs typeface="Cambria Math" charset="0"/>
                    <a:sym typeface="Wingdings"/>
                  </a:rPr>
                  <a:t> </a:t>
                </a:r>
                <a:r>
                  <a:rPr lang="en-US" sz="2200" dirty="0">
                    <a:solidFill>
                      <a:srgbClr val="C00000"/>
                    </a:solidFill>
                    <a:latin typeface="Cambria Math" charset="0"/>
                    <a:ea typeface="Cambria Math" charset="0"/>
                    <a:cs typeface="Cambria Math" charset="0"/>
                    <a:sym typeface="Wingdings"/>
                  </a:rPr>
                  <a:t>adversary pure strategies </a:t>
                </a:r>
                <a:r>
                  <a:rPr lang="en-US" sz="2200" dirty="0">
                    <a:latin typeface="Cambria Math" charset="0"/>
                    <a:ea typeface="Cambria Math" charset="0"/>
                    <a:cs typeface="Cambria Math" charset="0"/>
                    <a:sym typeface="Wingdings"/>
                  </a:rPr>
                  <a:t>that</a:t>
                </a:r>
                <a:r>
                  <a:rPr lang="en-US" sz="2200" dirty="0">
                    <a:solidFill>
                      <a:srgbClr val="00A401"/>
                    </a:solidFill>
                    <a:latin typeface="Cambria Math" charset="0"/>
                    <a:ea typeface="Cambria Math" charset="0"/>
                    <a:cs typeface="Cambria Math" charset="0"/>
                    <a:sym typeface="Wingdings"/>
                  </a:rPr>
                  <a:t> </a:t>
                </a:r>
                <a:r>
                  <a:rPr lang="en-US" sz="2200" dirty="0">
                    <a:latin typeface="Cambria Math" charset="0"/>
                    <a:ea typeface="Cambria Math" charset="0"/>
                    <a:cs typeface="Cambria Math" charset="0"/>
                    <a:sym typeface="Wingdings"/>
                  </a:rPr>
                  <a:t>sufficiently* distinguish between any two </a:t>
                </a:r>
                <a:r>
                  <a:rPr lang="en-US" sz="2200" dirty="0">
                    <a:solidFill>
                      <a:srgbClr val="033AFF"/>
                    </a:solidFill>
                    <a:latin typeface="Cambria Math" charset="0"/>
                    <a:ea typeface="Cambria Math" charset="0"/>
                    <a:cs typeface="Cambria Math" charset="0"/>
                    <a:sym typeface="Wingdings"/>
                  </a:rPr>
                  <a:t>learner pure strategies.</a:t>
                </a:r>
              </a:p>
              <a:p>
                <a:endParaRPr lang="en-US" sz="2200" dirty="0">
                  <a:solidFill>
                    <a:srgbClr val="033AFF"/>
                  </a:solidFill>
                  <a:latin typeface="Cambria Math" charset="0"/>
                  <a:ea typeface="Cambria Math" charset="0"/>
                  <a:cs typeface="Cambria Math" charset="0"/>
                  <a:sym typeface="Wingdings"/>
                </a:endParaRPr>
              </a:p>
              <a:p>
                <a:endParaRPr lang="en-US" sz="2400" dirty="0">
                  <a:solidFill>
                    <a:srgbClr val="379801"/>
                  </a:solidFill>
                </a:endParaRPr>
              </a:p>
              <a:p>
                <a:endParaRPr lang="en-US" sz="2400" dirty="0">
                  <a:solidFill>
                    <a:srgbClr val="379801"/>
                  </a:solidFill>
                </a:endParaRPr>
              </a:p>
              <a:p>
                <a:r>
                  <a:rPr lang="en-US" sz="2400" dirty="0">
                    <a:solidFill>
                      <a:srgbClr val="379801"/>
                    </a:solidFill>
                  </a:rPr>
                  <a:t> </a:t>
                </a:r>
              </a:p>
              <a:p>
                <a:r>
                  <a:rPr lang="en-US" sz="2200" dirty="0">
                    <a:solidFill>
                      <a:srgbClr val="033AFF"/>
                    </a:solidFill>
                    <a:latin typeface="Cambria Math" charset="0"/>
                    <a:ea typeface="Cambria Math" charset="0"/>
                    <a:cs typeface="Cambria Math" charset="0"/>
                    <a:sym typeface="Wingdings"/>
                  </a:rPr>
                  <a:t>   </a:t>
                </a:r>
              </a:p>
            </p:txBody>
          </p:sp>
        </mc:Choice>
        <mc:Fallback xmlns="">
          <p:sp>
            <p:nvSpPr>
              <p:cNvPr id="23" name="Rounded Rectangle 22"/>
              <p:cNvSpPr>
                <a:spLocks noRot="1" noChangeAspect="1" noMove="1" noResize="1" noEditPoints="1" noAdjustHandles="1" noChangeArrowheads="1" noChangeShapeType="1" noTextEdit="1"/>
              </p:cNvSpPr>
              <p:nvPr/>
            </p:nvSpPr>
            <p:spPr bwMode="auto">
              <a:xfrm>
                <a:off x="577802" y="1033432"/>
                <a:ext cx="6293109" cy="3273126"/>
              </a:xfrm>
              <a:prstGeom prst="roundRect">
                <a:avLst/>
              </a:prstGeom>
              <a:blipFill>
                <a:blip r:embed="rId8"/>
                <a:stretch>
                  <a:fillRect/>
                </a:stretch>
              </a:blipFill>
              <a:ln w="38100" cap="flat" cmpd="sng" algn="ctr">
                <a:solidFill>
                  <a:schemeClr val="tx1">
                    <a:lumMod val="90000"/>
                    <a:lumOff val="10000"/>
                  </a:schemeClr>
                </a:solidFill>
                <a:prstDash val="solid"/>
                <a:round/>
                <a:headEnd type="none" w="med" len="med"/>
                <a:tailEnd type="none" w="med" len="med"/>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ounded Rectangle 23"/>
              <p:cNvSpPr/>
              <p:nvPr/>
            </p:nvSpPr>
            <p:spPr bwMode="auto">
              <a:xfrm>
                <a:off x="2509770" y="784598"/>
                <a:ext cx="2336641" cy="409544"/>
              </a:xfrm>
              <a:prstGeom prst="roundRect">
                <a:avLst>
                  <a:gd name="adj" fmla="val 25970"/>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200" dirty="0">
                    <a:solidFill>
                      <a:schemeClr val="tx1">
                        <a:lumMod val="90000"/>
                        <a:lumOff val="10000"/>
                      </a:schemeClr>
                    </a:solidFill>
                    <a:latin typeface="Cambria Math" charset="0"/>
                    <a:ea typeface="Cambria Math" charset="0"/>
                    <a:cs typeface="Cambria Math" charset="0"/>
                  </a:rPr>
                  <a:t>The </a:t>
                </a:r>
                <a14:m>
                  <m:oMath xmlns:m="http://schemas.openxmlformats.org/officeDocument/2006/math">
                    <m:r>
                      <a:rPr lang="en-US" sz="2200" i="1" dirty="0">
                        <a:solidFill>
                          <a:schemeClr val="tx1">
                            <a:lumMod val="90000"/>
                            <a:lumOff val="10000"/>
                          </a:schemeClr>
                        </a:solidFill>
                        <a:latin typeface="Cambria Math" charset="0"/>
                        <a:ea typeface="Cambria Math" charset="0"/>
                        <a:cs typeface="Cambria Math" charset="0"/>
                        <a:sym typeface="Wingdings"/>
                      </a:rPr>
                      <m:t>𝑑</m:t>
                    </m:r>
                  </m:oMath>
                </a14:m>
                <a:r>
                  <a:rPr lang="en-US" sz="2200" dirty="0">
                    <a:solidFill>
                      <a:schemeClr val="tx1">
                        <a:lumMod val="90000"/>
                        <a:lumOff val="10000"/>
                      </a:schemeClr>
                    </a:solidFill>
                    <a:latin typeface="Cambria Math" charset="0"/>
                    <a:ea typeface="Cambria Math" charset="0"/>
                    <a:cs typeface="Cambria Math" charset="0"/>
                  </a:rPr>
                  <a:t>-Structure</a:t>
                </a:r>
              </a:p>
            </p:txBody>
          </p:sp>
        </mc:Choice>
        <mc:Fallback xmlns="">
          <p:sp>
            <p:nvSpPr>
              <p:cNvPr id="24" name="Rounded Rectangle 23"/>
              <p:cNvSpPr>
                <a:spLocks noRot="1" noChangeAspect="1" noMove="1" noResize="1" noEditPoints="1" noAdjustHandles="1" noChangeArrowheads="1" noChangeShapeType="1" noTextEdit="1"/>
              </p:cNvSpPr>
              <p:nvPr/>
            </p:nvSpPr>
            <p:spPr bwMode="auto">
              <a:xfrm>
                <a:off x="2509770" y="784598"/>
                <a:ext cx="2336641" cy="409544"/>
              </a:xfrm>
              <a:prstGeom prst="roundRect">
                <a:avLst>
                  <a:gd name="adj" fmla="val 25970"/>
                </a:avLst>
              </a:prstGeom>
              <a:blipFill>
                <a:blip r:embed="rId9"/>
                <a:stretch>
                  <a:fillRect t="-8824" b="-32353"/>
                </a:stretch>
              </a:blipFill>
              <a:ln w="9525" cap="flat" cmpd="sng" algn="ctr">
                <a:noFill/>
                <a:prstDash val="solid"/>
                <a:round/>
                <a:headEnd type="none" w="med" len="med"/>
                <a:tailEnd type="none" w="med" len="med"/>
              </a:ln>
              <a:effectLst/>
            </p:spPr>
            <p:txBody>
              <a:bodyPr/>
              <a:lstStyle/>
              <a:p>
                <a:r>
                  <a:rPr lang="en-US">
                    <a:noFill/>
                  </a:rPr>
                  <a:t> </a:t>
                </a:r>
              </a:p>
            </p:txBody>
          </p:sp>
        </mc:Fallback>
      </mc:AlternateContent>
      <p:sp>
        <p:nvSpPr>
          <p:cNvPr id="4" name="TextBox 3"/>
          <p:cNvSpPr txBox="1"/>
          <p:nvPr/>
        </p:nvSpPr>
        <p:spPr>
          <a:xfrm>
            <a:off x="8401296" y="3636258"/>
            <a:ext cx="1940923" cy="615553"/>
          </a:xfrm>
          <a:prstGeom prst="rect">
            <a:avLst/>
          </a:prstGeom>
          <a:noFill/>
        </p:spPr>
        <p:txBody>
          <a:bodyPr wrap="square" rtlCol="0">
            <a:spAutoFit/>
          </a:bodyPr>
          <a:lstStyle/>
          <a:p>
            <a:r>
              <a:rPr lang="en-US" sz="1700" dirty="0">
                <a:latin typeface="Cambria Math" charset="0"/>
                <a:ea typeface="Cambria Math" charset="0"/>
                <a:cs typeface="Cambria Math" charset="0"/>
              </a:rPr>
              <a:t>All green  rows are still different</a:t>
            </a:r>
          </a:p>
        </p:txBody>
      </p:sp>
      <mc:AlternateContent xmlns:mc="http://schemas.openxmlformats.org/markup-compatibility/2006" xmlns:a14="http://schemas.microsoft.com/office/drawing/2010/main">
        <mc:Choice Requires="a14">
          <p:sp>
            <p:nvSpPr>
              <p:cNvPr id="5" name="TextBox 4"/>
              <p:cNvSpPr txBox="1"/>
              <p:nvPr/>
            </p:nvSpPr>
            <p:spPr>
              <a:xfrm>
                <a:off x="1184356" y="3892554"/>
                <a:ext cx="5260689" cy="369332"/>
              </a:xfrm>
              <a:prstGeom prst="rect">
                <a:avLst/>
              </a:prstGeom>
              <a:noFill/>
            </p:spPr>
            <p:txBody>
              <a:bodyPr wrap="square" rtlCol="0">
                <a:spAutoFit/>
              </a:bodyPr>
              <a:lstStyle/>
              <a:p>
                <a:r>
                  <a:rPr lang="en-US" dirty="0">
                    <a:solidFill>
                      <a:schemeClr val="tx1">
                        <a:lumMod val="65000"/>
                        <a:lumOff val="35000"/>
                      </a:schemeClr>
                    </a:solidFill>
                    <a:latin typeface="Cambria Math" charset="0"/>
                    <a:ea typeface="Cambria Math" charset="0"/>
                    <a:cs typeface="Cambria Math" charset="0"/>
                  </a:rPr>
                  <a:t>*Sufficiently = Gap of </a:t>
                </a:r>
                <a14:m>
                  <m:oMath xmlns:m="http://schemas.openxmlformats.org/officeDocument/2006/math">
                    <m:r>
                      <a:rPr lang="en-US" i="1">
                        <a:solidFill>
                          <a:schemeClr val="tx1">
                            <a:lumMod val="65000"/>
                            <a:lumOff val="35000"/>
                          </a:schemeClr>
                        </a:solidFill>
                        <a:latin typeface="Cambria Math" charset="0"/>
                        <a:ea typeface="Cambria Math" charset="0"/>
                        <a:cs typeface="Cambria Math" charset="0"/>
                      </a:rPr>
                      <m:t>𝛿</m:t>
                    </m:r>
                  </m:oMath>
                </a14:m>
                <a:r>
                  <a:rPr lang="en-US" dirty="0">
                    <a:solidFill>
                      <a:schemeClr val="tx1">
                        <a:lumMod val="65000"/>
                        <a:lumOff val="35000"/>
                      </a:schemeClr>
                    </a:solidFill>
                    <a:latin typeface="Cambria Math" charset="0"/>
                    <a:ea typeface="Cambria Math" charset="0"/>
                    <a:cs typeface="Cambria Math" charset="0"/>
                  </a:rPr>
                  <a:t> between distinct utilities.</a:t>
                </a:r>
              </a:p>
            </p:txBody>
          </p:sp>
        </mc:Choice>
        <mc:Fallback xmlns="">
          <p:sp>
            <p:nvSpPr>
              <p:cNvPr id="5" name="TextBox 4"/>
              <p:cNvSpPr txBox="1">
                <a:spLocks noRot="1" noChangeAspect="1" noMove="1" noResize="1" noEditPoints="1" noAdjustHandles="1" noChangeArrowheads="1" noChangeShapeType="1" noTextEdit="1"/>
              </p:cNvSpPr>
              <p:nvPr/>
            </p:nvSpPr>
            <p:spPr>
              <a:xfrm>
                <a:off x="1184356" y="3892554"/>
                <a:ext cx="5260689" cy="369332"/>
              </a:xfrm>
              <a:prstGeom prst="rect">
                <a:avLst/>
              </a:prstGeom>
              <a:blipFill>
                <a:blip r:embed="rId10"/>
                <a:stretch>
                  <a:fillRect l="-964" t="-6667" b="-26667"/>
                </a:stretch>
              </a:blipFill>
            </p:spPr>
            <p:txBody>
              <a:bodyPr/>
              <a:lstStyle/>
              <a:p>
                <a:r>
                  <a:rPr lang="en-US">
                    <a:noFill/>
                  </a:rPr>
                  <a:t> </a:t>
                </a:r>
              </a:p>
            </p:txBody>
          </p:sp>
        </mc:Fallback>
      </mc:AlternateContent>
      <p:pic>
        <p:nvPicPr>
          <p:cNvPr id="36" name="Picture 35" descr="stick_figure_search_clues_1600_clr_1814-e1360778164687.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flipH="1">
            <a:off x="7063843" y="1846103"/>
            <a:ext cx="1089886" cy="1118010"/>
          </a:xfrm>
          <a:prstGeom prst="rect">
            <a:avLst/>
          </a:prstGeom>
        </p:spPr>
      </p:pic>
      <p:grpSp>
        <p:nvGrpSpPr>
          <p:cNvPr id="37" name="Group 36"/>
          <p:cNvGrpSpPr/>
          <p:nvPr/>
        </p:nvGrpSpPr>
        <p:grpSpPr>
          <a:xfrm>
            <a:off x="8513910" y="752399"/>
            <a:ext cx="703478" cy="580297"/>
            <a:chOff x="7326971" y="2194785"/>
            <a:chExt cx="1824641" cy="1505141"/>
          </a:xfrm>
        </p:grpSpPr>
        <p:pic>
          <p:nvPicPr>
            <p:cNvPr id="38" name="Picture 37"/>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348542" y="2194785"/>
              <a:ext cx="1131068" cy="1468920"/>
            </a:xfrm>
            <a:prstGeom prst="rect">
              <a:avLst/>
            </a:prstGeom>
          </p:spPr>
        </p:pic>
        <p:pic>
          <p:nvPicPr>
            <p:cNvPr id="39" name="Picture 38"/>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rot="5787010">
              <a:off x="8270355" y="2818669"/>
              <a:ext cx="439937" cy="1322577"/>
            </a:xfrm>
            <a:prstGeom prst="rect">
              <a:avLst/>
            </a:prstGeom>
          </p:spPr>
        </p:pic>
        <p:pic>
          <p:nvPicPr>
            <p:cNvPr id="40" name="Picture 3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7326971" y="2486457"/>
              <a:ext cx="1202245" cy="1188720"/>
            </a:xfrm>
            <a:prstGeom prst="rect">
              <a:avLst/>
            </a:prstGeom>
          </p:spPr>
        </p:pic>
      </p:grpSp>
      <mc:AlternateContent xmlns:mc="http://schemas.openxmlformats.org/markup-compatibility/2006" xmlns:a14="http://schemas.microsoft.com/office/drawing/2010/main">
        <mc:Choice Requires="a14">
          <p:sp>
            <p:nvSpPr>
              <p:cNvPr id="41" name="Rectangle 40"/>
              <p:cNvSpPr/>
              <p:nvPr/>
            </p:nvSpPr>
            <p:spPr>
              <a:xfrm>
                <a:off x="1059318" y="5701436"/>
                <a:ext cx="10818771" cy="415498"/>
              </a:xfrm>
              <a:prstGeom prst="rect">
                <a:avLst/>
              </a:prstGeom>
            </p:spPr>
            <p:txBody>
              <a:bodyPr wrap="square">
                <a:spAutoFit/>
              </a:bodyPr>
              <a:lstStyle/>
              <a:p>
                <a:pPr marL="457200" indent="-457200">
                  <a:buFont typeface="+mj-lt"/>
                  <a:buAutoNum type="arabicPeriod" startAt="2"/>
                </a:pPr>
                <a:r>
                  <a:rPr lang="en-US" sz="2100" dirty="0">
                    <a:latin typeface="Cambria Math" charset="0"/>
                    <a:ea typeface="Cambria Math" charset="0"/>
                    <a:cs typeface="Cambria Math" charset="0"/>
                    <a:sym typeface="Wingdings"/>
                  </a:rPr>
                  <a:t>Many problem classes have small d-structures, e.g. most auctions </a:t>
                </a:r>
                <a14:m>
                  <m:oMath xmlns:m="http://schemas.openxmlformats.org/officeDocument/2006/math">
                    <m:r>
                      <m:rPr>
                        <m:sty m:val="p"/>
                      </m:rPr>
                      <a:rPr lang="en-US" sz="2100" b="0" i="0" smtClean="0">
                        <a:solidFill>
                          <a:srgbClr val="379801"/>
                        </a:solidFill>
                        <a:latin typeface="Cambria Math" panose="02040503050406030204" pitchFamily="18" charset="0"/>
                        <a:ea typeface="Cambria Math" charset="0"/>
                        <a:cs typeface="Cambria Math" charset="0"/>
                        <a:sym typeface="Wingdings"/>
                      </a:rPr>
                      <m:t>d</m:t>
                    </m:r>
                    <m:r>
                      <a:rPr lang="en-US" sz="2100" b="0" i="0" smtClean="0">
                        <a:solidFill>
                          <a:srgbClr val="379801"/>
                        </a:solidFill>
                        <a:latin typeface="Cambria Math" panose="02040503050406030204" pitchFamily="18" charset="0"/>
                        <a:ea typeface="Cambria Math" charset="0"/>
                        <a:cs typeface="Cambria Math" charset="0"/>
                        <a:sym typeface="Wingdings"/>
                      </a:rPr>
                      <m:t>=</m:t>
                    </m:r>
                    <m:r>
                      <m:rPr>
                        <m:sty m:val="p"/>
                      </m:rPr>
                      <a:rPr lang="en-US" sz="2100">
                        <a:solidFill>
                          <a:srgbClr val="379801"/>
                        </a:solidFill>
                        <a:latin typeface="Cambria Math" charset="0"/>
                        <a:ea typeface="Cambria Math" charset="0"/>
                        <a:cs typeface="Cambria Math" charset="0"/>
                        <a:sym typeface="Wingdings"/>
                      </a:rPr>
                      <m:t>poly</m:t>
                    </m:r>
                    <m:r>
                      <a:rPr lang="en-US" sz="2100" i="1">
                        <a:solidFill>
                          <a:srgbClr val="379801"/>
                        </a:solidFill>
                        <a:latin typeface="Cambria Math" charset="0"/>
                        <a:ea typeface="Cambria Math" charset="0"/>
                        <a:cs typeface="Cambria Math" charset="0"/>
                        <a:sym typeface="Wingdings"/>
                      </a:rPr>
                      <m:t>(# </m:t>
                    </m:r>
                    <m:r>
                      <m:rPr>
                        <m:sty m:val="p"/>
                      </m:rPr>
                      <a:rPr lang="en-US" sz="2100">
                        <a:solidFill>
                          <a:srgbClr val="379801"/>
                        </a:solidFill>
                        <a:latin typeface="Cambria Math" charset="0"/>
                        <a:ea typeface="Cambria Math" charset="0"/>
                        <a:cs typeface="Cambria Math" charset="0"/>
                        <a:sym typeface="Wingdings"/>
                      </a:rPr>
                      <m:t>bidders</m:t>
                    </m:r>
                    <m:r>
                      <a:rPr lang="en-US" sz="2100" i="1">
                        <a:solidFill>
                          <a:srgbClr val="379801"/>
                        </a:solidFill>
                        <a:latin typeface="Cambria Math" charset="0"/>
                        <a:ea typeface="Cambria Math" charset="0"/>
                        <a:cs typeface="Cambria Math" charset="0"/>
                        <a:sym typeface="Wingdings"/>
                      </a:rPr>
                      <m:t>)</m:t>
                    </m:r>
                  </m:oMath>
                </a14:m>
                <a:endParaRPr lang="en-US" sz="2100" dirty="0">
                  <a:solidFill>
                    <a:srgbClr val="033AFF"/>
                  </a:solidFill>
                  <a:latin typeface="Cambria Math" charset="0"/>
                  <a:ea typeface="Cambria Math" charset="0"/>
                  <a:cs typeface="Cambria Math" charset="0"/>
                  <a:sym typeface="Wingdings"/>
                </a:endParaRPr>
              </a:p>
            </p:txBody>
          </p:sp>
        </mc:Choice>
        <mc:Fallback xmlns="">
          <p:sp>
            <p:nvSpPr>
              <p:cNvPr id="41" name="Rectangle 40"/>
              <p:cNvSpPr>
                <a:spLocks noRot="1" noChangeAspect="1" noMove="1" noResize="1" noEditPoints="1" noAdjustHandles="1" noChangeArrowheads="1" noChangeShapeType="1" noTextEdit="1"/>
              </p:cNvSpPr>
              <p:nvPr/>
            </p:nvSpPr>
            <p:spPr>
              <a:xfrm>
                <a:off x="1059318" y="5701436"/>
                <a:ext cx="10818771" cy="415498"/>
              </a:xfrm>
              <a:prstGeom prst="rect">
                <a:avLst/>
              </a:prstGeom>
              <a:blipFill>
                <a:blip r:embed="rId15"/>
                <a:stretch>
                  <a:fillRect l="-469" t="-8824" b="-2941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47444" y="5015125"/>
                <a:ext cx="7597934" cy="604974"/>
              </a:xfrm>
              <a:prstGeom prst="rect">
                <a:avLst/>
              </a:prstGeom>
            </p:spPr>
            <p:txBody>
              <a:bodyPr wrap="square">
                <a:spAutoFit/>
              </a:bodyPr>
              <a:lstStyle/>
              <a:p>
                <a:pPr marL="457200" indent="-457200">
                  <a:lnSpc>
                    <a:spcPct val="150000"/>
                  </a:lnSpc>
                  <a:buFont typeface="+mj-lt"/>
                  <a:buAutoNum type="arabicPeriod"/>
                </a:pPr>
                <a:r>
                  <a:rPr lang="en-US" sz="2100" dirty="0">
                    <a:latin typeface="Cambria Math" charset="0"/>
                    <a:ea typeface="Cambria Math" charset="0"/>
                    <a:cs typeface="Cambria Math" charset="0"/>
                    <a:sym typeface="Wingdings"/>
                  </a:rPr>
                  <a:t>There is an oracle-efficient algorithm with regret </a:t>
                </a:r>
                <a14:m>
                  <m:oMath xmlns:m="http://schemas.openxmlformats.org/officeDocument/2006/math">
                    <m:r>
                      <a:rPr lang="en-US" sz="2100" i="1">
                        <a:solidFill>
                          <a:srgbClr val="379801"/>
                        </a:solidFill>
                        <a:latin typeface="Cambria Math" charset="0"/>
                        <a:ea typeface="Cambria Math" charset="0"/>
                        <a:cs typeface="Cambria Math" charset="0"/>
                        <a:sym typeface="Wingdings"/>
                      </a:rPr>
                      <m:t>𝑂</m:t>
                    </m:r>
                    <m:d>
                      <m:dPr>
                        <m:ctrlPr>
                          <a:rPr lang="is-IS" sz="2100" i="1">
                            <a:solidFill>
                              <a:srgbClr val="379801"/>
                            </a:solidFill>
                            <a:latin typeface="Cambria Math" panose="02040503050406030204" pitchFamily="18" charset="0"/>
                            <a:ea typeface="Cambria Math" charset="0"/>
                            <a:cs typeface="Cambria Math" charset="0"/>
                            <a:sym typeface="Wingdings"/>
                          </a:rPr>
                        </m:ctrlPr>
                      </m:dPr>
                      <m:e>
                        <m:r>
                          <a:rPr lang="en-US" sz="2100" i="1">
                            <a:solidFill>
                              <a:srgbClr val="379801"/>
                            </a:solidFill>
                            <a:latin typeface="Cambria Math" charset="0"/>
                            <a:ea typeface="Cambria Math" charset="0"/>
                            <a:cs typeface="Cambria Math" charset="0"/>
                            <a:sym typeface="Wingdings"/>
                          </a:rPr>
                          <m:t>𝑑</m:t>
                        </m:r>
                        <m:rad>
                          <m:radPr>
                            <m:degHide m:val="on"/>
                            <m:ctrlPr>
                              <a:rPr lang="is-IS" sz="2100" i="1">
                                <a:solidFill>
                                  <a:srgbClr val="379801"/>
                                </a:solidFill>
                                <a:latin typeface="Cambria Math" panose="02040503050406030204" pitchFamily="18" charset="0"/>
                                <a:ea typeface="Cambria Math" charset="0"/>
                                <a:cs typeface="Cambria Math" charset="0"/>
                                <a:sym typeface="Wingdings"/>
                              </a:rPr>
                            </m:ctrlPr>
                          </m:radPr>
                          <m:deg/>
                          <m:e>
                            <m:r>
                              <a:rPr lang="en-US" sz="2100" i="1">
                                <a:solidFill>
                                  <a:srgbClr val="379801"/>
                                </a:solidFill>
                                <a:latin typeface="Cambria Math" charset="0"/>
                                <a:ea typeface="Cambria Math" charset="0"/>
                                <a:cs typeface="Cambria Math" charset="0"/>
                                <a:sym typeface="Wingdings"/>
                              </a:rPr>
                              <m:t>𝑇</m:t>
                            </m:r>
                          </m:e>
                        </m:rad>
                        <m:r>
                          <a:rPr lang="en-US" sz="2100" i="1">
                            <a:solidFill>
                              <a:srgbClr val="379801"/>
                            </a:solidFill>
                            <a:latin typeface="Cambria Math" charset="0"/>
                            <a:ea typeface="Cambria Math" charset="0"/>
                            <a:cs typeface="Cambria Math" charset="0"/>
                            <a:sym typeface="Wingdings"/>
                          </a:rPr>
                          <m:t>/</m:t>
                        </m:r>
                        <m:r>
                          <a:rPr lang="en-US" sz="2100" i="1">
                            <a:solidFill>
                              <a:srgbClr val="379801"/>
                            </a:solidFill>
                            <a:latin typeface="Cambria Math" charset="0"/>
                            <a:ea typeface="Cambria Math" charset="0"/>
                            <a:cs typeface="Cambria Math" charset="0"/>
                            <a:sym typeface="Wingdings"/>
                          </a:rPr>
                          <m:t>𝛿</m:t>
                        </m:r>
                      </m:e>
                    </m:d>
                  </m:oMath>
                </a14:m>
                <a:r>
                  <a:rPr lang="en-US" sz="2100" dirty="0">
                    <a:latin typeface="Cambria Math" charset="0"/>
                    <a:ea typeface="Cambria Math" charset="0"/>
                    <a:cs typeface="Cambria Math" charset="0"/>
                  </a:rPr>
                  <a:t>.</a:t>
                </a:r>
              </a:p>
            </p:txBody>
          </p:sp>
        </mc:Choice>
        <mc:Fallback xmlns="">
          <p:sp>
            <p:nvSpPr>
              <p:cNvPr id="9" name="Rectangle 8"/>
              <p:cNvSpPr>
                <a:spLocks noRot="1" noChangeAspect="1" noMove="1" noResize="1" noEditPoints="1" noAdjustHandles="1" noChangeArrowheads="1" noChangeShapeType="1" noTextEdit="1"/>
              </p:cNvSpPr>
              <p:nvPr/>
            </p:nvSpPr>
            <p:spPr>
              <a:xfrm>
                <a:off x="1047444" y="5015125"/>
                <a:ext cx="7597934" cy="604974"/>
              </a:xfrm>
              <a:prstGeom prst="rect">
                <a:avLst/>
              </a:prstGeom>
              <a:blipFill>
                <a:blip r:embed="rId16"/>
                <a:stretch>
                  <a:fillRect l="-668" b="-16667"/>
                </a:stretch>
              </a:blipFill>
            </p:spPr>
            <p:txBody>
              <a:bodyPr/>
              <a:lstStyle/>
              <a:p>
                <a:r>
                  <a:rPr lang="en-US">
                    <a:noFill/>
                  </a:rPr>
                  <a:t> </a:t>
                </a:r>
              </a:p>
            </p:txBody>
          </p:sp>
        </mc:Fallback>
      </mc:AlternateContent>
      <p:sp>
        <p:nvSpPr>
          <p:cNvPr id="2" name="Rectangle 1">
            <a:hlinkClick r:id="" action="ppaction://noaction" highlightClick="1"/>
          </p:cNvPr>
          <p:cNvSpPr/>
          <p:nvPr/>
        </p:nvSpPr>
        <p:spPr bwMode="auto">
          <a:xfrm>
            <a:off x="1524001" y="6319406"/>
            <a:ext cx="9144000" cy="538595"/>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33" name="Title 3">
            <a:extLst>
              <a:ext uri="{FF2B5EF4-FFF2-40B4-BE49-F238E27FC236}">
                <a16:creationId xmlns:a16="http://schemas.microsoft.com/office/drawing/2014/main" id="{866B609A-513F-7B4D-836B-0C7746151E91}"/>
              </a:ext>
            </a:extLst>
          </p:cNvPr>
          <p:cNvSpPr>
            <a:spLocks noGrp="1"/>
          </p:cNvSpPr>
          <p:nvPr>
            <p:ph type="title"/>
          </p:nvPr>
        </p:nvSpPr>
        <p:spPr>
          <a:xfrm>
            <a:off x="265471" y="-10885"/>
            <a:ext cx="10402529" cy="808327"/>
          </a:xfrm>
        </p:spPr>
        <p:txBody>
          <a:bodyPr/>
          <a:lstStyle/>
          <a:p>
            <a:r>
              <a:rPr lang="en-US" dirty="0"/>
              <a:t>Combinatorial Structure</a:t>
            </a:r>
          </a:p>
        </p:txBody>
      </p:sp>
      <p:sp>
        <p:nvSpPr>
          <p:cNvPr id="34" name="TextBox 33">
            <a:extLst>
              <a:ext uri="{FF2B5EF4-FFF2-40B4-BE49-F238E27FC236}">
                <a16:creationId xmlns:a16="http://schemas.microsoft.com/office/drawing/2014/main" id="{81AF1E74-1F74-A141-9657-84278ECA2F3A}"/>
              </a:ext>
            </a:extLst>
          </p:cNvPr>
          <p:cNvSpPr txBox="1"/>
          <p:nvPr/>
        </p:nvSpPr>
        <p:spPr>
          <a:xfrm>
            <a:off x="6813126" y="6270273"/>
            <a:ext cx="5471980" cy="369332"/>
          </a:xfrm>
          <a:prstGeom prst="rect">
            <a:avLst/>
          </a:prstGeom>
          <a:noFill/>
        </p:spPr>
        <p:txBody>
          <a:bodyPr wrap="square">
            <a:spAutoFit/>
          </a:bodyPr>
          <a:lstStyle/>
          <a:p>
            <a:r>
              <a:rPr lang="en-US" sz="1800" dirty="0">
                <a:solidFill>
                  <a:schemeClr val="accent6"/>
                </a:solidFill>
                <a:latin typeface="Cambria Math" charset="0"/>
                <a:ea typeface="Cambria Math" charset="0"/>
                <a:cs typeface="Cambria Math" charset="0"/>
              </a:rPr>
              <a:t>[</a:t>
            </a:r>
            <a:r>
              <a:rPr lang="en-US" sz="1800" dirty="0" err="1">
                <a:solidFill>
                  <a:schemeClr val="accent6"/>
                </a:solidFill>
                <a:latin typeface="Cambria Math" charset="0"/>
                <a:ea typeface="Cambria Math" charset="0"/>
                <a:cs typeface="Cambria Math" charset="0"/>
              </a:rPr>
              <a:t>Dudik</a:t>
            </a:r>
            <a:r>
              <a:rPr lang="en-US" sz="1800" dirty="0">
                <a:solidFill>
                  <a:schemeClr val="accent6"/>
                </a:solidFill>
                <a:latin typeface="Cambria Math" charset="0"/>
                <a:ea typeface="Cambria Math" charset="0"/>
                <a:cs typeface="Cambria Math" charset="0"/>
              </a:rPr>
              <a:t>, </a:t>
            </a:r>
            <a:r>
              <a:rPr lang="en-US" sz="1800" b="1" dirty="0">
                <a:solidFill>
                  <a:schemeClr val="accent6">
                    <a:lumMod val="75000"/>
                  </a:schemeClr>
                </a:solidFill>
                <a:latin typeface="Cambria Math" charset="0"/>
                <a:ea typeface="Cambria Math" charset="0"/>
                <a:cs typeface="Cambria Math" charset="0"/>
              </a:rPr>
              <a:t>H. </a:t>
            </a:r>
            <a:r>
              <a:rPr lang="en-US" sz="1800" dirty="0">
                <a:solidFill>
                  <a:schemeClr val="accent6"/>
                </a:solidFill>
                <a:latin typeface="Cambria Math" charset="0"/>
                <a:ea typeface="Cambria Math" charset="0"/>
                <a:cs typeface="Cambria Math" charset="0"/>
              </a:rPr>
              <a:t>, Luo, </a:t>
            </a:r>
            <a:r>
              <a:rPr lang="en-US" sz="1800" dirty="0" err="1">
                <a:solidFill>
                  <a:schemeClr val="accent6"/>
                </a:solidFill>
                <a:latin typeface="Cambria Math" charset="0"/>
                <a:ea typeface="Cambria Math" charset="0"/>
                <a:cs typeface="Cambria Math" charset="0"/>
              </a:rPr>
              <a:t>Schapire</a:t>
            </a:r>
            <a:r>
              <a:rPr lang="en-US" sz="1800" dirty="0">
                <a:solidFill>
                  <a:schemeClr val="accent6"/>
                </a:solidFill>
                <a:latin typeface="Cambria Math" charset="0"/>
                <a:ea typeface="Cambria Math" charset="0"/>
                <a:cs typeface="Cambria Math" charset="0"/>
              </a:rPr>
              <a:t>, </a:t>
            </a:r>
            <a:r>
              <a:rPr lang="en-US" sz="1800" dirty="0" err="1">
                <a:solidFill>
                  <a:schemeClr val="accent6"/>
                </a:solidFill>
                <a:latin typeface="Cambria Math" charset="0"/>
                <a:ea typeface="Cambria Math" charset="0"/>
                <a:cs typeface="Cambria Math" charset="0"/>
              </a:rPr>
              <a:t>Syrgkanis</a:t>
            </a:r>
            <a:r>
              <a:rPr lang="en-US" sz="1800" dirty="0">
                <a:solidFill>
                  <a:schemeClr val="accent6"/>
                </a:solidFill>
                <a:latin typeface="Cambria Math" charset="0"/>
                <a:ea typeface="Cambria Math" charset="0"/>
                <a:cs typeface="Cambria Math" charset="0"/>
              </a:rPr>
              <a:t>, Wortman ‘17] </a:t>
            </a:r>
            <a:endParaRPr lang="en-US" dirty="0">
              <a:solidFill>
                <a:schemeClr val="accent6"/>
              </a:solidFill>
            </a:endParaRP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049E734-BEBB-E146-BCC0-D92F26C225A0}"/>
                  </a:ext>
                </a:extLst>
              </p:cNvPr>
              <p:cNvSpPr txBox="1"/>
              <p:nvPr/>
            </p:nvSpPr>
            <p:spPr>
              <a:xfrm>
                <a:off x="737418" y="3258303"/>
                <a:ext cx="6067151" cy="48096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200" b="0" i="1" smtClean="0">
                          <a:solidFill>
                            <a:schemeClr val="tx1"/>
                          </a:solidFill>
                          <a:latin typeface="Cambria Math" panose="02040503050406030204" pitchFamily="18" charset="0"/>
                          <a:ea typeface="Cambria Math" charset="0"/>
                          <a:cs typeface="Cambria Math" charset="0"/>
                          <a:sym typeface="Wingdings"/>
                        </a:rPr>
                        <m:t>𝑢</m:t>
                      </m:r>
                      <m:d>
                        <m:dPr>
                          <m:ctrlPr>
                            <a:rPr lang="en-US" sz="2200" b="0" i="1" smtClean="0">
                              <a:solidFill>
                                <a:schemeClr val="tx1"/>
                              </a:solidFill>
                              <a:latin typeface="Cambria Math" panose="02040503050406030204" pitchFamily="18" charset="0"/>
                              <a:ea typeface="Cambria Math" charset="0"/>
                              <a:cs typeface="Cambria Math" charset="0"/>
                              <a:sym typeface="Wingdings"/>
                            </a:rPr>
                          </m:ctrlPr>
                        </m:dPr>
                        <m:e>
                          <m:r>
                            <a:rPr lang="en-US" sz="2200" b="0" i="1" smtClean="0">
                              <a:solidFill>
                                <a:schemeClr val="accent2"/>
                              </a:solidFill>
                              <a:latin typeface="Cambria Math" panose="02040503050406030204" pitchFamily="18" charset="0"/>
                              <a:ea typeface="Cambria Math" charset="0"/>
                              <a:cs typeface="Cambria Math" charset="0"/>
                              <a:sym typeface="Wingdings"/>
                            </a:rPr>
                            <m:t>𝑥</m:t>
                          </m:r>
                          <m:r>
                            <a:rPr lang="en-US" sz="2200" b="0" i="1" smtClean="0">
                              <a:solidFill>
                                <a:schemeClr val="tx1"/>
                              </a:solidFill>
                              <a:latin typeface="Cambria Math" panose="02040503050406030204" pitchFamily="18" charset="0"/>
                              <a:ea typeface="Cambria Math" charset="0"/>
                              <a:cs typeface="Cambria Math" charset="0"/>
                              <a:sym typeface="Wingdings"/>
                            </a:rPr>
                            <m:t>,</m:t>
                          </m:r>
                          <m:sSup>
                            <m:sSupPr>
                              <m:ctrlPr>
                                <a:rPr lang="en-US" sz="2200" b="0" i="1" smtClean="0">
                                  <a:solidFill>
                                    <a:schemeClr val="accent1"/>
                                  </a:solidFill>
                                  <a:latin typeface="Cambria Math" panose="02040503050406030204" pitchFamily="18" charset="0"/>
                                  <a:ea typeface="Cambria Math" charset="0"/>
                                  <a:cs typeface="Cambria Math" charset="0"/>
                                  <a:sym typeface="Wingdings"/>
                                </a:rPr>
                              </m:ctrlPr>
                            </m:sSupPr>
                            <m:e>
                              <m:r>
                                <a:rPr lang="en-US" sz="2200" b="0" i="1" smtClean="0">
                                  <a:solidFill>
                                    <a:schemeClr val="accent1"/>
                                  </a:solidFill>
                                  <a:latin typeface="Cambria Math" panose="02040503050406030204" pitchFamily="18" charset="0"/>
                                  <a:ea typeface="Cambria Math" charset="0"/>
                                  <a:cs typeface="Cambria Math" charset="0"/>
                                  <a:sym typeface="Wingdings"/>
                                </a:rPr>
                                <m:t>𝑦</m:t>
                              </m:r>
                            </m:e>
                            <m:sup>
                              <m:r>
                                <a:rPr lang="en-US" sz="2200" b="0" i="1" smtClean="0">
                                  <a:solidFill>
                                    <a:schemeClr val="accent1"/>
                                  </a:solidFill>
                                  <a:latin typeface="Cambria Math" panose="02040503050406030204" pitchFamily="18" charset="0"/>
                                  <a:ea typeface="Cambria Math" charset="0"/>
                                  <a:cs typeface="Cambria Math" charset="0"/>
                                  <a:sym typeface="Wingdings"/>
                                </a:rPr>
                                <m:t>(</m:t>
                              </m:r>
                              <m:r>
                                <a:rPr lang="en-US" sz="2200" b="0" i="1" smtClean="0">
                                  <a:solidFill>
                                    <a:schemeClr val="accent1"/>
                                  </a:solidFill>
                                  <a:latin typeface="Cambria Math" panose="02040503050406030204" pitchFamily="18" charset="0"/>
                                  <a:ea typeface="Cambria Math" charset="0"/>
                                  <a:cs typeface="Cambria Math" charset="0"/>
                                  <a:sym typeface="Wingdings"/>
                                </a:rPr>
                                <m:t>𝑖</m:t>
                              </m:r>
                              <m:r>
                                <a:rPr lang="en-US" sz="2200" b="0" i="1" smtClean="0">
                                  <a:solidFill>
                                    <a:schemeClr val="accent1"/>
                                  </a:solidFill>
                                  <a:latin typeface="Cambria Math" panose="02040503050406030204" pitchFamily="18" charset="0"/>
                                  <a:ea typeface="Cambria Math" charset="0"/>
                                  <a:cs typeface="Cambria Math" charset="0"/>
                                  <a:sym typeface="Wingdings"/>
                                </a:rPr>
                                <m:t>)</m:t>
                              </m:r>
                            </m:sup>
                          </m:sSup>
                        </m:e>
                      </m:d>
                      <m:r>
                        <a:rPr lang="en-US" sz="2200" b="0" i="1" smtClean="0">
                          <a:solidFill>
                            <a:schemeClr val="tx1"/>
                          </a:solidFill>
                          <a:latin typeface="Cambria Math" panose="02040503050406030204" pitchFamily="18" charset="0"/>
                          <a:ea typeface="Cambria Math" charset="0"/>
                          <a:cs typeface="Cambria Math" charset="0"/>
                          <a:sym typeface="Wingdings"/>
                        </a:rPr>
                        <m:t>≠</m:t>
                      </m:r>
                      <m:r>
                        <a:rPr lang="en-US" sz="2200" b="0" i="1" smtClean="0">
                          <a:solidFill>
                            <a:schemeClr val="tx1"/>
                          </a:solidFill>
                          <a:latin typeface="Cambria Math" panose="02040503050406030204" pitchFamily="18" charset="0"/>
                          <a:ea typeface="Cambria Math" charset="0"/>
                          <a:cs typeface="Cambria Math" charset="0"/>
                          <a:sym typeface="Wingdings"/>
                        </a:rPr>
                        <m:t>𝑢</m:t>
                      </m:r>
                      <m:d>
                        <m:dPr>
                          <m:ctrlPr>
                            <a:rPr lang="en-US" sz="2200" b="0" i="1" smtClean="0">
                              <a:solidFill>
                                <a:schemeClr val="tx1"/>
                              </a:solidFill>
                              <a:latin typeface="Cambria Math" panose="02040503050406030204" pitchFamily="18" charset="0"/>
                              <a:ea typeface="Cambria Math" charset="0"/>
                              <a:cs typeface="Cambria Math" charset="0"/>
                              <a:sym typeface="Wingdings"/>
                            </a:rPr>
                          </m:ctrlPr>
                        </m:dPr>
                        <m:e>
                          <m:r>
                            <a:rPr lang="en-US" sz="2200" b="0" i="1" smtClean="0">
                              <a:solidFill>
                                <a:schemeClr val="accent2"/>
                              </a:solidFill>
                              <a:latin typeface="Cambria Math" panose="02040503050406030204" pitchFamily="18" charset="0"/>
                              <a:ea typeface="Cambria Math" charset="0"/>
                              <a:cs typeface="Cambria Math" charset="0"/>
                              <a:sym typeface="Wingdings"/>
                            </a:rPr>
                            <m:t>𝑥</m:t>
                          </m:r>
                          <m:r>
                            <a:rPr lang="en-US" sz="2200" b="0" i="1" smtClean="0">
                              <a:solidFill>
                                <a:schemeClr val="tx1"/>
                              </a:solidFill>
                              <a:latin typeface="Cambria Math" panose="02040503050406030204" pitchFamily="18" charset="0"/>
                              <a:ea typeface="Cambria Math" charset="0"/>
                              <a:cs typeface="Cambria Math" charset="0"/>
                              <a:sym typeface="Wingdings"/>
                            </a:rPr>
                            <m:t>,</m:t>
                          </m:r>
                          <m:sSup>
                            <m:sSupPr>
                              <m:ctrlPr>
                                <a:rPr lang="en-US" sz="2200" b="0" i="1" smtClean="0">
                                  <a:solidFill>
                                    <a:schemeClr val="accent1"/>
                                  </a:solidFill>
                                  <a:latin typeface="Cambria Math" panose="02040503050406030204" pitchFamily="18" charset="0"/>
                                  <a:ea typeface="Cambria Math" charset="0"/>
                                  <a:cs typeface="Cambria Math" charset="0"/>
                                  <a:sym typeface="Wingdings"/>
                                </a:rPr>
                              </m:ctrlPr>
                            </m:sSupPr>
                            <m:e>
                              <m:r>
                                <a:rPr lang="en-US" sz="2200" b="0" i="1" smtClean="0">
                                  <a:solidFill>
                                    <a:schemeClr val="accent1"/>
                                  </a:solidFill>
                                  <a:latin typeface="Cambria Math" panose="02040503050406030204" pitchFamily="18" charset="0"/>
                                  <a:ea typeface="Cambria Math" charset="0"/>
                                  <a:cs typeface="Cambria Math" charset="0"/>
                                  <a:sym typeface="Wingdings"/>
                                </a:rPr>
                                <m:t>𝑦</m:t>
                              </m:r>
                            </m:e>
                            <m:sup>
                              <m:d>
                                <m:dPr>
                                  <m:ctrlPr>
                                    <a:rPr lang="en-US" sz="2200" b="0" i="1" smtClean="0">
                                      <a:solidFill>
                                        <a:schemeClr val="accent1"/>
                                      </a:solidFill>
                                      <a:latin typeface="Cambria Math" panose="02040503050406030204" pitchFamily="18" charset="0"/>
                                      <a:ea typeface="Cambria Math" charset="0"/>
                                      <a:cs typeface="Cambria Math" charset="0"/>
                                      <a:sym typeface="Wingdings"/>
                                    </a:rPr>
                                  </m:ctrlPr>
                                </m:dPr>
                                <m:e>
                                  <m:r>
                                    <a:rPr lang="en-US" sz="2200" b="0" i="1" smtClean="0">
                                      <a:solidFill>
                                        <a:schemeClr val="accent1"/>
                                      </a:solidFill>
                                      <a:latin typeface="Cambria Math" panose="02040503050406030204" pitchFamily="18" charset="0"/>
                                      <a:ea typeface="Cambria Math" charset="0"/>
                                      <a:cs typeface="Cambria Math" charset="0"/>
                                      <a:sym typeface="Wingdings"/>
                                    </a:rPr>
                                    <m:t>𝑖</m:t>
                                  </m:r>
                                </m:e>
                              </m:d>
                            </m:sup>
                          </m:sSup>
                        </m:e>
                      </m:d>
                      <m:r>
                        <a:rPr lang="en-US" sz="2200" b="0" i="0" smtClean="0">
                          <a:solidFill>
                            <a:schemeClr val="tx1"/>
                          </a:solidFill>
                          <a:latin typeface="Cambria Math" panose="02040503050406030204" pitchFamily="18" charset="0"/>
                          <a:ea typeface="Cambria Math" charset="0"/>
                          <a:cs typeface="Cambria Math" charset="0"/>
                          <a:sym typeface="Wingdings"/>
                        </a:rPr>
                        <m:t> </m:t>
                      </m:r>
                      <m:r>
                        <m:rPr>
                          <m:sty m:val="p"/>
                        </m:rPr>
                        <a:rPr lang="en-US" sz="2200" b="0" i="0" smtClean="0">
                          <a:solidFill>
                            <a:schemeClr val="tx1"/>
                          </a:solidFill>
                          <a:latin typeface="Cambria Math" panose="02040503050406030204" pitchFamily="18" charset="0"/>
                          <a:ea typeface="Cambria Math" charset="0"/>
                          <a:cs typeface="Cambria Math" charset="0"/>
                          <a:sym typeface="Wingdings"/>
                        </a:rPr>
                        <m:t>for</m:t>
                      </m:r>
                      <m:r>
                        <a:rPr lang="en-US" sz="2200" b="0" i="0" smtClean="0">
                          <a:solidFill>
                            <a:schemeClr val="tx1"/>
                          </a:solidFill>
                          <a:latin typeface="Cambria Math" panose="02040503050406030204" pitchFamily="18" charset="0"/>
                          <a:ea typeface="Cambria Math" charset="0"/>
                          <a:cs typeface="Cambria Math" charset="0"/>
                          <a:sym typeface="Wingdings"/>
                        </a:rPr>
                        <m:t> </m:t>
                      </m:r>
                      <m:r>
                        <m:rPr>
                          <m:sty m:val="p"/>
                        </m:rPr>
                        <a:rPr lang="en-US" sz="2200" b="0" i="0" smtClean="0">
                          <a:solidFill>
                            <a:schemeClr val="tx1"/>
                          </a:solidFill>
                          <a:latin typeface="Cambria Math" panose="02040503050406030204" pitchFamily="18" charset="0"/>
                          <a:ea typeface="Cambria Math" charset="0"/>
                          <a:cs typeface="Cambria Math" charset="0"/>
                          <a:sym typeface="Wingdings"/>
                        </a:rPr>
                        <m:t>some</m:t>
                      </m:r>
                      <m:r>
                        <a:rPr lang="en-US" sz="2200" b="0" i="0" smtClean="0">
                          <a:solidFill>
                            <a:schemeClr val="tx1"/>
                          </a:solidFill>
                          <a:latin typeface="Cambria Math" panose="02040503050406030204" pitchFamily="18" charset="0"/>
                          <a:ea typeface="Cambria Math" charset="0"/>
                          <a:cs typeface="Cambria Math" charset="0"/>
                          <a:sym typeface="Wingdings"/>
                        </a:rPr>
                        <m:t> </m:t>
                      </m:r>
                      <m:r>
                        <a:rPr lang="en-US" sz="2200" b="0" i="1" smtClean="0">
                          <a:solidFill>
                            <a:schemeClr val="tx1"/>
                          </a:solidFill>
                          <a:latin typeface="Cambria Math" panose="02040503050406030204" pitchFamily="18" charset="0"/>
                          <a:ea typeface="Cambria Math" charset="0"/>
                          <a:cs typeface="Cambria Math" charset="0"/>
                          <a:sym typeface="Wingdings"/>
                        </a:rPr>
                        <m:t>𝑖</m:t>
                      </m:r>
                      <m:r>
                        <a:rPr lang="en-US" sz="2200" b="0" i="1" smtClean="0">
                          <a:solidFill>
                            <a:schemeClr val="tx1"/>
                          </a:solidFill>
                          <a:latin typeface="Cambria Math" panose="02040503050406030204" pitchFamily="18" charset="0"/>
                          <a:ea typeface="Cambria Math" charset="0"/>
                          <a:cs typeface="Cambria Math" charset="0"/>
                          <a:sym typeface="Wingdings"/>
                        </a:rPr>
                        <m:t>∈[</m:t>
                      </m:r>
                      <m:r>
                        <a:rPr lang="en-US" sz="2200" b="0" i="1" smtClean="0">
                          <a:solidFill>
                            <a:schemeClr val="accent3"/>
                          </a:solidFill>
                          <a:latin typeface="Cambria Math" panose="02040503050406030204" pitchFamily="18" charset="0"/>
                          <a:ea typeface="Cambria Math" charset="0"/>
                          <a:cs typeface="Cambria Math" charset="0"/>
                          <a:sym typeface="Wingdings"/>
                        </a:rPr>
                        <m:t>𝑑</m:t>
                      </m:r>
                      <m:r>
                        <a:rPr lang="en-US" sz="2200" b="0" i="1" smtClean="0">
                          <a:solidFill>
                            <a:schemeClr val="tx1"/>
                          </a:solidFill>
                          <a:latin typeface="Cambria Math" panose="02040503050406030204" pitchFamily="18" charset="0"/>
                          <a:ea typeface="Cambria Math" charset="0"/>
                          <a:cs typeface="Cambria Math" charset="0"/>
                          <a:sym typeface="Wingdings"/>
                        </a:rPr>
                        <m:t>]</m:t>
                      </m:r>
                    </m:oMath>
                  </m:oMathPara>
                </a14:m>
                <a:endParaRPr lang="en-US" sz="2200" dirty="0">
                  <a:solidFill>
                    <a:schemeClr val="tx1"/>
                  </a:solidFill>
                </a:endParaRPr>
              </a:p>
            </p:txBody>
          </p:sp>
        </mc:Choice>
        <mc:Fallback xmlns="">
          <p:sp>
            <p:nvSpPr>
              <p:cNvPr id="44" name="TextBox 43">
                <a:extLst>
                  <a:ext uri="{FF2B5EF4-FFF2-40B4-BE49-F238E27FC236}">
                    <a16:creationId xmlns:a16="http://schemas.microsoft.com/office/drawing/2014/main" id="{3049E734-BEBB-E146-BCC0-D92F26C225A0}"/>
                  </a:ext>
                </a:extLst>
              </p:cNvPr>
              <p:cNvSpPr txBox="1">
                <a:spLocks noRot="1" noChangeAspect="1" noMove="1" noResize="1" noEditPoints="1" noAdjustHandles="1" noChangeArrowheads="1" noChangeShapeType="1" noTextEdit="1"/>
              </p:cNvSpPr>
              <p:nvPr/>
            </p:nvSpPr>
            <p:spPr>
              <a:xfrm>
                <a:off x="737418" y="3258303"/>
                <a:ext cx="6067151" cy="480966"/>
              </a:xfrm>
              <a:prstGeom prst="rect">
                <a:avLst/>
              </a:prstGeom>
              <a:blipFill>
                <a:blip r:embed="rId17"/>
                <a:stretch>
                  <a:fillRect b="-128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1F7ADB77-9CF4-4047-A3ED-092DA21F3BF8}"/>
                  </a:ext>
                </a:extLst>
              </p:cNvPr>
              <p:cNvSpPr txBox="1"/>
              <p:nvPr/>
            </p:nvSpPr>
            <p:spPr>
              <a:xfrm>
                <a:off x="737418" y="2473709"/>
                <a:ext cx="6540908" cy="792396"/>
              </a:xfrm>
              <a:prstGeom prst="rect">
                <a:avLst/>
              </a:prstGeom>
              <a:noFill/>
            </p:spPr>
            <p:txBody>
              <a:bodyPr wrap="square">
                <a:spAutoFit/>
              </a:bodyPr>
              <a:lstStyle/>
              <a:p>
                <a:r>
                  <a:rPr lang="en-US" sz="2200" dirty="0">
                    <a:solidFill>
                      <a:schemeClr val="tx1"/>
                    </a:solidFill>
                    <a:latin typeface="Cambria Math" charset="0"/>
                    <a:ea typeface="Cambria Math" charset="0"/>
                    <a:cs typeface="Cambria Math" charset="0"/>
                    <a:sym typeface="Wingdings"/>
                  </a:rPr>
                  <a:t>Smallest </a:t>
                </a:r>
                <a14:m>
                  <m:oMath xmlns:m="http://schemas.openxmlformats.org/officeDocument/2006/math">
                    <m:r>
                      <a:rPr lang="en-US" sz="2200" b="0" i="1" smtClean="0">
                        <a:solidFill>
                          <a:schemeClr val="accent3"/>
                        </a:solidFill>
                        <a:latin typeface="Cambria Math" charset="0"/>
                        <a:ea typeface="Cambria Math" charset="0"/>
                        <a:cs typeface="Cambria Math" charset="0"/>
                        <a:sym typeface="Wingdings"/>
                      </a:rPr>
                      <m:t>𝑑</m:t>
                    </m:r>
                  </m:oMath>
                </a14:m>
                <a:r>
                  <a:rPr lang="en-US" sz="2200" dirty="0">
                    <a:solidFill>
                      <a:schemeClr val="tx1"/>
                    </a:solidFill>
                    <a:latin typeface="Cambria Math" charset="0"/>
                    <a:ea typeface="Cambria Math" charset="0"/>
                    <a:cs typeface="Cambria Math" charset="0"/>
                    <a:sym typeface="Wingdings"/>
                  </a:rPr>
                  <a:t>, for which there is </a:t>
                </a:r>
                <a14:m>
                  <m:oMath xmlns:m="http://schemas.openxmlformats.org/officeDocument/2006/math">
                    <m:sSup>
                      <m:sSupPr>
                        <m:ctrlPr>
                          <a:rPr lang="en-US" sz="2200" i="1" smtClean="0">
                            <a:solidFill>
                              <a:schemeClr val="accent1"/>
                            </a:solidFill>
                            <a:latin typeface="Cambria Math" panose="02040503050406030204" pitchFamily="18" charset="0"/>
                            <a:ea typeface="Cambria Math" charset="0"/>
                            <a:cs typeface="Cambria Math" charset="0"/>
                            <a:sym typeface="Wingdings"/>
                          </a:rPr>
                        </m:ctrlPr>
                      </m:sSupPr>
                      <m:e>
                        <m:r>
                          <a:rPr lang="en-US" sz="2200" b="0" i="1">
                            <a:solidFill>
                              <a:schemeClr val="accent1"/>
                            </a:solidFill>
                            <a:latin typeface="Cambria Math" charset="0"/>
                            <a:ea typeface="Cambria Math" charset="0"/>
                            <a:cs typeface="Cambria Math" charset="0"/>
                            <a:sym typeface="Wingdings"/>
                          </a:rPr>
                          <m:t>𝑦</m:t>
                        </m:r>
                      </m:e>
                      <m:sup>
                        <m:d>
                          <m:dPr>
                            <m:ctrlPr>
                              <a:rPr lang="en-US" sz="2200" i="1">
                                <a:solidFill>
                                  <a:schemeClr val="accent1"/>
                                </a:solidFill>
                                <a:latin typeface="Cambria Math" panose="02040503050406030204" pitchFamily="18" charset="0"/>
                                <a:ea typeface="Cambria Math" charset="0"/>
                                <a:cs typeface="Cambria Math" charset="0"/>
                                <a:sym typeface="Wingdings"/>
                              </a:rPr>
                            </m:ctrlPr>
                          </m:dPr>
                          <m:e>
                            <m:r>
                              <a:rPr lang="en-US" sz="2200" b="0" i="1">
                                <a:solidFill>
                                  <a:schemeClr val="accent1"/>
                                </a:solidFill>
                                <a:latin typeface="Cambria Math" charset="0"/>
                                <a:ea typeface="Cambria Math" charset="0"/>
                                <a:cs typeface="Cambria Math" charset="0"/>
                                <a:sym typeface="Wingdings"/>
                              </a:rPr>
                              <m:t>1</m:t>
                            </m:r>
                          </m:e>
                        </m:d>
                      </m:sup>
                    </m:sSup>
                    <m:r>
                      <a:rPr lang="en-US" sz="2200" b="0" i="1">
                        <a:solidFill>
                          <a:schemeClr val="accent1"/>
                        </a:solidFill>
                        <a:latin typeface="Cambria Math" charset="0"/>
                        <a:ea typeface="Cambria Math" charset="0"/>
                        <a:cs typeface="Cambria Math" charset="0"/>
                        <a:sym typeface="Wingdings"/>
                      </a:rPr>
                      <m:t>…</m:t>
                    </m:r>
                    <m:sSup>
                      <m:sSupPr>
                        <m:ctrlPr>
                          <a:rPr lang="en-US" sz="2200" i="1">
                            <a:solidFill>
                              <a:schemeClr val="accent1"/>
                            </a:solidFill>
                            <a:latin typeface="Cambria Math" panose="02040503050406030204" pitchFamily="18" charset="0"/>
                            <a:ea typeface="Cambria Math" charset="0"/>
                            <a:cs typeface="Cambria Math" charset="0"/>
                            <a:sym typeface="Wingdings"/>
                          </a:rPr>
                        </m:ctrlPr>
                      </m:sSupPr>
                      <m:e>
                        <m:r>
                          <a:rPr lang="en-US" sz="2200" b="0" i="1">
                            <a:solidFill>
                              <a:schemeClr val="accent1"/>
                            </a:solidFill>
                            <a:latin typeface="Cambria Math" charset="0"/>
                            <a:ea typeface="Cambria Math" charset="0"/>
                            <a:cs typeface="Cambria Math" charset="0"/>
                            <a:sym typeface="Wingdings"/>
                          </a:rPr>
                          <m:t>𝑦</m:t>
                        </m:r>
                      </m:e>
                      <m:sup>
                        <m:r>
                          <a:rPr lang="en-US" sz="2200" b="0" i="1">
                            <a:solidFill>
                              <a:schemeClr val="accent1"/>
                            </a:solidFill>
                            <a:latin typeface="Cambria Math" charset="0"/>
                            <a:ea typeface="Cambria Math" charset="0"/>
                            <a:cs typeface="Cambria Math" charset="0"/>
                            <a:sym typeface="Wingdings"/>
                          </a:rPr>
                          <m:t>(</m:t>
                        </m:r>
                        <m:r>
                          <a:rPr lang="en-US" sz="2200" b="0" i="1">
                            <a:solidFill>
                              <a:schemeClr val="accent1"/>
                            </a:solidFill>
                            <a:latin typeface="Cambria Math" charset="0"/>
                            <a:ea typeface="Cambria Math" charset="0"/>
                            <a:cs typeface="Cambria Math" charset="0"/>
                            <a:sym typeface="Wingdings"/>
                          </a:rPr>
                          <m:t>𝑑</m:t>
                        </m:r>
                        <m:r>
                          <a:rPr lang="en-US" sz="2200" b="0" i="1">
                            <a:solidFill>
                              <a:schemeClr val="accent1"/>
                            </a:solidFill>
                            <a:latin typeface="Cambria Math" charset="0"/>
                            <a:ea typeface="Cambria Math" charset="0"/>
                            <a:cs typeface="Cambria Math" charset="0"/>
                            <a:sym typeface="Wingdings"/>
                          </a:rPr>
                          <m:t>)</m:t>
                        </m:r>
                      </m:sup>
                    </m:sSup>
                  </m:oMath>
                </a14:m>
                <a:r>
                  <a:rPr lang="en-US" sz="2200" dirty="0"/>
                  <a:t>, </a:t>
                </a:r>
                <a:r>
                  <a:rPr lang="en-US" sz="2200" dirty="0" err="1"/>
                  <a:t>s.t.</a:t>
                </a:r>
                <a:r>
                  <a:rPr lang="en-US" sz="2200" dirty="0"/>
                  <a:t>,</a:t>
                </a:r>
              </a:p>
              <a:p>
                <a:r>
                  <a:rPr lang="en-US" sz="2200" dirty="0"/>
                  <a:t>for all</a:t>
                </a:r>
                <a:r>
                  <a:rPr lang="en-US" sz="2200" dirty="0">
                    <a:solidFill>
                      <a:srgbClr val="379801"/>
                    </a:solidFill>
                  </a:rPr>
                  <a:t> </a:t>
                </a:r>
                <a14:m>
                  <m:oMath xmlns:m="http://schemas.openxmlformats.org/officeDocument/2006/math">
                    <m:r>
                      <a:rPr lang="en-US" sz="2200" b="0" i="1" smtClean="0">
                        <a:solidFill>
                          <a:schemeClr val="accent2"/>
                        </a:solidFill>
                        <a:latin typeface="Cambria Math" panose="02040503050406030204" pitchFamily="18" charset="0"/>
                        <a:ea typeface="Cambria Math" charset="0"/>
                        <a:cs typeface="Cambria Math" charset="0"/>
                        <a:sym typeface="Wingdings"/>
                      </a:rPr>
                      <m:t>𝑥</m:t>
                    </m:r>
                    <m:r>
                      <a:rPr lang="en-US" sz="2200" b="1" i="1" smtClean="0">
                        <a:solidFill>
                          <a:schemeClr val="accent2"/>
                        </a:solidFill>
                        <a:latin typeface="Cambria Math" panose="02040503050406030204" pitchFamily="18" charset="0"/>
                        <a:ea typeface="Cambria Math" charset="0"/>
                        <a:cs typeface="Cambria Math" charset="0"/>
                        <a:sym typeface="Wingdings"/>
                      </a:rPr>
                      <m:t>∈</m:t>
                    </m:r>
                    <m:r>
                      <a:rPr lang="en-US" sz="2200" i="1">
                        <a:solidFill>
                          <a:srgbClr val="0432FF"/>
                        </a:solidFill>
                        <a:latin typeface="Cambria Math" charset="0"/>
                        <a:ea typeface="Cambria Math" charset="0"/>
                        <a:cs typeface="Cambria Math" charset="0"/>
                        <a:sym typeface="Wingdings"/>
                      </a:rPr>
                      <m:t>𝒳</m:t>
                    </m:r>
                  </m:oMath>
                </a14:m>
                <a:endParaRPr lang="en-US" sz="2200" b="1" dirty="0">
                  <a:solidFill>
                    <a:srgbClr val="379801"/>
                  </a:solidFill>
                </a:endParaRPr>
              </a:p>
            </p:txBody>
          </p:sp>
        </mc:Choice>
        <mc:Fallback xmlns="">
          <p:sp>
            <p:nvSpPr>
              <p:cNvPr id="45" name="TextBox 44">
                <a:extLst>
                  <a:ext uri="{FF2B5EF4-FFF2-40B4-BE49-F238E27FC236}">
                    <a16:creationId xmlns:a16="http://schemas.microsoft.com/office/drawing/2014/main" id="{1F7ADB77-9CF4-4047-A3ED-092DA21F3BF8}"/>
                  </a:ext>
                </a:extLst>
              </p:cNvPr>
              <p:cNvSpPr txBox="1">
                <a:spLocks noRot="1" noChangeAspect="1" noMove="1" noResize="1" noEditPoints="1" noAdjustHandles="1" noChangeArrowheads="1" noChangeShapeType="1" noTextEdit="1"/>
              </p:cNvSpPr>
              <p:nvPr/>
            </p:nvSpPr>
            <p:spPr>
              <a:xfrm>
                <a:off x="737418" y="2473709"/>
                <a:ext cx="6540908" cy="792396"/>
              </a:xfrm>
              <a:prstGeom prst="rect">
                <a:avLst/>
              </a:prstGeom>
              <a:blipFill>
                <a:blip r:embed="rId18"/>
                <a:stretch>
                  <a:fillRect l="-1357" t="-1563" b="-14063"/>
                </a:stretch>
              </a:blipFill>
            </p:spPr>
            <p:txBody>
              <a:bodyPr/>
              <a:lstStyle/>
              <a:p>
                <a:r>
                  <a:rPr lang="en-US">
                    <a:noFill/>
                  </a:rPr>
                  <a:t> </a:t>
                </a:r>
              </a:p>
            </p:txBody>
          </p:sp>
        </mc:Fallback>
      </mc:AlternateContent>
      <p:sp>
        <p:nvSpPr>
          <p:cNvPr id="46" name="Rounded Rectangle 45">
            <a:extLst>
              <a:ext uri="{FF2B5EF4-FFF2-40B4-BE49-F238E27FC236}">
                <a16:creationId xmlns:a16="http://schemas.microsoft.com/office/drawing/2014/main" id="{F778C149-04DF-C545-876B-1C1B7BE13F9A}"/>
              </a:ext>
            </a:extLst>
          </p:cNvPr>
          <p:cNvSpPr/>
          <p:nvPr/>
        </p:nvSpPr>
        <p:spPr bwMode="auto">
          <a:xfrm>
            <a:off x="313911" y="4719447"/>
            <a:ext cx="11706023" cy="1916490"/>
          </a:xfrm>
          <a:prstGeom prst="roundRect">
            <a:avLst/>
          </a:prstGeom>
          <a:noFill/>
          <a:ln w="25400" cap="flat" cmpd="sng" algn="ctr">
            <a:solidFill>
              <a:srgbClr val="00B05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47" name="Rectangle 46">
            <a:extLst>
              <a:ext uri="{FF2B5EF4-FFF2-40B4-BE49-F238E27FC236}">
                <a16:creationId xmlns:a16="http://schemas.microsoft.com/office/drawing/2014/main" id="{2F3532B3-05B4-B240-A7B4-462F5A818883}"/>
              </a:ext>
            </a:extLst>
          </p:cNvPr>
          <p:cNvSpPr/>
          <p:nvPr/>
        </p:nvSpPr>
        <p:spPr>
          <a:xfrm>
            <a:off x="3491187" y="4478056"/>
            <a:ext cx="4789575" cy="407774"/>
          </a:xfrm>
          <a:prstGeom prst="rect">
            <a:avLst/>
          </a:prstGeom>
          <a:solidFill>
            <a:schemeClr val="bg1"/>
          </a:solidFill>
        </p:spPr>
        <p:txBody>
          <a:bodyPr wrap="none">
            <a:noAutofit/>
          </a:bodyPr>
          <a:lstStyle/>
          <a:p>
            <a:pPr algn="ctr"/>
            <a:r>
              <a:rPr lang="en-US" sz="2400" dirty="0">
                <a:solidFill>
                  <a:schemeClr val="accent3"/>
                </a:solidFill>
              </a:rPr>
              <a:t>Oracle-efficient Online learning</a:t>
            </a:r>
          </a:p>
        </p:txBody>
      </p:sp>
    </p:spTree>
    <p:custDataLst>
      <p:tags r:id="rId1"/>
    </p:custDataLst>
    <p:extLst>
      <p:ext uri="{BB962C8B-B14F-4D97-AF65-F5344CB8AC3E}">
        <p14:creationId xmlns:p14="http://schemas.microsoft.com/office/powerpoint/2010/main" val="736605944"/>
      </p:ext>
    </p:extLst>
  </p:cSld>
  <p:clrMapOvr>
    <a:masterClrMapping/>
  </p:clrMapOvr>
  <mc:AlternateContent xmlns:mc="http://schemas.openxmlformats.org/markup-compatibility/2006">
    <mc:Choice xmlns:p14="http://schemas.microsoft.com/office/powerpoint/2010/main" Requires="p14">
      <p:transition spd="med" p14:dur="700" advTm="73470">
        <p:fade/>
      </p:transition>
    </mc:Choice>
    <mc:Fallback>
      <p:transition spd="med" advTm="7347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par>
                          <p:cTn id="43" fill="hold">
                            <p:stCondLst>
                              <p:cond delay="0"/>
                            </p:stCondLst>
                            <p:childTnLst>
                              <p:par>
                                <p:cTn id="44" presetID="1" presetClass="entr" presetSubtype="0" fill="hold" grpId="0" nodeType="afterEffect">
                                  <p:stCondLst>
                                    <p:cond delay="0"/>
                                  </p:stCondLst>
                                  <p:childTnLst>
                                    <p:set>
                                      <p:cBhvr>
                                        <p:cTn id="45" dur="1" fill="hold">
                                          <p:stCondLst>
                                            <p:cond delay="0"/>
                                          </p:stCondLst>
                                        </p:cTn>
                                        <p:tgtEl>
                                          <p:spTgt spid="4"/>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4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41"/>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
                                        </p:tgtEl>
                                        <p:attrNameLst>
                                          <p:attrName>style.visibility</p:attrName>
                                        </p:attrNameLst>
                                      </p:cBhvr>
                                      <p:to>
                                        <p:strVal val="visible"/>
                                      </p:to>
                                    </p:set>
                                  </p:childTnLst>
                                </p:cTn>
                              </p:par>
                              <p:par>
                                <p:cTn id="58" presetID="1" presetClass="entr" presetSubtype="0" fill="hold" grpId="0" nodeType="withEffect" nodePh="1">
                                  <p:stCondLst>
                                    <p:cond delay="0"/>
                                  </p:stCondLst>
                                  <p:endCondLst>
                                    <p:cond evt="begin" delay="0">
                                      <p:tn val="58"/>
                                    </p:cond>
                                  </p:endCondLst>
                                  <p:childTnLst>
                                    <p:set>
                                      <p:cBhvr>
                                        <p:cTn id="59" dur="1" fill="hold">
                                          <p:stCondLst>
                                            <p:cond delay="0"/>
                                          </p:stCondLst>
                                        </p:cTn>
                                        <p:tgtEl>
                                          <p:spTgt spid="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animBg="1"/>
      <p:bldP spid="24" grpId="0" animBg="1"/>
      <p:bldP spid="4" grpId="0"/>
      <p:bldP spid="5" grpId="0"/>
      <p:bldP spid="41" grpId="0"/>
      <p:bldP spid="9" grpId="0"/>
      <p:bldP spid="2" grpId="0"/>
      <p:bldP spid="34" grpId="0"/>
      <p:bldP spid="44" grpId="0"/>
      <p:bldP spid="45" grpId="0"/>
      <p:bldP spid="46" grpId="0" animBg="1"/>
      <p:bldP spid="47" grpId="0" animBg="1"/>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4" cstate="hqprint">
            <a:extLst>
              <a:ext uri="{BEBA8EAE-BF5A-486C-A8C5-ECC9F3942E4B}">
                <a14:imgProps xmlns:a14="http://schemas.microsoft.com/office/drawing/2010/main">
                  <a14:imgLayer r:embed="rId5">
                    <a14:imgEffect>
                      <a14:backgroundRemoval t="0" b="99609" l="2079" r="99307">
                        <a14:foregroundMark x1="73326" y1="12793" x2="73326" y2="12793"/>
                        <a14:foregroundMark x1="89838" y1="25391" x2="89838" y2="25391"/>
                        <a14:foregroundMark x1="89954" y1="46289" x2="89954" y2="46289"/>
                        <a14:foregroundMark x1="8199" y1="50586" x2="8199" y2="50586"/>
                        <a14:foregroundMark x1="10046" y1="32715" x2="10046" y2="32715"/>
                        <a14:foregroundMark x1="22171" y1="16016" x2="22171" y2="16016"/>
                        <a14:foregroundMark x1="45612" y1="10742" x2="45612" y2="10742"/>
                        <a14:foregroundMark x1="35797" y1="66406" x2="35797" y2="66406"/>
                        <a14:foregroundMark x1="72286" y1="59863" x2="72286" y2="59863"/>
                        <a14:foregroundMark x1="62009" y1="82227" x2="62009" y2="82227"/>
                        <a14:foregroundMark x1="63857" y1="86816" x2="63857" y2="86816"/>
                        <a14:foregroundMark x1="58199" y1="94043" x2="58199" y2="94043"/>
                      </a14:backgroundRemoval>
                    </a14:imgEffect>
                  </a14:imgLayer>
                </a14:imgProps>
              </a:ext>
              <a:ext uri="{28A0092B-C50C-407E-A947-70E740481C1C}">
                <a14:useLocalDpi xmlns:a14="http://schemas.microsoft.com/office/drawing/2010/main"/>
              </a:ext>
            </a:extLst>
          </a:blip>
          <a:stretch>
            <a:fillRect/>
          </a:stretch>
        </p:blipFill>
        <p:spPr>
          <a:xfrm rot="2069965">
            <a:off x="1673001" y="2225714"/>
            <a:ext cx="737820" cy="854318"/>
          </a:xfrm>
          <a:prstGeom prst="rect">
            <a:avLst/>
          </a:prstGeom>
        </p:spPr>
      </p:pic>
      <p:sp>
        <p:nvSpPr>
          <p:cNvPr id="2" name="Rectangle 1"/>
          <p:cNvSpPr/>
          <p:nvPr/>
        </p:nvSpPr>
        <p:spPr>
          <a:xfrm>
            <a:off x="1680440" y="2376940"/>
            <a:ext cx="8346735" cy="1015663"/>
          </a:xfrm>
          <a:prstGeom prst="rect">
            <a:avLst/>
          </a:prstGeom>
        </p:spPr>
        <p:txBody>
          <a:bodyPr wrap="square">
            <a:spAutoFit/>
          </a:bodyPr>
          <a:lstStyle/>
          <a:p>
            <a:r>
              <a:rPr lang="en-US" sz="2000" dirty="0">
                <a:latin typeface="Cambria Math" charset="0"/>
                <a:ea typeface="Cambria Math" charset="0"/>
                <a:cs typeface="Cambria Math" charset="0"/>
                <a:sym typeface="Wingdings"/>
              </a:rPr>
              <a:t>		In many auctions, outcome depends on a few parameters, </a:t>
            </a:r>
          </a:p>
          <a:p>
            <a:r>
              <a:rPr lang="en-US" sz="2000" dirty="0">
                <a:latin typeface="Cambria Math" charset="0"/>
                <a:ea typeface="Cambria Math" charset="0"/>
                <a:cs typeface="Cambria Math" charset="0"/>
                <a:sym typeface="Wingdings"/>
              </a:rPr>
              <a:t>		e.g., winners, second place in line to winning, and their bid.</a:t>
            </a:r>
            <a:endParaRPr lang="en-US" sz="2000" dirty="0">
              <a:solidFill>
                <a:srgbClr val="033AFF"/>
              </a:solidFill>
              <a:latin typeface="Cambria Math" charset="0"/>
              <a:ea typeface="Cambria Math" charset="0"/>
              <a:cs typeface="Cambria Math" charset="0"/>
              <a:sym typeface="Wingdings"/>
            </a:endParaRPr>
          </a:p>
        </p:txBody>
      </p:sp>
      <mc:AlternateContent xmlns:mc="http://schemas.openxmlformats.org/markup-compatibility/2006" xmlns:a14="http://schemas.microsoft.com/office/drawing/2010/main">
        <mc:Choice Requires="a14">
          <p:sp>
            <p:nvSpPr>
              <p:cNvPr id="9" name="Rectangle 8"/>
              <p:cNvSpPr/>
              <p:nvPr/>
            </p:nvSpPr>
            <p:spPr>
              <a:xfrm>
                <a:off x="3769942" y="3820589"/>
                <a:ext cx="3949094" cy="54213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1</m:t>
                          </m:r>
                        </m:sub>
                      </m:sSub>
                      <m:r>
                        <a:rPr lang="en-US" sz="2800" i="1">
                          <a:solidFill>
                            <a:srgbClr val="C00000"/>
                          </a:solidFill>
                          <a:latin typeface="Cambria Math" charset="0"/>
                          <a:cs typeface="Calibri"/>
                          <a:sym typeface="Wingdings"/>
                        </a:rPr>
                        <m:t>,</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2</m:t>
                          </m:r>
                        </m:sub>
                      </m:sSub>
                      <m:r>
                        <a:rPr lang="en-US" sz="2800" i="1">
                          <a:solidFill>
                            <a:srgbClr val="C00000"/>
                          </a:solidFill>
                          <a:latin typeface="Cambria Math" charset="0"/>
                          <a:cs typeface="Calibri"/>
                          <a:sym typeface="Wingdings"/>
                        </a:rPr>
                        <m:t>, </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3</m:t>
                          </m:r>
                        </m:sub>
                      </m:sSub>
                      <m:r>
                        <a:rPr lang="en-US" sz="2800" i="1">
                          <a:solidFill>
                            <a:srgbClr val="C00000"/>
                          </a:solidFill>
                          <a:latin typeface="Cambria Math" charset="0"/>
                          <a:cs typeface="Calibri"/>
                          <a:sym typeface="Wingdings"/>
                        </a:rPr>
                        <m:t>, </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4</m:t>
                          </m:r>
                        </m:sub>
                      </m:sSub>
                      <m:r>
                        <a:rPr lang="en-US" sz="2800" i="1">
                          <a:solidFill>
                            <a:srgbClr val="C00000"/>
                          </a:solidFill>
                          <a:latin typeface="Cambria Math" charset="0"/>
                          <a:cs typeface="Calibri"/>
                          <a:sym typeface="Wingdings"/>
                        </a:rPr>
                        <m:t>, </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5</m:t>
                          </m:r>
                        </m:sub>
                      </m:sSub>
                      <m:r>
                        <a:rPr lang="en-US" sz="2800" i="1">
                          <a:solidFill>
                            <a:srgbClr val="C00000"/>
                          </a:solidFill>
                          <a:latin typeface="Cambria Math" charset="0"/>
                          <a:cs typeface="Calibri"/>
                          <a:sym typeface="Wingdings"/>
                        </a:rPr>
                        <m:t>,</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panose="02040503050406030204" pitchFamily="18" charset="0"/>
                              <a:cs typeface="Calibri"/>
                              <a:sym typeface="Wingdings"/>
                            </a:rPr>
                            <m:t>𝑏</m:t>
                          </m:r>
                        </m:e>
                        <m:sub>
                          <m:r>
                            <a:rPr lang="en-US" sz="2800" i="1">
                              <a:solidFill>
                                <a:srgbClr val="C00000"/>
                              </a:solidFill>
                              <a:latin typeface="Cambria Math" panose="02040503050406030204" pitchFamily="18" charset="0"/>
                              <a:cs typeface="Calibri"/>
                              <a:sym typeface="Wingdings"/>
                            </a:rPr>
                            <m:t>6</m:t>
                          </m:r>
                        </m:sub>
                      </m:sSub>
                      <m:r>
                        <a:rPr lang="en-US" sz="2800" i="1">
                          <a:solidFill>
                            <a:srgbClr val="C00000"/>
                          </a:solidFill>
                          <a:latin typeface="Cambria Math" panose="02040503050406030204" pitchFamily="18" charset="0"/>
                          <a:cs typeface="Calibri"/>
                          <a:sym typeface="Wingdings"/>
                        </a:rPr>
                        <m:t>, </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panose="02040503050406030204" pitchFamily="18" charset="0"/>
                              <a:cs typeface="Calibri"/>
                              <a:sym typeface="Wingdings"/>
                            </a:rPr>
                            <m:t>𝑏</m:t>
                          </m:r>
                        </m:e>
                        <m:sub>
                          <m:r>
                            <a:rPr lang="en-US" sz="2800" i="1">
                              <a:solidFill>
                                <a:srgbClr val="C00000"/>
                              </a:solidFill>
                              <a:latin typeface="Cambria Math" panose="02040503050406030204" pitchFamily="18" charset="0"/>
                              <a:cs typeface="Calibri"/>
                              <a:sym typeface="Wingdings"/>
                            </a:rPr>
                            <m:t>7</m:t>
                          </m:r>
                        </m:sub>
                      </m:sSub>
                      <m:r>
                        <a:rPr lang="en-US" sz="2800" i="1">
                          <a:solidFill>
                            <a:srgbClr val="C00000"/>
                          </a:solidFill>
                          <a:latin typeface="Cambria Math" charset="0"/>
                          <a:cs typeface="Calibri"/>
                          <a:sym typeface="Wingdings"/>
                        </a:rPr>
                        <m:t>…</m:t>
                      </m:r>
                      <m:r>
                        <a:rPr lang="en-US" sz="2800" i="1">
                          <a:solidFill>
                            <a:srgbClr val="C00000"/>
                          </a:solidFill>
                          <a:latin typeface="Cambria Math" panose="02040503050406030204" pitchFamily="18" charset="0"/>
                          <a:cs typeface="Calibri"/>
                          <a:sym typeface="Wingdings"/>
                        </a:rPr>
                        <m:t>,</m:t>
                      </m:r>
                      <m:r>
                        <a:rPr lang="en-US" sz="2800" i="1">
                          <a:solidFill>
                            <a:srgbClr val="C00000"/>
                          </a:solidFill>
                          <a:latin typeface="Cambria Math" charset="0"/>
                          <a:cs typeface="Calibri"/>
                          <a:sym typeface="Wingdings"/>
                        </a:rPr>
                        <m:t> </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panose="02040503050406030204" pitchFamily="18" charset="0"/>
                              <a:cs typeface="Calibri"/>
                              <a:sym typeface="Wingdings"/>
                            </a:rPr>
                            <m:t>𝑁</m:t>
                          </m:r>
                        </m:sub>
                      </m:sSub>
                    </m:oMath>
                  </m:oMathPara>
                </a14:m>
                <a:endParaRPr lang="en-US" sz="2800" dirty="0">
                  <a:solidFill>
                    <a:srgbClr val="C00000"/>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3769942" y="3820589"/>
                <a:ext cx="3949094" cy="542136"/>
              </a:xfrm>
              <a:prstGeom prst="rect">
                <a:avLst/>
              </a:prstGeom>
              <a:blipFill>
                <a:blip r:embed="rId6"/>
                <a:stretch>
                  <a:fillRect l="-962" r="-8654"/>
                </a:stretch>
              </a:blipFill>
            </p:spPr>
            <p:txBody>
              <a:bodyPr/>
              <a:lstStyle/>
              <a:p>
                <a:r>
                  <a:rPr lang="en-US">
                    <a:noFill/>
                  </a:rPr>
                  <a:t> </a:t>
                </a:r>
              </a:p>
            </p:txBody>
          </p:sp>
        </mc:Fallback>
      </mc:AlternateContent>
      <p:sp>
        <p:nvSpPr>
          <p:cNvPr id="5" name="Rounded Rectangle 4"/>
          <p:cNvSpPr/>
          <p:nvPr/>
        </p:nvSpPr>
        <p:spPr bwMode="auto">
          <a:xfrm>
            <a:off x="3675301" y="3144980"/>
            <a:ext cx="1320800" cy="436180"/>
          </a:xfrm>
          <a:prstGeom prst="roundRect">
            <a:avLst/>
          </a:prstGeom>
          <a:solidFill>
            <a:srgbClr val="0018C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dirty="0">
                <a:solidFill>
                  <a:schemeClr val="bg1"/>
                </a:solidFill>
                <a:latin typeface="Cambria Math" charset="0"/>
                <a:ea typeface="Cambria Math" charset="0"/>
                <a:cs typeface="Cambria Math" charset="0"/>
              </a:rPr>
              <a:t>Auction 1</a:t>
            </a:r>
          </a:p>
        </p:txBody>
      </p:sp>
      <p:sp>
        <p:nvSpPr>
          <p:cNvPr id="11" name="Rounded Rectangle 10"/>
          <p:cNvSpPr/>
          <p:nvPr/>
        </p:nvSpPr>
        <p:spPr bwMode="auto">
          <a:xfrm>
            <a:off x="6913801" y="3155578"/>
            <a:ext cx="1320800" cy="425582"/>
          </a:xfrm>
          <a:prstGeom prst="roundRect">
            <a:avLst/>
          </a:prstGeom>
          <a:solidFill>
            <a:srgbClr val="0018C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dirty="0">
                <a:solidFill>
                  <a:schemeClr val="bg1"/>
                </a:solidFill>
                <a:latin typeface="Cambria Math" charset="0"/>
                <a:ea typeface="Cambria Math" charset="0"/>
                <a:cs typeface="Cambria Math" charset="0"/>
              </a:rPr>
              <a:t>Auction 2</a:t>
            </a:r>
          </a:p>
        </p:txBody>
      </p:sp>
      <mc:AlternateContent xmlns:mc="http://schemas.openxmlformats.org/markup-compatibility/2006" xmlns:a14="http://schemas.microsoft.com/office/drawing/2010/main">
        <mc:Choice Requires="a14">
          <p:sp>
            <p:nvSpPr>
              <p:cNvPr id="6" name="TextBox 5"/>
              <p:cNvSpPr txBox="1"/>
              <p:nvPr/>
            </p:nvSpPr>
            <p:spPr>
              <a:xfrm>
                <a:off x="5732701" y="3119581"/>
                <a:ext cx="63500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a:solidFill>
                            <a:srgbClr val="0018C9"/>
                          </a:solidFill>
                          <a:latin typeface="Cambria Math" charset="0"/>
                        </a:rPr>
                        <m:t>≠</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732701" y="3119581"/>
                <a:ext cx="635000" cy="461665"/>
              </a:xfrm>
              <a:prstGeom prst="rect">
                <a:avLst/>
              </a:prstGeom>
              <a:blipFill>
                <a:blip r:embed="rId7"/>
                <a:stretch>
                  <a:fillRect/>
                </a:stretch>
              </a:blipFill>
            </p:spPr>
            <p:txBody>
              <a:bodyPr/>
              <a:lstStyle/>
              <a:p>
                <a:r>
                  <a:rPr lang="en-US">
                    <a:noFill/>
                  </a:rPr>
                  <a:t> </a:t>
                </a:r>
              </a:p>
            </p:txBody>
          </p:sp>
        </mc:Fallback>
      </mc:AlternateContent>
      <p:sp>
        <p:nvSpPr>
          <p:cNvPr id="10" name="Rounded Rectangle 9"/>
          <p:cNvSpPr/>
          <p:nvPr/>
        </p:nvSpPr>
        <p:spPr bwMode="auto">
          <a:xfrm>
            <a:off x="4786721" y="3752240"/>
            <a:ext cx="406400" cy="1149106"/>
          </a:xfrm>
          <a:prstGeom prst="round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14" name="TextBox 13"/>
          <p:cNvSpPr txBox="1"/>
          <p:nvPr/>
        </p:nvSpPr>
        <p:spPr>
          <a:xfrm>
            <a:off x="1488642" y="4995744"/>
            <a:ext cx="2113079" cy="369332"/>
          </a:xfrm>
          <a:prstGeom prst="rect">
            <a:avLst/>
          </a:prstGeom>
          <a:noFill/>
        </p:spPr>
        <p:txBody>
          <a:bodyPr wrap="none" rtlCol="0" anchor="t">
            <a:spAutoFit/>
          </a:bodyPr>
          <a:lstStyle/>
          <a:p>
            <a:r>
              <a:rPr lang="en-US" dirty="0">
                <a:latin typeface="Cambria Math" charset="0"/>
                <a:ea typeface="Cambria Math" charset="0"/>
                <a:cs typeface="Cambria Math" charset="0"/>
              </a:rPr>
              <a:t>Winner in Auction1</a:t>
            </a:r>
          </a:p>
        </p:txBody>
      </p:sp>
      <p:cxnSp>
        <p:nvCxnSpPr>
          <p:cNvPr id="16" name="Elbow Connector 15"/>
          <p:cNvCxnSpPr>
            <a:cxnSpLocks/>
            <a:endCxn id="36" idx="2"/>
          </p:cNvCxnSpPr>
          <p:nvPr/>
        </p:nvCxnSpPr>
        <p:spPr bwMode="auto">
          <a:xfrm flipV="1">
            <a:off x="3499241" y="4892878"/>
            <a:ext cx="536158" cy="287533"/>
          </a:xfrm>
          <a:prstGeom prst="bentConnector2">
            <a:avLst/>
          </a:prstGeom>
          <a:solidFill>
            <a:schemeClr val="accent1"/>
          </a:solidFill>
          <a:ln w="9525" cap="flat" cmpd="sng" algn="ctr">
            <a:solidFill>
              <a:schemeClr val="tx1"/>
            </a:solidFill>
            <a:prstDash val="solid"/>
            <a:round/>
            <a:headEnd type="none" w="med" len="med"/>
            <a:tailEnd type="triangle"/>
          </a:ln>
          <a:effectLst/>
        </p:spPr>
      </p:cxnSp>
      <p:grpSp>
        <p:nvGrpSpPr>
          <p:cNvPr id="18" name="Group 17"/>
          <p:cNvGrpSpPr/>
          <p:nvPr/>
        </p:nvGrpSpPr>
        <p:grpSpPr>
          <a:xfrm>
            <a:off x="3752134" y="4338485"/>
            <a:ext cx="4529576" cy="968344"/>
            <a:chOff x="2960857" y="5856693"/>
            <a:chExt cx="4529576" cy="1413461"/>
          </a:xfrm>
        </p:grpSpPr>
        <mc:AlternateContent xmlns:mc="http://schemas.openxmlformats.org/markup-compatibility/2006" xmlns:a14="http://schemas.microsoft.com/office/drawing/2010/main">
          <mc:Choice Requires="a14">
            <p:sp>
              <p:nvSpPr>
                <p:cNvPr id="19" name="Rectangle 18"/>
                <p:cNvSpPr/>
                <p:nvPr/>
              </p:nvSpPr>
              <p:spPr>
                <a:xfrm>
                  <a:off x="2960857" y="5856693"/>
                  <a:ext cx="756937" cy="763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panose="02040503050406030204" pitchFamily="18" charset="0"/>
                                <a:cs typeface="Calibri"/>
                                <a:sym typeface="Wingdings"/>
                              </a:rPr>
                              <m:t>𝑏</m:t>
                            </m:r>
                          </m:e>
                          <m:sub>
                            <m:r>
                              <a:rPr lang="en-US" sz="2800" i="1">
                                <a:solidFill>
                                  <a:srgbClr val="C00000"/>
                                </a:solidFill>
                                <a:latin typeface="Cambria Math" panose="02040503050406030204" pitchFamily="18" charset="0"/>
                                <a:cs typeface="Calibri"/>
                                <a:sym typeface="Wingdings"/>
                              </a:rPr>
                              <m:t>1</m:t>
                            </m:r>
                          </m:sub>
                        </m:sSub>
                        <m:r>
                          <a:rPr lang="en-US" sz="2800" i="1">
                            <a:solidFill>
                              <a:srgbClr val="C00000"/>
                            </a:solidFill>
                            <a:latin typeface="Cambria Math" charset="0"/>
                            <a:cs typeface="Calibri"/>
                            <a:sym typeface="Wingdings"/>
                          </a:rPr>
                          <m:t>,</m:t>
                        </m:r>
                        <m:r>
                          <a:rPr lang="en-US" sz="2800" i="1">
                            <a:solidFill>
                              <a:srgbClr val="C00000"/>
                            </a:solidFill>
                            <a:latin typeface="Cambria Math" panose="02040503050406030204" pitchFamily="18" charset="0"/>
                            <a:cs typeface="Calibri"/>
                            <a:sym typeface="Wingdings"/>
                          </a:rPr>
                          <m:t> </m:t>
                        </m:r>
                      </m:oMath>
                    </m:oMathPara>
                  </a14:m>
                  <a:endParaRPr lang="en-US" sz="2800" dirty="0">
                    <a:solidFill>
                      <a:srgbClr val="C00000"/>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2960857" y="5856693"/>
                  <a:ext cx="756937" cy="763728"/>
                </a:xfrm>
                <a:prstGeom prst="rect">
                  <a:avLst/>
                </a:prstGeom>
                <a:blipFill>
                  <a:blip r:embed="rId10"/>
                  <a:stretch>
                    <a:fillRect r="-6557"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3439498" y="5877474"/>
                  <a:ext cx="614271" cy="763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charset="0"/>
                            <a:cs typeface="Calibri"/>
                            <a:sym typeface="Wingdings"/>
                          </a:rPr>
                          <m:t>0 ,</m:t>
                        </m:r>
                      </m:oMath>
                    </m:oMathPara>
                  </a14:m>
                  <a:endParaRPr lang="en-US" sz="2800" dirty="0">
                    <a:solidFill>
                      <a:srgbClr val="C00000"/>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3439498" y="5877474"/>
                  <a:ext cx="614271" cy="763728"/>
                </a:xfrm>
                <a:prstGeom prst="rect">
                  <a:avLst/>
                </a:prstGeom>
                <a:blipFill>
                  <a:blip r:embed="rId11"/>
                  <a:stretch>
                    <a:fillRect b="-238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p:cNvSpPr/>
                <p:nvPr/>
              </p:nvSpPr>
              <p:spPr>
                <a:xfrm>
                  <a:off x="3879480" y="5856693"/>
                  <a:ext cx="686662" cy="763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3</m:t>
                            </m:r>
                          </m:sub>
                        </m:sSub>
                        <m:r>
                          <a:rPr lang="en-US" sz="2800" i="1">
                            <a:solidFill>
                              <a:srgbClr val="C00000"/>
                            </a:solidFill>
                            <a:latin typeface="Cambria Math" charset="0"/>
                            <a:cs typeface="Calibri"/>
                            <a:sym typeface="Wingdings"/>
                          </a:rPr>
                          <m:t>,</m:t>
                        </m:r>
                      </m:oMath>
                    </m:oMathPara>
                  </a14:m>
                  <a:endParaRPr lang="en-US" sz="2800" dirty="0">
                    <a:solidFill>
                      <a:srgbClr val="C00000"/>
                    </a:solidFill>
                  </a:endParaRPr>
                </a:p>
              </p:txBody>
            </p:sp>
          </mc:Choice>
          <mc:Fallback xmlns="">
            <p:sp>
              <p:nvSpPr>
                <p:cNvPr id="21" name="Rectangle 20"/>
                <p:cNvSpPr>
                  <a:spLocks noRot="1" noChangeAspect="1" noMove="1" noResize="1" noEditPoints="1" noAdjustHandles="1" noChangeArrowheads="1" noChangeShapeType="1" noTextEdit="1"/>
                </p:cNvSpPr>
                <p:nvPr/>
              </p:nvSpPr>
              <p:spPr>
                <a:xfrm>
                  <a:off x="3879480" y="5856693"/>
                  <a:ext cx="686662" cy="763728"/>
                </a:xfrm>
                <a:prstGeom prst="rect">
                  <a:avLst/>
                </a:prstGeom>
                <a:blipFill>
                  <a:blip r:embed="rId12"/>
                  <a:stretch>
                    <a:fillRect b="-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4390046" y="5887866"/>
                  <a:ext cx="535723" cy="7637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a:solidFill>
                              <a:srgbClr val="C00000"/>
                            </a:solidFill>
                            <a:latin typeface="Cambria Math" charset="0"/>
                            <a:cs typeface="Calibri"/>
                            <a:sym typeface="Wingdings"/>
                          </a:rPr>
                          <m:t>0,</m:t>
                        </m:r>
                      </m:oMath>
                    </m:oMathPara>
                  </a14:m>
                  <a:endParaRPr lang="en-US" sz="2800" dirty="0">
                    <a:solidFill>
                      <a:srgbClr val="C00000"/>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4390046" y="5887866"/>
                  <a:ext cx="535723" cy="763728"/>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4892029" y="5877474"/>
                  <a:ext cx="2598404" cy="1392680"/>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charset="0"/>
                                <a:cs typeface="Calibri"/>
                                <a:sym typeface="Wingdings"/>
                              </a:rPr>
                              <m:t>𝑏</m:t>
                            </m:r>
                          </m:e>
                          <m:sub>
                            <m:r>
                              <a:rPr lang="en-US" sz="2800" i="1">
                                <a:solidFill>
                                  <a:srgbClr val="C00000"/>
                                </a:solidFill>
                                <a:latin typeface="Cambria Math" charset="0"/>
                                <a:cs typeface="Calibri"/>
                                <a:sym typeface="Wingdings"/>
                              </a:rPr>
                              <m:t>5</m:t>
                            </m:r>
                          </m:sub>
                        </m:sSub>
                        <m:r>
                          <a:rPr lang="en-US" sz="2800" i="1">
                            <a:solidFill>
                              <a:srgbClr val="C00000"/>
                            </a:solidFill>
                            <a:latin typeface="Cambria Math" charset="0"/>
                            <a:cs typeface="Calibri"/>
                            <a:sym typeface="Wingdings"/>
                          </a:rPr>
                          <m:t>,</m:t>
                        </m:r>
                        <m:r>
                          <a:rPr lang="en-US" sz="2800" i="1">
                            <a:solidFill>
                              <a:srgbClr val="C00000"/>
                            </a:solidFill>
                            <a:latin typeface="Cambria Math" panose="02040503050406030204" pitchFamily="18" charset="0"/>
                            <a:cs typeface="Calibri"/>
                            <a:sym typeface="Wingdings"/>
                          </a:rPr>
                          <m:t> 0  , 0  </m:t>
                        </m:r>
                        <m:r>
                          <a:rPr lang="en-US" sz="2800" i="1">
                            <a:solidFill>
                              <a:srgbClr val="C00000"/>
                            </a:solidFill>
                            <a:latin typeface="Cambria Math" charset="0"/>
                            <a:cs typeface="Calibri"/>
                            <a:sym typeface="Wingdings"/>
                          </a:rPr>
                          <m:t>…,</m:t>
                        </m:r>
                        <m:sSub>
                          <m:sSubPr>
                            <m:ctrlPr>
                              <a:rPr lang="en-US" sz="2800" i="1">
                                <a:solidFill>
                                  <a:srgbClr val="C00000"/>
                                </a:solidFill>
                                <a:latin typeface="Cambria Math" panose="02040503050406030204" pitchFamily="18" charset="0"/>
                                <a:cs typeface="Calibri"/>
                                <a:sym typeface="Wingdings"/>
                              </a:rPr>
                            </m:ctrlPr>
                          </m:sSubPr>
                          <m:e>
                            <m:r>
                              <a:rPr lang="en-US" sz="2800" i="1">
                                <a:solidFill>
                                  <a:srgbClr val="C00000"/>
                                </a:solidFill>
                                <a:latin typeface="Cambria Math" panose="02040503050406030204" pitchFamily="18" charset="0"/>
                                <a:cs typeface="Calibri"/>
                                <a:sym typeface="Wingdings"/>
                              </a:rPr>
                              <m:t>𝑏</m:t>
                            </m:r>
                          </m:e>
                          <m:sub>
                            <m:r>
                              <a:rPr lang="en-US" sz="2800" i="1">
                                <a:solidFill>
                                  <a:srgbClr val="C00000"/>
                                </a:solidFill>
                                <a:latin typeface="Cambria Math" panose="02040503050406030204" pitchFamily="18" charset="0"/>
                                <a:cs typeface="Calibri"/>
                                <a:sym typeface="Wingdings"/>
                              </a:rPr>
                              <m:t>𝑁</m:t>
                            </m:r>
                          </m:sub>
                        </m:sSub>
                      </m:oMath>
                    </m:oMathPara>
                  </a14:m>
                  <a:endParaRPr lang="en-US" sz="2800" dirty="0">
                    <a:solidFill>
                      <a:srgbClr val="C00000"/>
                    </a:solidFill>
                    <a:cs typeface="Calibri"/>
                    <a:sym typeface="Wingdings"/>
                  </a:endParaRPr>
                </a:p>
                <a:p>
                  <a:endParaRPr lang="en-US" sz="2800" dirty="0">
                    <a:solidFill>
                      <a:srgbClr val="C00000"/>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4892029" y="5877474"/>
                  <a:ext cx="2598404" cy="1392680"/>
                </a:xfrm>
                <a:prstGeom prst="rect">
                  <a:avLst/>
                </a:prstGeom>
                <a:blipFill>
                  <a:blip r:embed="rId14"/>
                  <a:stretch>
                    <a:fillRect/>
                  </a:stretch>
                </a:blipFill>
              </p:spPr>
              <p:txBody>
                <a:bodyPr/>
                <a:lstStyle/>
                <a:p>
                  <a:r>
                    <a:rPr lang="en-US">
                      <a:noFill/>
                    </a:rPr>
                    <a:t> </a:t>
                  </a:r>
                </a:p>
              </p:txBody>
            </p:sp>
          </mc:Fallback>
        </mc:AlternateContent>
      </p:grpSp>
      <p:sp>
        <p:nvSpPr>
          <p:cNvPr id="26" name="Rounded Rectangle 25"/>
          <p:cNvSpPr/>
          <p:nvPr/>
        </p:nvSpPr>
        <p:spPr bwMode="auto">
          <a:xfrm>
            <a:off x="5766640" y="3763875"/>
            <a:ext cx="406400" cy="1125705"/>
          </a:xfrm>
          <a:prstGeom prst="round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cxnSp>
        <p:nvCxnSpPr>
          <p:cNvPr id="28" name="Elbow Connector 27"/>
          <p:cNvCxnSpPr>
            <a:cxnSpLocks/>
            <a:stCxn id="32" idx="1"/>
            <a:endCxn id="26" idx="2"/>
          </p:cNvCxnSpPr>
          <p:nvPr/>
        </p:nvCxnSpPr>
        <p:spPr bwMode="auto">
          <a:xfrm rot="10800000">
            <a:off x="5969842" y="4889581"/>
            <a:ext cx="911555" cy="707679"/>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2" name="TextBox 31"/>
          <p:cNvSpPr txBox="1"/>
          <p:nvPr/>
        </p:nvSpPr>
        <p:spPr>
          <a:xfrm>
            <a:off x="6881396" y="5412592"/>
            <a:ext cx="2164375" cy="369332"/>
          </a:xfrm>
          <a:prstGeom prst="rect">
            <a:avLst/>
          </a:prstGeom>
          <a:noFill/>
        </p:spPr>
        <p:txBody>
          <a:bodyPr wrap="none" rtlCol="0" anchor="t">
            <a:spAutoFit/>
          </a:bodyPr>
          <a:lstStyle/>
          <a:p>
            <a:r>
              <a:rPr lang="en-US" dirty="0">
                <a:latin typeface="Cambria Math" charset="0"/>
                <a:ea typeface="Cambria Math" charset="0"/>
                <a:cs typeface="Cambria Math" charset="0"/>
              </a:rPr>
              <a:t>Winner in Auction 2</a:t>
            </a:r>
          </a:p>
        </p:txBody>
      </p:sp>
      <p:sp>
        <p:nvSpPr>
          <p:cNvPr id="34" name="TextBox 33"/>
          <p:cNvSpPr txBox="1"/>
          <p:nvPr/>
        </p:nvSpPr>
        <p:spPr>
          <a:xfrm>
            <a:off x="2388779" y="6070842"/>
            <a:ext cx="7611123" cy="369332"/>
          </a:xfrm>
          <a:prstGeom prst="rect">
            <a:avLst/>
          </a:prstGeom>
          <a:noFill/>
        </p:spPr>
        <p:txBody>
          <a:bodyPr wrap="none" rtlCol="0" anchor="t">
            <a:spAutoFit/>
          </a:bodyPr>
          <a:lstStyle/>
          <a:p>
            <a:r>
              <a:rPr lang="en-US" b="1" dirty="0">
                <a:solidFill>
                  <a:srgbClr val="379801"/>
                </a:solidFill>
                <a:latin typeface="Cambria Math" charset="0"/>
                <a:ea typeface="Cambria Math" charset="0"/>
                <a:cs typeface="Cambria Math" charset="0"/>
                <a:sym typeface="Wingdings"/>
              </a:rPr>
              <a:t>Bid profiles with 4 non-zero bids distinguish between any two such auction.</a:t>
            </a:r>
            <a:endParaRPr lang="en-US" b="1" dirty="0">
              <a:solidFill>
                <a:srgbClr val="379801"/>
              </a:solidFill>
              <a:latin typeface="Cambria Math" charset="0"/>
              <a:ea typeface="Cambria Math" charset="0"/>
              <a:cs typeface="Cambria Math" charset="0"/>
            </a:endParaRPr>
          </a:p>
        </p:txBody>
      </p:sp>
      <mc:AlternateContent xmlns:mc="http://schemas.openxmlformats.org/markup-compatibility/2006" xmlns:a14="http://schemas.microsoft.com/office/drawing/2010/main">
        <mc:Choice Requires="a14">
          <p:sp>
            <p:nvSpPr>
              <p:cNvPr id="25" name="Rounded Rectangle 24">
                <a:extLst>
                  <a:ext uri="{FF2B5EF4-FFF2-40B4-BE49-F238E27FC236}">
                    <a16:creationId xmlns:a16="http://schemas.microsoft.com/office/drawing/2014/main" id="{0F3D6AD2-B65E-DC42-ACA5-4A8A45421F02}"/>
                  </a:ext>
                </a:extLst>
              </p:cNvPr>
              <p:cNvSpPr/>
              <p:nvPr/>
            </p:nvSpPr>
            <p:spPr bwMode="auto">
              <a:xfrm>
                <a:off x="1808800" y="1184859"/>
                <a:ext cx="8378838" cy="889520"/>
              </a:xfrm>
              <a:prstGeom prst="roundRect">
                <a:avLst/>
              </a:prstGeom>
              <a:solidFill>
                <a:schemeClr val="bg1"/>
              </a:solidFill>
              <a:ln w="38100" cap="flat" cmpd="sng" algn="ctr">
                <a:solidFill>
                  <a:schemeClr val="accent3"/>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r>
                  <a:rPr lang="en-US" sz="2000" dirty="0">
                    <a:latin typeface="Cambria Math" charset="0"/>
                    <a:ea typeface="Cambria Math" charset="0"/>
                    <a:cs typeface="Cambria Math" charset="0"/>
                    <a:sym typeface="Wingdings"/>
                  </a:rPr>
                  <a:t>There are </a:t>
                </a:r>
                <a14:m>
                  <m:oMath xmlns:m="http://schemas.openxmlformats.org/officeDocument/2006/math">
                    <m:r>
                      <a:rPr lang="en-US" sz="2000" i="1" dirty="0">
                        <a:solidFill>
                          <a:srgbClr val="00B050"/>
                        </a:solidFill>
                        <a:latin typeface="Cambria Math" panose="02040503050406030204" pitchFamily="18" charset="0"/>
                        <a:ea typeface="Cambria Math" charset="0"/>
                        <a:cs typeface="Cambria Math" charset="0"/>
                        <a:sym typeface="Wingdings"/>
                      </a:rPr>
                      <m:t>𝑝𝑜𝑙𝑦</m:t>
                    </m:r>
                    <m:r>
                      <a:rPr lang="en-US" sz="2000" i="1" dirty="0">
                        <a:solidFill>
                          <a:srgbClr val="00B050"/>
                        </a:solidFill>
                        <a:latin typeface="Cambria Math" panose="02040503050406030204" pitchFamily="18" charset="0"/>
                        <a:ea typeface="Cambria Math" charset="0"/>
                        <a:cs typeface="Cambria Math" charset="0"/>
                        <a:sym typeface="Wingdings"/>
                      </a:rPr>
                      <m:t>(</m:t>
                    </m:r>
                    <m:r>
                      <a:rPr lang="en-US" sz="2000" i="1" dirty="0">
                        <a:solidFill>
                          <a:srgbClr val="00B050"/>
                        </a:solidFill>
                        <a:latin typeface="Cambria Math" panose="02040503050406030204" pitchFamily="18" charset="0"/>
                        <a:ea typeface="Cambria Math" charset="0"/>
                        <a:cs typeface="Cambria Math" charset="0"/>
                        <a:sym typeface="Wingdings"/>
                      </a:rPr>
                      <m:t>𝑁</m:t>
                    </m:r>
                    <m:r>
                      <a:rPr lang="en-US" sz="2000" i="1" dirty="0">
                        <a:solidFill>
                          <a:srgbClr val="00B050"/>
                        </a:solidFill>
                        <a:latin typeface="Cambria Math" panose="02040503050406030204" pitchFamily="18" charset="0"/>
                        <a:ea typeface="Cambria Math" charset="0"/>
                        <a:cs typeface="Cambria Math" charset="0"/>
                        <a:sym typeface="Wingdings"/>
                      </a:rPr>
                      <m:t>)</m:t>
                    </m:r>
                  </m:oMath>
                </a14:m>
                <a:r>
                  <a:rPr lang="en-US" sz="2000" dirty="0">
                    <a:latin typeface="Cambria Math" charset="0"/>
                    <a:ea typeface="Cambria Math" charset="0"/>
                    <a:cs typeface="Cambria Math" charset="0"/>
                    <a:sym typeface="Wingdings"/>
                  </a:rPr>
                  <a:t> </a:t>
                </a:r>
                <a:r>
                  <a:rPr lang="en-US" sz="2000" dirty="0">
                    <a:solidFill>
                      <a:srgbClr val="C00000"/>
                    </a:solidFill>
                    <a:latin typeface="Cambria Math" charset="0"/>
                    <a:ea typeface="Cambria Math" charset="0"/>
                    <a:cs typeface="Cambria Math" charset="0"/>
                    <a:sym typeface="Wingdings"/>
                  </a:rPr>
                  <a:t>bid profiles </a:t>
                </a:r>
                <a:r>
                  <a:rPr lang="en-US" sz="2000" dirty="0">
                    <a:latin typeface="Cambria Math" charset="0"/>
                    <a:ea typeface="Cambria Math" charset="0"/>
                    <a:cs typeface="Cambria Math" charset="0"/>
                    <a:sym typeface="Wingdings"/>
                  </a:rPr>
                  <a:t>that</a:t>
                </a:r>
                <a:r>
                  <a:rPr lang="en-US" sz="2000" dirty="0">
                    <a:solidFill>
                      <a:srgbClr val="00A401"/>
                    </a:solidFill>
                    <a:latin typeface="Cambria Math" charset="0"/>
                    <a:ea typeface="Cambria Math" charset="0"/>
                    <a:cs typeface="Cambria Math" charset="0"/>
                    <a:sym typeface="Wingdings"/>
                  </a:rPr>
                  <a:t> </a:t>
                </a:r>
                <a:r>
                  <a:rPr lang="en-US" sz="2000" b="1" dirty="0">
                    <a:latin typeface="Cambria Math" charset="0"/>
                    <a:ea typeface="Cambria Math" charset="0"/>
                    <a:cs typeface="Cambria Math" charset="0"/>
                    <a:sym typeface="Wingdings"/>
                  </a:rPr>
                  <a:t>distinguish </a:t>
                </a:r>
                <a:r>
                  <a:rPr lang="en-US" sz="2000" dirty="0">
                    <a:latin typeface="Cambria Math" charset="0"/>
                    <a:ea typeface="Cambria Math" charset="0"/>
                    <a:cs typeface="Cambria Math" charset="0"/>
                    <a:sym typeface="Wingdings"/>
                  </a:rPr>
                  <a:t>between any two </a:t>
                </a:r>
                <a:r>
                  <a:rPr lang="en-US" sz="2000" dirty="0">
                    <a:solidFill>
                      <a:srgbClr val="033AFF"/>
                    </a:solidFill>
                    <a:latin typeface="Cambria Math" charset="0"/>
                    <a:ea typeface="Cambria Math" charset="0"/>
                    <a:cs typeface="Cambria Math" charset="0"/>
                    <a:sym typeface="Wingdings"/>
                  </a:rPr>
                  <a:t>auctions.</a:t>
                </a:r>
              </a:p>
            </p:txBody>
          </p:sp>
        </mc:Choice>
        <mc:Fallback xmlns="">
          <p:sp>
            <p:nvSpPr>
              <p:cNvPr id="25" name="Rounded Rectangle 24">
                <a:extLst>
                  <a:ext uri="{FF2B5EF4-FFF2-40B4-BE49-F238E27FC236}">
                    <a16:creationId xmlns:a16="http://schemas.microsoft.com/office/drawing/2014/main" id="{0F3D6AD2-B65E-DC42-ACA5-4A8A45421F02}"/>
                  </a:ext>
                </a:extLst>
              </p:cNvPr>
              <p:cNvSpPr>
                <a:spLocks noRot="1" noChangeAspect="1" noMove="1" noResize="1" noEditPoints="1" noAdjustHandles="1" noChangeArrowheads="1" noChangeShapeType="1" noTextEdit="1"/>
              </p:cNvSpPr>
              <p:nvPr/>
            </p:nvSpPr>
            <p:spPr bwMode="auto">
              <a:xfrm>
                <a:off x="1808800" y="1184859"/>
                <a:ext cx="8378838" cy="889520"/>
              </a:xfrm>
              <a:prstGeom prst="roundRect">
                <a:avLst/>
              </a:prstGeom>
              <a:blipFill>
                <a:blip r:embed="rId15"/>
                <a:stretch>
                  <a:fillRect l="-151"/>
                </a:stretch>
              </a:blipFill>
              <a:ln w="38100" cap="flat" cmpd="sng" algn="ctr">
                <a:solidFill>
                  <a:schemeClr val="accent3"/>
                </a:solidFill>
                <a:prstDash val="solid"/>
                <a:round/>
                <a:headEnd type="none" w="med" len="med"/>
                <a:tailEnd type="none" w="med" len="med"/>
              </a:ln>
              <a:effectLst/>
            </p:spPr>
            <p:txBody>
              <a:bodyPr/>
              <a:lstStyle/>
              <a:p>
                <a:r>
                  <a:rPr lang="en-US">
                    <a:noFill/>
                  </a:rPr>
                  <a:t> </a:t>
                </a:r>
              </a:p>
            </p:txBody>
          </p:sp>
        </mc:Fallback>
      </mc:AlternateContent>
      <p:sp>
        <p:nvSpPr>
          <p:cNvPr id="30" name="Rounded Rectangle 29">
            <a:extLst>
              <a:ext uri="{FF2B5EF4-FFF2-40B4-BE49-F238E27FC236}">
                <a16:creationId xmlns:a16="http://schemas.microsoft.com/office/drawing/2014/main" id="{6AF318F0-677D-4F4A-8E4E-F661BE45FCD4}"/>
              </a:ext>
            </a:extLst>
          </p:cNvPr>
          <p:cNvSpPr/>
          <p:nvPr/>
        </p:nvSpPr>
        <p:spPr bwMode="auto">
          <a:xfrm>
            <a:off x="3500309" y="969544"/>
            <a:ext cx="4972781" cy="409544"/>
          </a:xfrm>
          <a:prstGeom prst="roundRect">
            <a:avLst>
              <a:gd name="adj" fmla="val 25970"/>
            </a:avLst>
          </a:prstGeom>
          <a:solidFill>
            <a:srgbClr val="3CA60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en-US" sz="2400" dirty="0">
                <a:solidFill>
                  <a:schemeClr val="bg1"/>
                </a:solidFill>
                <a:latin typeface="Cambria Math" charset="0"/>
                <a:ea typeface="Cambria Math" charset="0"/>
                <a:cs typeface="Cambria Math" charset="0"/>
                <a:sym typeface="Wingdings"/>
              </a:rPr>
              <a:t>For many N-bidder auction classes</a:t>
            </a:r>
          </a:p>
        </p:txBody>
      </p:sp>
      <p:sp>
        <p:nvSpPr>
          <p:cNvPr id="36" name="Rounded Rectangle 9">
            <a:extLst>
              <a:ext uri="{FF2B5EF4-FFF2-40B4-BE49-F238E27FC236}">
                <a16:creationId xmlns:a16="http://schemas.microsoft.com/office/drawing/2014/main" id="{1D31720A-880E-4F8F-9FD4-7F718607787E}"/>
              </a:ext>
            </a:extLst>
          </p:cNvPr>
          <p:cNvSpPr/>
          <p:nvPr/>
        </p:nvSpPr>
        <p:spPr bwMode="auto">
          <a:xfrm>
            <a:off x="3832199" y="3743771"/>
            <a:ext cx="406400" cy="1149106"/>
          </a:xfrm>
          <a:prstGeom prst="round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37" name="Rounded Rectangle 25">
            <a:extLst>
              <a:ext uri="{FF2B5EF4-FFF2-40B4-BE49-F238E27FC236}">
                <a16:creationId xmlns:a16="http://schemas.microsoft.com/office/drawing/2014/main" id="{E6E2BAF5-0E58-47F9-9682-78A183DE8F49}"/>
              </a:ext>
            </a:extLst>
          </p:cNvPr>
          <p:cNvSpPr/>
          <p:nvPr/>
        </p:nvSpPr>
        <p:spPr bwMode="auto">
          <a:xfrm>
            <a:off x="7571756" y="3765351"/>
            <a:ext cx="406400" cy="1125705"/>
          </a:xfrm>
          <a:prstGeom prst="roundRect">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p:sp>
        <p:nvSpPr>
          <p:cNvPr id="38" name="TextBox 37">
            <a:extLst>
              <a:ext uri="{FF2B5EF4-FFF2-40B4-BE49-F238E27FC236}">
                <a16:creationId xmlns:a16="http://schemas.microsoft.com/office/drawing/2014/main" id="{C7FC975E-B44E-4760-A40C-C9936DB906EE}"/>
              </a:ext>
            </a:extLst>
          </p:cNvPr>
          <p:cNvSpPr txBox="1"/>
          <p:nvPr/>
        </p:nvSpPr>
        <p:spPr>
          <a:xfrm>
            <a:off x="7960482" y="5024814"/>
            <a:ext cx="2541530" cy="369332"/>
          </a:xfrm>
          <a:prstGeom prst="rect">
            <a:avLst/>
          </a:prstGeom>
          <a:noFill/>
        </p:spPr>
        <p:txBody>
          <a:bodyPr wrap="none" rtlCol="0" anchor="t">
            <a:spAutoFit/>
          </a:bodyPr>
          <a:lstStyle/>
          <a:p>
            <a:r>
              <a:rPr lang="en-US" dirty="0">
                <a:latin typeface="Cambria Math" charset="0"/>
                <a:ea typeface="Cambria Math" charset="0"/>
                <a:cs typeface="Cambria Math" charset="0"/>
              </a:rPr>
              <a:t>Next in line in Auction 2</a:t>
            </a:r>
          </a:p>
        </p:txBody>
      </p:sp>
      <p:sp>
        <p:nvSpPr>
          <p:cNvPr id="39" name="TextBox 38">
            <a:extLst>
              <a:ext uri="{FF2B5EF4-FFF2-40B4-BE49-F238E27FC236}">
                <a16:creationId xmlns:a16="http://schemas.microsoft.com/office/drawing/2014/main" id="{E096E10B-E0DA-4D9F-99BA-57E3DE9F965B}"/>
              </a:ext>
            </a:extLst>
          </p:cNvPr>
          <p:cNvSpPr txBox="1"/>
          <p:nvPr/>
        </p:nvSpPr>
        <p:spPr>
          <a:xfrm>
            <a:off x="2315582" y="5424897"/>
            <a:ext cx="2541530" cy="369332"/>
          </a:xfrm>
          <a:prstGeom prst="rect">
            <a:avLst/>
          </a:prstGeom>
          <a:noFill/>
        </p:spPr>
        <p:txBody>
          <a:bodyPr wrap="none" rtlCol="0" anchor="t">
            <a:spAutoFit/>
          </a:bodyPr>
          <a:lstStyle/>
          <a:p>
            <a:r>
              <a:rPr lang="en-US" dirty="0">
                <a:latin typeface="Cambria Math" charset="0"/>
                <a:ea typeface="Cambria Math" charset="0"/>
                <a:cs typeface="Cambria Math" charset="0"/>
              </a:rPr>
              <a:t>Next in line in Auction 1</a:t>
            </a:r>
          </a:p>
        </p:txBody>
      </p:sp>
      <p:cxnSp>
        <p:nvCxnSpPr>
          <p:cNvPr id="40" name="Elbow Connector 15">
            <a:extLst>
              <a:ext uri="{FF2B5EF4-FFF2-40B4-BE49-F238E27FC236}">
                <a16:creationId xmlns:a16="http://schemas.microsoft.com/office/drawing/2014/main" id="{C4CA388F-EFD6-4ACE-A462-C79A22A184E6}"/>
              </a:ext>
            </a:extLst>
          </p:cNvPr>
          <p:cNvCxnSpPr>
            <a:cxnSpLocks/>
            <a:stCxn id="39" idx="3"/>
            <a:endCxn id="10" idx="2"/>
          </p:cNvCxnSpPr>
          <p:nvPr/>
        </p:nvCxnSpPr>
        <p:spPr bwMode="auto">
          <a:xfrm flipV="1">
            <a:off x="4857113" y="4901347"/>
            <a:ext cx="132809" cy="708217"/>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41" name="Elbow Connector 27">
            <a:extLst>
              <a:ext uri="{FF2B5EF4-FFF2-40B4-BE49-F238E27FC236}">
                <a16:creationId xmlns:a16="http://schemas.microsoft.com/office/drawing/2014/main" id="{1327D5D5-053C-4E78-B96F-F20CE52B5DE6}"/>
              </a:ext>
            </a:extLst>
          </p:cNvPr>
          <p:cNvCxnSpPr>
            <a:cxnSpLocks/>
            <a:stCxn id="38" idx="1"/>
            <a:endCxn id="37" idx="2"/>
          </p:cNvCxnSpPr>
          <p:nvPr/>
        </p:nvCxnSpPr>
        <p:spPr bwMode="auto">
          <a:xfrm rot="10800000">
            <a:off x="7774956" y="4891057"/>
            <a:ext cx="185526" cy="318425"/>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
        <p:nvSpPr>
          <p:cNvPr id="35" name="Title 3">
            <a:extLst>
              <a:ext uri="{FF2B5EF4-FFF2-40B4-BE49-F238E27FC236}">
                <a16:creationId xmlns:a16="http://schemas.microsoft.com/office/drawing/2014/main" id="{52356D0B-86BA-9641-A913-A4C8C915065E}"/>
              </a:ext>
            </a:extLst>
          </p:cNvPr>
          <p:cNvSpPr>
            <a:spLocks noGrp="1"/>
          </p:cNvSpPr>
          <p:nvPr>
            <p:ph type="title"/>
          </p:nvPr>
        </p:nvSpPr>
        <p:spPr>
          <a:xfrm>
            <a:off x="285112" y="44437"/>
            <a:ext cx="9144000" cy="808327"/>
          </a:xfrm>
        </p:spPr>
        <p:txBody>
          <a:bodyPr/>
          <a:lstStyle/>
          <a:p>
            <a:r>
              <a:rPr lang="en-US" dirty="0"/>
              <a:t>Structure of Auctions</a:t>
            </a:r>
          </a:p>
        </p:txBody>
      </p:sp>
    </p:spTree>
    <p:custDataLst>
      <p:tags r:id="rId1"/>
    </p:custDataLst>
    <p:extLst>
      <p:ext uri="{BB962C8B-B14F-4D97-AF65-F5344CB8AC3E}">
        <p14:creationId xmlns:p14="http://schemas.microsoft.com/office/powerpoint/2010/main" val="2620788279"/>
      </p:ext>
    </p:extLst>
  </p:cSld>
  <p:clrMapOvr>
    <a:masterClrMapping/>
  </p:clrMapOvr>
  <mc:AlternateContent xmlns:mc="http://schemas.openxmlformats.org/markup-compatibility/2006">
    <mc:Choice xmlns:p14="http://schemas.microsoft.com/office/powerpoint/2010/main" Requires="p14">
      <p:transition spd="med" p14:dur="700" advTm="84529">
        <p:fade/>
      </p:transition>
    </mc:Choice>
    <mc:Fallback>
      <p:transition spd="med" advTm="8452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dissolve">
                                      <p:cBhvr>
                                        <p:cTn id="57" dur="500"/>
                                        <p:tgtEl>
                                          <p:spTgt spid="18"/>
                                        </p:tgtEl>
                                      </p:cBhvr>
                                    </p:animEffect>
                                  </p:childTnLst>
                                </p:cTn>
                              </p:par>
                              <p:par>
                                <p:cTn id="58" presetID="9" presetClass="exit" presetSubtype="0" fill="hold" grpId="1" nodeType="withEffect">
                                  <p:stCondLst>
                                    <p:cond delay="0"/>
                                  </p:stCondLst>
                                  <p:childTnLst>
                                    <p:animEffect transition="out" filter="dissolve">
                                      <p:cBhvr>
                                        <p:cTn id="59" dur="500"/>
                                        <p:tgtEl>
                                          <p:spTgt spid="9"/>
                                        </p:tgtEl>
                                      </p:cBhvr>
                                    </p:animEffect>
                                    <p:set>
                                      <p:cBhvr>
                                        <p:cTn id="60" dur="1" fill="hold">
                                          <p:stCondLst>
                                            <p:cond delay="499"/>
                                          </p:stCondLst>
                                        </p:cTn>
                                        <p:tgtEl>
                                          <p:spTgt spid="9"/>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9" grpId="1"/>
      <p:bldP spid="5" grpId="0" animBg="1"/>
      <p:bldP spid="11" grpId="0" animBg="1"/>
      <p:bldP spid="6" grpId="0"/>
      <p:bldP spid="10" grpId="0" animBg="1"/>
      <p:bldP spid="14" grpId="0"/>
      <p:bldP spid="26" grpId="0" animBg="1"/>
      <p:bldP spid="32" grpId="0"/>
      <p:bldP spid="34" grpId="0"/>
      <p:bldP spid="25" grpId="0" animBg="1"/>
      <p:bldP spid="30" grpId="0" animBg="1"/>
      <p:bldP spid="36" grpId="0" animBg="1"/>
      <p:bldP spid="37" grpId="0" animBg="1"/>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3114B-671C-DE41-9FC9-8A32FD74C83D}"/>
              </a:ext>
            </a:extLst>
          </p:cNvPr>
          <p:cNvSpPr>
            <a:spLocks noGrp="1"/>
          </p:cNvSpPr>
          <p:nvPr>
            <p:ph type="title"/>
          </p:nvPr>
        </p:nvSpPr>
        <p:spPr/>
        <p:txBody>
          <a:bodyPr/>
          <a:lstStyle/>
          <a:p>
            <a:r>
              <a:rPr lang="en-US" dirty="0"/>
              <a:t>Beyond this tutorial</a:t>
            </a:r>
          </a:p>
        </p:txBody>
      </p:sp>
      <p:sp>
        <p:nvSpPr>
          <p:cNvPr id="3" name="Content Placeholder 2">
            <a:extLst>
              <a:ext uri="{FF2B5EF4-FFF2-40B4-BE49-F238E27FC236}">
                <a16:creationId xmlns:a16="http://schemas.microsoft.com/office/drawing/2014/main" id="{B4992D2E-7480-0246-8E6E-4C83C3E33D09}"/>
              </a:ext>
            </a:extLst>
          </p:cNvPr>
          <p:cNvSpPr>
            <a:spLocks noGrp="1"/>
          </p:cNvSpPr>
          <p:nvPr>
            <p:ph idx="1"/>
          </p:nvPr>
        </p:nvSpPr>
        <p:spPr>
          <a:xfrm>
            <a:off x="426720" y="1290626"/>
            <a:ext cx="11369040" cy="5203826"/>
          </a:xfrm>
        </p:spPr>
        <p:txBody>
          <a:bodyPr>
            <a:normAutofit/>
          </a:bodyPr>
          <a:lstStyle/>
          <a:p>
            <a:pPr marL="0" indent="0">
              <a:buNone/>
            </a:pPr>
            <a:r>
              <a:rPr lang="en-US" sz="2400" dirty="0"/>
              <a:t>Using offline oracles more broadly in adversarial settings:</a:t>
            </a:r>
          </a:p>
          <a:p>
            <a:r>
              <a:rPr lang="en-US" sz="2400" dirty="0"/>
              <a:t>Approximate oracles and approximate regret: </a:t>
            </a:r>
            <a:r>
              <a:rPr lang="en-US" sz="2400" dirty="0" err="1">
                <a:solidFill>
                  <a:schemeClr val="accent6"/>
                </a:solidFill>
              </a:rPr>
              <a:t>Kakade</a:t>
            </a:r>
            <a:r>
              <a:rPr lang="en-US" sz="2400" dirty="0">
                <a:solidFill>
                  <a:schemeClr val="accent6"/>
                </a:solidFill>
              </a:rPr>
              <a:t> </a:t>
            </a:r>
            <a:r>
              <a:rPr lang="en-US" sz="2400" dirty="0" err="1">
                <a:solidFill>
                  <a:schemeClr val="accent6"/>
                </a:solidFill>
              </a:rPr>
              <a:t>Kalai</a:t>
            </a:r>
            <a:r>
              <a:rPr lang="en-US" sz="2400" dirty="0">
                <a:solidFill>
                  <a:schemeClr val="accent6"/>
                </a:solidFill>
              </a:rPr>
              <a:t> Liggett’07, Hazan Li Li’18, Garber’17, </a:t>
            </a:r>
            <a:r>
              <a:rPr lang="en-US" sz="2400" dirty="0" err="1">
                <a:solidFill>
                  <a:schemeClr val="accent6"/>
                </a:solidFill>
              </a:rPr>
              <a:t>Niazadeh</a:t>
            </a:r>
            <a:r>
              <a:rPr lang="en-US" sz="2400" dirty="0">
                <a:solidFill>
                  <a:schemeClr val="accent6"/>
                </a:solidFill>
              </a:rPr>
              <a:t> </a:t>
            </a:r>
            <a:r>
              <a:rPr lang="en-US" sz="2400" dirty="0" err="1">
                <a:solidFill>
                  <a:schemeClr val="accent6"/>
                </a:solidFill>
              </a:rPr>
              <a:t>Golrezaei</a:t>
            </a:r>
            <a:r>
              <a:rPr lang="en-US" sz="2400" dirty="0">
                <a:solidFill>
                  <a:schemeClr val="accent6"/>
                </a:solidFill>
              </a:rPr>
              <a:t> Wang Susan Badanidiyuru’20, etc.</a:t>
            </a:r>
          </a:p>
          <a:p>
            <a:r>
              <a:rPr lang="en-US" sz="2400" dirty="0"/>
              <a:t>Beyond worst-case adversaries</a:t>
            </a:r>
          </a:p>
          <a:p>
            <a:pPr lvl="1"/>
            <a:r>
              <a:rPr lang="en-US" dirty="0"/>
              <a:t>For smoothed analysis?</a:t>
            </a:r>
          </a:p>
          <a:p>
            <a:pPr lvl="1"/>
            <a:r>
              <a:rPr lang="en-US" dirty="0"/>
              <a:t>Some notions of predictable sequences </a:t>
            </a:r>
            <a:r>
              <a:rPr lang="en-US" dirty="0">
                <a:solidFill>
                  <a:schemeClr val="accent6"/>
                </a:solidFill>
              </a:rPr>
              <a:t>[Sridharan and Rakhlin’13]</a:t>
            </a:r>
            <a:endParaRPr lang="en-US" dirty="0"/>
          </a:p>
          <a:p>
            <a:pPr lvl="2"/>
            <a:r>
              <a:rPr lang="en-US" sz="2400" dirty="0" err="1"/>
              <a:t>Transductive</a:t>
            </a:r>
            <a:r>
              <a:rPr lang="en-US" sz="2400" dirty="0"/>
              <a:t> learning (where future instances, but not labels, are known) </a:t>
            </a:r>
            <a:r>
              <a:rPr lang="en-US" sz="2400" dirty="0">
                <a:solidFill>
                  <a:schemeClr val="accent6"/>
                </a:solidFill>
              </a:rPr>
              <a:t>[</a:t>
            </a:r>
            <a:r>
              <a:rPr lang="en-US" sz="2400" dirty="0" err="1">
                <a:solidFill>
                  <a:schemeClr val="accent6"/>
                </a:solidFill>
              </a:rPr>
              <a:t>Kalai</a:t>
            </a:r>
            <a:r>
              <a:rPr lang="en-US" sz="2400" dirty="0">
                <a:solidFill>
                  <a:schemeClr val="accent6"/>
                </a:solidFill>
              </a:rPr>
              <a:t> Kakade’06, </a:t>
            </a:r>
            <a:r>
              <a:rPr lang="en-US" sz="2400" dirty="0" err="1">
                <a:solidFill>
                  <a:schemeClr val="accent6"/>
                </a:solidFill>
              </a:rPr>
              <a:t>Cesa</a:t>
            </a:r>
            <a:r>
              <a:rPr lang="en-US" sz="2400" dirty="0">
                <a:solidFill>
                  <a:schemeClr val="accent6"/>
                </a:solidFill>
              </a:rPr>
              <a:t>-Bianchi Shamir’12]</a:t>
            </a:r>
          </a:p>
          <a:p>
            <a:pPr lvl="2"/>
            <a:r>
              <a:rPr lang="en-US" sz="2400" dirty="0"/>
              <a:t>Better regret bounds approaches in minmax </a:t>
            </a:r>
            <a:r>
              <a:rPr lang="en-US" sz="2400" dirty="0">
                <a:solidFill>
                  <a:schemeClr val="accent6"/>
                </a:solidFill>
              </a:rPr>
              <a:t>[</a:t>
            </a:r>
            <a:r>
              <a:rPr lang="en-US" sz="2400" dirty="0" err="1">
                <a:solidFill>
                  <a:schemeClr val="accent6"/>
                </a:solidFill>
              </a:rPr>
              <a:t>Costis’s</a:t>
            </a:r>
            <a:r>
              <a:rPr lang="en-US" sz="2400" dirty="0">
                <a:solidFill>
                  <a:schemeClr val="accent6"/>
                </a:solidFill>
              </a:rPr>
              <a:t> tutorial]</a:t>
            </a:r>
          </a:p>
          <a:p>
            <a:pPr lvl="2"/>
            <a:endParaRPr lang="en-US" sz="2400" dirty="0"/>
          </a:p>
          <a:p>
            <a:pPr lvl="1"/>
            <a:endParaRPr lang="en-US" dirty="0"/>
          </a:p>
          <a:p>
            <a:pPr marL="0" indent="0">
              <a:buNone/>
            </a:pPr>
            <a:endParaRPr lang="en-US" sz="2400" dirty="0"/>
          </a:p>
          <a:p>
            <a:pPr marL="0" indent="0">
              <a:buNone/>
            </a:pPr>
            <a:endParaRPr lang="en-US" sz="2400" dirty="0">
              <a:sym typeface="Wingdings" pitchFamily="2" charset="2"/>
            </a:endParaRPr>
          </a:p>
        </p:txBody>
      </p:sp>
    </p:spTree>
    <p:extLst>
      <p:ext uri="{BB962C8B-B14F-4D97-AF65-F5344CB8AC3E}">
        <p14:creationId xmlns:p14="http://schemas.microsoft.com/office/powerpoint/2010/main" val="870998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F9A86-0006-6D43-A282-69401666B934}"/>
              </a:ext>
            </a:extLst>
          </p:cNvPr>
          <p:cNvSpPr>
            <a:spLocks noGrp="1"/>
          </p:cNvSpPr>
          <p:nvPr>
            <p:ph type="title"/>
          </p:nvPr>
        </p:nvSpPr>
        <p:spPr/>
        <p:txBody>
          <a:bodyPr/>
          <a:lstStyle/>
          <a:p>
            <a:r>
              <a:rPr lang="en-US" dirty="0"/>
              <a:t>General-sum Games</a:t>
            </a:r>
          </a:p>
        </p:txBody>
      </p:sp>
      <p:sp>
        <p:nvSpPr>
          <p:cNvPr id="4" name="Rounded Rectangle 3">
            <a:extLst>
              <a:ext uri="{FF2B5EF4-FFF2-40B4-BE49-F238E27FC236}">
                <a16:creationId xmlns:a16="http://schemas.microsoft.com/office/drawing/2014/main" id="{2E79FAE1-0C3D-7C45-BD20-00309A53302F}"/>
              </a:ext>
            </a:extLst>
          </p:cNvPr>
          <p:cNvSpPr/>
          <p:nvPr/>
        </p:nvSpPr>
        <p:spPr>
          <a:xfrm>
            <a:off x="6704341" y="968146"/>
            <a:ext cx="5204713" cy="5364074"/>
          </a:xfrm>
          <a:prstGeom prst="roundRect">
            <a:avLst>
              <a:gd name="adj" fmla="val 2127"/>
            </a:avLst>
          </a:prstGeom>
          <a:solidFill>
            <a:schemeClr val="accent4">
              <a:lumMod val="20000"/>
              <a:lumOff val="80000"/>
              <a:alpha val="74824"/>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5B9749F-CB95-3B4F-9993-4688FEDF309E}"/>
              </a:ext>
            </a:extLst>
          </p:cNvPr>
          <p:cNvSpPr/>
          <p:nvPr/>
        </p:nvSpPr>
        <p:spPr>
          <a:xfrm>
            <a:off x="6869365" y="1108826"/>
            <a:ext cx="4956843" cy="3139321"/>
          </a:xfrm>
          <a:prstGeom prst="rect">
            <a:avLst/>
          </a:prstGeom>
        </p:spPr>
        <p:txBody>
          <a:bodyPr wrap="square">
            <a:spAutoFit/>
          </a:bodyPr>
          <a:lstStyle/>
          <a:p>
            <a:r>
              <a:rPr lang="en-US" sz="2200" dirty="0"/>
              <a:t>Actions are played by self-interested agents.</a:t>
            </a:r>
          </a:p>
          <a:p>
            <a:endParaRPr lang="en-US" sz="2200" dirty="0"/>
          </a:p>
          <a:p>
            <a:r>
              <a:rPr lang="en-US" sz="2200" dirty="0"/>
              <a:t>Agents may have the ability to commit to strategies, in verifiable ways.</a:t>
            </a:r>
          </a:p>
          <a:p>
            <a:endParaRPr lang="en-US" sz="2200" dirty="0"/>
          </a:p>
          <a:p>
            <a:r>
              <a:rPr lang="en-US" sz="2200" dirty="0"/>
              <a:t>What are the optimal or stable outcome for the agents?</a:t>
            </a:r>
          </a:p>
          <a:p>
            <a:endParaRPr lang="en-US" sz="2200" dirty="0"/>
          </a:p>
        </p:txBody>
      </p:sp>
      <p:pic>
        <p:nvPicPr>
          <p:cNvPr id="7" name="Picture 6" descr="stick_figure_search_clues_1600_clr_1814-e1360778164687.png">
            <a:extLst>
              <a:ext uri="{FF2B5EF4-FFF2-40B4-BE49-F238E27FC236}">
                <a16:creationId xmlns:a16="http://schemas.microsoft.com/office/drawing/2014/main" id="{EC767D2E-452C-2246-BEFF-39E2A280F1F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flipH="1">
            <a:off x="6704341" y="4439333"/>
            <a:ext cx="1930799" cy="1980620"/>
          </a:xfrm>
          <a:prstGeom prst="rect">
            <a:avLst/>
          </a:prstGeom>
        </p:spPr>
      </p:pic>
      <p:pic>
        <p:nvPicPr>
          <p:cNvPr id="8" name="Picture 7" descr="stick_figure_search_clues_1600_clr_1814-e1360778164687.png">
            <a:extLst>
              <a:ext uri="{FF2B5EF4-FFF2-40B4-BE49-F238E27FC236}">
                <a16:creationId xmlns:a16="http://schemas.microsoft.com/office/drawing/2014/main" id="{59BE26DE-FEDF-CB42-8922-6EB839EF5C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011143" y="4492280"/>
            <a:ext cx="1930799" cy="1980620"/>
          </a:xfrm>
          <a:prstGeom prst="rect">
            <a:avLst/>
          </a:prstGeom>
        </p:spPr>
      </p:pic>
      <p:sp>
        <p:nvSpPr>
          <p:cNvPr id="11" name="Content Placeholder 2">
            <a:extLst>
              <a:ext uri="{FF2B5EF4-FFF2-40B4-BE49-F238E27FC236}">
                <a16:creationId xmlns:a16="http://schemas.microsoft.com/office/drawing/2014/main" id="{7E4C9FC4-E469-E24F-A912-73FA746539CE}"/>
              </a:ext>
            </a:extLst>
          </p:cNvPr>
          <p:cNvSpPr txBox="1">
            <a:spLocks/>
          </p:cNvSpPr>
          <p:nvPr/>
        </p:nvSpPr>
        <p:spPr>
          <a:xfrm>
            <a:off x="426720" y="1260247"/>
            <a:ext cx="6009249" cy="5071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t>Usage Examples: </a:t>
            </a:r>
          </a:p>
          <a:p>
            <a:pPr marL="0" indent="0">
              <a:buNone/>
            </a:pPr>
            <a:r>
              <a:rPr lang="en-US" sz="2200" dirty="0"/>
              <a:t>Strategic manipulations </a:t>
            </a:r>
          </a:p>
          <a:p>
            <a:r>
              <a:rPr lang="en-US" sz="2200" dirty="0"/>
              <a:t>In ride-sharing apps, drivers and riders manipulate supply and demand achieve better deals shortly after the manipulations.</a:t>
            </a:r>
          </a:p>
          <a:p>
            <a:r>
              <a:rPr lang="en-US" sz="2200" dirty="0"/>
              <a:t>In lending, admission, hiring, search, applicants strategic manipulate content to receive favorable outcomes.</a:t>
            </a:r>
          </a:p>
          <a:p>
            <a:pPr marL="0" indent="0">
              <a:buFont typeface="Arial" panose="020B0604020202020204" pitchFamily="34" charset="0"/>
              <a:buNone/>
            </a:pPr>
            <a:endParaRPr lang="en-US" sz="2200" dirty="0"/>
          </a:p>
          <a:p>
            <a:pPr marL="0" indent="0">
              <a:buFont typeface="Arial" panose="020B0604020202020204" pitchFamily="34" charset="0"/>
              <a:buNone/>
            </a:pPr>
            <a:r>
              <a:rPr lang="en-US" sz="2200" dirty="0"/>
              <a:t>Environment responds to the decisions, but strategic manipulation are not meant to hurt others necessarily.</a:t>
            </a:r>
          </a:p>
        </p:txBody>
      </p:sp>
      <p:sp>
        <p:nvSpPr>
          <p:cNvPr id="12" name="Left-Right Arrow 11">
            <a:extLst>
              <a:ext uri="{FF2B5EF4-FFF2-40B4-BE49-F238E27FC236}">
                <a16:creationId xmlns:a16="http://schemas.microsoft.com/office/drawing/2014/main" id="{5C4505C8-2372-6647-84CB-EEF92A8ACB56}"/>
              </a:ext>
            </a:extLst>
          </p:cNvPr>
          <p:cNvSpPr/>
          <p:nvPr/>
        </p:nvSpPr>
        <p:spPr>
          <a:xfrm>
            <a:off x="8753346" y="5272888"/>
            <a:ext cx="1257797" cy="266156"/>
          </a:xfrm>
          <a:prstGeom prst="lef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48726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C5FAF-C2C7-8F44-9164-31A270CA37DF}"/>
              </a:ext>
            </a:extLst>
          </p:cNvPr>
          <p:cNvSpPr>
            <a:spLocks noGrp="1"/>
          </p:cNvSpPr>
          <p:nvPr>
            <p:ph type="title"/>
          </p:nvPr>
        </p:nvSpPr>
        <p:spPr/>
        <p:txBody>
          <a:bodyPr/>
          <a:lstStyle/>
          <a:p>
            <a:r>
              <a:rPr lang="en-US" dirty="0"/>
              <a:t>Recall: Two player Games</a:t>
            </a:r>
          </a:p>
        </p:txBody>
      </p:sp>
      <p:grpSp>
        <p:nvGrpSpPr>
          <p:cNvPr id="10" name="Group 9">
            <a:extLst>
              <a:ext uri="{FF2B5EF4-FFF2-40B4-BE49-F238E27FC236}">
                <a16:creationId xmlns:a16="http://schemas.microsoft.com/office/drawing/2014/main" id="{B129E3EA-E3C6-4C4C-A513-BC6FC163169B}"/>
              </a:ext>
            </a:extLst>
          </p:cNvPr>
          <p:cNvGrpSpPr/>
          <p:nvPr/>
        </p:nvGrpSpPr>
        <p:grpSpPr>
          <a:xfrm>
            <a:off x="8598936" y="1963016"/>
            <a:ext cx="2001015" cy="2001015"/>
            <a:chOff x="8764735" y="1714222"/>
            <a:chExt cx="2201116" cy="2201116"/>
          </a:xfrm>
        </p:grpSpPr>
        <p:sp>
          <p:nvSpPr>
            <p:cNvPr id="11" name="Rectangle 10">
              <a:extLst>
                <a:ext uri="{FF2B5EF4-FFF2-40B4-BE49-F238E27FC236}">
                  <a16:creationId xmlns:a16="http://schemas.microsoft.com/office/drawing/2014/main" id="{7DE83068-31EE-0E48-B44F-9CEB5FAD0673}"/>
                </a:ext>
              </a:extLst>
            </p:cNvPr>
            <p:cNvSpPr/>
            <p:nvPr/>
          </p:nvSpPr>
          <p:spPr bwMode="auto">
            <a:xfrm>
              <a:off x="9649582" y="1714222"/>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Rectangle 11">
              <a:extLst>
                <a:ext uri="{FF2B5EF4-FFF2-40B4-BE49-F238E27FC236}">
                  <a16:creationId xmlns:a16="http://schemas.microsoft.com/office/drawing/2014/main" id="{06D068D7-4805-C749-BC4E-5A5DE76735C4}"/>
                </a:ext>
              </a:extLst>
            </p:cNvPr>
            <p:cNvSpPr/>
            <p:nvPr/>
          </p:nvSpPr>
          <p:spPr bwMode="auto">
            <a:xfrm rot="16200000">
              <a:off x="9648254" y="1710711"/>
              <a:ext cx="434077" cy="2201116"/>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aphicFrame>
        <p:nvGraphicFramePr>
          <p:cNvPr id="13" name="Table 12">
            <a:extLst>
              <a:ext uri="{FF2B5EF4-FFF2-40B4-BE49-F238E27FC236}">
                <a16:creationId xmlns:a16="http://schemas.microsoft.com/office/drawing/2014/main" id="{E3E9992C-819F-5243-86D6-D536FEA9DC0C}"/>
              </a:ext>
            </a:extLst>
          </p:cNvPr>
          <p:cNvGraphicFramePr>
            <a:graphicFrameLocks noGrp="1"/>
          </p:cNvGraphicFramePr>
          <p:nvPr/>
        </p:nvGraphicFramePr>
        <p:xfrm>
          <a:off x="8612664" y="1974940"/>
          <a:ext cx="1987285" cy="1987660"/>
        </p:xfrm>
        <a:graphic>
          <a:graphicData uri="http://schemas.openxmlformats.org/drawingml/2006/table">
            <a:tbl>
              <a:tblPr firstRow="1" bandRow="1">
                <a:tableStyleId>{2D5ABB26-0587-4C30-8999-92F81FD0307C}</a:tableStyleId>
              </a:tblPr>
              <a:tblGrid>
                <a:gridCol w="397457">
                  <a:extLst>
                    <a:ext uri="{9D8B030D-6E8A-4147-A177-3AD203B41FA5}">
                      <a16:colId xmlns:a16="http://schemas.microsoft.com/office/drawing/2014/main" val="20000"/>
                    </a:ext>
                  </a:extLst>
                </a:gridCol>
                <a:gridCol w="397457">
                  <a:extLst>
                    <a:ext uri="{9D8B030D-6E8A-4147-A177-3AD203B41FA5}">
                      <a16:colId xmlns:a16="http://schemas.microsoft.com/office/drawing/2014/main" val="20001"/>
                    </a:ext>
                  </a:extLst>
                </a:gridCol>
                <a:gridCol w="397457">
                  <a:extLst>
                    <a:ext uri="{9D8B030D-6E8A-4147-A177-3AD203B41FA5}">
                      <a16:colId xmlns:a16="http://schemas.microsoft.com/office/drawing/2014/main" val="20002"/>
                    </a:ext>
                  </a:extLst>
                </a:gridCol>
                <a:gridCol w="397457">
                  <a:extLst>
                    <a:ext uri="{9D8B030D-6E8A-4147-A177-3AD203B41FA5}">
                      <a16:colId xmlns:a16="http://schemas.microsoft.com/office/drawing/2014/main" val="20003"/>
                    </a:ext>
                  </a:extLst>
                </a:gridCol>
                <a:gridCol w="397457">
                  <a:extLst>
                    <a:ext uri="{9D8B030D-6E8A-4147-A177-3AD203B41FA5}">
                      <a16:colId xmlns:a16="http://schemas.microsoft.com/office/drawing/2014/main" val="20004"/>
                    </a:ext>
                  </a:extLst>
                </a:gridCol>
              </a:tblGrid>
              <a:tr h="397532">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97532">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noFill/>
                      <a:prstDash val="solid"/>
                      <a:round/>
                      <a:headEnd type="none" w="med" len="med"/>
                      <a:tailEnd type="none" w="med" len="med"/>
                    </a:lnTlToBr>
                    <a:lnBlToTr w="12700" cmpd="sng">
                      <a:noFill/>
                      <a:prstDash val="solid"/>
                    </a:lnBlToTr>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97532">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US" sz="1300" dirty="0"/>
                    </a:p>
                  </a:txBody>
                  <a:tcPr marL="73089" marR="73089" marT="36542" marB="3654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14" name="Group 13">
            <a:extLst>
              <a:ext uri="{FF2B5EF4-FFF2-40B4-BE49-F238E27FC236}">
                <a16:creationId xmlns:a16="http://schemas.microsoft.com/office/drawing/2014/main" id="{6E3CC560-3A90-5D4B-BE41-F9E46E565BB6}"/>
              </a:ext>
            </a:extLst>
          </p:cNvPr>
          <p:cNvGrpSpPr/>
          <p:nvPr/>
        </p:nvGrpSpPr>
        <p:grpSpPr>
          <a:xfrm>
            <a:off x="8573252" y="1957338"/>
            <a:ext cx="3171372" cy="3171372"/>
            <a:chOff x="-235859" y="1894895"/>
            <a:chExt cx="3488509" cy="3488509"/>
          </a:xfrm>
        </p:grpSpPr>
        <p:pic>
          <p:nvPicPr>
            <p:cNvPr id="15" name="Picture 14">
              <a:extLst>
                <a:ext uri="{FF2B5EF4-FFF2-40B4-BE49-F238E27FC236}">
                  <a16:creationId xmlns:a16="http://schemas.microsoft.com/office/drawing/2014/main" id="{6CE13D67-A4DA-B446-9913-6FF7EF6F7B54}"/>
                </a:ext>
              </a:extLst>
            </p:cNvPr>
            <p:cNvPicPr>
              <a:picLocks noChangeAspect="1"/>
            </p:cNvPicPr>
            <p:nvPr/>
          </p:nvPicPr>
          <p:blipFill>
            <a:blip r:embed="rId2" cstate="email">
              <a:extLst>
                <a:ext uri="{BEBA8EAE-BF5A-486C-A8C5-ECC9F3942E4B}">
                  <a14:imgProps xmlns:a14="http://schemas.microsoft.com/office/drawing/2010/main">
                    <a14:imgLayer r:embed="rId3">
                      <a14:imgEffect>
                        <a14:backgroundRemoval t="4085" b="95261" l="4902" r="93464">
                          <a14:foregroundMark x1="53595" y1="55719" x2="56373" y2="59804"/>
                          <a14:foregroundMark x1="31863" y1="60294" x2="28431" y2="59967"/>
                          <a14:foregroundMark x1="26307" y1="59150" x2="23856" y2="58333"/>
                          <a14:foregroundMark x1="27451" y1="59641" x2="26961" y2="59641"/>
                          <a14:foregroundMark x1="22712" y1="57843" x2="19771" y2="55882"/>
                          <a14:foregroundMark x1="18954" y1="54902" x2="18954" y2="55229"/>
                          <a14:foregroundMark x1="18954" y1="55556" x2="11601" y2="47222"/>
                          <a14:foregroundMark x1="32516" y1="8333" x2="37908" y2="8497"/>
                          <a14:foregroundMark x1="45098" y1="10458" x2="47876" y2="11765"/>
                          <a14:foregroundMark x1="48366" y1="12092" x2="51144" y2="14052"/>
                          <a14:foregroundMark x1="51634" y1="14216" x2="52451" y2="15359"/>
                        </a14:backgroundRemoval>
                      </a14:imgEffect>
                    </a14:imgLayer>
                  </a14:imgProps>
                </a:ext>
                <a:ext uri="{28A0092B-C50C-407E-A947-70E740481C1C}">
                  <a14:useLocalDpi xmlns:a14="http://schemas.microsoft.com/office/drawing/2010/main"/>
                </a:ext>
              </a:extLst>
            </a:blip>
            <a:stretch>
              <a:fillRect/>
            </a:stretch>
          </p:blipFill>
          <p:spPr>
            <a:xfrm>
              <a:off x="-235859" y="1894895"/>
              <a:ext cx="3488509" cy="3488509"/>
            </a:xfrm>
            <a:prstGeom prst="rect">
              <a:avLst/>
            </a:prstGeom>
          </p:spPr>
        </p:pic>
        <p:sp>
          <p:nvSpPr>
            <p:cNvPr id="16" name="Oval 15">
              <a:extLst>
                <a:ext uri="{FF2B5EF4-FFF2-40B4-BE49-F238E27FC236}">
                  <a16:creationId xmlns:a16="http://schemas.microsoft.com/office/drawing/2014/main" id="{21A8C316-A8F3-CD41-9BDF-028619CAC696}"/>
                </a:ext>
              </a:extLst>
            </p:cNvPr>
            <p:cNvSpPr/>
            <p:nvPr/>
          </p:nvSpPr>
          <p:spPr bwMode="auto">
            <a:xfrm>
              <a:off x="114783" y="2251310"/>
              <a:ext cx="1691640" cy="1691640"/>
            </a:xfrm>
            <a:prstGeom prst="ellipse">
              <a:avLst/>
            </a:prstGeom>
            <a:solidFill>
              <a:schemeClr val="bg1">
                <a:alpha val="46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7" name="Straight Connector 16">
              <a:extLst>
                <a:ext uri="{FF2B5EF4-FFF2-40B4-BE49-F238E27FC236}">
                  <a16:creationId xmlns:a16="http://schemas.microsoft.com/office/drawing/2014/main" id="{C70A5DF3-9C68-644E-94D2-79BB1D6C8BAA}"/>
                </a:ext>
              </a:extLst>
            </p:cNvPr>
            <p:cNvCxnSpPr/>
            <p:nvPr/>
          </p:nvCxnSpPr>
          <p:spPr bwMode="auto">
            <a:xfrm>
              <a:off x="346949" y="2458095"/>
              <a:ext cx="1371600" cy="1345473"/>
            </a:xfrm>
            <a:prstGeom prst="line">
              <a:avLst/>
            </a:prstGeom>
            <a:solidFill>
              <a:schemeClr val="accent1"/>
            </a:solidFill>
            <a:ln w="22225" cap="flat" cmpd="sng" algn="ctr">
              <a:solidFill>
                <a:schemeClr val="tx1"/>
              </a:solidFill>
              <a:prstDash val="solid"/>
              <a:round/>
              <a:headEnd type="none" w="med" len="med"/>
              <a:tailEnd type="none" w="med" len="med"/>
            </a:ln>
            <a:effectLst/>
          </p:spPr>
        </p:cxnSp>
        <p:sp>
          <p:nvSpPr>
            <p:cNvPr id="18" name="Freeform 17">
              <a:extLst>
                <a:ext uri="{FF2B5EF4-FFF2-40B4-BE49-F238E27FC236}">
                  <a16:creationId xmlns:a16="http://schemas.microsoft.com/office/drawing/2014/main" id="{052E1982-40DD-4C44-8EF1-1551286C5CA2}"/>
                </a:ext>
              </a:extLst>
            </p:cNvPr>
            <p:cNvSpPr/>
            <p:nvPr/>
          </p:nvSpPr>
          <p:spPr bwMode="auto">
            <a:xfrm>
              <a:off x="287866" y="2411330"/>
              <a:ext cx="1371600" cy="1371600"/>
            </a:xfrm>
            <a:custGeom>
              <a:avLst/>
              <a:gdLst>
                <a:gd name="connsiteX0" fmla="*/ 127958 w 1371600"/>
                <a:gd name="connsiteY0" fmla="*/ 0 h 1371600"/>
                <a:gd name="connsiteX1" fmla="*/ 1230586 w 1371600"/>
                <a:gd name="connsiteY1" fmla="*/ 0 h 1371600"/>
                <a:gd name="connsiteX2" fmla="*/ 1299545 w 1371600"/>
                <a:gd name="connsiteY2" fmla="*/ 56688 h 1371600"/>
                <a:gd name="connsiteX3" fmla="*/ 1371600 w 1371600"/>
                <a:gd name="connsiteY3" fmla="*/ 143700 h 1371600"/>
                <a:gd name="connsiteX4" fmla="*/ 1371600 w 1371600"/>
                <a:gd name="connsiteY4" fmla="*/ 1205678 h 1371600"/>
                <a:gd name="connsiteX5" fmla="*/ 1299545 w 1371600"/>
                <a:gd name="connsiteY5" fmla="*/ 1292691 h 1371600"/>
                <a:gd name="connsiteX6" fmla="*/ 1203554 w 1371600"/>
                <a:gd name="connsiteY6" fmla="*/ 1371600 h 1371600"/>
                <a:gd name="connsiteX7" fmla="*/ 154990 w 1371600"/>
                <a:gd name="connsiteY7" fmla="*/ 1371600 h 1371600"/>
                <a:gd name="connsiteX8" fmla="*/ 58999 w 1371600"/>
                <a:gd name="connsiteY8" fmla="*/ 1292691 h 1371600"/>
                <a:gd name="connsiteX9" fmla="*/ 0 w 1371600"/>
                <a:gd name="connsiteY9" fmla="*/ 1221445 h 1371600"/>
                <a:gd name="connsiteX10" fmla="*/ 0 w 1371600"/>
                <a:gd name="connsiteY10" fmla="*/ 127934 h 1371600"/>
                <a:gd name="connsiteX11" fmla="*/ 58999 w 1371600"/>
                <a:gd name="connsiteY11" fmla="*/ 56688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71600" h="1371600">
                  <a:moveTo>
                    <a:pt x="127958" y="0"/>
                  </a:moveTo>
                  <a:lnTo>
                    <a:pt x="1230586" y="0"/>
                  </a:lnTo>
                  <a:lnTo>
                    <a:pt x="1299545" y="56688"/>
                  </a:lnTo>
                  <a:lnTo>
                    <a:pt x="1371600" y="143700"/>
                  </a:lnTo>
                  <a:lnTo>
                    <a:pt x="1371600" y="1205678"/>
                  </a:lnTo>
                  <a:lnTo>
                    <a:pt x="1299545" y="1292691"/>
                  </a:lnTo>
                  <a:lnTo>
                    <a:pt x="1203554" y="1371600"/>
                  </a:lnTo>
                  <a:lnTo>
                    <a:pt x="154990" y="1371600"/>
                  </a:lnTo>
                  <a:lnTo>
                    <a:pt x="58999" y="1292691"/>
                  </a:lnTo>
                  <a:lnTo>
                    <a:pt x="0" y="1221445"/>
                  </a:lnTo>
                  <a:lnTo>
                    <a:pt x="0" y="127934"/>
                  </a:lnTo>
                  <a:lnTo>
                    <a:pt x="58999" y="56688"/>
                  </a:lnTo>
                  <a:close/>
                </a:path>
              </a:pathLst>
            </a:cu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D5EEE8-36F5-4D4F-A6D0-55A45C1002F1}"/>
                    </a:ext>
                  </a:extLst>
                </p:cNvPr>
                <p:cNvSpPr txBox="1"/>
                <p:nvPr/>
              </p:nvSpPr>
              <p:spPr>
                <a:xfrm>
                  <a:off x="462770" y="2431969"/>
                  <a:ext cx="1356716" cy="440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charset="0"/>
                              </a:rPr>
                              <m:t>𝑢</m:t>
                            </m:r>
                          </m:e>
                          <m:sub>
                            <m:r>
                              <a:rPr lang="en-US" sz="2000" b="0" i="1" smtClean="0">
                                <a:solidFill>
                                  <a:srgbClr val="C00000"/>
                                </a:solidFill>
                                <a:latin typeface="Cambria Math" charset="0"/>
                              </a:rPr>
                              <m:t>2</m:t>
                            </m:r>
                          </m:sub>
                        </m:sSub>
                        <m:r>
                          <a:rPr lang="en-US" sz="2000" i="1">
                            <a:latin typeface="Cambria Math" charset="0"/>
                          </a:rPr>
                          <m:t>(</m:t>
                        </m:r>
                        <m:r>
                          <a:rPr lang="en-US" sz="2000" i="1" smtClean="0">
                            <a:solidFill>
                              <a:srgbClr val="022DAC"/>
                            </a:solidFill>
                            <a:latin typeface="Cambria Math" charset="0"/>
                          </a:rPr>
                          <m:t>𝑥</m:t>
                        </m:r>
                        <m:r>
                          <a:rPr lang="en-US" sz="2000" i="1">
                            <a:latin typeface="Cambria Math" charset="0"/>
                          </a:rPr>
                          <m:t>,</m:t>
                        </m:r>
                        <m:r>
                          <a:rPr lang="en-US" sz="2000" i="1" smtClean="0">
                            <a:solidFill>
                              <a:srgbClr val="C00000"/>
                            </a:solidFill>
                            <a:latin typeface="Cambria Math" charset="0"/>
                          </a:rPr>
                          <m:t>𝑦</m:t>
                        </m:r>
                        <m:r>
                          <a:rPr lang="en-US" sz="2000" i="1">
                            <a:latin typeface="Cambria Math" charset="0"/>
                          </a:rPr>
                          <m:t>)</m:t>
                        </m:r>
                      </m:oMath>
                    </m:oMathPara>
                  </a14:m>
                  <a:endParaRPr lang="en-US"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462770" y="2431969"/>
                  <a:ext cx="1356716" cy="440121"/>
                </a:xfrm>
                <a:prstGeom prst="rect">
                  <a:avLst/>
                </a:prstGeom>
                <a:blipFill rotWithShape="0">
                  <a:blip r:embed="rId8"/>
                  <a:stretch>
                    <a:fillRect b="-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F27FF7A-8197-B64A-A360-66D4F2EEB24C}"/>
                    </a:ext>
                  </a:extLst>
                </p:cNvPr>
                <p:cNvSpPr txBox="1"/>
                <p:nvPr/>
              </p:nvSpPr>
              <p:spPr>
                <a:xfrm>
                  <a:off x="235914" y="3224752"/>
                  <a:ext cx="1140300" cy="4401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charset="0"/>
                              </a:rPr>
                              <m:t>𝑢</m:t>
                            </m:r>
                          </m:e>
                          <m:sub>
                            <m:r>
                              <a:rPr lang="en-US" sz="2000" b="0" i="1" smtClean="0">
                                <a:solidFill>
                                  <a:srgbClr val="022DAC"/>
                                </a:solidFill>
                                <a:latin typeface="Cambria Math" charset="0"/>
                              </a:rPr>
                              <m:t>1</m:t>
                            </m:r>
                          </m:sub>
                        </m:sSub>
                        <m:r>
                          <a:rPr lang="en-US" sz="2000" i="1">
                            <a:latin typeface="Cambria Math" charset="0"/>
                          </a:rPr>
                          <m:t>(</m:t>
                        </m:r>
                        <m:r>
                          <a:rPr lang="en-US" sz="2000" i="1" smtClean="0">
                            <a:solidFill>
                              <a:srgbClr val="022DAC"/>
                            </a:solidFill>
                            <a:latin typeface="Cambria Math" charset="0"/>
                          </a:rPr>
                          <m:t>𝑥</m:t>
                        </m:r>
                        <m:r>
                          <a:rPr lang="en-US" sz="2000" i="1">
                            <a:latin typeface="Cambria Math" charset="0"/>
                          </a:rPr>
                          <m:t>,</m:t>
                        </m:r>
                        <m:r>
                          <a:rPr lang="en-US" sz="2000" i="1" smtClean="0">
                            <a:solidFill>
                              <a:srgbClr val="C00000"/>
                            </a:solidFill>
                            <a:latin typeface="Cambria Math" charset="0"/>
                          </a:rPr>
                          <m:t>𝑦</m:t>
                        </m:r>
                        <m:r>
                          <a:rPr lang="en-US" sz="2000" i="1">
                            <a:latin typeface="Cambria Math" charset="0"/>
                          </a:rPr>
                          <m:t>)</m:t>
                        </m:r>
                      </m:oMath>
                    </m:oMathPara>
                  </a14:m>
                  <a:endParaRPr lang="en-US" sz="2000" dirty="0"/>
                </a:p>
              </p:txBody>
            </p:sp>
          </mc:Choice>
          <mc:Fallback xmlns="">
            <p:sp>
              <p:nvSpPr>
                <p:cNvPr id="10" name="TextBox 9"/>
                <p:cNvSpPr txBox="1">
                  <a:spLocks noRot="1" noChangeAspect="1" noMove="1" noResize="1" noEditPoints="1" noAdjustHandles="1" noChangeArrowheads="1" noChangeShapeType="1" noTextEdit="1"/>
                </p:cNvSpPr>
                <p:nvPr/>
              </p:nvSpPr>
              <p:spPr>
                <a:xfrm>
                  <a:off x="235914" y="3224752"/>
                  <a:ext cx="1140300" cy="440121"/>
                </a:xfrm>
                <a:prstGeom prst="rect">
                  <a:avLst/>
                </a:prstGeom>
                <a:blipFill rotWithShape="0">
                  <a:blip r:embed="rId9"/>
                  <a:stretch>
                    <a:fillRect r="-2941" b="-15385"/>
                  </a:stretch>
                </a:blipFill>
              </p:spPr>
              <p:txBody>
                <a:bodyPr/>
                <a:lstStyle/>
                <a:p>
                  <a:r>
                    <a:rPr lang="en-US">
                      <a:noFill/>
                    </a:rPr>
                    <a:t> </a:t>
                  </a:r>
                </a:p>
              </p:txBody>
            </p:sp>
          </mc:Fallback>
        </mc:AlternateContent>
      </p:grpSp>
      <p:grpSp>
        <p:nvGrpSpPr>
          <p:cNvPr id="21" name="Group 20">
            <a:extLst>
              <a:ext uri="{FF2B5EF4-FFF2-40B4-BE49-F238E27FC236}">
                <a16:creationId xmlns:a16="http://schemas.microsoft.com/office/drawing/2014/main" id="{15E971D9-E617-A54A-88F4-6803FE10612B}"/>
              </a:ext>
            </a:extLst>
          </p:cNvPr>
          <p:cNvGrpSpPr/>
          <p:nvPr/>
        </p:nvGrpSpPr>
        <p:grpSpPr>
          <a:xfrm>
            <a:off x="9080070" y="1401406"/>
            <a:ext cx="1454727" cy="523220"/>
            <a:chOff x="6565392" y="1179576"/>
            <a:chExt cx="1600200" cy="575542"/>
          </a:xfrm>
        </p:grpSpPr>
        <p:cxnSp>
          <p:nvCxnSpPr>
            <p:cNvPr id="22" name="Straight Arrow Connector 21">
              <a:extLst>
                <a:ext uri="{FF2B5EF4-FFF2-40B4-BE49-F238E27FC236}">
                  <a16:creationId xmlns:a16="http://schemas.microsoft.com/office/drawing/2014/main" id="{5643F281-E2F7-B844-BD14-798A6923E46E}"/>
                </a:ext>
              </a:extLst>
            </p:cNvPr>
            <p:cNvCxnSpPr/>
            <p:nvPr/>
          </p:nvCxnSpPr>
          <p:spPr bwMode="auto">
            <a:xfrm>
              <a:off x="6565392" y="1481328"/>
              <a:ext cx="1600200" cy="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A5ADE06-87E2-A544-B1EA-883028C73C21}"/>
                    </a:ext>
                  </a:extLst>
                </p:cNvPr>
                <p:cNvSpPr txBox="1"/>
                <p:nvPr/>
              </p:nvSpPr>
              <p:spPr>
                <a:xfrm>
                  <a:off x="6995159" y="1179576"/>
                  <a:ext cx="348249"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rgbClr val="C00000"/>
                            </a:solidFill>
                            <a:latin typeface="Cambria Math" charset="0"/>
                          </a:rPr>
                          <m:t>𝑦</m:t>
                        </m:r>
                      </m:oMath>
                    </m:oMathPara>
                  </a14:m>
                  <a:endParaRPr lang="en-US" sz="2800" dirty="0">
                    <a:solidFill>
                      <a:srgbClr val="C00000"/>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6995159" y="1179576"/>
                  <a:ext cx="348249" cy="575542"/>
                </a:xfrm>
                <a:prstGeom prst="rect">
                  <a:avLst/>
                </a:prstGeom>
                <a:blipFill rotWithShape="0">
                  <a:blip r:embed="rId10"/>
                  <a:stretch>
                    <a:fillRect/>
                  </a:stretch>
                </a:blipFill>
              </p:spPr>
              <p:txBody>
                <a:bodyPr/>
                <a:lstStyle/>
                <a:p>
                  <a:r>
                    <a:rPr lang="en-US">
                      <a:noFill/>
                    </a:rPr>
                    <a:t> </a:t>
                  </a:r>
                </a:p>
              </p:txBody>
            </p:sp>
          </mc:Fallback>
        </mc:AlternateContent>
      </p:grpSp>
      <p:grpSp>
        <p:nvGrpSpPr>
          <p:cNvPr id="24" name="Group 23">
            <a:extLst>
              <a:ext uri="{FF2B5EF4-FFF2-40B4-BE49-F238E27FC236}">
                <a16:creationId xmlns:a16="http://schemas.microsoft.com/office/drawing/2014/main" id="{5A8B7EA0-F99A-934A-8743-69C0BE34E3B8}"/>
              </a:ext>
            </a:extLst>
          </p:cNvPr>
          <p:cNvGrpSpPr/>
          <p:nvPr/>
        </p:nvGrpSpPr>
        <p:grpSpPr>
          <a:xfrm>
            <a:off x="8115461" y="2414880"/>
            <a:ext cx="327816" cy="1547718"/>
            <a:chOff x="5657129" y="2212848"/>
            <a:chExt cx="360598" cy="1702490"/>
          </a:xfrm>
        </p:grpSpPr>
        <p:cxnSp>
          <p:nvCxnSpPr>
            <p:cNvPr id="25" name="Straight Arrow Connector 24">
              <a:extLst>
                <a:ext uri="{FF2B5EF4-FFF2-40B4-BE49-F238E27FC236}">
                  <a16:creationId xmlns:a16="http://schemas.microsoft.com/office/drawing/2014/main" id="{E40AE62F-745F-5D4D-9A19-8CEF1CD8C82B}"/>
                </a:ext>
              </a:extLst>
            </p:cNvPr>
            <p:cNvCxnSpPr/>
            <p:nvPr/>
          </p:nvCxnSpPr>
          <p:spPr bwMode="auto">
            <a:xfrm>
              <a:off x="5824728" y="2212848"/>
              <a:ext cx="0" cy="1702490"/>
            </a:xfrm>
            <a:prstGeom prst="straightConnector1">
              <a:avLst/>
            </a:prstGeom>
            <a:solidFill>
              <a:schemeClr val="accent1"/>
            </a:solidFill>
            <a:ln w="25400" cap="flat" cmpd="sng" algn="ctr">
              <a:solidFill>
                <a:schemeClr val="tx1"/>
              </a:solidFill>
              <a:prstDash val="solid"/>
              <a:round/>
              <a:headEnd type="none" w="med" len="med"/>
              <a:tailEnd type="triangle"/>
            </a:ln>
            <a:effectLst/>
          </p:spPr>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3C09BD9-2736-8643-AAD4-FC329B0E5DA6}"/>
                    </a:ext>
                  </a:extLst>
                </p:cNvPr>
                <p:cNvSpPr txBox="1"/>
                <p:nvPr/>
              </p:nvSpPr>
              <p:spPr>
                <a:xfrm>
                  <a:off x="5657129" y="2539367"/>
                  <a:ext cx="360598" cy="57554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022DAC"/>
                            </a:solidFill>
                            <a:latin typeface="Cambria Math" charset="0"/>
                          </a:rPr>
                          <m:t>𝑥</m:t>
                        </m:r>
                      </m:oMath>
                    </m:oMathPara>
                  </a14:m>
                  <a:endParaRPr lang="en-US" sz="2800" dirty="0">
                    <a:solidFill>
                      <a:srgbClr val="022DAC"/>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5657129" y="2539367"/>
                  <a:ext cx="360598" cy="575542"/>
                </a:xfrm>
                <a:prstGeom prst="rect">
                  <a:avLst/>
                </a:prstGeom>
                <a:blipFill rotWithShape="0">
                  <a:blip r:embed="rId11"/>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D07CE8BA-5AF3-8440-9E31-46AE25D064C6}"/>
              </a:ext>
            </a:extLst>
          </p:cNvPr>
          <p:cNvGrpSpPr/>
          <p:nvPr/>
        </p:nvGrpSpPr>
        <p:grpSpPr>
          <a:xfrm>
            <a:off x="8056837" y="1696599"/>
            <a:ext cx="400291" cy="581135"/>
            <a:chOff x="2139430" y="2120157"/>
            <a:chExt cx="440320" cy="639249"/>
          </a:xfrm>
        </p:grpSpPr>
        <p:sp>
          <p:nvSpPr>
            <p:cNvPr id="28" name="Oval 27">
              <a:extLst>
                <a:ext uri="{FF2B5EF4-FFF2-40B4-BE49-F238E27FC236}">
                  <a16:creationId xmlns:a16="http://schemas.microsoft.com/office/drawing/2014/main" id="{DBBDBB0F-4914-3C49-927D-BF4A2EE559F9}"/>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Freeform 28">
              <a:extLst>
                <a:ext uri="{FF2B5EF4-FFF2-40B4-BE49-F238E27FC236}">
                  <a16:creationId xmlns:a16="http://schemas.microsoft.com/office/drawing/2014/main" id="{175DF89F-0F26-FE47-9C59-39CBE7CCD270}"/>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70BB973-AB3F-C342-BFD6-2C97C371189D}"/>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DA746035-C180-F44F-BCD4-60E086F31724}"/>
              </a:ext>
            </a:extLst>
          </p:cNvPr>
          <p:cNvGrpSpPr/>
          <p:nvPr/>
        </p:nvGrpSpPr>
        <p:grpSpPr>
          <a:xfrm>
            <a:off x="8532918" y="1261374"/>
            <a:ext cx="400291" cy="621216"/>
            <a:chOff x="3448776" y="1264627"/>
            <a:chExt cx="440320" cy="683338"/>
          </a:xfrm>
        </p:grpSpPr>
        <p:sp>
          <p:nvSpPr>
            <p:cNvPr id="32" name="Oval 31">
              <a:extLst>
                <a:ext uri="{FF2B5EF4-FFF2-40B4-BE49-F238E27FC236}">
                  <a16:creationId xmlns:a16="http://schemas.microsoft.com/office/drawing/2014/main" id="{2F32698D-82DB-C44E-8F14-330170B678B5}"/>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Freeform 32">
              <a:extLst>
                <a:ext uri="{FF2B5EF4-FFF2-40B4-BE49-F238E27FC236}">
                  <a16:creationId xmlns:a16="http://schemas.microsoft.com/office/drawing/2014/main" id="{043C3919-07BC-D741-8829-772C182550E6}"/>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EF5BB00F-8792-204C-B768-8BFD88981422}"/>
                    </a:ext>
                  </a:extLst>
                </p:cNvPr>
                <p:cNvSpPr txBox="1"/>
                <p:nvPr/>
              </p:nvSpPr>
              <p:spPr>
                <a:xfrm>
                  <a:off x="3495152" y="1541701"/>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495152" y="1541701"/>
                  <a:ext cx="360598" cy="406264"/>
                </a:xfrm>
                <a:prstGeom prst="rect">
                  <a:avLst/>
                </a:prstGeom>
                <a:blipFill rotWithShape="0">
                  <a:blip r:embed="rId13"/>
                  <a:stretch>
                    <a:fillRect/>
                  </a:stretch>
                </a:blipFill>
              </p:spPr>
              <p:txBody>
                <a:bodyPr/>
                <a:lstStyle/>
                <a:p>
                  <a:r>
                    <a:rPr lang="en-US">
                      <a:noFill/>
                    </a:rPr>
                    <a:t> </a:t>
                  </a:r>
                </a:p>
              </p:txBody>
            </p:sp>
          </mc:Fallback>
        </mc:AlternateContent>
      </p:grpSp>
      <p:sp>
        <p:nvSpPr>
          <p:cNvPr id="35" name="TextBox 34">
            <a:extLst>
              <a:ext uri="{FF2B5EF4-FFF2-40B4-BE49-F238E27FC236}">
                <a16:creationId xmlns:a16="http://schemas.microsoft.com/office/drawing/2014/main" id="{A3A79BAD-0EE2-794A-A0E8-933E4949D5D4}"/>
              </a:ext>
            </a:extLst>
          </p:cNvPr>
          <p:cNvSpPr txBox="1"/>
          <p:nvPr/>
        </p:nvSpPr>
        <p:spPr>
          <a:xfrm>
            <a:off x="688821" y="1426422"/>
            <a:ext cx="3101685" cy="430887"/>
          </a:xfrm>
          <a:prstGeom prst="rect">
            <a:avLst/>
          </a:prstGeom>
          <a:noFill/>
        </p:spPr>
        <p:txBody>
          <a:bodyPr wrap="square" rtlCol="0">
            <a:spAutoFit/>
          </a:bodyPr>
          <a:lstStyle/>
          <a:p>
            <a:r>
              <a:rPr lang="en-US" sz="2200" u="sng" dirty="0">
                <a:latin typeface="Cambria Math" charset="0"/>
                <a:ea typeface="Cambria Math" charset="0"/>
                <a:cs typeface="Cambria Math" charset="0"/>
              </a:rPr>
              <a:t>Players</a:t>
            </a:r>
            <a:r>
              <a:rPr lang="en-US" sz="2200" dirty="0">
                <a:latin typeface="Cambria Math" charset="0"/>
                <a:ea typeface="Cambria Math" charset="0"/>
                <a:cs typeface="Cambria Math" charset="0"/>
              </a:rPr>
              <a:t>: Player </a:t>
            </a:r>
            <a:r>
              <a:rPr lang="en-US" sz="2200" b="1" dirty="0">
                <a:solidFill>
                  <a:schemeClr val="accent2"/>
                </a:solidFill>
                <a:latin typeface="Cambria Math" charset="0"/>
                <a:ea typeface="Cambria Math" charset="0"/>
                <a:cs typeface="Cambria Math" charset="0"/>
              </a:rPr>
              <a:t>1</a:t>
            </a:r>
            <a:r>
              <a:rPr lang="en-US" sz="2200" dirty="0">
                <a:latin typeface="Cambria Math" charset="0"/>
                <a:ea typeface="Cambria Math" charset="0"/>
                <a:cs typeface="Cambria Math" charset="0"/>
              </a:rPr>
              <a:t> and </a:t>
            </a:r>
            <a:r>
              <a:rPr lang="en-US" sz="2200" b="1" dirty="0">
                <a:solidFill>
                  <a:srgbClr val="C00000"/>
                </a:solidFill>
                <a:latin typeface="Cambria Math" charset="0"/>
                <a:ea typeface="Cambria Math" charset="0"/>
                <a:cs typeface="Cambria Math" charset="0"/>
              </a:rPr>
              <a:t>2</a:t>
            </a: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A4F51F00-A626-6A4C-A228-FFAD1BECD166}"/>
                  </a:ext>
                </a:extLst>
              </p:cNvPr>
              <p:cNvSpPr txBox="1"/>
              <p:nvPr/>
            </p:nvSpPr>
            <p:spPr>
              <a:xfrm>
                <a:off x="688821" y="1877199"/>
                <a:ext cx="4630062" cy="461665"/>
              </a:xfrm>
              <a:prstGeom prst="rect">
                <a:avLst/>
              </a:prstGeom>
              <a:noFill/>
            </p:spPr>
            <p:txBody>
              <a:bodyPr wrap="square" rtlCol="0">
                <a:spAutoFit/>
              </a:bodyPr>
              <a:lstStyle/>
              <a:p>
                <a:r>
                  <a:rPr lang="en-US" sz="2200" u="sng" dirty="0">
                    <a:latin typeface="Cambria Math" charset="0"/>
                    <a:ea typeface="Cambria Math" charset="0"/>
                    <a:cs typeface="Cambria Math" charset="0"/>
                  </a:rPr>
                  <a:t>Strategies</a:t>
                </a:r>
                <a:r>
                  <a:rPr lang="en-US" sz="2200" dirty="0">
                    <a:latin typeface="Cambria Math" charset="0"/>
                    <a:ea typeface="Cambria Math" charset="0"/>
                    <a:cs typeface="Cambria Math" charset="0"/>
                  </a:rPr>
                  <a:t>: Sets of actions </a:t>
                </a:r>
                <a14:m>
                  <m:oMath xmlns:m="http://schemas.openxmlformats.org/officeDocument/2006/math">
                    <m:r>
                      <a:rPr lang="en-US" sz="2400" b="0" i="1" smtClean="0">
                        <a:solidFill>
                          <a:srgbClr val="022DAC"/>
                        </a:solidFill>
                        <a:latin typeface="Cambria Math" panose="02040503050406030204" pitchFamily="18" charset="0"/>
                        <a:ea typeface="Cambria Math" charset="0"/>
                        <a:cs typeface="Cambria Math" charset="0"/>
                      </a:rPr>
                      <m:t>𝑋</m:t>
                    </m:r>
                  </m:oMath>
                </a14:m>
                <a:r>
                  <a:rPr lang="en-US" sz="2400" dirty="0">
                    <a:latin typeface="Cambria Math" charset="0"/>
                    <a:ea typeface="Cambria Math" charset="0"/>
                    <a:cs typeface="Cambria Math" charset="0"/>
                  </a:rPr>
                  <a:t>, </a:t>
                </a:r>
                <a14:m>
                  <m:oMath xmlns:m="http://schemas.openxmlformats.org/officeDocument/2006/math">
                    <m:r>
                      <a:rPr lang="en-US" sz="2400" b="0" i="1" smtClean="0">
                        <a:solidFill>
                          <a:srgbClr val="C00000"/>
                        </a:solidFill>
                        <a:latin typeface="Cambria Math" panose="02040503050406030204" pitchFamily="18" charset="0"/>
                        <a:ea typeface="Cambria Math" charset="0"/>
                        <a:cs typeface="Cambria Math" charset="0"/>
                      </a:rPr>
                      <m:t>𝑌</m:t>
                    </m:r>
                  </m:oMath>
                </a14:m>
                <a:r>
                  <a:rPr lang="en-US" sz="2000" dirty="0"/>
                  <a:t>   </a:t>
                </a:r>
              </a:p>
            </p:txBody>
          </p:sp>
        </mc:Choice>
        <mc:Fallback xmlns="">
          <p:sp>
            <p:nvSpPr>
              <p:cNvPr id="36" name="TextBox 35">
                <a:extLst>
                  <a:ext uri="{FF2B5EF4-FFF2-40B4-BE49-F238E27FC236}">
                    <a16:creationId xmlns:a16="http://schemas.microsoft.com/office/drawing/2014/main" id="{A4F51F00-A626-6A4C-A228-FFAD1BECD166}"/>
                  </a:ext>
                </a:extLst>
              </p:cNvPr>
              <p:cNvSpPr txBox="1">
                <a:spLocks noRot="1" noChangeAspect="1" noMove="1" noResize="1" noEditPoints="1" noAdjustHandles="1" noChangeArrowheads="1" noChangeShapeType="1" noTextEdit="1"/>
              </p:cNvSpPr>
              <p:nvPr/>
            </p:nvSpPr>
            <p:spPr>
              <a:xfrm>
                <a:off x="688821" y="1877199"/>
                <a:ext cx="4630062" cy="461665"/>
              </a:xfrm>
              <a:prstGeom prst="rect">
                <a:avLst/>
              </a:prstGeom>
              <a:blipFill>
                <a:blip r:embed="rId14"/>
                <a:stretch>
                  <a:fillRect l="-1639" t="-7895"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8383E7D-A044-C248-A763-E2F376D9BCDC}"/>
                  </a:ext>
                </a:extLst>
              </p:cNvPr>
              <p:cNvSpPr txBox="1"/>
              <p:nvPr/>
            </p:nvSpPr>
            <p:spPr>
              <a:xfrm>
                <a:off x="688821" y="2312973"/>
                <a:ext cx="4850343" cy="769441"/>
              </a:xfrm>
              <a:prstGeom prst="rect">
                <a:avLst/>
              </a:prstGeom>
              <a:noFill/>
            </p:spPr>
            <p:txBody>
              <a:bodyPr wrap="square" rtlCol="0">
                <a:spAutoFit/>
              </a:bodyPr>
              <a:lstStyle/>
              <a:p>
                <a:r>
                  <a:rPr lang="en-US" sz="2200" u="sng" dirty="0">
                    <a:latin typeface="Cambria Math" charset="0"/>
                    <a:ea typeface="Cambria Math" charset="0"/>
                    <a:cs typeface="Cambria Math" charset="0"/>
                  </a:rPr>
                  <a:t>Payoffs</a:t>
                </a:r>
                <a:r>
                  <a:rPr lang="en-US" sz="2200" dirty="0">
                    <a:latin typeface="Cambria Math" charset="0"/>
                    <a:ea typeface="Cambria Math" charset="0"/>
                    <a:cs typeface="Cambria Math" charset="0"/>
                  </a:rPr>
                  <a:t>: When </a:t>
                </a:r>
                <a:r>
                  <a:rPr lang="en-US" sz="2200" b="1" dirty="0">
                    <a:solidFill>
                      <a:schemeClr val="accent2"/>
                    </a:solidFill>
                    <a:latin typeface="Cambria Math" charset="0"/>
                    <a:ea typeface="Cambria Math" charset="0"/>
                    <a:cs typeface="Cambria Math" charset="0"/>
                  </a:rPr>
                  <a:t>1</a:t>
                </a:r>
                <a:r>
                  <a:rPr lang="en-US" sz="2200" dirty="0">
                    <a:latin typeface="Cambria Math" charset="0"/>
                    <a:ea typeface="Cambria Math" charset="0"/>
                    <a:cs typeface="Cambria Math" charset="0"/>
                  </a:rPr>
                  <a:t> plays </a:t>
                </a:r>
                <a14:m>
                  <m:oMath xmlns:m="http://schemas.openxmlformats.org/officeDocument/2006/math">
                    <m:r>
                      <a:rPr lang="en-US" sz="2200" b="0" i="1" dirty="0">
                        <a:solidFill>
                          <a:srgbClr val="022DAC"/>
                        </a:solidFill>
                        <a:latin typeface="Cambria Math" charset="0"/>
                        <a:ea typeface="Cambria Math" charset="0"/>
                        <a:cs typeface="Cambria Math" charset="0"/>
                      </a:rPr>
                      <m:t>𝑥</m:t>
                    </m:r>
                  </m:oMath>
                </a14:m>
                <a:r>
                  <a:rPr lang="en-US" sz="2200" dirty="0">
                    <a:latin typeface="Cambria Math" charset="0"/>
                    <a:ea typeface="Cambria Math" charset="0"/>
                    <a:cs typeface="Cambria Math" charset="0"/>
                  </a:rPr>
                  <a:t> and </a:t>
                </a:r>
                <a:r>
                  <a:rPr lang="en-US" sz="2200" b="1" dirty="0">
                    <a:solidFill>
                      <a:srgbClr val="C00000"/>
                    </a:solidFill>
                    <a:latin typeface="Cambria Math" charset="0"/>
                    <a:ea typeface="Cambria Math" charset="0"/>
                    <a:cs typeface="Cambria Math" charset="0"/>
                  </a:rPr>
                  <a:t>2</a:t>
                </a:r>
                <a:r>
                  <a:rPr lang="en-US" sz="2200" dirty="0">
                    <a:latin typeface="Cambria Math" charset="0"/>
                    <a:ea typeface="Cambria Math" charset="0"/>
                    <a:cs typeface="Cambria Math" charset="0"/>
                  </a:rPr>
                  <a:t> plays </a:t>
                </a:r>
                <a14:m>
                  <m:oMath xmlns:m="http://schemas.openxmlformats.org/officeDocument/2006/math">
                    <m:r>
                      <a:rPr lang="en-US" sz="2200" b="0" i="1" dirty="0">
                        <a:solidFill>
                          <a:srgbClr val="C00000"/>
                        </a:solidFill>
                        <a:latin typeface="Cambria Math" charset="0"/>
                        <a:ea typeface="Cambria Math" charset="0"/>
                        <a:cs typeface="Cambria Math" charset="0"/>
                      </a:rPr>
                      <m:t>𝑦</m:t>
                    </m:r>
                  </m:oMath>
                </a14:m>
                <a:r>
                  <a:rPr lang="en-US" sz="2200" dirty="0">
                    <a:latin typeface="Cambria Math" charset="0"/>
                    <a:ea typeface="Cambria Math" charset="0"/>
                    <a:cs typeface="Cambria Math" charset="0"/>
                  </a:rPr>
                  <a:t>.</a:t>
                </a:r>
              </a:p>
              <a:p>
                <a:endParaRPr lang="en-US" sz="2200" dirty="0">
                  <a:latin typeface="Cambria Math" charset="0"/>
                  <a:ea typeface="Cambria Math" charset="0"/>
                  <a:cs typeface="Cambria Math" charset="0"/>
                </a:endParaRPr>
              </a:p>
            </p:txBody>
          </p:sp>
        </mc:Choice>
        <mc:Fallback xmlns="">
          <p:sp>
            <p:nvSpPr>
              <p:cNvPr id="37" name="TextBox 36">
                <a:extLst>
                  <a:ext uri="{FF2B5EF4-FFF2-40B4-BE49-F238E27FC236}">
                    <a16:creationId xmlns:a16="http://schemas.microsoft.com/office/drawing/2014/main" id="{98383E7D-A044-C248-A763-E2F376D9BCDC}"/>
                  </a:ext>
                </a:extLst>
              </p:cNvPr>
              <p:cNvSpPr txBox="1">
                <a:spLocks noRot="1" noChangeAspect="1" noMove="1" noResize="1" noEditPoints="1" noAdjustHandles="1" noChangeArrowheads="1" noChangeShapeType="1" noTextEdit="1"/>
              </p:cNvSpPr>
              <p:nvPr/>
            </p:nvSpPr>
            <p:spPr>
              <a:xfrm>
                <a:off x="688821" y="2312973"/>
                <a:ext cx="4850343" cy="769441"/>
              </a:xfrm>
              <a:prstGeom prst="rect">
                <a:avLst/>
              </a:prstGeom>
              <a:blipFill>
                <a:blip r:embed="rId15"/>
                <a:stretch>
                  <a:fillRect l="-1567" t="-32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685A541-4A8E-E84A-A850-175EA431FE1E}"/>
                  </a:ext>
                </a:extLst>
              </p:cNvPr>
              <p:cNvSpPr txBox="1"/>
              <p:nvPr/>
            </p:nvSpPr>
            <p:spPr>
              <a:xfrm>
                <a:off x="884905" y="2847208"/>
                <a:ext cx="6170566" cy="430887"/>
              </a:xfrm>
              <a:prstGeom prst="rect">
                <a:avLst/>
              </a:prstGeom>
              <a:noFill/>
            </p:spPr>
            <p:txBody>
              <a:bodyPr wrap="square" rtlCol="0">
                <a:spAutoFit/>
              </a:bodyPr>
              <a:lstStyle/>
              <a:p>
                <a:r>
                  <a:rPr lang="en-US" sz="2200" b="1" dirty="0">
                    <a:solidFill>
                      <a:schemeClr val="accent2"/>
                    </a:solidFill>
                    <a:latin typeface="Cambria Math" charset="0"/>
                    <a:ea typeface="Cambria Math" charset="0"/>
                    <a:cs typeface="Cambria Math" charset="0"/>
                  </a:rPr>
                  <a:t>1</a:t>
                </a:r>
                <a:r>
                  <a:rPr lang="en-US" sz="2200" dirty="0">
                    <a:solidFill>
                      <a:schemeClr val="accent2"/>
                    </a:solidFill>
                    <a:latin typeface="Cambria Math" charset="0"/>
                    <a:ea typeface="Cambria Math" charset="0"/>
                    <a:cs typeface="Cambria Math" charset="0"/>
                  </a:rPr>
                  <a:t>’s</a:t>
                </a:r>
                <a:r>
                  <a:rPr lang="en-US" sz="2200" dirty="0">
                    <a:latin typeface="Cambria Math" charset="0"/>
                    <a:ea typeface="Cambria Math" charset="0"/>
                    <a:cs typeface="Cambria Math" charset="0"/>
                  </a:rPr>
                  <a:t> p</a:t>
                </a:r>
                <a:r>
                  <a:rPr lang="en-US" sz="2200" b="0" dirty="0">
                    <a:latin typeface="Cambria Math" charset="0"/>
                    <a:ea typeface="Cambria Math" charset="0"/>
                    <a:cs typeface="Cambria Math" charset="0"/>
                  </a:rPr>
                  <a:t>ayoff </a:t>
                </a:r>
                <a14:m>
                  <m:oMath xmlns:m="http://schemas.openxmlformats.org/officeDocument/2006/math">
                    <m:r>
                      <a:rPr lang="en-US" sz="2200" b="0" i="1" smtClean="0">
                        <a:latin typeface="Cambria Math" charset="0"/>
                        <a:ea typeface="Cambria Math" charset="0"/>
                        <a:cs typeface="Cambria Math" charset="0"/>
                      </a:rPr>
                      <m:t>:</m:t>
                    </m:r>
                    <m:sSub>
                      <m:sSubPr>
                        <m:ctrlPr>
                          <a:rPr lang="en-US" sz="2200" b="0" i="1" smtClean="0">
                            <a:latin typeface="Cambria Math" panose="02040503050406030204" pitchFamily="18" charset="0"/>
                            <a:ea typeface="Cambria Math" charset="0"/>
                            <a:cs typeface="Cambria Math" charset="0"/>
                          </a:rPr>
                        </m:ctrlPr>
                      </m:sSubPr>
                      <m:e>
                        <m:r>
                          <a:rPr lang="en-US" sz="2200" b="0" i="1" smtClean="0">
                            <a:latin typeface="Cambria Math" charset="0"/>
                            <a:ea typeface="Cambria Math" charset="0"/>
                            <a:cs typeface="Cambria Math" charset="0"/>
                          </a:rPr>
                          <m:t>𝑢</m:t>
                        </m:r>
                      </m:e>
                      <m:sub>
                        <m:r>
                          <a:rPr lang="en-US" sz="2200" b="0" i="1" smtClean="0">
                            <a:solidFill>
                              <a:srgbClr val="022DAC"/>
                            </a:solidFill>
                            <a:latin typeface="Cambria Math" charset="0"/>
                            <a:ea typeface="Cambria Math" charset="0"/>
                            <a:cs typeface="Cambria Math" charset="0"/>
                          </a:rPr>
                          <m:t>1</m:t>
                        </m:r>
                      </m:sub>
                    </m:sSub>
                    <m:r>
                      <a:rPr lang="en-US" sz="2200" i="1">
                        <a:latin typeface="Cambria Math" charset="0"/>
                        <a:ea typeface="Cambria Math" charset="0"/>
                        <a:cs typeface="Cambria Math" charset="0"/>
                      </a:rPr>
                      <m:t>(</m:t>
                    </m:r>
                    <m:r>
                      <a:rPr lang="en-US" sz="2200" i="1" smtClean="0">
                        <a:solidFill>
                          <a:srgbClr val="022DAC"/>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smtClean="0">
                        <a:solidFill>
                          <a:srgbClr val="C00000"/>
                        </a:solidFill>
                        <a:latin typeface="Cambria Math" charset="0"/>
                        <a:ea typeface="Cambria Math" charset="0"/>
                        <a:cs typeface="Cambria Math" charset="0"/>
                      </a:rPr>
                      <m:t>𝑦</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r>
                  <a:rPr lang="en-US" sz="2200" b="1" dirty="0">
                    <a:solidFill>
                      <a:srgbClr val="C00000"/>
                    </a:solidFill>
                    <a:latin typeface="Cambria Math" charset="0"/>
                    <a:ea typeface="Cambria Math" charset="0"/>
                    <a:cs typeface="Cambria Math" charset="0"/>
                  </a:rPr>
                  <a:t>2</a:t>
                </a:r>
                <a:r>
                  <a:rPr lang="en-US" sz="2200" dirty="0">
                    <a:solidFill>
                      <a:srgbClr val="C00000"/>
                    </a:solidFill>
                    <a:latin typeface="Cambria Math" charset="0"/>
                    <a:ea typeface="Cambria Math" charset="0"/>
                    <a:cs typeface="Cambria Math" charset="0"/>
                  </a:rPr>
                  <a:t>’s</a:t>
                </a:r>
                <a:r>
                  <a:rPr lang="en-US" sz="2200" dirty="0">
                    <a:latin typeface="Cambria Math" charset="0"/>
                    <a:ea typeface="Cambria Math" charset="0"/>
                    <a:cs typeface="Cambria Math" charset="0"/>
                  </a:rPr>
                  <a:t> payoff </a:t>
                </a:r>
                <a14:m>
                  <m:oMath xmlns:m="http://schemas.openxmlformats.org/officeDocument/2006/math">
                    <m:r>
                      <a:rPr lang="en-US" sz="2200" i="1">
                        <a:latin typeface="Cambria Math" charset="0"/>
                        <a:ea typeface="Cambria Math" charset="0"/>
                        <a:cs typeface="Cambria Math" charset="0"/>
                      </a:rPr>
                      <m:t>:</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smtClean="0">
                            <a:solidFill>
                              <a:srgbClr val="C00000"/>
                            </a:solidFill>
                            <a:latin typeface="Cambria Math" charset="0"/>
                            <a:ea typeface="Cambria Math" charset="0"/>
                            <a:cs typeface="Cambria Math" charset="0"/>
                          </a:rPr>
                          <m:t>2</m:t>
                        </m:r>
                      </m:sub>
                    </m:sSub>
                    <m:r>
                      <a:rPr lang="en-US" sz="2200" i="1">
                        <a:latin typeface="Cambria Math" charset="0"/>
                        <a:ea typeface="Cambria Math" charset="0"/>
                        <a:cs typeface="Cambria Math" charset="0"/>
                      </a:rPr>
                      <m:t>(</m:t>
                    </m:r>
                    <m:r>
                      <a:rPr lang="en-US" sz="2200" i="1" smtClean="0">
                        <a:solidFill>
                          <a:srgbClr val="022DAC"/>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smtClean="0">
                        <a:solidFill>
                          <a:srgbClr val="C00000"/>
                        </a:solidFill>
                        <a:latin typeface="Cambria Math" charset="0"/>
                        <a:ea typeface="Cambria Math" charset="0"/>
                        <a:cs typeface="Cambria Math" charset="0"/>
                      </a:rPr>
                      <m:t>𝑦</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p>
            </p:txBody>
          </p:sp>
        </mc:Choice>
        <mc:Fallback xmlns="">
          <p:sp>
            <p:nvSpPr>
              <p:cNvPr id="38" name="TextBox 37">
                <a:extLst>
                  <a:ext uri="{FF2B5EF4-FFF2-40B4-BE49-F238E27FC236}">
                    <a16:creationId xmlns:a16="http://schemas.microsoft.com/office/drawing/2014/main" id="{2685A541-4A8E-E84A-A850-175EA431FE1E}"/>
                  </a:ext>
                </a:extLst>
              </p:cNvPr>
              <p:cNvSpPr txBox="1">
                <a:spLocks noRot="1" noChangeAspect="1" noMove="1" noResize="1" noEditPoints="1" noAdjustHandles="1" noChangeArrowheads="1" noChangeShapeType="1" noTextEdit="1"/>
              </p:cNvSpPr>
              <p:nvPr/>
            </p:nvSpPr>
            <p:spPr>
              <a:xfrm>
                <a:off x="884905" y="2847208"/>
                <a:ext cx="6170566" cy="430887"/>
              </a:xfrm>
              <a:prstGeom prst="rect">
                <a:avLst/>
              </a:prstGeom>
              <a:blipFill>
                <a:blip r:embed="rId16"/>
                <a:stretch>
                  <a:fillRect l="-1232" t="-8571" b="-25714"/>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3CF60745-00DC-3348-8D41-FABD07CC8A04}"/>
              </a:ext>
            </a:extLst>
          </p:cNvPr>
          <p:cNvGrpSpPr/>
          <p:nvPr/>
        </p:nvGrpSpPr>
        <p:grpSpPr>
          <a:xfrm>
            <a:off x="1730156" y="8167700"/>
            <a:ext cx="400291" cy="575181"/>
            <a:chOff x="2139430" y="2120157"/>
            <a:chExt cx="440320" cy="632699"/>
          </a:xfrm>
        </p:grpSpPr>
        <p:sp>
          <p:nvSpPr>
            <p:cNvPr id="40" name="Oval 39">
              <a:extLst>
                <a:ext uri="{FF2B5EF4-FFF2-40B4-BE49-F238E27FC236}">
                  <a16:creationId xmlns:a16="http://schemas.microsoft.com/office/drawing/2014/main" id="{6C2CD2B4-6CF5-9E4D-94A4-340BF681DD9A}"/>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1" name="Freeform 40">
              <a:extLst>
                <a:ext uri="{FF2B5EF4-FFF2-40B4-BE49-F238E27FC236}">
                  <a16:creationId xmlns:a16="http://schemas.microsoft.com/office/drawing/2014/main" id="{71A86F2F-6B57-694C-A840-C961C0364DB4}"/>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1D33513D-2A73-CD4B-B9C9-288989DB90EF}"/>
                    </a:ext>
                  </a:extLst>
                </p:cNvPr>
                <p:cNvSpPr txBox="1"/>
                <p:nvPr/>
              </p:nvSpPr>
              <p:spPr>
                <a:xfrm>
                  <a:off x="2187163" y="2352746"/>
                  <a:ext cx="360598"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1" i="1" dirty="0" smtClean="0">
                            <a:solidFill>
                              <a:schemeClr val="bg1"/>
                            </a:solidFill>
                            <a:latin typeface="Cambria Math" charset="0"/>
                          </a:rPr>
                          <m:t>𝟏</m:t>
                        </m:r>
                      </m:oMath>
                    </m:oMathPara>
                  </a14:m>
                  <a:endParaRPr lang="en-US" sz="1600" b="1" dirty="0">
                    <a:solidFill>
                      <a:schemeClr val="bg1"/>
                    </a:solidFill>
                  </a:endParaRPr>
                </a:p>
              </p:txBody>
            </p:sp>
          </mc:Choice>
          <mc:Fallback xmlns="">
            <p:sp>
              <p:nvSpPr>
                <p:cNvPr id="90" name="TextBox 89"/>
                <p:cNvSpPr txBox="1">
                  <a:spLocks noRot="1" noChangeAspect="1" noMove="1" noResize="1" noEditPoints="1" noAdjustHandles="1" noChangeArrowheads="1" noChangeShapeType="1" noTextEdit="1"/>
                </p:cNvSpPr>
                <p:nvPr/>
              </p:nvSpPr>
              <p:spPr>
                <a:xfrm>
                  <a:off x="2187163" y="2352746"/>
                  <a:ext cx="360598" cy="400110"/>
                </a:xfrm>
                <a:prstGeom prst="rect">
                  <a:avLst/>
                </a:prstGeom>
                <a:blipFill rotWithShape="0">
                  <a:blip r:embed="rId23"/>
                  <a:stretch>
                    <a:fillRect b="-1667"/>
                  </a:stretch>
                </a:blipFill>
              </p:spPr>
              <p:txBody>
                <a:bodyPr/>
                <a:lstStyle/>
                <a:p>
                  <a:r>
                    <a:rPr lang="en-US">
                      <a:noFill/>
                    </a:rPr>
                    <a:t> </a:t>
                  </a:r>
                </a:p>
              </p:txBody>
            </p:sp>
          </mc:Fallback>
        </mc:AlternateContent>
      </p:grpSp>
      <p:sp>
        <p:nvSpPr>
          <p:cNvPr id="43" name="TextBox 42">
            <a:extLst>
              <a:ext uri="{FF2B5EF4-FFF2-40B4-BE49-F238E27FC236}">
                <a16:creationId xmlns:a16="http://schemas.microsoft.com/office/drawing/2014/main" id="{6381802D-79B1-E34E-B786-377DD3692869}"/>
              </a:ext>
            </a:extLst>
          </p:cNvPr>
          <p:cNvSpPr txBox="1"/>
          <p:nvPr/>
        </p:nvSpPr>
        <p:spPr>
          <a:xfrm>
            <a:off x="1603840" y="8291318"/>
            <a:ext cx="3568044" cy="1230080"/>
          </a:xfrm>
          <a:prstGeom prst="rect">
            <a:avLst/>
          </a:prstGeom>
          <a:noFill/>
        </p:spPr>
        <p:txBody>
          <a:bodyPr wrap="square" rtlCol="0">
            <a:spAutoFit/>
          </a:bodyPr>
          <a:lstStyle/>
          <a:p>
            <a:pPr>
              <a:lnSpc>
                <a:spcPct val="110000"/>
              </a:lnSpc>
            </a:pPr>
            <a:r>
              <a:rPr lang="en-US" sz="2300" dirty="0">
                <a:latin typeface="Cambria Math" charset="0"/>
                <a:ea typeface="Cambria Math" charset="0"/>
                <a:cs typeface="Cambria Math" charset="0"/>
              </a:rPr>
              <a:t>        (leader) commits to a </a:t>
            </a:r>
            <a:r>
              <a:rPr lang="en-US" sz="2300" b="1" dirty="0">
                <a:solidFill>
                  <a:srgbClr val="022DAC"/>
                </a:solidFill>
                <a:latin typeface="Cambria Math" charset="0"/>
                <a:ea typeface="Cambria Math" charset="0"/>
                <a:cs typeface="Cambria Math" charset="0"/>
              </a:rPr>
              <a:t>distribution over its strategies</a:t>
            </a:r>
            <a:r>
              <a:rPr lang="en-US" sz="2300" dirty="0">
                <a:latin typeface="Cambria Math" charset="0"/>
                <a:ea typeface="Cambria Math" charset="0"/>
                <a:cs typeface="Cambria Math" charset="0"/>
              </a:rPr>
              <a:t> (mixed strategy)</a:t>
            </a:r>
          </a:p>
        </p:txBody>
      </p:sp>
      <p:sp>
        <p:nvSpPr>
          <p:cNvPr id="44" name="Rounded Rectangle 43">
            <a:extLst>
              <a:ext uri="{FF2B5EF4-FFF2-40B4-BE49-F238E27FC236}">
                <a16:creationId xmlns:a16="http://schemas.microsoft.com/office/drawing/2014/main" id="{5389C5EF-EB54-064D-8F65-2C72FE08CB13}"/>
              </a:ext>
            </a:extLst>
          </p:cNvPr>
          <p:cNvSpPr/>
          <p:nvPr/>
        </p:nvSpPr>
        <p:spPr bwMode="auto">
          <a:xfrm>
            <a:off x="1580242" y="8066728"/>
            <a:ext cx="3591642" cy="1763304"/>
          </a:xfrm>
          <a:prstGeom prst="roundRect">
            <a:avLst/>
          </a:prstGeom>
          <a:noFill/>
          <a:ln w="25400"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45" name="Group 44">
            <a:extLst>
              <a:ext uri="{FF2B5EF4-FFF2-40B4-BE49-F238E27FC236}">
                <a16:creationId xmlns:a16="http://schemas.microsoft.com/office/drawing/2014/main" id="{640C806B-8B04-184B-B55E-96C6878A1A4B}"/>
              </a:ext>
            </a:extLst>
          </p:cNvPr>
          <p:cNvGrpSpPr/>
          <p:nvPr/>
        </p:nvGrpSpPr>
        <p:grpSpPr>
          <a:xfrm>
            <a:off x="6391551" y="8186954"/>
            <a:ext cx="400291" cy="610015"/>
            <a:chOff x="3448776" y="1264627"/>
            <a:chExt cx="440320" cy="671018"/>
          </a:xfrm>
        </p:grpSpPr>
        <p:sp>
          <p:nvSpPr>
            <p:cNvPr id="46" name="Oval 45">
              <a:extLst>
                <a:ext uri="{FF2B5EF4-FFF2-40B4-BE49-F238E27FC236}">
                  <a16:creationId xmlns:a16="http://schemas.microsoft.com/office/drawing/2014/main" id="{DDF5B394-F1E7-7944-BABB-813522AC3BD1}"/>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7" name="Freeform 46">
              <a:extLst>
                <a:ext uri="{FF2B5EF4-FFF2-40B4-BE49-F238E27FC236}">
                  <a16:creationId xmlns:a16="http://schemas.microsoft.com/office/drawing/2014/main" id="{17A8EBF9-8E72-6143-8358-49CE8E126988}"/>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99360F2E-FFA1-FF46-BFB4-81816D7D2BB3}"/>
                    </a:ext>
                  </a:extLst>
                </p:cNvPr>
                <p:cNvSpPr txBox="1"/>
                <p:nvPr/>
              </p:nvSpPr>
              <p:spPr>
                <a:xfrm>
                  <a:off x="3492031" y="1529379"/>
                  <a:ext cx="360598" cy="4062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sz="1600" b="1" dirty="0">
                    <a:solidFill>
                      <a:schemeClr val="bg1"/>
                    </a:solidFill>
                  </a:endParaRPr>
                </a:p>
              </p:txBody>
            </p:sp>
          </mc:Choice>
          <mc:Fallback xmlns="">
            <p:sp>
              <p:nvSpPr>
                <p:cNvPr id="105" name="TextBox 104"/>
                <p:cNvSpPr txBox="1">
                  <a:spLocks noRot="1" noChangeAspect="1" noMove="1" noResize="1" noEditPoints="1" noAdjustHandles="1" noChangeArrowheads="1" noChangeShapeType="1" noTextEdit="1"/>
                </p:cNvSpPr>
                <p:nvPr/>
              </p:nvSpPr>
              <p:spPr>
                <a:xfrm>
                  <a:off x="3492031" y="1529379"/>
                  <a:ext cx="360598" cy="406266"/>
                </a:xfrm>
                <a:prstGeom prst="rect">
                  <a:avLst/>
                </a:prstGeom>
                <a:blipFill rotWithShape="0">
                  <a:blip r:embed="rId24"/>
                  <a:stretch>
                    <a:fillRect/>
                  </a:stretch>
                </a:blipFill>
              </p:spPr>
              <p:txBody>
                <a:bodyPr/>
                <a:lstStyle/>
                <a:p>
                  <a:r>
                    <a:rPr lang="en-US">
                      <a:noFill/>
                    </a:rPr>
                    <a:t> </a:t>
                  </a:r>
                </a:p>
              </p:txBody>
            </p:sp>
          </mc:Fallback>
        </mc:AlternateContent>
      </p:grpSp>
      <p:sp>
        <p:nvSpPr>
          <p:cNvPr id="49" name="TextBox 48">
            <a:extLst>
              <a:ext uri="{FF2B5EF4-FFF2-40B4-BE49-F238E27FC236}">
                <a16:creationId xmlns:a16="http://schemas.microsoft.com/office/drawing/2014/main" id="{EE04DC1D-26D4-0D4C-A4BD-E479BBCA0E24}"/>
              </a:ext>
            </a:extLst>
          </p:cNvPr>
          <p:cNvSpPr txBox="1"/>
          <p:nvPr/>
        </p:nvSpPr>
        <p:spPr>
          <a:xfrm>
            <a:off x="6327321" y="8277692"/>
            <a:ext cx="3895734" cy="1230080"/>
          </a:xfrm>
          <a:prstGeom prst="rect">
            <a:avLst/>
          </a:prstGeom>
          <a:noFill/>
        </p:spPr>
        <p:txBody>
          <a:bodyPr wrap="square" rtlCol="0">
            <a:spAutoFit/>
          </a:bodyPr>
          <a:lstStyle/>
          <a:p>
            <a:pPr>
              <a:lnSpc>
                <a:spcPct val="110000"/>
              </a:lnSpc>
            </a:pPr>
            <a:r>
              <a:rPr lang="en-US" sz="2300" dirty="0">
                <a:latin typeface="Cambria Math" charset="0"/>
                <a:ea typeface="Cambria Math" charset="0"/>
                <a:cs typeface="Cambria Math" charset="0"/>
              </a:rPr>
              <a:t>        (follower) </a:t>
            </a:r>
            <a:r>
              <a:rPr lang="en-US" sz="2300" b="1" dirty="0">
                <a:solidFill>
                  <a:srgbClr val="C00000"/>
                </a:solidFill>
                <a:latin typeface="Cambria Math" charset="0"/>
                <a:ea typeface="Cambria Math" charset="0"/>
                <a:cs typeface="Cambria Math" charset="0"/>
              </a:rPr>
              <a:t>best-responds</a:t>
            </a:r>
            <a:r>
              <a:rPr lang="en-US" sz="2300" dirty="0">
                <a:latin typeface="Cambria Math" charset="0"/>
                <a:ea typeface="Cambria Math" charset="0"/>
                <a:cs typeface="Cambria Math" charset="0"/>
              </a:rPr>
              <a:t>, i.e., plays the </a:t>
            </a:r>
            <a:r>
              <a:rPr lang="en-US" sz="2300" b="1" dirty="0">
                <a:solidFill>
                  <a:srgbClr val="C00000"/>
                </a:solidFill>
                <a:latin typeface="Cambria Math" charset="0"/>
                <a:ea typeface="Cambria Math" charset="0"/>
                <a:cs typeface="Cambria Math" charset="0"/>
              </a:rPr>
              <a:t>strategy with highest expected payoff</a:t>
            </a:r>
            <a:r>
              <a:rPr lang="en-US" sz="2300" dirty="0">
                <a:latin typeface="Cambria Math" charset="0"/>
                <a:ea typeface="Cambria Math" charset="0"/>
                <a:cs typeface="Cambria Math" charset="0"/>
              </a:rPr>
              <a:t>.</a:t>
            </a:r>
          </a:p>
        </p:txBody>
      </p:sp>
      <p:sp>
        <p:nvSpPr>
          <p:cNvPr id="54" name="Rounded Rectangle 53">
            <a:extLst>
              <a:ext uri="{FF2B5EF4-FFF2-40B4-BE49-F238E27FC236}">
                <a16:creationId xmlns:a16="http://schemas.microsoft.com/office/drawing/2014/main" id="{4AA540CA-5875-EC45-BD36-E37F024FD745}"/>
              </a:ext>
            </a:extLst>
          </p:cNvPr>
          <p:cNvSpPr/>
          <p:nvPr/>
        </p:nvSpPr>
        <p:spPr bwMode="auto">
          <a:xfrm>
            <a:off x="1585843" y="11255989"/>
            <a:ext cx="1790220" cy="453524"/>
          </a:xfrm>
          <a:prstGeom prst="round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b="1" dirty="0">
                <a:solidFill>
                  <a:schemeClr val="bg1"/>
                </a:solidFill>
                <a:latin typeface="Cambria Math" charset="0"/>
                <a:ea typeface="Cambria Math" charset="0"/>
                <a:cs typeface="Cambria Math" charset="0"/>
              </a:rPr>
              <a:t>Optimal Policy</a:t>
            </a:r>
          </a:p>
        </p:txBody>
      </p: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CEAE2D22-97DE-EE45-81E6-620F1335AE06}"/>
                  </a:ext>
                </a:extLst>
              </p:cNvPr>
              <p:cNvSpPr txBox="1"/>
              <p:nvPr/>
            </p:nvSpPr>
            <p:spPr>
              <a:xfrm>
                <a:off x="688821" y="3648761"/>
                <a:ext cx="6098458" cy="769441"/>
              </a:xfrm>
              <a:prstGeom prst="rect">
                <a:avLst/>
              </a:prstGeom>
              <a:noFill/>
            </p:spPr>
            <p:txBody>
              <a:bodyPr wrap="square">
                <a:spAutoFit/>
              </a:bodyPr>
              <a:lstStyle/>
              <a:p>
                <a:r>
                  <a:rPr lang="en-US" sz="2200" u="sng" dirty="0">
                    <a:latin typeface="Cambria Math" charset="0"/>
                    <a:ea typeface="Cambria Math" charset="0"/>
                    <a:cs typeface="Cambria Math" charset="0"/>
                  </a:rPr>
                  <a:t>Zero-sum games:</a:t>
                </a:r>
                <a:r>
                  <a:rPr lang="en-US" sz="2200" dirty="0">
                    <a:latin typeface="Cambria Math" charset="0"/>
                    <a:ea typeface="Cambria Math" charset="0"/>
                    <a:cs typeface="Cambria Math" charset="0"/>
                  </a:rPr>
                  <a:t> focus of this section</a:t>
                </a:r>
              </a:p>
              <a:p>
                <a:pPr algn="ctr"/>
                <a14:m>
                  <m:oMath xmlns:m="http://schemas.openxmlformats.org/officeDocument/2006/math">
                    <m:r>
                      <a:rPr lang="en-US" sz="2200" b="0" i="1" smtClean="0">
                        <a:latin typeface="Cambria Math" panose="02040503050406030204" pitchFamily="18" charset="0"/>
                        <a:ea typeface="Cambria Math" charset="0"/>
                        <a:cs typeface="Cambria Math" charset="0"/>
                      </a:rPr>
                      <m:t>−</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solidFill>
                              <a:srgbClr val="022DAC"/>
                            </a:solidFill>
                            <a:latin typeface="Cambria Math" charset="0"/>
                            <a:ea typeface="Cambria Math" charset="0"/>
                            <a:cs typeface="Cambria Math" charset="0"/>
                          </a:rPr>
                          <m:t>1</m:t>
                        </m:r>
                      </m:sub>
                    </m:sSub>
                    <m:r>
                      <a:rPr lang="en-US" sz="2200" i="1">
                        <a:latin typeface="Cambria Math" charset="0"/>
                        <a:ea typeface="Cambria Math" charset="0"/>
                        <a:cs typeface="Cambria Math" charset="0"/>
                      </a:rPr>
                      <m:t>(</m:t>
                    </m:r>
                    <m:r>
                      <a:rPr lang="en-US" sz="2200" i="1">
                        <a:solidFill>
                          <a:srgbClr val="022DAC"/>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a:solidFill>
                          <a:srgbClr val="C00000"/>
                        </a:solidFill>
                        <a:latin typeface="Cambria Math" charset="0"/>
                        <a:ea typeface="Cambria Math" charset="0"/>
                        <a:cs typeface="Cambria Math" charset="0"/>
                      </a:rPr>
                      <m:t>𝑦</m:t>
                    </m:r>
                    <m:r>
                      <a:rPr lang="en-US" sz="2200" i="1">
                        <a:latin typeface="Cambria Math" charset="0"/>
                        <a:ea typeface="Cambria Math" charset="0"/>
                        <a:cs typeface="Cambria Math" charset="0"/>
                      </a:rPr>
                      <m:t>)</m:t>
                    </m:r>
                  </m:oMath>
                </a14:m>
                <a:r>
                  <a:rPr lang="en-US" sz="2200" dirty="0">
                    <a:latin typeface="Cambria Math" charset="0"/>
                    <a:ea typeface="Cambria Math" charset="0"/>
                    <a:cs typeface="Cambria Math" charset="0"/>
                  </a:rPr>
                  <a:t> </a:t>
                </a:r>
                <a14:m>
                  <m:oMath xmlns:m="http://schemas.openxmlformats.org/officeDocument/2006/math">
                    <m:r>
                      <a:rPr lang="en-US" sz="2200" b="0" i="0" smtClean="0">
                        <a:latin typeface="Cambria Math" panose="02040503050406030204" pitchFamily="18" charset="0"/>
                        <a:ea typeface="Cambria Math" charset="0"/>
                        <a:cs typeface="Cambria Math" charset="0"/>
                      </a:rPr>
                      <m:t>= </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solidFill>
                              <a:srgbClr val="C00000"/>
                            </a:solidFill>
                            <a:latin typeface="Cambria Math" charset="0"/>
                            <a:ea typeface="Cambria Math" charset="0"/>
                            <a:cs typeface="Cambria Math" charset="0"/>
                          </a:rPr>
                          <m:t>2</m:t>
                        </m:r>
                      </m:sub>
                    </m:sSub>
                    <m:d>
                      <m:dPr>
                        <m:ctrlPr>
                          <a:rPr lang="en-US" sz="2200" i="1">
                            <a:solidFill>
                              <a:srgbClr val="C00000"/>
                            </a:solidFill>
                            <a:latin typeface="Cambria Math" panose="02040503050406030204" pitchFamily="18" charset="0"/>
                            <a:ea typeface="Cambria Math" charset="0"/>
                            <a:cs typeface="Cambria Math" charset="0"/>
                          </a:rPr>
                        </m:ctrlPr>
                      </m:dPr>
                      <m:e>
                        <m:r>
                          <a:rPr lang="en-US" sz="2200" i="1">
                            <a:solidFill>
                              <a:srgbClr val="022DAC"/>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a:solidFill>
                              <a:srgbClr val="C00000"/>
                            </a:solidFill>
                            <a:latin typeface="Cambria Math" charset="0"/>
                            <a:ea typeface="Cambria Math" charset="0"/>
                            <a:cs typeface="Cambria Math" charset="0"/>
                          </a:rPr>
                          <m:t>𝑦</m:t>
                        </m:r>
                      </m:e>
                    </m:d>
                  </m:oMath>
                </a14:m>
                <a:endParaRPr lang="en-US" sz="2200" dirty="0">
                  <a:solidFill>
                    <a:srgbClr val="C00000"/>
                  </a:solidFill>
                  <a:latin typeface="Cambria Math" charset="0"/>
                  <a:ea typeface="Cambria Math" charset="0"/>
                  <a:cs typeface="Cambria Math" charset="0"/>
                </a:endParaRPr>
              </a:p>
            </p:txBody>
          </p:sp>
        </mc:Choice>
        <mc:Fallback xmlns="">
          <p:sp>
            <p:nvSpPr>
              <p:cNvPr id="146" name="TextBox 145">
                <a:extLst>
                  <a:ext uri="{FF2B5EF4-FFF2-40B4-BE49-F238E27FC236}">
                    <a16:creationId xmlns:a16="http://schemas.microsoft.com/office/drawing/2014/main" id="{CEAE2D22-97DE-EE45-81E6-620F1335AE06}"/>
                  </a:ext>
                </a:extLst>
              </p:cNvPr>
              <p:cNvSpPr txBox="1">
                <a:spLocks noRot="1" noChangeAspect="1" noMove="1" noResize="1" noEditPoints="1" noAdjustHandles="1" noChangeArrowheads="1" noChangeShapeType="1" noTextEdit="1"/>
              </p:cNvSpPr>
              <p:nvPr/>
            </p:nvSpPr>
            <p:spPr>
              <a:xfrm>
                <a:off x="688821" y="3648761"/>
                <a:ext cx="6098458" cy="769441"/>
              </a:xfrm>
              <a:prstGeom prst="rect">
                <a:avLst/>
              </a:prstGeom>
              <a:blipFill>
                <a:blip r:embed="rId25"/>
                <a:stretch>
                  <a:fillRect l="-1247" t="-4918" b="-11475"/>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A4C1506B-9129-BF4F-A660-81C8E49D560C}"/>
              </a:ext>
            </a:extLst>
          </p:cNvPr>
          <p:cNvCxnSpPr>
            <a:cxnSpLocks/>
          </p:cNvCxnSpPr>
          <p:nvPr/>
        </p:nvCxnSpPr>
        <p:spPr>
          <a:xfrm flipH="1">
            <a:off x="1138310" y="3518188"/>
            <a:ext cx="3745924" cy="90001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E1FE7F1-00BB-E044-A0B1-AD9953231E1C}"/>
              </a:ext>
            </a:extLst>
          </p:cNvPr>
          <p:cNvCxnSpPr>
            <a:cxnSpLocks/>
          </p:cNvCxnSpPr>
          <p:nvPr/>
        </p:nvCxnSpPr>
        <p:spPr>
          <a:xfrm flipH="1" flipV="1">
            <a:off x="1138310" y="3626465"/>
            <a:ext cx="3739508" cy="888369"/>
          </a:xfrm>
          <a:prstGeom prst="line">
            <a:avLst/>
          </a:prstGeom>
          <a:ln w="1905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5" name="Rounded Rectangle 64">
                <a:extLst>
                  <a:ext uri="{FF2B5EF4-FFF2-40B4-BE49-F238E27FC236}">
                    <a16:creationId xmlns:a16="http://schemas.microsoft.com/office/drawing/2014/main" id="{8A7E26E3-5374-B54E-BDDB-FC3C04EC9664}"/>
                  </a:ext>
                </a:extLst>
              </p:cNvPr>
              <p:cNvSpPr/>
              <p:nvPr/>
            </p:nvSpPr>
            <p:spPr>
              <a:xfrm>
                <a:off x="259073" y="5223484"/>
                <a:ext cx="11486044" cy="1453332"/>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pPr algn="ctr"/>
                <a:r>
                  <a:rPr lang="en-US" sz="2400" dirty="0">
                    <a:solidFill>
                      <a:schemeClr val="tx1"/>
                    </a:solidFill>
                  </a:rPr>
                  <a:t>MinMax value = </a:t>
                </a:r>
                <a:r>
                  <a:rPr lang="en-US" sz="2400" dirty="0" err="1">
                    <a:solidFill>
                      <a:schemeClr val="tx1"/>
                    </a:solidFill>
                  </a:rPr>
                  <a:t>MaxMin</a:t>
                </a:r>
                <a:r>
                  <a:rPr lang="en-US" sz="2400" dirty="0">
                    <a:solidFill>
                      <a:schemeClr val="tx1"/>
                    </a:solidFill>
                  </a:rPr>
                  <a:t> value </a:t>
                </a:r>
                <a:r>
                  <a:rPr lang="en-US" sz="2400" dirty="0">
                    <a:solidFill>
                      <a:schemeClr val="bg2">
                        <a:lumMod val="50000"/>
                      </a:schemeClr>
                    </a:solidFill>
                  </a:rPr>
                  <a:t>(= Mixed Nash Equilibrium payoff)</a:t>
                </a:r>
              </a:p>
              <a:p>
                <a:pPr algn="ctr"/>
                <a:r>
                  <a:rPr lang="en-US" sz="2400" dirty="0">
                    <a:solidFill>
                      <a:schemeClr val="tx1"/>
                    </a:solidFill>
                  </a:rPr>
                  <a:t>Under some conditions, e.g.,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𝑋</m:t>
                    </m:r>
                  </m:oMath>
                </a14:m>
                <a:r>
                  <a:rPr lang="en-US" sz="2400" dirty="0">
                    <a:solidFill>
                      <a:schemeClr val="tx1"/>
                    </a:solidFill>
                  </a:rPr>
                  <a:t> and </a:t>
                </a:r>
                <a14:m>
                  <m:oMath xmlns:m="http://schemas.openxmlformats.org/officeDocument/2006/math">
                    <m:r>
                      <a:rPr lang="en-US" sz="2400" i="1" dirty="0">
                        <a:solidFill>
                          <a:schemeClr val="accent1"/>
                        </a:solidFill>
                        <a:latin typeface="Cambria Math" panose="02040503050406030204" pitchFamily="18" charset="0"/>
                        <a:ea typeface="Cambria Math" charset="0"/>
                        <a:cs typeface="Cambria Math" charset="0"/>
                      </a:rPr>
                      <m:t>𝑌</m:t>
                    </m:r>
                  </m:oMath>
                </a14:m>
                <a:r>
                  <a:rPr lang="en-US" sz="2400" dirty="0">
                    <a:solidFill>
                      <a:schemeClr val="tx1"/>
                    </a:solidFill>
                  </a:rPr>
                  <a:t> size or </a:t>
                </a:r>
                <a14:m>
                  <m:oMath xmlns:m="http://schemas.openxmlformats.org/officeDocument/2006/math">
                    <m:r>
                      <m:rPr>
                        <m:sty m:val="p"/>
                      </m:rPr>
                      <a:rPr lang="en-US" sz="2400" dirty="0">
                        <a:solidFill>
                          <a:schemeClr val="accent2"/>
                        </a:solidFill>
                        <a:latin typeface="Cambria Math" panose="02040503050406030204" pitchFamily="18" charset="0"/>
                        <a:ea typeface="Cambria Math" charset="0"/>
                        <a:cs typeface="Cambria Math" charset="0"/>
                      </a:rPr>
                      <m:t>Δ</m:t>
                    </m:r>
                    <m:d>
                      <m:dPr>
                        <m:ctrlPr>
                          <a:rPr lang="en-US" sz="2400" i="1" dirty="0">
                            <a:solidFill>
                              <a:schemeClr val="accent2"/>
                            </a:solidFill>
                            <a:latin typeface="Cambria Math" panose="02040503050406030204" pitchFamily="18" charset="0"/>
                            <a:ea typeface="Cambria Math" charset="0"/>
                            <a:cs typeface="Cambria Math" charset="0"/>
                          </a:rPr>
                        </m:ctrlPr>
                      </m:dPr>
                      <m:e>
                        <m:r>
                          <a:rPr lang="en-US" sz="2400" i="1" dirty="0">
                            <a:solidFill>
                              <a:schemeClr val="accent2"/>
                            </a:solidFill>
                            <a:latin typeface="Cambria Math" panose="02040503050406030204" pitchFamily="18" charset="0"/>
                            <a:ea typeface="Cambria Math" charset="0"/>
                            <a:cs typeface="Cambria Math" charset="0"/>
                          </a:rPr>
                          <m:t>𝑋</m:t>
                        </m:r>
                      </m:e>
                    </m:d>
                  </m:oMath>
                </a14:m>
                <a:r>
                  <a:rPr lang="en-US" sz="2400" dirty="0">
                    <a:solidFill>
                      <a:schemeClr val="tx1"/>
                    </a:solidFill>
                  </a:rPr>
                  <a:t> and </a:t>
                </a:r>
                <a14:m>
                  <m:oMath xmlns:m="http://schemas.openxmlformats.org/officeDocument/2006/math">
                    <m:r>
                      <m:rPr>
                        <m:sty m:val="p"/>
                      </m:rPr>
                      <a:rPr lang="en-US" sz="2400" dirty="0">
                        <a:solidFill>
                          <a:schemeClr val="accent1"/>
                        </a:solidFill>
                        <a:latin typeface="Cambria Math" panose="02040503050406030204" pitchFamily="18" charset="0"/>
                        <a:ea typeface="Cambria Math" charset="0"/>
                        <a:cs typeface="Cambria Math" charset="0"/>
                      </a:rPr>
                      <m:t>Δ</m:t>
                    </m:r>
                    <m:d>
                      <m:dPr>
                        <m:ctrlPr>
                          <a:rPr lang="en-US" sz="2400" i="1" dirty="0">
                            <a:solidFill>
                              <a:schemeClr val="accent1"/>
                            </a:solidFill>
                            <a:latin typeface="Cambria Math" panose="02040503050406030204" pitchFamily="18" charset="0"/>
                            <a:ea typeface="Cambria Math" charset="0"/>
                            <a:cs typeface="Cambria Math" charset="0"/>
                          </a:rPr>
                        </m:ctrlPr>
                      </m:dPr>
                      <m:e>
                        <m:r>
                          <a:rPr lang="en-US" sz="2400" i="1" dirty="0">
                            <a:solidFill>
                              <a:schemeClr val="accent1"/>
                            </a:solidFill>
                            <a:latin typeface="Cambria Math" panose="02040503050406030204" pitchFamily="18" charset="0"/>
                            <a:ea typeface="Cambria Math" charset="0"/>
                            <a:cs typeface="Cambria Math" charset="0"/>
                          </a:rPr>
                          <m:t>𝑌</m:t>
                        </m:r>
                      </m:e>
                    </m:d>
                  </m:oMath>
                </a14:m>
                <a:r>
                  <a:rPr lang="en-US" sz="2400" dirty="0">
                    <a:solidFill>
                      <a:schemeClr val="tx1"/>
                    </a:solidFill>
                  </a:rPr>
                  <a:t>compact,  </a:t>
                </a:r>
              </a:p>
            </p:txBody>
          </p:sp>
        </mc:Choice>
        <mc:Fallback xmlns="">
          <p:sp>
            <p:nvSpPr>
              <p:cNvPr id="65" name="Rounded Rectangle 64">
                <a:extLst>
                  <a:ext uri="{FF2B5EF4-FFF2-40B4-BE49-F238E27FC236}">
                    <a16:creationId xmlns:a16="http://schemas.microsoft.com/office/drawing/2014/main" id="{8A7E26E3-5374-B54E-BDDB-FC3C04EC9664}"/>
                  </a:ext>
                </a:extLst>
              </p:cNvPr>
              <p:cNvSpPr>
                <a:spLocks noRot="1" noChangeAspect="1" noMove="1" noResize="1" noEditPoints="1" noAdjustHandles="1" noChangeArrowheads="1" noChangeShapeType="1" noTextEdit="1"/>
              </p:cNvSpPr>
              <p:nvPr/>
            </p:nvSpPr>
            <p:spPr>
              <a:xfrm>
                <a:off x="259073" y="5223484"/>
                <a:ext cx="11486044" cy="1453332"/>
              </a:xfrm>
              <a:prstGeom prst="roundRect">
                <a:avLst>
                  <a:gd name="adj" fmla="val 12259"/>
                </a:avLst>
              </a:prstGeom>
              <a:blipFill>
                <a:blip r:embed="rId26"/>
                <a:stretch>
                  <a:fillRect/>
                </a:stretch>
              </a:blipFill>
              <a:ln w="25400">
                <a:solidFill>
                  <a:schemeClr val="accent3"/>
                </a:solidFill>
              </a:ln>
            </p:spPr>
            <p:txBody>
              <a:bodyPr/>
              <a:lstStyle/>
              <a:p>
                <a:r>
                  <a:rPr lang="en-US">
                    <a:noFill/>
                  </a:rPr>
                  <a:t> </a:t>
                </a:r>
              </a:p>
            </p:txBody>
          </p:sp>
        </mc:Fallback>
      </mc:AlternateContent>
      <p:sp>
        <p:nvSpPr>
          <p:cNvPr id="66" name="Rectangle 65">
            <a:extLst>
              <a:ext uri="{FF2B5EF4-FFF2-40B4-BE49-F238E27FC236}">
                <a16:creationId xmlns:a16="http://schemas.microsoft.com/office/drawing/2014/main" id="{1AB80691-88E3-8743-BF53-79417D71638C}"/>
              </a:ext>
            </a:extLst>
          </p:cNvPr>
          <p:cNvSpPr/>
          <p:nvPr/>
        </p:nvSpPr>
        <p:spPr>
          <a:xfrm>
            <a:off x="3341486" y="4988444"/>
            <a:ext cx="5191432" cy="400111"/>
          </a:xfrm>
          <a:prstGeom prst="rect">
            <a:avLst/>
          </a:prstGeom>
          <a:solidFill>
            <a:schemeClr val="bg1"/>
          </a:solidFill>
        </p:spPr>
        <p:txBody>
          <a:bodyPr wrap="none">
            <a:noAutofit/>
          </a:bodyPr>
          <a:lstStyle/>
          <a:p>
            <a:pPr algn="ctr"/>
            <a:r>
              <a:rPr lang="en-US" sz="2400" b="1" dirty="0">
                <a:solidFill>
                  <a:schemeClr val="accent3"/>
                </a:solidFill>
              </a:rPr>
              <a:t>Von Neumann’s </a:t>
            </a:r>
            <a:r>
              <a:rPr lang="en-US" sz="2400" b="1" dirty="0" err="1">
                <a:solidFill>
                  <a:schemeClr val="accent3"/>
                </a:solidFill>
              </a:rPr>
              <a:t>MinMax</a:t>
            </a:r>
            <a:r>
              <a:rPr lang="en-US" sz="2400" b="1" dirty="0">
                <a:solidFill>
                  <a:schemeClr val="accent3"/>
                </a:solidFill>
              </a:rPr>
              <a:t> </a:t>
            </a:r>
            <a:r>
              <a:rPr lang="en-US" sz="2400" b="1" dirty="0" err="1">
                <a:solidFill>
                  <a:schemeClr val="accent3"/>
                </a:solidFill>
              </a:rPr>
              <a:t>Theorm</a:t>
            </a:r>
            <a:endParaRPr lang="en-US" sz="2400" dirty="0">
              <a:solidFill>
                <a:schemeClr val="accent3"/>
              </a:solidFill>
            </a:endParaRPr>
          </a:p>
        </p:txBody>
      </p:sp>
      <p:cxnSp>
        <p:nvCxnSpPr>
          <p:cNvPr id="67" name="Straight Connector 66">
            <a:extLst>
              <a:ext uri="{FF2B5EF4-FFF2-40B4-BE49-F238E27FC236}">
                <a16:creationId xmlns:a16="http://schemas.microsoft.com/office/drawing/2014/main" id="{1AD21961-D9A7-1A41-B3D1-2CEA306F617D}"/>
              </a:ext>
            </a:extLst>
          </p:cNvPr>
          <p:cNvCxnSpPr>
            <a:cxnSpLocks/>
          </p:cNvCxnSpPr>
          <p:nvPr/>
        </p:nvCxnSpPr>
        <p:spPr>
          <a:xfrm flipH="1">
            <a:off x="325520" y="5251998"/>
            <a:ext cx="11419597" cy="137090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AFFD9703-201C-8947-ABDA-A7E3D17AD23B}"/>
              </a:ext>
            </a:extLst>
          </p:cNvPr>
          <p:cNvCxnSpPr>
            <a:cxnSpLocks/>
          </p:cNvCxnSpPr>
          <p:nvPr/>
        </p:nvCxnSpPr>
        <p:spPr>
          <a:xfrm flipH="1" flipV="1">
            <a:off x="325520" y="5251998"/>
            <a:ext cx="11419597" cy="1394017"/>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7036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B44E2-83F2-674E-9F2D-346D5BBBA07D}"/>
              </a:ext>
            </a:extLst>
          </p:cNvPr>
          <p:cNvSpPr>
            <a:spLocks noGrp="1"/>
          </p:cNvSpPr>
          <p:nvPr>
            <p:ph type="title"/>
          </p:nvPr>
        </p:nvSpPr>
        <p:spPr/>
        <p:txBody>
          <a:bodyPr/>
          <a:lstStyle/>
          <a:p>
            <a:r>
              <a:rPr lang="en-US" dirty="0"/>
              <a:t>It Matters Who Goes First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D5CB6EE-EC04-674D-9C5B-502FFB799152}"/>
                  </a:ext>
                </a:extLst>
              </p:cNvPr>
              <p:cNvSpPr txBox="1"/>
              <p:nvPr/>
            </p:nvSpPr>
            <p:spPr>
              <a:xfrm>
                <a:off x="1041235" y="6858000"/>
                <a:ext cx="11150765" cy="1131785"/>
              </a:xfrm>
              <a:prstGeom prst="rect">
                <a:avLst/>
              </a:prstGeom>
              <a:noFill/>
            </p:spPr>
            <p:txBody>
              <a:bodyPr wrap="square">
                <a:spAutoFit/>
              </a:bodyPr>
              <a:lstStyle/>
              <a:p>
                <a:pPr>
                  <a:lnSpc>
                    <a:spcPct val="150000"/>
                  </a:lnSpc>
                </a:pPr>
                <a14:m>
                  <m:oMath xmlns:m="http://schemas.openxmlformats.org/officeDocument/2006/math">
                    <m:d>
                      <m:dPr>
                        <m:ctrlPr>
                          <a:rPr lang="en-US" sz="2400" b="0" i="1" dirty="0" smtClean="0">
                            <a:solidFill>
                              <a:schemeClr val="accent2"/>
                            </a:solidFill>
                            <a:latin typeface="Cambria Math" panose="02040503050406030204" pitchFamily="18" charset="0"/>
                            <a:ea typeface="Cambria Math" charset="0"/>
                          </a:rPr>
                        </m:ctrlPr>
                      </m:dPr>
                      <m:e>
                        <m:r>
                          <a:rPr lang="en-US" sz="2400" i="1" dirty="0">
                            <a:solidFill>
                              <a:schemeClr val="accent2"/>
                            </a:solidFill>
                            <a:latin typeface="Cambria Math" panose="02040503050406030204" pitchFamily="18" charset="0"/>
                            <a:ea typeface="Cambria Math" charset="0"/>
                            <a:cs typeface="Cambria Math" charset="0"/>
                          </a:rPr>
                          <m:t>𝑃</m:t>
                        </m:r>
                        <m:r>
                          <a:rPr lang="en-US" sz="2400" i="1" dirty="0">
                            <a:solidFill>
                              <a:schemeClr val="accent2"/>
                            </a:solidFill>
                            <a:latin typeface="Cambria Math" panose="02040503050406030204" pitchFamily="18" charset="0"/>
                            <a:ea typeface="Cambria Math" charset="0"/>
                            <a:cs typeface="Cambria Math" charset="0"/>
                          </a:rPr>
                          <m:t>, </m:t>
                        </m:r>
                        <m:r>
                          <a:rPr lang="en-US" sz="2400" i="1" dirty="0">
                            <a:solidFill>
                              <a:schemeClr val="accent1"/>
                            </a:solidFill>
                            <a:latin typeface="Cambria Math" panose="02040503050406030204" pitchFamily="18" charset="0"/>
                            <a:ea typeface="Cambria Math" charset="0"/>
                            <a:cs typeface="Cambria Math" charset="0"/>
                          </a:rPr>
                          <m:t>𝑄</m:t>
                        </m:r>
                      </m:e>
                    </m:d>
                  </m:oMath>
                </a14:m>
                <a:r>
                  <a:rPr lang="en-US" sz="2400" dirty="0">
                    <a:ea typeface="Cambria Math" charset="0"/>
                  </a:rPr>
                  <a:t> is a </a:t>
                </a:r>
                <a:r>
                  <a:rPr lang="en-US" sz="2400" b="1" dirty="0">
                    <a:ea typeface="Cambria Math" charset="0"/>
                  </a:rPr>
                  <a:t>Nash equilibrium </a:t>
                </a:r>
                <a:r>
                  <a:rPr lang="en-US" sz="2400" dirty="0">
                    <a:ea typeface="Cambria Math" charset="0"/>
                  </a:rPr>
                  <a:t>if         </a:t>
                </a:r>
                <a:r>
                  <a:rPr lang="en-US" sz="2400" dirty="0">
                    <a:ea typeface="Cambria Math" charset="0"/>
                    <a:cs typeface="Cambria Math" charset="0"/>
                  </a:rPr>
                  <a:t>can’t improve their utility by unilaterally changing </a:t>
                </a:r>
                <a14:m>
                  <m:oMath xmlns:m="http://schemas.openxmlformats.org/officeDocument/2006/math">
                    <m:r>
                      <a:rPr lang="en-US" sz="2400" i="1" dirty="0">
                        <a:solidFill>
                          <a:schemeClr val="accent2"/>
                        </a:solidFill>
                        <a:latin typeface="Cambria Math" panose="02040503050406030204" pitchFamily="18" charset="0"/>
                        <a:ea typeface="Cambria Math" charset="0"/>
                        <a:cs typeface="Cambria Math" charset="0"/>
                      </a:rPr>
                      <m:t>𝑃</m:t>
                    </m:r>
                  </m:oMath>
                </a14:m>
                <a:r>
                  <a:rPr lang="en-US" sz="2400" dirty="0"/>
                  <a:t>, and         </a:t>
                </a:r>
                <a:r>
                  <a:rPr lang="en-US" sz="2400" dirty="0">
                    <a:ea typeface="Cambria Math" charset="0"/>
                    <a:cs typeface="Cambria Math" charset="0"/>
                  </a:rPr>
                  <a:t>can’t improve their utility by changing </a:t>
                </a:r>
                <a14:m>
                  <m:oMath xmlns:m="http://schemas.openxmlformats.org/officeDocument/2006/math">
                    <m:r>
                      <a:rPr lang="en-US" sz="2400" i="1" dirty="0">
                        <a:solidFill>
                          <a:schemeClr val="accent1"/>
                        </a:solidFill>
                        <a:latin typeface="Cambria Math" panose="02040503050406030204" pitchFamily="18" charset="0"/>
                        <a:ea typeface="Cambria Math" charset="0"/>
                        <a:cs typeface="Cambria Math" charset="0"/>
                      </a:rPr>
                      <m:t>𝑄</m:t>
                    </m:r>
                  </m:oMath>
                </a14:m>
                <a:r>
                  <a:rPr lang="en-US" sz="2400" dirty="0">
                    <a:ea typeface="Cambria Math" charset="0"/>
                    <a:cs typeface="Cambria Math" charset="0"/>
                  </a:rPr>
                  <a:t>.</a:t>
                </a:r>
                <a:endParaRPr lang="en-US" sz="2400" dirty="0"/>
              </a:p>
            </p:txBody>
          </p:sp>
        </mc:Choice>
        <mc:Fallback xmlns="">
          <p:sp>
            <p:nvSpPr>
              <p:cNvPr id="6" name="TextBox 5">
                <a:extLst>
                  <a:ext uri="{FF2B5EF4-FFF2-40B4-BE49-F238E27FC236}">
                    <a16:creationId xmlns:a16="http://schemas.microsoft.com/office/drawing/2014/main" id="{6D5CB6EE-EC04-674D-9C5B-502FFB799152}"/>
                  </a:ext>
                </a:extLst>
              </p:cNvPr>
              <p:cNvSpPr txBox="1">
                <a:spLocks noRot="1" noChangeAspect="1" noMove="1" noResize="1" noEditPoints="1" noAdjustHandles="1" noChangeArrowheads="1" noChangeShapeType="1" noTextEdit="1"/>
              </p:cNvSpPr>
              <p:nvPr/>
            </p:nvSpPr>
            <p:spPr>
              <a:xfrm>
                <a:off x="1041235" y="6858000"/>
                <a:ext cx="11150765" cy="1131785"/>
              </a:xfrm>
              <a:prstGeom prst="rect">
                <a:avLst/>
              </a:prstGeom>
              <a:blipFill>
                <a:blip r:embed="rId2"/>
                <a:stretch>
                  <a:fillRect l="-910"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8E6FB47-8D31-784A-B943-39707A5E1D7F}"/>
                  </a:ext>
                </a:extLst>
              </p:cNvPr>
              <p:cNvSpPr txBox="1"/>
              <p:nvPr/>
            </p:nvSpPr>
            <p:spPr>
              <a:xfrm>
                <a:off x="426719" y="1122319"/>
                <a:ext cx="10516584" cy="461665"/>
              </a:xfrm>
              <a:prstGeom prst="rect">
                <a:avLst/>
              </a:prstGeom>
              <a:noFill/>
            </p:spPr>
            <p:txBody>
              <a:bodyPr wrap="square">
                <a:spAutoFit/>
              </a:bodyPr>
              <a:lstStyle/>
              <a:p>
                <a:pPr marL="0" indent="0">
                  <a:buNone/>
                </a:pPr>
                <a:r>
                  <a:rPr lang="en-US" sz="2400" u="sng" dirty="0"/>
                  <a:t>Mixed Strategies:</a:t>
                </a:r>
                <a:r>
                  <a:rPr lang="en-US" sz="2400" dirty="0"/>
                  <a:t>          </a:t>
                </a:r>
                <a:r>
                  <a:rPr lang="en-US" sz="2400" dirty="0">
                    <a:ea typeface="Cambria Math" charset="0"/>
                    <a:cs typeface="Cambria Math" charset="0"/>
                  </a:rPr>
                  <a:t>picks</a:t>
                </a:r>
                <a:r>
                  <a:rPr lang="en-US" sz="2400" dirty="0">
                    <a:solidFill>
                      <a:srgbClr val="C00000"/>
                    </a:solidFill>
                    <a:ea typeface="Cambria Math" charset="0"/>
                    <a:cs typeface="Cambria Math" charset="0"/>
                  </a:rPr>
                  <a:t>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𝑃</m:t>
                    </m:r>
                    <m:r>
                      <a:rPr lang="en-US" sz="2400" b="0" i="1" dirty="0" smtClean="0">
                        <a:solidFill>
                          <a:schemeClr val="accent2"/>
                        </a:solidFill>
                        <a:latin typeface="Cambria Math" panose="02040503050406030204" pitchFamily="18" charset="0"/>
                        <a:ea typeface="Cambria Math" charset="0"/>
                        <a:cs typeface="Cambria Math" charset="0"/>
                      </a:rPr>
                      <m:t>∈</m:t>
                    </m:r>
                    <m:r>
                      <m:rPr>
                        <m:sty m:val="p"/>
                      </m:rPr>
                      <a:rPr lang="en-US" sz="2400" b="0" i="0" dirty="0" smtClean="0">
                        <a:solidFill>
                          <a:schemeClr val="accent2"/>
                        </a:solidFill>
                        <a:latin typeface="Cambria Math" panose="02040503050406030204" pitchFamily="18" charset="0"/>
                        <a:ea typeface="Cambria Math" charset="0"/>
                        <a:cs typeface="Cambria Math" charset="0"/>
                      </a:rPr>
                      <m:t>Δ</m:t>
                    </m:r>
                    <m:r>
                      <a:rPr lang="en-US" sz="2400" b="0" i="1" dirty="0" smtClean="0">
                        <a:solidFill>
                          <a:schemeClr val="accent2"/>
                        </a:solidFill>
                        <a:latin typeface="Cambria Math" panose="02040503050406030204" pitchFamily="18" charset="0"/>
                        <a:ea typeface="Cambria Math" charset="0"/>
                        <a:cs typeface="Cambria Math" charset="0"/>
                      </a:rPr>
                      <m:t>(</m:t>
                    </m:r>
                    <m:r>
                      <a:rPr lang="en-US" sz="2400" b="0" i="1" dirty="0" smtClean="0">
                        <a:solidFill>
                          <a:schemeClr val="accent2"/>
                        </a:solidFill>
                        <a:latin typeface="Cambria Math" panose="02040503050406030204" pitchFamily="18" charset="0"/>
                        <a:ea typeface="Cambria Math" charset="0"/>
                        <a:cs typeface="Cambria Math" charset="0"/>
                      </a:rPr>
                      <m:t>𝑋</m:t>
                    </m:r>
                    <m:r>
                      <a:rPr lang="en-US" sz="2400" b="0" i="1" dirty="0" smtClean="0">
                        <a:solidFill>
                          <a:schemeClr val="accent2"/>
                        </a:solidFill>
                        <a:latin typeface="Cambria Math" panose="02040503050406030204" pitchFamily="18" charset="0"/>
                        <a:ea typeface="Cambria Math" charset="0"/>
                        <a:cs typeface="Cambria Math" charset="0"/>
                      </a:rPr>
                      <m:t>)</m:t>
                    </m:r>
                  </m:oMath>
                </a14:m>
                <a:r>
                  <a:rPr lang="en-US" sz="2400" dirty="0"/>
                  <a:t> and      </a:t>
                </a:r>
                <a14:m>
                  <m:oMath xmlns:m="http://schemas.openxmlformats.org/officeDocument/2006/math">
                    <m:r>
                      <a:rPr lang="en-US" sz="2400" b="0" i="0" dirty="0" smtClean="0">
                        <a:solidFill>
                          <a:schemeClr val="accent1"/>
                        </a:solidFill>
                        <a:latin typeface="Cambria Math" panose="02040503050406030204" pitchFamily="18" charset="0"/>
                        <a:ea typeface="Cambria Math" charset="0"/>
                        <a:cs typeface="Cambria Math" charset="0"/>
                      </a:rPr>
                      <m:t>  </m:t>
                    </m:r>
                    <m:r>
                      <a:rPr lang="en-US" sz="2400" b="0" i="0" dirty="0" smtClean="0">
                        <a:solidFill>
                          <a:schemeClr val="tx1"/>
                        </a:solidFill>
                        <a:latin typeface="Cambria Math" panose="02040503050406030204" pitchFamily="18" charset="0"/>
                        <a:ea typeface="Cambria Math" charset="0"/>
                        <a:cs typeface="Cambria Math" charset="0"/>
                      </a:rPr>
                      <m:t> </m:t>
                    </m:r>
                    <m:r>
                      <m:rPr>
                        <m:sty m:val="p"/>
                      </m:rPr>
                      <a:rPr lang="en-US" sz="2400" b="0" i="0" dirty="0" smtClean="0">
                        <a:solidFill>
                          <a:schemeClr val="tx1"/>
                        </a:solidFill>
                        <a:latin typeface="Cambria Math" panose="02040503050406030204" pitchFamily="18" charset="0"/>
                        <a:ea typeface="Cambria Math" charset="0"/>
                        <a:cs typeface="Cambria Math" charset="0"/>
                      </a:rPr>
                      <m:t>picks</m:t>
                    </m:r>
                    <m:r>
                      <a:rPr lang="en-US" sz="2400" b="0" i="0" dirty="0" smtClean="0">
                        <a:solidFill>
                          <a:schemeClr val="tx1"/>
                        </a:solidFill>
                        <a:latin typeface="Cambria Math" panose="02040503050406030204" pitchFamily="18" charset="0"/>
                        <a:ea typeface="Cambria Math" charset="0"/>
                        <a:cs typeface="Cambria Math" charset="0"/>
                      </a:rPr>
                      <m:t> </m:t>
                    </m:r>
                    <m:r>
                      <a:rPr lang="en-US" sz="2400" b="0" i="1" dirty="0" smtClean="0">
                        <a:solidFill>
                          <a:schemeClr val="accent1"/>
                        </a:solidFill>
                        <a:latin typeface="Cambria Math" panose="02040503050406030204" pitchFamily="18" charset="0"/>
                        <a:ea typeface="Cambria Math" charset="0"/>
                        <a:cs typeface="Cambria Math" charset="0"/>
                      </a:rPr>
                      <m:t>𝑄</m:t>
                    </m:r>
                    <m:r>
                      <a:rPr lang="en-US" sz="2400" b="0" i="1" dirty="0" smtClean="0">
                        <a:solidFill>
                          <a:schemeClr val="accent1"/>
                        </a:solidFill>
                        <a:latin typeface="Cambria Math" panose="02040503050406030204" pitchFamily="18" charset="0"/>
                        <a:ea typeface="Cambria Math" charset="0"/>
                        <a:cs typeface="Cambria Math" charset="0"/>
                      </a:rPr>
                      <m:t>∈</m:t>
                    </m:r>
                    <m:r>
                      <m:rPr>
                        <m:sty m:val="p"/>
                      </m:rPr>
                      <a:rPr lang="en-US" sz="2400" b="0" i="0" dirty="0" smtClean="0">
                        <a:solidFill>
                          <a:schemeClr val="accent1"/>
                        </a:solidFill>
                        <a:latin typeface="Cambria Math" panose="02040503050406030204" pitchFamily="18" charset="0"/>
                        <a:ea typeface="Cambria Math" charset="0"/>
                        <a:cs typeface="Cambria Math" charset="0"/>
                      </a:rPr>
                      <m:t>Δ</m:t>
                    </m:r>
                    <m:d>
                      <m:dPr>
                        <m:ctrlPr>
                          <a:rPr lang="en-US" sz="2400" i="1" dirty="0" smtClean="0">
                            <a:solidFill>
                              <a:schemeClr val="accent1"/>
                            </a:solidFill>
                            <a:latin typeface="Cambria Math" panose="02040503050406030204" pitchFamily="18" charset="0"/>
                            <a:ea typeface="Cambria Math" charset="0"/>
                            <a:cs typeface="Cambria Math" charset="0"/>
                          </a:rPr>
                        </m:ctrlPr>
                      </m:dPr>
                      <m:e>
                        <m:r>
                          <a:rPr lang="en-US" sz="2400" b="0" i="1" dirty="0" smtClean="0">
                            <a:solidFill>
                              <a:schemeClr val="accent1"/>
                            </a:solidFill>
                            <a:latin typeface="Cambria Math" panose="02040503050406030204" pitchFamily="18" charset="0"/>
                            <a:ea typeface="Cambria Math" charset="0"/>
                            <a:cs typeface="Cambria Math" charset="0"/>
                          </a:rPr>
                          <m:t>𝑌</m:t>
                        </m:r>
                      </m:e>
                    </m:d>
                    <m:r>
                      <a:rPr lang="en-US" sz="2400" b="0" i="1" dirty="0" smtClean="0">
                        <a:solidFill>
                          <a:srgbClr val="C00000"/>
                        </a:solidFill>
                        <a:latin typeface="Cambria Math" panose="02040503050406030204" pitchFamily="18" charset="0"/>
                        <a:ea typeface="Cambria Math" charset="0"/>
                        <a:cs typeface="Cambria Math" charset="0"/>
                      </a:rPr>
                      <m:t>.</m:t>
                    </m:r>
                  </m:oMath>
                </a14:m>
                <a:endParaRPr lang="en-US" sz="2400" dirty="0"/>
              </a:p>
            </p:txBody>
          </p:sp>
        </mc:Choice>
        <mc:Fallback xmlns="">
          <p:sp>
            <p:nvSpPr>
              <p:cNvPr id="10" name="TextBox 9">
                <a:extLst>
                  <a:ext uri="{FF2B5EF4-FFF2-40B4-BE49-F238E27FC236}">
                    <a16:creationId xmlns:a16="http://schemas.microsoft.com/office/drawing/2014/main" id="{A8E6FB47-8D31-784A-B943-39707A5E1D7F}"/>
                  </a:ext>
                </a:extLst>
              </p:cNvPr>
              <p:cNvSpPr txBox="1">
                <a:spLocks noRot="1" noChangeAspect="1" noMove="1" noResize="1" noEditPoints="1" noAdjustHandles="1" noChangeArrowheads="1" noChangeShapeType="1" noTextEdit="1"/>
              </p:cNvSpPr>
              <p:nvPr/>
            </p:nvSpPr>
            <p:spPr>
              <a:xfrm>
                <a:off x="426719" y="1122319"/>
                <a:ext cx="10516584" cy="461665"/>
              </a:xfrm>
              <a:prstGeom prst="rect">
                <a:avLst/>
              </a:prstGeom>
              <a:blipFill>
                <a:blip r:embed="rId3"/>
                <a:stretch>
                  <a:fillRect l="-965" t="-10811" b="-27027"/>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D2DBDE62-5E58-6046-8158-591D78854514}"/>
              </a:ext>
            </a:extLst>
          </p:cNvPr>
          <p:cNvGrpSpPr/>
          <p:nvPr/>
        </p:nvGrpSpPr>
        <p:grpSpPr>
          <a:xfrm>
            <a:off x="5312166" y="6881006"/>
            <a:ext cx="363901" cy="528305"/>
            <a:chOff x="2139430" y="2120157"/>
            <a:chExt cx="440320" cy="639249"/>
          </a:xfrm>
        </p:grpSpPr>
        <p:sp>
          <p:nvSpPr>
            <p:cNvPr id="12" name="Oval 11">
              <a:extLst>
                <a:ext uri="{FF2B5EF4-FFF2-40B4-BE49-F238E27FC236}">
                  <a16:creationId xmlns:a16="http://schemas.microsoft.com/office/drawing/2014/main" id="{78027A95-8F5D-5B45-85A8-CAFD72FA40EB}"/>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3" name="Freeform 12">
              <a:extLst>
                <a:ext uri="{FF2B5EF4-FFF2-40B4-BE49-F238E27FC236}">
                  <a16:creationId xmlns:a16="http://schemas.microsoft.com/office/drawing/2014/main" id="{829FA288-6F99-F147-A0E1-0F634B9BCDE1}"/>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B0AF99E-E6A9-2241-9CB8-47E789D1160F}"/>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6585399D-CAE7-B847-8269-43D5D6BE01CB}"/>
              </a:ext>
            </a:extLst>
          </p:cNvPr>
          <p:cNvGrpSpPr/>
          <p:nvPr/>
        </p:nvGrpSpPr>
        <p:grpSpPr>
          <a:xfrm>
            <a:off x="3340016" y="7453557"/>
            <a:ext cx="363901" cy="564742"/>
            <a:chOff x="3448776" y="1264627"/>
            <a:chExt cx="440320" cy="683338"/>
          </a:xfrm>
        </p:grpSpPr>
        <p:sp>
          <p:nvSpPr>
            <p:cNvPr id="16" name="Oval 15">
              <a:extLst>
                <a:ext uri="{FF2B5EF4-FFF2-40B4-BE49-F238E27FC236}">
                  <a16:creationId xmlns:a16="http://schemas.microsoft.com/office/drawing/2014/main" id="{07AFCAF5-F0BB-2645-AC5E-B34053B72BBA}"/>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7" name="Freeform 16">
              <a:extLst>
                <a:ext uri="{FF2B5EF4-FFF2-40B4-BE49-F238E27FC236}">
                  <a16:creationId xmlns:a16="http://schemas.microsoft.com/office/drawing/2014/main" id="{EFB89447-DFDC-594D-8644-1E18A2E52085}"/>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CE6DFF6-7DDE-514E-A34F-8631FFA5853B}"/>
                    </a:ext>
                  </a:extLst>
                </p:cNvPr>
                <p:cNvSpPr txBox="1"/>
                <p:nvPr/>
              </p:nvSpPr>
              <p:spPr>
                <a:xfrm>
                  <a:off x="3495152" y="1541701"/>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495152" y="1541701"/>
                  <a:ext cx="360598" cy="406264"/>
                </a:xfrm>
                <a:prstGeom prst="rect">
                  <a:avLst/>
                </a:prstGeom>
                <a:blipFill rotWithShape="0">
                  <a:blip r:embed="rId13"/>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8FD749DA-EFA5-1C46-B2F9-4C28317BBE77}"/>
              </a:ext>
            </a:extLst>
          </p:cNvPr>
          <p:cNvGrpSpPr/>
          <p:nvPr/>
        </p:nvGrpSpPr>
        <p:grpSpPr>
          <a:xfrm>
            <a:off x="2907450" y="1049155"/>
            <a:ext cx="363901" cy="528305"/>
            <a:chOff x="2139430" y="2120157"/>
            <a:chExt cx="440320" cy="639249"/>
          </a:xfrm>
        </p:grpSpPr>
        <p:sp>
          <p:nvSpPr>
            <p:cNvPr id="28" name="Oval 27">
              <a:extLst>
                <a:ext uri="{FF2B5EF4-FFF2-40B4-BE49-F238E27FC236}">
                  <a16:creationId xmlns:a16="http://schemas.microsoft.com/office/drawing/2014/main" id="{FEAB8C08-7601-3041-9C02-71DEE02E9CD3}"/>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29" name="Freeform 28">
              <a:extLst>
                <a:ext uri="{FF2B5EF4-FFF2-40B4-BE49-F238E27FC236}">
                  <a16:creationId xmlns:a16="http://schemas.microsoft.com/office/drawing/2014/main" id="{232AD3BA-9356-6B40-8416-ED1C3B0D5B28}"/>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98B9D5A6-C979-4F47-85D7-BE0DA02B5552}"/>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5E19AA3B-499F-734E-9DD3-7A1035F81E14}"/>
              </a:ext>
            </a:extLst>
          </p:cNvPr>
          <p:cNvGrpSpPr/>
          <p:nvPr/>
        </p:nvGrpSpPr>
        <p:grpSpPr>
          <a:xfrm>
            <a:off x="6002101" y="1030393"/>
            <a:ext cx="363901" cy="538616"/>
            <a:chOff x="3448776" y="1264627"/>
            <a:chExt cx="440320" cy="651726"/>
          </a:xfrm>
        </p:grpSpPr>
        <p:sp>
          <p:nvSpPr>
            <p:cNvPr id="32" name="Oval 31">
              <a:extLst>
                <a:ext uri="{FF2B5EF4-FFF2-40B4-BE49-F238E27FC236}">
                  <a16:creationId xmlns:a16="http://schemas.microsoft.com/office/drawing/2014/main" id="{9518ACE0-FCFA-BE46-B400-89B27B5D294B}"/>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Freeform 32">
              <a:extLst>
                <a:ext uri="{FF2B5EF4-FFF2-40B4-BE49-F238E27FC236}">
                  <a16:creationId xmlns:a16="http://schemas.microsoft.com/office/drawing/2014/main" id="{8141EDB4-7A11-FD4D-955A-B9005731F2AB}"/>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9EAAE99-404E-8F4D-8350-9F31578E51B9}"/>
                    </a:ext>
                  </a:extLst>
                </p:cNvPr>
                <p:cNvSpPr txBox="1"/>
                <p:nvPr/>
              </p:nvSpPr>
              <p:spPr>
                <a:xfrm>
                  <a:off x="3495152" y="1510089"/>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34" name="TextBox 33">
                  <a:extLst>
                    <a:ext uri="{FF2B5EF4-FFF2-40B4-BE49-F238E27FC236}">
                      <a16:creationId xmlns:a16="http://schemas.microsoft.com/office/drawing/2014/main" id="{89EAAE99-404E-8F4D-8350-9F31578E51B9}"/>
                    </a:ext>
                  </a:extLst>
                </p:cNvPr>
                <p:cNvSpPr txBox="1">
                  <a:spLocks noRot="1" noChangeAspect="1" noMove="1" noResize="1" noEditPoints="1" noAdjustHandles="1" noChangeArrowheads="1" noChangeShapeType="1" noTextEdit="1"/>
                </p:cNvSpPr>
                <p:nvPr/>
              </p:nvSpPr>
              <p:spPr>
                <a:xfrm>
                  <a:off x="3495152" y="1510089"/>
                  <a:ext cx="360598" cy="406264"/>
                </a:xfrm>
                <a:prstGeom prst="rect">
                  <a:avLst/>
                </a:prstGeom>
                <a:blipFill>
                  <a:blip r:embed="rId14"/>
                  <a:stretch>
                    <a:fillRect b="-3571"/>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BE2E525A-1FE5-0648-A517-5B37FF7C735A}"/>
                  </a:ext>
                </a:extLst>
              </p:cNvPr>
              <p:cNvSpPr txBox="1"/>
              <p:nvPr/>
            </p:nvSpPr>
            <p:spPr>
              <a:xfrm>
                <a:off x="9718766" y="2163141"/>
                <a:ext cx="1528354" cy="523220"/>
              </a:xfrm>
              <a:prstGeom prst="rect">
                <a:avLst/>
              </a:prstGeom>
              <a:solidFill>
                <a:schemeClr val="bg1"/>
              </a:solidFill>
            </p:spPr>
            <p:txBody>
              <a:bodyPr wrap="square" rtlCol="0">
                <a:spAutoFit/>
              </a:bodyPr>
              <a:lstStyle/>
              <a:p>
                <a14:m>
                  <m:oMath xmlns:m="http://schemas.openxmlformats.org/officeDocument/2006/math">
                    <m:r>
                      <m:rPr>
                        <m:sty m:val="p"/>
                      </m:rPr>
                      <a:rPr lang="en-US" sz="2800" b="0" i="0" dirty="0" smtClean="0">
                        <a:solidFill>
                          <a:srgbClr val="C00000"/>
                        </a:solidFill>
                        <a:latin typeface="Cambria Math" panose="02040503050406030204" pitchFamily="18" charset="0"/>
                      </a:rPr>
                      <m:t>L</m:t>
                    </m:r>
                    <m:r>
                      <a:rPr lang="en-US" sz="2800" b="0" i="0" dirty="0" smtClean="0">
                        <a:solidFill>
                          <a:srgbClr val="C00000"/>
                        </a:solidFill>
                        <a:latin typeface="Cambria Math" panose="02040503050406030204" pitchFamily="18" charset="0"/>
                      </a:rPr>
                      <m:t> </m:t>
                    </m:r>
                  </m:oMath>
                </a14:m>
                <a:r>
                  <a:rPr lang="en-US" sz="2800" dirty="0">
                    <a:solidFill>
                      <a:srgbClr val="C00000"/>
                    </a:solidFill>
                  </a:rPr>
                  <a:t>        R</a:t>
                </a:r>
              </a:p>
            </p:txBody>
          </p:sp>
        </mc:Choice>
        <mc:Fallback xmlns="">
          <p:sp>
            <p:nvSpPr>
              <p:cNvPr id="57" name="TextBox 56">
                <a:extLst>
                  <a:ext uri="{FF2B5EF4-FFF2-40B4-BE49-F238E27FC236}">
                    <a16:creationId xmlns:a16="http://schemas.microsoft.com/office/drawing/2014/main" id="{BE2E525A-1FE5-0648-A517-5B37FF7C735A}"/>
                  </a:ext>
                </a:extLst>
              </p:cNvPr>
              <p:cNvSpPr txBox="1">
                <a:spLocks noRot="1" noChangeAspect="1" noMove="1" noResize="1" noEditPoints="1" noAdjustHandles="1" noChangeArrowheads="1" noChangeShapeType="1" noTextEdit="1"/>
              </p:cNvSpPr>
              <p:nvPr/>
            </p:nvSpPr>
            <p:spPr>
              <a:xfrm>
                <a:off x="9718766" y="2163141"/>
                <a:ext cx="1528354" cy="523220"/>
              </a:xfrm>
              <a:prstGeom prst="rect">
                <a:avLst/>
              </a:prstGeom>
              <a:blipFill>
                <a:blip r:embed="rId15"/>
                <a:stretch>
                  <a:fillRect l="-2479" t="-11905" b="-30952"/>
                </a:stretch>
              </a:blipFill>
            </p:spPr>
            <p:txBody>
              <a:bodyPr/>
              <a:lstStyle/>
              <a:p>
                <a:r>
                  <a:rPr lang="en-US">
                    <a:noFill/>
                  </a:rPr>
                  <a:t> </a:t>
                </a:r>
              </a:p>
            </p:txBody>
          </p:sp>
        </mc:Fallback>
      </mc:AlternateContent>
      <p:sp>
        <p:nvSpPr>
          <p:cNvPr id="60" name="TextBox 59">
            <a:extLst>
              <a:ext uri="{FF2B5EF4-FFF2-40B4-BE49-F238E27FC236}">
                <a16:creationId xmlns:a16="http://schemas.microsoft.com/office/drawing/2014/main" id="{71CD34DD-8CD6-1C4D-9627-7322D7D6B983}"/>
              </a:ext>
            </a:extLst>
          </p:cNvPr>
          <p:cNvSpPr txBox="1"/>
          <p:nvPr/>
        </p:nvSpPr>
        <p:spPr>
          <a:xfrm>
            <a:off x="9051977" y="3027184"/>
            <a:ext cx="327816" cy="1384995"/>
          </a:xfrm>
          <a:prstGeom prst="rect">
            <a:avLst/>
          </a:prstGeom>
          <a:solidFill>
            <a:schemeClr val="bg1"/>
          </a:solidFill>
        </p:spPr>
        <p:txBody>
          <a:bodyPr wrap="square" rtlCol="0">
            <a:spAutoFit/>
          </a:bodyPr>
          <a:lstStyle/>
          <a:p>
            <a:r>
              <a:rPr lang="en-US" sz="2800" b="0" dirty="0">
                <a:solidFill>
                  <a:srgbClr val="022DAC"/>
                </a:solidFill>
              </a:rPr>
              <a:t>U</a:t>
            </a:r>
          </a:p>
          <a:p>
            <a:endParaRPr lang="en-US" sz="2800" dirty="0">
              <a:solidFill>
                <a:srgbClr val="022DAC"/>
              </a:solidFill>
            </a:endParaRPr>
          </a:p>
          <a:p>
            <a:r>
              <a:rPr lang="en-US" sz="2800" dirty="0">
                <a:solidFill>
                  <a:srgbClr val="022DAC"/>
                </a:solidFill>
              </a:rPr>
              <a:t>D</a:t>
            </a:r>
          </a:p>
        </p:txBody>
      </p:sp>
      <p:grpSp>
        <p:nvGrpSpPr>
          <p:cNvPr id="61" name="Group 60">
            <a:extLst>
              <a:ext uri="{FF2B5EF4-FFF2-40B4-BE49-F238E27FC236}">
                <a16:creationId xmlns:a16="http://schemas.microsoft.com/office/drawing/2014/main" id="{B9E07112-8041-B442-A5D9-9F277F69F84B}"/>
              </a:ext>
            </a:extLst>
          </p:cNvPr>
          <p:cNvGrpSpPr/>
          <p:nvPr/>
        </p:nvGrpSpPr>
        <p:grpSpPr>
          <a:xfrm>
            <a:off x="8585111" y="3459887"/>
            <a:ext cx="400291" cy="581135"/>
            <a:chOff x="2139430" y="2120157"/>
            <a:chExt cx="440320" cy="639249"/>
          </a:xfrm>
        </p:grpSpPr>
        <p:sp>
          <p:nvSpPr>
            <p:cNvPr id="62" name="Oval 61">
              <a:extLst>
                <a:ext uri="{FF2B5EF4-FFF2-40B4-BE49-F238E27FC236}">
                  <a16:creationId xmlns:a16="http://schemas.microsoft.com/office/drawing/2014/main" id="{AEFCDD3D-A5B9-924A-B304-0AC7717A8E13}"/>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3" name="Freeform 62">
              <a:extLst>
                <a:ext uri="{FF2B5EF4-FFF2-40B4-BE49-F238E27FC236}">
                  <a16:creationId xmlns:a16="http://schemas.microsoft.com/office/drawing/2014/main" id="{CAC0C73E-5576-C04C-AD32-0C519B3F8AFC}"/>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9017493-00BE-9442-9F4D-704D2AD4E6D5}"/>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6"/>
                  <a:stretch>
                    <a:fillRect/>
                  </a:stretch>
                </a:blipFill>
              </p:spPr>
              <p:txBody>
                <a:bodyPr/>
                <a:lstStyle/>
                <a:p>
                  <a:r>
                    <a:rPr lang="en-US">
                      <a:noFill/>
                    </a:rPr>
                    <a:t> </a:t>
                  </a:r>
                </a:p>
              </p:txBody>
            </p:sp>
          </mc:Fallback>
        </mc:AlternateContent>
      </p:grpSp>
      <p:grpSp>
        <p:nvGrpSpPr>
          <p:cNvPr id="65" name="Group 64">
            <a:extLst>
              <a:ext uri="{FF2B5EF4-FFF2-40B4-BE49-F238E27FC236}">
                <a16:creationId xmlns:a16="http://schemas.microsoft.com/office/drawing/2014/main" id="{F2C72AE9-5668-9C46-8FE6-7A8A77D7ACF1}"/>
              </a:ext>
            </a:extLst>
          </p:cNvPr>
          <p:cNvGrpSpPr/>
          <p:nvPr/>
        </p:nvGrpSpPr>
        <p:grpSpPr>
          <a:xfrm>
            <a:off x="10273843" y="1642221"/>
            <a:ext cx="400291" cy="621216"/>
            <a:chOff x="3448776" y="1264627"/>
            <a:chExt cx="440320" cy="683338"/>
          </a:xfrm>
        </p:grpSpPr>
        <p:sp>
          <p:nvSpPr>
            <p:cNvPr id="66" name="Oval 65">
              <a:extLst>
                <a:ext uri="{FF2B5EF4-FFF2-40B4-BE49-F238E27FC236}">
                  <a16:creationId xmlns:a16="http://schemas.microsoft.com/office/drawing/2014/main" id="{70A65DCF-7C2C-7941-9D2C-207D5625F936}"/>
                </a:ext>
              </a:extLst>
            </p:cNvPr>
            <p:cNvSpPr/>
            <p:nvPr/>
          </p:nvSpPr>
          <p:spPr bwMode="auto">
            <a:xfrm>
              <a:off x="3530774" y="1264627"/>
              <a:ext cx="278423" cy="286811"/>
            </a:xfrm>
            <a:prstGeom prst="ellipse">
              <a:avLst/>
            </a:pr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67" name="Freeform 66">
              <a:extLst>
                <a:ext uri="{FF2B5EF4-FFF2-40B4-BE49-F238E27FC236}">
                  <a16:creationId xmlns:a16="http://schemas.microsoft.com/office/drawing/2014/main" id="{33A22199-98F0-DE42-8B32-A65E19091832}"/>
                </a:ext>
              </a:extLst>
            </p:cNvPr>
            <p:cNvSpPr/>
            <p:nvPr/>
          </p:nvSpPr>
          <p:spPr bwMode="auto">
            <a:xfrm>
              <a:off x="3448776" y="1572007"/>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C00000"/>
            </a:solidFill>
            <a:ln w="254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5E182BB-1F3B-5540-8FA5-5EAEAE1BCD2E}"/>
                    </a:ext>
                  </a:extLst>
                </p:cNvPr>
                <p:cNvSpPr txBox="1"/>
                <p:nvPr/>
              </p:nvSpPr>
              <p:spPr>
                <a:xfrm>
                  <a:off x="3495152" y="1541701"/>
                  <a:ext cx="360598" cy="406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charset="0"/>
                          </a:rPr>
                          <m:t>𝟐</m:t>
                        </m:r>
                      </m:oMath>
                    </m:oMathPara>
                  </a14:m>
                  <a:endParaRPr lang="en-US" b="1" dirty="0">
                    <a:solidFill>
                      <a:schemeClr val="bg1"/>
                    </a:solidFill>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3495152" y="1541701"/>
                  <a:ext cx="360598" cy="406264"/>
                </a:xfrm>
                <a:prstGeom prst="rect">
                  <a:avLst/>
                </a:prstGeom>
                <a:blipFill rotWithShape="0">
                  <a:blip r:embed="rId17"/>
                  <a:stretch>
                    <a:fillRect/>
                  </a:stretch>
                </a:blipFill>
              </p:spPr>
              <p:txBody>
                <a:bodyPr/>
                <a:lstStyle/>
                <a:p>
                  <a:r>
                    <a:rPr lang="en-US">
                      <a:noFill/>
                    </a:rPr>
                    <a:t> </a:t>
                  </a:r>
                </a:p>
              </p:txBody>
            </p:sp>
          </mc:Fallback>
        </mc:AlternateContent>
      </p:grpSp>
      <p:sp>
        <p:nvSpPr>
          <p:cNvPr id="69" name="TextBox 68">
            <a:extLst>
              <a:ext uri="{FF2B5EF4-FFF2-40B4-BE49-F238E27FC236}">
                <a16:creationId xmlns:a16="http://schemas.microsoft.com/office/drawing/2014/main" id="{28B16261-6B64-CF45-9603-132180C4396B}"/>
              </a:ext>
            </a:extLst>
          </p:cNvPr>
          <p:cNvSpPr txBox="1"/>
          <p:nvPr/>
        </p:nvSpPr>
        <p:spPr>
          <a:xfrm>
            <a:off x="369797" y="2641027"/>
            <a:ext cx="6100354" cy="461665"/>
          </a:xfrm>
          <a:prstGeom prst="rect">
            <a:avLst/>
          </a:prstGeom>
          <a:noFill/>
        </p:spPr>
        <p:txBody>
          <a:bodyPr wrap="square">
            <a:spAutoFit/>
          </a:bodyPr>
          <a:lstStyle/>
          <a:p>
            <a:r>
              <a:rPr lang="en-US" sz="2400" u="sng" dirty="0"/>
              <a:t>What is the Nash Equilibrium?</a:t>
            </a:r>
          </a:p>
        </p:txBody>
      </p:sp>
      <p:grpSp>
        <p:nvGrpSpPr>
          <p:cNvPr id="70" name="Group 69">
            <a:extLst>
              <a:ext uri="{FF2B5EF4-FFF2-40B4-BE49-F238E27FC236}">
                <a16:creationId xmlns:a16="http://schemas.microsoft.com/office/drawing/2014/main" id="{13E183B8-0DAB-ED4C-9216-16320C0B080C}"/>
              </a:ext>
            </a:extLst>
          </p:cNvPr>
          <p:cNvGrpSpPr/>
          <p:nvPr/>
        </p:nvGrpSpPr>
        <p:grpSpPr>
          <a:xfrm>
            <a:off x="1557621" y="4354236"/>
            <a:ext cx="363901" cy="528305"/>
            <a:chOff x="2139430" y="2120157"/>
            <a:chExt cx="440320" cy="639249"/>
          </a:xfrm>
        </p:grpSpPr>
        <p:sp>
          <p:nvSpPr>
            <p:cNvPr id="71" name="Oval 70">
              <a:extLst>
                <a:ext uri="{FF2B5EF4-FFF2-40B4-BE49-F238E27FC236}">
                  <a16:creationId xmlns:a16="http://schemas.microsoft.com/office/drawing/2014/main" id="{C8DECB08-DCDB-DF4F-B7C5-52C09A6EA19E}"/>
                </a:ext>
              </a:extLst>
            </p:cNvPr>
            <p:cNvSpPr/>
            <p:nvPr/>
          </p:nvSpPr>
          <p:spPr bwMode="auto">
            <a:xfrm>
              <a:off x="2220378" y="2120157"/>
              <a:ext cx="278422" cy="286811"/>
            </a:xfrm>
            <a:prstGeom prst="ellipse">
              <a:avLst/>
            </a:pr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2" name="Freeform 71">
              <a:extLst>
                <a:ext uri="{FF2B5EF4-FFF2-40B4-BE49-F238E27FC236}">
                  <a16:creationId xmlns:a16="http://schemas.microsoft.com/office/drawing/2014/main" id="{9715D2B6-A43A-AE4D-81D0-128B6771C2AF}"/>
                </a:ext>
              </a:extLst>
            </p:cNvPr>
            <p:cNvSpPr/>
            <p:nvPr/>
          </p:nvSpPr>
          <p:spPr bwMode="auto">
            <a:xfrm>
              <a:off x="2139430" y="2413105"/>
              <a:ext cx="440320" cy="280183"/>
            </a:xfrm>
            <a:custGeom>
              <a:avLst/>
              <a:gdLst>
                <a:gd name="connsiteX0" fmla="*/ 779369 w 2636036"/>
                <a:gd name="connsiteY0" fmla="*/ 187706 h 1868248"/>
                <a:gd name="connsiteX1" fmla="*/ 71446 w 2636036"/>
                <a:gd name="connsiteY1" fmla="*/ 1614613 h 1868248"/>
                <a:gd name="connsiteX2" fmla="*/ 2567611 w 2636036"/>
                <a:gd name="connsiteY2" fmla="*/ 1732600 h 1868248"/>
                <a:gd name="connsiteX3" fmla="*/ 1833878 w 2636036"/>
                <a:gd name="connsiteY3" fmla="*/ 184019 h 1868248"/>
                <a:gd name="connsiteX4" fmla="*/ 779369 w 2636036"/>
                <a:gd name="connsiteY4" fmla="*/ 187706 h 1868248"/>
                <a:gd name="connsiteX0" fmla="*/ 700328 w 2556995"/>
                <a:gd name="connsiteY0" fmla="*/ 189732 h 1882429"/>
                <a:gd name="connsiteX1" fmla="*/ 77208 w 2556995"/>
                <a:gd name="connsiteY1" fmla="*/ 1649823 h 1882429"/>
                <a:gd name="connsiteX2" fmla="*/ 2488570 w 2556995"/>
                <a:gd name="connsiteY2" fmla="*/ 1734626 h 1882429"/>
                <a:gd name="connsiteX3" fmla="*/ 1754837 w 2556995"/>
                <a:gd name="connsiteY3" fmla="*/ 186045 h 1882429"/>
                <a:gd name="connsiteX4" fmla="*/ 700328 w 2556995"/>
                <a:gd name="connsiteY4" fmla="*/ 189732 h 1882429"/>
                <a:gd name="connsiteX0" fmla="*/ 724289 w 2580956"/>
                <a:gd name="connsiteY0" fmla="*/ 189507 h 1880780"/>
                <a:gd name="connsiteX1" fmla="*/ 75360 w 2580956"/>
                <a:gd name="connsiteY1" fmla="*/ 1645911 h 1880780"/>
                <a:gd name="connsiteX2" fmla="*/ 2512531 w 2580956"/>
                <a:gd name="connsiteY2" fmla="*/ 1734401 h 1880780"/>
                <a:gd name="connsiteX3" fmla="*/ 1778798 w 2580956"/>
                <a:gd name="connsiteY3" fmla="*/ 185820 h 1880780"/>
                <a:gd name="connsiteX4" fmla="*/ 724289 w 2580956"/>
                <a:gd name="connsiteY4" fmla="*/ 189507 h 1880780"/>
                <a:gd name="connsiteX0" fmla="*/ 730062 w 2586729"/>
                <a:gd name="connsiteY0" fmla="*/ 162481 h 1853754"/>
                <a:gd name="connsiteX1" fmla="*/ 81133 w 2586729"/>
                <a:gd name="connsiteY1" fmla="*/ 1618885 h 1853754"/>
                <a:gd name="connsiteX2" fmla="*/ 2518304 w 2586729"/>
                <a:gd name="connsiteY2" fmla="*/ 1707375 h 1853754"/>
                <a:gd name="connsiteX3" fmla="*/ 1784571 w 2586729"/>
                <a:gd name="connsiteY3" fmla="*/ 158794 h 1853754"/>
                <a:gd name="connsiteX4" fmla="*/ 730062 w 2586729"/>
                <a:gd name="connsiteY4" fmla="*/ 162481 h 1853754"/>
                <a:gd name="connsiteX0" fmla="*/ 756853 w 2613520"/>
                <a:gd name="connsiteY0" fmla="*/ 162481 h 1884356"/>
                <a:gd name="connsiteX1" fmla="*/ 107924 w 2613520"/>
                <a:gd name="connsiteY1" fmla="*/ 1618885 h 1884356"/>
                <a:gd name="connsiteX2" fmla="*/ 2545095 w 2613520"/>
                <a:gd name="connsiteY2" fmla="*/ 1707375 h 1884356"/>
                <a:gd name="connsiteX3" fmla="*/ 1811362 w 2613520"/>
                <a:gd name="connsiteY3" fmla="*/ 158794 h 1884356"/>
                <a:gd name="connsiteX4" fmla="*/ 756853 w 2613520"/>
                <a:gd name="connsiteY4" fmla="*/ 162481 h 1884356"/>
                <a:gd name="connsiteX0" fmla="*/ 662728 w 2601376"/>
                <a:gd name="connsiteY0" fmla="*/ 191174 h 1828192"/>
                <a:gd name="connsiteX1" fmla="*/ 94915 w 2601376"/>
                <a:gd name="connsiteY1" fmla="*/ 1595958 h 1828192"/>
                <a:gd name="connsiteX2" fmla="*/ 2532086 w 2601376"/>
                <a:gd name="connsiteY2" fmla="*/ 1684448 h 1828192"/>
                <a:gd name="connsiteX3" fmla="*/ 1798353 w 2601376"/>
                <a:gd name="connsiteY3" fmla="*/ 135867 h 1828192"/>
                <a:gd name="connsiteX4" fmla="*/ 662728 w 2601376"/>
                <a:gd name="connsiteY4" fmla="*/ 191174 h 1828192"/>
                <a:gd name="connsiteX0" fmla="*/ 736288 w 2585458"/>
                <a:gd name="connsiteY0" fmla="*/ 166572 h 1850091"/>
                <a:gd name="connsiteX1" fmla="*/ 79984 w 2585458"/>
                <a:gd name="connsiteY1" fmla="*/ 1615601 h 1850091"/>
                <a:gd name="connsiteX2" fmla="*/ 2517155 w 2585458"/>
                <a:gd name="connsiteY2" fmla="*/ 1704091 h 1850091"/>
                <a:gd name="connsiteX3" fmla="*/ 1783422 w 2585458"/>
                <a:gd name="connsiteY3" fmla="*/ 155510 h 1850091"/>
                <a:gd name="connsiteX4" fmla="*/ 736288 w 2585458"/>
                <a:gd name="connsiteY4" fmla="*/ 166572 h 1850091"/>
                <a:gd name="connsiteX0" fmla="*/ 895463 w 2744633"/>
                <a:gd name="connsiteY0" fmla="*/ 166572 h 1801508"/>
                <a:gd name="connsiteX1" fmla="*/ 165417 w 2744633"/>
                <a:gd name="connsiteY1" fmla="*/ 1342755 h 1801508"/>
                <a:gd name="connsiteX2" fmla="*/ 239159 w 2744633"/>
                <a:gd name="connsiteY2" fmla="*/ 1615601 h 1801508"/>
                <a:gd name="connsiteX3" fmla="*/ 2676330 w 2744633"/>
                <a:gd name="connsiteY3" fmla="*/ 1704091 h 1801508"/>
                <a:gd name="connsiteX4" fmla="*/ 1942597 w 2744633"/>
                <a:gd name="connsiteY4" fmla="*/ 155510 h 1801508"/>
                <a:gd name="connsiteX5" fmla="*/ 895463 w 2744633"/>
                <a:gd name="connsiteY5" fmla="*/ 166572 h 180150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915229 w 2764399"/>
                <a:gd name="connsiteY0" fmla="*/ 173219 h 1810388"/>
                <a:gd name="connsiteX1" fmla="*/ 144625 w 2764399"/>
                <a:gd name="connsiteY1" fmla="*/ 1279348 h 1810388"/>
                <a:gd name="connsiteX2" fmla="*/ 258925 w 2764399"/>
                <a:gd name="connsiteY2" fmla="*/ 1622248 h 1810388"/>
                <a:gd name="connsiteX3" fmla="*/ 2696096 w 2764399"/>
                <a:gd name="connsiteY3" fmla="*/ 1710738 h 1810388"/>
                <a:gd name="connsiteX4" fmla="*/ 1962363 w 2764399"/>
                <a:gd name="connsiteY4" fmla="*/ 162157 h 1810388"/>
                <a:gd name="connsiteX5" fmla="*/ 915229 w 2764399"/>
                <a:gd name="connsiteY5" fmla="*/ 173219 h 1810388"/>
                <a:gd name="connsiteX0" fmla="*/ 861529 w 2710699"/>
                <a:gd name="connsiteY0" fmla="*/ 173219 h 1810388"/>
                <a:gd name="connsiteX1" fmla="*/ 90925 w 2710699"/>
                <a:gd name="connsiteY1" fmla="*/ 1279348 h 1810388"/>
                <a:gd name="connsiteX2" fmla="*/ 205225 w 2710699"/>
                <a:gd name="connsiteY2" fmla="*/ 1622248 h 1810388"/>
                <a:gd name="connsiteX3" fmla="*/ 2642396 w 2710699"/>
                <a:gd name="connsiteY3" fmla="*/ 1710738 h 1810388"/>
                <a:gd name="connsiteX4" fmla="*/ 1908663 w 2710699"/>
                <a:gd name="connsiteY4" fmla="*/ 162157 h 1810388"/>
                <a:gd name="connsiteX5" fmla="*/ 861529 w 2710699"/>
                <a:gd name="connsiteY5" fmla="*/ 173219 h 1810388"/>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73219 h 1804892"/>
                <a:gd name="connsiteX1" fmla="*/ 0 w 2619774"/>
                <a:gd name="connsiteY1" fmla="*/ 1279348 h 1804892"/>
                <a:gd name="connsiteX2" fmla="*/ 114300 w 2619774"/>
                <a:gd name="connsiteY2" fmla="*/ 1622248 h 1804892"/>
                <a:gd name="connsiteX3" fmla="*/ 2551471 w 2619774"/>
                <a:gd name="connsiteY3" fmla="*/ 1710738 h 1804892"/>
                <a:gd name="connsiteX4" fmla="*/ 1817738 w 2619774"/>
                <a:gd name="connsiteY4" fmla="*/ 162157 h 1804892"/>
                <a:gd name="connsiteX5" fmla="*/ 770604 w 2619774"/>
                <a:gd name="connsiteY5" fmla="*/ 173219 h 1804892"/>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165982 h 1797655"/>
                <a:gd name="connsiteX1" fmla="*/ 0 w 2619774"/>
                <a:gd name="connsiteY1" fmla="*/ 1272111 h 1797655"/>
                <a:gd name="connsiteX2" fmla="*/ 114300 w 2619774"/>
                <a:gd name="connsiteY2" fmla="*/ 1615011 h 1797655"/>
                <a:gd name="connsiteX3" fmla="*/ 2551471 w 2619774"/>
                <a:gd name="connsiteY3" fmla="*/ 1703501 h 1797655"/>
                <a:gd name="connsiteX4" fmla="*/ 1817738 w 2619774"/>
                <a:gd name="connsiteY4" fmla="*/ 154920 h 1797655"/>
                <a:gd name="connsiteX5" fmla="*/ 770604 w 2619774"/>
                <a:gd name="connsiteY5" fmla="*/ 165982 h 1797655"/>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86113 h 1717786"/>
                <a:gd name="connsiteX1" fmla="*/ 0 w 2619774"/>
                <a:gd name="connsiteY1" fmla="*/ 1192242 h 1717786"/>
                <a:gd name="connsiteX2" fmla="*/ 114300 w 2619774"/>
                <a:gd name="connsiteY2" fmla="*/ 1535142 h 1717786"/>
                <a:gd name="connsiteX3" fmla="*/ 2551471 w 2619774"/>
                <a:gd name="connsiteY3" fmla="*/ 1623632 h 1717786"/>
                <a:gd name="connsiteX4" fmla="*/ 1817738 w 2619774"/>
                <a:gd name="connsiteY4" fmla="*/ 75051 h 1717786"/>
                <a:gd name="connsiteX5" fmla="*/ 770604 w 2619774"/>
                <a:gd name="connsiteY5" fmla="*/ 86113 h 1717786"/>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19774"/>
                <a:gd name="connsiteY0" fmla="*/ 11062 h 1642735"/>
                <a:gd name="connsiteX1" fmla="*/ 0 w 2619774"/>
                <a:gd name="connsiteY1" fmla="*/ 1117191 h 1642735"/>
                <a:gd name="connsiteX2" fmla="*/ 114300 w 2619774"/>
                <a:gd name="connsiteY2" fmla="*/ 1460091 h 1642735"/>
                <a:gd name="connsiteX3" fmla="*/ 2551471 w 2619774"/>
                <a:gd name="connsiteY3" fmla="*/ 1548581 h 1642735"/>
                <a:gd name="connsiteX4" fmla="*/ 1817738 w 2619774"/>
                <a:gd name="connsiteY4" fmla="*/ 0 h 1642735"/>
                <a:gd name="connsiteX5" fmla="*/ 770604 w 2619774"/>
                <a:gd name="connsiteY5" fmla="*/ 11062 h 1642735"/>
                <a:gd name="connsiteX0" fmla="*/ 770604 w 2636629"/>
                <a:gd name="connsiteY0" fmla="*/ 11062 h 1642735"/>
                <a:gd name="connsiteX1" fmla="*/ 0 w 2636629"/>
                <a:gd name="connsiteY1" fmla="*/ 1117191 h 1642735"/>
                <a:gd name="connsiteX2" fmla="*/ 114300 w 2636629"/>
                <a:gd name="connsiteY2" fmla="*/ 1460091 h 1642735"/>
                <a:gd name="connsiteX3" fmla="*/ 2551471 w 2636629"/>
                <a:gd name="connsiteY3" fmla="*/ 1548581 h 1642735"/>
                <a:gd name="connsiteX4" fmla="*/ 1817738 w 2636629"/>
                <a:gd name="connsiteY4" fmla="*/ 0 h 1642735"/>
                <a:gd name="connsiteX5" fmla="*/ 770604 w 2636629"/>
                <a:gd name="connsiteY5" fmla="*/ 11062 h 1642735"/>
                <a:gd name="connsiteX0" fmla="*/ 850449 w 2584368"/>
                <a:gd name="connsiteY0" fmla="*/ 11062 h 1585333"/>
                <a:gd name="connsiteX1" fmla="*/ 79845 w 2584368"/>
                <a:gd name="connsiteY1" fmla="*/ 1117191 h 1585333"/>
                <a:gd name="connsiteX2" fmla="*/ 194145 w 2584368"/>
                <a:gd name="connsiteY2" fmla="*/ 1460091 h 1585333"/>
                <a:gd name="connsiteX3" fmla="*/ 2480145 w 2584368"/>
                <a:gd name="connsiteY3" fmla="*/ 1467465 h 1585333"/>
                <a:gd name="connsiteX4" fmla="*/ 1897583 w 2584368"/>
                <a:gd name="connsiteY4" fmla="*/ 0 h 1585333"/>
                <a:gd name="connsiteX5" fmla="*/ 850449 w 2584368"/>
                <a:gd name="connsiteY5" fmla="*/ 11062 h 1585333"/>
                <a:gd name="connsiteX0" fmla="*/ 850449 w 2719127"/>
                <a:gd name="connsiteY0" fmla="*/ 11062 h 1501801"/>
                <a:gd name="connsiteX1" fmla="*/ 79845 w 2719127"/>
                <a:gd name="connsiteY1" fmla="*/ 1117191 h 1501801"/>
                <a:gd name="connsiteX2" fmla="*/ 194145 w 2719127"/>
                <a:gd name="connsiteY2" fmla="*/ 1460091 h 1501801"/>
                <a:gd name="connsiteX3" fmla="*/ 2480145 w 2719127"/>
                <a:gd name="connsiteY3" fmla="*/ 1467465 h 1501801"/>
                <a:gd name="connsiteX4" fmla="*/ 2583383 w 2719127"/>
                <a:gd name="connsiteY4" fmla="*/ 1201993 h 1501801"/>
                <a:gd name="connsiteX5" fmla="*/ 1897583 w 2719127"/>
                <a:gd name="connsiteY5" fmla="*/ 0 h 1501801"/>
                <a:gd name="connsiteX6" fmla="*/ 850449 w 2719127"/>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692131"/>
                <a:gd name="connsiteY0" fmla="*/ 11062 h 1501801"/>
                <a:gd name="connsiteX1" fmla="*/ 79845 w 2692131"/>
                <a:gd name="connsiteY1" fmla="*/ 1117191 h 1501801"/>
                <a:gd name="connsiteX2" fmla="*/ 194145 w 2692131"/>
                <a:gd name="connsiteY2" fmla="*/ 1460091 h 1501801"/>
                <a:gd name="connsiteX3" fmla="*/ 2480145 w 2692131"/>
                <a:gd name="connsiteY3" fmla="*/ 1467465 h 1501801"/>
                <a:gd name="connsiteX4" fmla="*/ 2583383 w 2692131"/>
                <a:gd name="connsiteY4" fmla="*/ 1201993 h 1501801"/>
                <a:gd name="connsiteX5" fmla="*/ 1897583 w 2692131"/>
                <a:gd name="connsiteY5" fmla="*/ 0 h 1501801"/>
                <a:gd name="connsiteX6" fmla="*/ 850449 w 2692131"/>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50449 w 2719364"/>
                <a:gd name="connsiteY0" fmla="*/ 11062 h 1501801"/>
                <a:gd name="connsiteX1" fmla="*/ 79845 w 2719364"/>
                <a:gd name="connsiteY1" fmla="*/ 1117191 h 1501801"/>
                <a:gd name="connsiteX2" fmla="*/ 194145 w 2719364"/>
                <a:gd name="connsiteY2" fmla="*/ 1460091 h 1501801"/>
                <a:gd name="connsiteX3" fmla="*/ 2480145 w 2719364"/>
                <a:gd name="connsiteY3" fmla="*/ 1467465 h 1501801"/>
                <a:gd name="connsiteX4" fmla="*/ 2649751 w 2719364"/>
                <a:gd name="connsiteY4" fmla="*/ 1154061 h 1501801"/>
                <a:gd name="connsiteX5" fmla="*/ 1897583 w 2719364"/>
                <a:gd name="connsiteY5" fmla="*/ 0 h 1501801"/>
                <a:gd name="connsiteX6" fmla="*/ 850449 w 2719364"/>
                <a:gd name="connsiteY6" fmla="*/ 11062 h 1501801"/>
                <a:gd name="connsiteX0" fmla="*/ 839389 w 2650129"/>
                <a:gd name="connsiteY0" fmla="*/ 11062 h 1582976"/>
                <a:gd name="connsiteX1" fmla="*/ 68785 w 2650129"/>
                <a:gd name="connsiteY1" fmla="*/ 1117191 h 1582976"/>
                <a:gd name="connsiteX2" fmla="*/ 183085 w 2650129"/>
                <a:gd name="connsiteY2" fmla="*/ 1460091 h 1582976"/>
                <a:gd name="connsiteX3" fmla="*/ 2317914 w 2650129"/>
                <a:gd name="connsiteY3" fmla="*/ 1570704 h 1582976"/>
                <a:gd name="connsiteX4" fmla="*/ 2638691 w 2650129"/>
                <a:gd name="connsiteY4" fmla="*/ 1154061 h 1582976"/>
                <a:gd name="connsiteX5" fmla="*/ 1886523 w 2650129"/>
                <a:gd name="connsiteY5" fmla="*/ 0 h 1582976"/>
                <a:gd name="connsiteX6" fmla="*/ 839389 w 2650129"/>
                <a:gd name="connsiteY6" fmla="*/ 11062 h 1582976"/>
                <a:gd name="connsiteX0" fmla="*/ 770604 w 2581344"/>
                <a:gd name="connsiteY0" fmla="*/ 11062 h 1618227"/>
                <a:gd name="connsiteX1" fmla="*/ 0 w 2581344"/>
                <a:gd name="connsiteY1" fmla="*/ 1117191 h 1618227"/>
                <a:gd name="connsiteX2" fmla="*/ 331838 w 2581344"/>
                <a:gd name="connsiteY2" fmla="*/ 1574391 h 1618227"/>
                <a:gd name="connsiteX3" fmla="*/ 2249129 w 2581344"/>
                <a:gd name="connsiteY3" fmla="*/ 1570704 h 1618227"/>
                <a:gd name="connsiteX4" fmla="*/ 2569906 w 2581344"/>
                <a:gd name="connsiteY4" fmla="*/ 1154061 h 1618227"/>
                <a:gd name="connsiteX5" fmla="*/ 1817738 w 2581344"/>
                <a:gd name="connsiteY5" fmla="*/ 0 h 1618227"/>
                <a:gd name="connsiteX6" fmla="*/ 770604 w 2581344"/>
                <a:gd name="connsiteY6" fmla="*/ 11062 h 1618227"/>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35683"/>
                <a:gd name="connsiteX1" fmla="*/ 0 w 2581344"/>
                <a:gd name="connsiteY1" fmla="*/ 1117191 h 1635683"/>
                <a:gd name="connsiteX2" fmla="*/ 331838 w 2581344"/>
                <a:gd name="connsiteY2" fmla="*/ 1574391 h 1635683"/>
                <a:gd name="connsiteX3" fmla="*/ 2249129 w 2581344"/>
                <a:gd name="connsiteY3" fmla="*/ 1570704 h 1635683"/>
                <a:gd name="connsiteX4" fmla="*/ 2569906 w 2581344"/>
                <a:gd name="connsiteY4" fmla="*/ 1154061 h 1635683"/>
                <a:gd name="connsiteX5" fmla="*/ 1817738 w 2581344"/>
                <a:gd name="connsiteY5" fmla="*/ 0 h 1635683"/>
                <a:gd name="connsiteX6" fmla="*/ 770604 w 2581344"/>
                <a:gd name="connsiteY6" fmla="*/ 11062 h 1635683"/>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4628"/>
                <a:gd name="connsiteX1" fmla="*/ 0 w 2581344"/>
                <a:gd name="connsiteY1" fmla="*/ 1117191 h 1604628"/>
                <a:gd name="connsiteX2" fmla="*/ 331838 w 2581344"/>
                <a:gd name="connsiteY2" fmla="*/ 1574391 h 1604628"/>
                <a:gd name="connsiteX3" fmla="*/ 2249129 w 2581344"/>
                <a:gd name="connsiteY3" fmla="*/ 1570704 h 1604628"/>
                <a:gd name="connsiteX4" fmla="*/ 2569906 w 2581344"/>
                <a:gd name="connsiteY4" fmla="*/ 1154061 h 1604628"/>
                <a:gd name="connsiteX5" fmla="*/ 1817738 w 2581344"/>
                <a:gd name="connsiteY5" fmla="*/ 0 h 1604628"/>
                <a:gd name="connsiteX6" fmla="*/ 770604 w 2581344"/>
                <a:gd name="connsiteY6" fmla="*/ 11062 h 1604628"/>
                <a:gd name="connsiteX0" fmla="*/ 770604 w 2581344"/>
                <a:gd name="connsiteY0" fmla="*/ 11062 h 1602051"/>
                <a:gd name="connsiteX1" fmla="*/ 0 w 2581344"/>
                <a:gd name="connsiteY1" fmla="*/ 1117191 h 1602051"/>
                <a:gd name="connsiteX2" fmla="*/ 331838 w 2581344"/>
                <a:gd name="connsiteY2" fmla="*/ 1574391 h 1602051"/>
                <a:gd name="connsiteX3" fmla="*/ 2249129 w 2581344"/>
                <a:gd name="connsiteY3" fmla="*/ 1570704 h 1602051"/>
                <a:gd name="connsiteX4" fmla="*/ 2569906 w 2581344"/>
                <a:gd name="connsiteY4" fmla="*/ 1154061 h 1602051"/>
                <a:gd name="connsiteX5" fmla="*/ 1817738 w 2581344"/>
                <a:gd name="connsiteY5" fmla="*/ 0 h 1602051"/>
                <a:gd name="connsiteX6" fmla="*/ 770604 w 2581344"/>
                <a:gd name="connsiteY6" fmla="*/ 11062 h 1602051"/>
                <a:gd name="connsiteX0" fmla="*/ 770604 w 2577361"/>
                <a:gd name="connsiteY0" fmla="*/ 11062 h 1602051"/>
                <a:gd name="connsiteX1" fmla="*/ 0 w 2577361"/>
                <a:gd name="connsiteY1" fmla="*/ 1117191 h 1602051"/>
                <a:gd name="connsiteX2" fmla="*/ 331838 w 2577361"/>
                <a:gd name="connsiteY2" fmla="*/ 1574391 h 1602051"/>
                <a:gd name="connsiteX3" fmla="*/ 2249129 w 2577361"/>
                <a:gd name="connsiteY3" fmla="*/ 1570704 h 1602051"/>
                <a:gd name="connsiteX4" fmla="*/ 2569906 w 2577361"/>
                <a:gd name="connsiteY4" fmla="*/ 1154061 h 1602051"/>
                <a:gd name="connsiteX5" fmla="*/ 1817738 w 2577361"/>
                <a:gd name="connsiteY5" fmla="*/ 0 h 1602051"/>
                <a:gd name="connsiteX6" fmla="*/ 770604 w 2577361"/>
                <a:gd name="connsiteY6" fmla="*/ 11062 h 1602051"/>
                <a:gd name="connsiteX0" fmla="*/ 770604 w 2573712"/>
                <a:gd name="connsiteY0" fmla="*/ 11062 h 1602051"/>
                <a:gd name="connsiteX1" fmla="*/ 0 w 2573712"/>
                <a:gd name="connsiteY1" fmla="*/ 1117191 h 1602051"/>
                <a:gd name="connsiteX2" fmla="*/ 331838 w 2573712"/>
                <a:gd name="connsiteY2" fmla="*/ 1574391 h 1602051"/>
                <a:gd name="connsiteX3" fmla="*/ 2249129 w 2573712"/>
                <a:gd name="connsiteY3" fmla="*/ 1570704 h 1602051"/>
                <a:gd name="connsiteX4" fmla="*/ 2569906 w 2573712"/>
                <a:gd name="connsiteY4" fmla="*/ 1154061 h 1602051"/>
                <a:gd name="connsiteX5" fmla="*/ 1817738 w 2573712"/>
                <a:gd name="connsiteY5" fmla="*/ 0 h 1602051"/>
                <a:gd name="connsiteX6" fmla="*/ 770604 w 2573712"/>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69906"/>
                <a:gd name="connsiteY0" fmla="*/ 11062 h 1602051"/>
                <a:gd name="connsiteX1" fmla="*/ 0 w 2569906"/>
                <a:gd name="connsiteY1" fmla="*/ 1117191 h 1602051"/>
                <a:gd name="connsiteX2" fmla="*/ 331838 w 2569906"/>
                <a:gd name="connsiteY2" fmla="*/ 1574391 h 1602051"/>
                <a:gd name="connsiteX3" fmla="*/ 2249129 w 2569906"/>
                <a:gd name="connsiteY3" fmla="*/ 1570704 h 1602051"/>
                <a:gd name="connsiteX4" fmla="*/ 2569906 w 2569906"/>
                <a:gd name="connsiteY4" fmla="*/ 1154061 h 1602051"/>
                <a:gd name="connsiteX5" fmla="*/ 1817738 w 2569906"/>
                <a:gd name="connsiteY5" fmla="*/ 0 h 1602051"/>
                <a:gd name="connsiteX6" fmla="*/ 770604 w 2569906"/>
                <a:gd name="connsiteY6" fmla="*/ 11062 h 1602051"/>
                <a:gd name="connsiteX0" fmla="*/ 770604 w 2570282"/>
                <a:gd name="connsiteY0" fmla="*/ 11062 h 1602051"/>
                <a:gd name="connsiteX1" fmla="*/ 0 w 2570282"/>
                <a:gd name="connsiteY1" fmla="*/ 1117191 h 1602051"/>
                <a:gd name="connsiteX2" fmla="*/ 331838 w 2570282"/>
                <a:gd name="connsiteY2" fmla="*/ 1574391 h 1602051"/>
                <a:gd name="connsiteX3" fmla="*/ 2249129 w 2570282"/>
                <a:gd name="connsiteY3" fmla="*/ 1570704 h 1602051"/>
                <a:gd name="connsiteX4" fmla="*/ 2569906 w 2570282"/>
                <a:gd name="connsiteY4" fmla="*/ 1154061 h 1602051"/>
                <a:gd name="connsiteX5" fmla="*/ 1817738 w 2570282"/>
                <a:gd name="connsiteY5" fmla="*/ 0 h 1602051"/>
                <a:gd name="connsiteX6" fmla="*/ 770604 w 2570282"/>
                <a:gd name="connsiteY6" fmla="*/ 11062 h 1602051"/>
                <a:gd name="connsiteX0" fmla="*/ 770604 w 2569918"/>
                <a:gd name="connsiteY0" fmla="*/ 11062 h 1602051"/>
                <a:gd name="connsiteX1" fmla="*/ 0 w 2569918"/>
                <a:gd name="connsiteY1" fmla="*/ 1117191 h 1602051"/>
                <a:gd name="connsiteX2" fmla="*/ 331838 w 2569918"/>
                <a:gd name="connsiteY2" fmla="*/ 1574391 h 1602051"/>
                <a:gd name="connsiteX3" fmla="*/ 2249129 w 2569918"/>
                <a:gd name="connsiteY3" fmla="*/ 1570704 h 1602051"/>
                <a:gd name="connsiteX4" fmla="*/ 2569906 w 2569918"/>
                <a:gd name="connsiteY4" fmla="*/ 1154061 h 1602051"/>
                <a:gd name="connsiteX5" fmla="*/ 1817738 w 2569918"/>
                <a:gd name="connsiteY5" fmla="*/ 0 h 1602051"/>
                <a:gd name="connsiteX6" fmla="*/ 770604 w 2569918"/>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 name="connsiteX0" fmla="*/ 770604 w 2570429"/>
                <a:gd name="connsiteY0" fmla="*/ 11062 h 1602051"/>
                <a:gd name="connsiteX1" fmla="*/ 0 w 2570429"/>
                <a:gd name="connsiteY1" fmla="*/ 1117191 h 1602051"/>
                <a:gd name="connsiteX2" fmla="*/ 331838 w 2570429"/>
                <a:gd name="connsiteY2" fmla="*/ 1574391 h 1602051"/>
                <a:gd name="connsiteX3" fmla="*/ 2249129 w 2570429"/>
                <a:gd name="connsiteY3" fmla="*/ 1570704 h 1602051"/>
                <a:gd name="connsiteX4" fmla="*/ 2569906 w 2570429"/>
                <a:gd name="connsiteY4" fmla="*/ 1154061 h 1602051"/>
                <a:gd name="connsiteX5" fmla="*/ 1817738 w 2570429"/>
                <a:gd name="connsiteY5" fmla="*/ 0 h 1602051"/>
                <a:gd name="connsiteX6" fmla="*/ 770604 w 2570429"/>
                <a:gd name="connsiteY6" fmla="*/ 11062 h 1602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70429" h="1602051">
                  <a:moveTo>
                    <a:pt x="770604" y="11062"/>
                  </a:moveTo>
                  <a:cubicBezTo>
                    <a:pt x="349660" y="223071"/>
                    <a:pt x="68826" y="750324"/>
                    <a:pt x="0" y="1117191"/>
                  </a:cubicBezTo>
                  <a:cubicBezTo>
                    <a:pt x="1228" y="1321826"/>
                    <a:pt x="63909" y="1520928"/>
                    <a:pt x="331838" y="1574391"/>
                  </a:cubicBezTo>
                  <a:cubicBezTo>
                    <a:pt x="522338" y="1616792"/>
                    <a:pt x="1836175" y="1606346"/>
                    <a:pt x="2249129" y="1570704"/>
                  </a:cubicBezTo>
                  <a:cubicBezTo>
                    <a:pt x="2481417" y="1549811"/>
                    <a:pt x="2578508" y="1347020"/>
                    <a:pt x="2569906" y="1154061"/>
                  </a:cubicBezTo>
                  <a:cubicBezTo>
                    <a:pt x="2524431" y="743566"/>
                    <a:pt x="2224547" y="227986"/>
                    <a:pt x="1817738" y="0"/>
                  </a:cubicBezTo>
                  <a:cubicBezTo>
                    <a:pt x="1561484" y="215695"/>
                    <a:pt x="1110431" y="252566"/>
                    <a:pt x="770604" y="11062"/>
                  </a:cubicBezTo>
                  <a:close/>
                </a:path>
              </a:pathLst>
            </a:custGeom>
            <a:solidFill>
              <a:srgbClr val="022DAC"/>
            </a:solidFill>
            <a:ln w="9525" cap="flat" cmpd="sng" algn="ctr">
              <a:solidFill>
                <a:srgbClr val="022DAC"/>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97C4A59-8DA9-C740-8E6E-32D523827DA8}"/>
                    </a:ext>
                  </a:extLst>
                </p:cNvPr>
                <p:cNvSpPr txBox="1"/>
                <p:nvPr/>
              </p:nvSpPr>
              <p:spPr>
                <a:xfrm>
                  <a:off x="2179290" y="2353141"/>
                  <a:ext cx="360598" cy="4062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1" i="1" dirty="0" smtClean="0">
                            <a:solidFill>
                              <a:schemeClr val="bg1"/>
                            </a:solidFill>
                            <a:latin typeface="Cambria Math" charset="0"/>
                          </a:rPr>
                          <m:t>𝟏</m:t>
                        </m:r>
                      </m:oMath>
                    </m:oMathPara>
                  </a14:m>
                  <a:endParaRPr lang="en-US" b="1" dirty="0">
                    <a:solidFill>
                      <a:schemeClr val="bg1"/>
                    </a:solidFill>
                  </a:endParaRPr>
                </a:p>
              </p:txBody>
            </p:sp>
          </mc:Choice>
          <mc:Fallback xmlns="">
            <p:sp>
              <p:nvSpPr>
                <p:cNvPr id="46" name="TextBox 45"/>
                <p:cNvSpPr txBox="1">
                  <a:spLocks noRot="1" noChangeAspect="1" noMove="1" noResize="1" noEditPoints="1" noAdjustHandles="1" noChangeArrowheads="1" noChangeShapeType="1" noTextEdit="1"/>
                </p:cNvSpPr>
                <p:nvPr/>
              </p:nvSpPr>
              <p:spPr>
                <a:xfrm>
                  <a:off x="2179290" y="2353141"/>
                  <a:ext cx="360598" cy="406265"/>
                </a:xfrm>
                <a:prstGeom prst="rect">
                  <a:avLst/>
                </a:prstGeom>
                <a:blipFill rotWithShape="0">
                  <a:blip r:embed="rId12"/>
                  <a:stretch>
                    <a:fillRect/>
                  </a:stretch>
                </a:blipFill>
              </p:spPr>
              <p:txBody>
                <a:bodyPr/>
                <a:lstStyle/>
                <a:p>
                  <a:r>
                    <a:rPr lang="en-US">
                      <a:noFill/>
                    </a:rPr>
                    <a:t> </a:t>
                  </a:r>
                </a:p>
              </p:txBody>
            </p:sp>
          </mc:Fallback>
        </mc:AlternateContent>
      </p:grpSp>
      <p:sp>
        <p:nvSpPr>
          <p:cNvPr id="74" name="TextBox 73">
            <a:extLst>
              <a:ext uri="{FF2B5EF4-FFF2-40B4-BE49-F238E27FC236}">
                <a16:creationId xmlns:a16="http://schemas.microsoft.com/office/drawing/2014/main" id="{CC31AEEC-B089-4E40-A2C9-868B81C261D2}"/>
              </a:ext>
            </a:extLst>
          </p:cNvPr>
          <p:cNvSpPr txBox="1"/>
          <p:nvPr/>
        </p:nvSpPr>
        <p:spPr>
          <a:xfrm>
            <a:off x="369796" y="4426951"/>
            <a:ext cx="8288904" cy="461665"/>
          </a:xfrm>
          <a:prstGeom prst="rect">
            <a:avLst/>
          </a:prstGeom>
          <a:noFill/>
        </p:spPr>
        <p:txBody>
          <a:bodyPr wrap="square">
            <a:spAutoFit/>
          </a:bodyPr>
          <a:lstStyle/>
          <a:p>
            <a:r>
              <a:rPr lang="en-US" sz="2400" u="sng" dirty="0"/>
              <a:t>What if</a:t>
            </a:r>
            <a:r>
              <a:rPr lang="en-US" sz="2400" dirty="0"/>
              <a:t> </a:t>
            </a:r>
            <a:r>
              <a:rPr lang="en-US" sz="2400" b="1" dirty="0"/>
              <a:t>        </a:t>
            </a:r>
            <a:r>
              <a:rPr lang="en-US" sz="2400" dirty="0"/>
              <a:t> </a:t>
            </a:r>
            <a:r>
              <a:rPr lang="en-US" sz="2400" u="sng" dirty="0"/>
              <a:t>can commit?</a:t>
            </a:r>
            <a:r>
              <a:rPr lang="en-US" sz="2400" dirty="0"/>
              <a:t> Sequential game</a:t>
            </a:r>
          </a:p>
        </p:txBody>
      </p:sp>
      <p:sp>
        <p:nvSpPr>
          <p:cNvPr id="75" name="TextBox 74">
            <a:extLst>
              <a:ext uri="{FF2B5EF4-FFF2-40B4-BE49-F238E27FC236}">
                <a16:creationId xmlns:a16="http://schemas.microsoft.com/office/drawing/2014/main" id="{9FA5F14B-37D8-B74C-94BA-900C2096E8D5}"/>
              </a:ext>
            </a:extLst>
          </p:cNvPr>
          <p:cNvSpPr txBox="1"/>
          <p:nvPr/>
        </p:nvSpPr>
        <p:spPr>
          <a:xfrm>
            <a:off x="456881" y="3131206"/>
            <a:ext cx="6962623" cy="430887"/>
          </a:xfrm>
          <a:prstGeom prst="rect">
            <a:avLst/>
          </a:prstGeom>
          <a:noFill/>
        </p:spPr>
        <p:txBody>
          <a:bodyPr wrap="square">
            <a:spAutoFit/>
          </a:bodyPr>
          <a:lstStyle/>
          <a:p>
            <a:r>
              <a:rPr lang="en-US" sz="2200" dirty="0"/>
              <a:t>Player 1: Dominant strategy to play </a:t>
            </a:r>
            <a:r>
              <a:rPr lang="en-US" sz="2200" dirty="0">
                <a:solidFill>
                  <a:schemeClr val="accent2"/>
                </a:solidFill>
              </a:rPr>
              <a:t>U</a:t>
            </a:r>
            <a:r>
              <a:rPr lang="en-US" sz="2200" dirty="0"/>
              <a:t>.</a:t>
            </a:r>
          </a:p>
        </p:txBody>
      </p:sp>
      <p:sp>
        <p:nvSpPr>
          <p:cNvPr id="76" name="TextBox 75">
            <a:extLst>
              <a:ext uri="{FF2B5EF4-FFF2-40B4-BE49-F238E27FC236}">
                <a16:creationId xmlns:a16="http://schemas.microsoft.com/office/drawing/2014/main" id="{B29F8B08-9BDF-8745-BF5A-EE35FC3434D5}"/>
              </a:ext>
            </a:extLst>
          </p:cNvPr>
          <p:cNvSpPr txBox="1"/>
          <p:nvPr/>
        </p:nvSpPr>
        <p:spPr>
          <a:xfrm>
            <a:off x="456881" y="3688991"/>
            <a:ext cx="6962623" cy="430887"/>
          </a:xfrm>
          <a:prstGeom prst="rect">
            <a:avLst/>
          </a:prstGeom>
          <a:noFill/>
        </p:spPr>
        <p:txBody>
          <a:bodyPr wrap="square">
            <a:spAutoFit/>
          </a:bodyPr>
          <a:lstStyle/>
          <a:p>
            <a:r>
              <a:rPr lang="en-US" sz="2200" dirty="0"/>
              <a:t>Player 2: Will play </a:t>
            </a:r>
            <a:r>
              <a:rPr lang="en-US" sz="2200" dirty="0">
                <a:solidFill>
                  <a:schemeClr val="accent1"/>
                </a:solidFill>
              </a:rPr>
              <a:t>L</a:t>
            </a:r>
            <a:r>
              <a:rPr lang="en-US" sz="2200" dirty="0"/>
              <a:t> as response.</a:t>
            </a:r>
          </a:p>
        </p:txBody>
      </p:sp>
      <p:sp>
        <p:nvSpPr>
          <p:cNvPr id="39" name="Rectangle 38">
            <a:extLst>
              <a:ext uri="{FF2B5EF4-FFF2-40B4-BE49-F238E27FC236}">
                <a16:creationId xmlns:a16="http://schemas.microsoft.com/office/drawing/2014/main" id="{BC499A2F-8EAB-404A-9D3E-872CC420DF1A}"/>
              </a:ext>
            </a:extLst>
          </p:cNvPr>
          <p:cNvSpPr/>
          <p:nvPr/>
        </p:nvSpPr>
        <p:spPr>
          <a:xfrm>
            <a:off x="9512942" y="2751957"/>
            <a:ext cx="1922094" cy="1032692"/>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A6A4E6E8-B71A-0648-8943-42B8EB9C940B}"/>
              </a:ext>
            </a:extLst>
          </p:cNvPr>
          <p:cNvSpPr/>
          <p:nvPr/>
        </p:nvSpPr>
        <p:spPr>
          <a:xfrm>
            <a:off x="9519960" y="2751958"/>
            <a:ext cx="942336" cy="2026030"/>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a:extLst>
              <a:ext uri="{FF2B5EF4-FFF2-40B4-BE49-F238E27FC236}">
                <a16:creationId xmlns:a16="http://schemas.microsoft.com/office/drawing/2014/main" id="{756360D5-5559-8A4B-B993-E6F4E11A407E}"/>
              </a:ext>
            </a:extLst>
          </p:cNvPr>
          <p:cNvSpPr/>
          <p:nvPr/>
        </p:nvSpPr>
        <p:spPr>
          <a:xfrm>
            <a:off x="9510848" y="3754120"/>
            <a:ext cx="1922094" cy="1032692"/>
          </a:xfrm>
          <a:prstGeom prst="rect">
            <a:avLst/>
          </a:prstGeom>
          <a:solidFill>
            <a:schemeClr val="accent2">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TextBox 78">
            <a:extLst>
              <a:ext uri="{FF2B5EF4-FFF2-40B4-BE49-F238E27FC236}">
                <a16:creationId xmlns:a16="http://schemas.microsoft.com/office/drawing/2014/main" id="{FAEB08F6-545D-F54D-BB06-13F3DF0B48AD}"/>
              </a:ext>
            </a:extLst>
          </p:cNvPr>
          <p:cNvSpPr txBox="1"/>
          <p:nvPr/>
        </p:nvSpPr>
        <p:spPr>
          <a:xfrm>
            <a:off x="456881" y="5059101"/>
            <a:ext cx="6962623" cy="430887"/>
          </a:xfrm>
          <a:prstGeom prst="rect">
            <a:avLst/>
          </a:prstGeom>
          <a:noFill/>
        </p:spPr>
        <p:txBody>
          <a:bodyPr wrap="square">
            <a:spAutoFit/>
          </a:bodyPr>
          <a:lstStyle/>
          <a:p>
            <a:r>
              <a:rPr lang="en-US" sz="2200" dirty="0"/>
              <a:t>Player 1: Say, commits to playing </a:t>
            </a:r>
            <a:r>
              <a:rPr lang="en-US" sz="2200" dirty="0">
                <a:solidFill>
                  <a:schemeClr val="accent2"/>
                </a:solidFill>
              </a:rPr>
              <a:t>D</a:t>
            </a:r>
            <a:r>
              <a:rPr lang="en-US" sz="2200" dirty="0"/>
              <a:t>. </a:t>
            </a:r>
          </a:p>
        </p:txBody>
      </p:sp>
      <p:sp>
        <p:nvSpPr>
          <p:cNvPr id="80" name="TextBox 79">
            <a:extLst>
              <a:ext uri="{FF2B5EF4-FFF2-40B4-BE49-F238E27FC236}">
                <a16:creationId xmlns:a16="http://schemas.microsoft.com/office/drawing/2014/main" id="{65FA055F-D0E4-4948-AE41-D4D887243B19}"/>
              </a:ext>
            </a:extLst>
          </p:cNvPr>
          <p:cNvSpPr txBox="1"/>
          <p:nvPr/>
        </p:nvSpPr>
        <p:spPr>
          <a:xfrm>
            <a:off x="456881" y="5616886"/>
            <a:ext cx="6962623" cy="430887"/>
          </a:xfrm>
          <a:prstGeom prst="rect">
            <a:avLst/>
          </a:prstGeom>
          <a:noFill/>
        </p:spPr>
        <p:txBody>
          <a:bodyPr wrap="square">
            <a:spAutoFit/>
          </a:bodyPr>
          <a:lstStyle/>
          <a:p>
            <a:r>
              <a:rPr lang="en-US" sz="2200" dirty="0"/>
              <a:t>Player 2: Will play </a:t>
            </a:r>
            <a:r>
              <a:rPr lang="en-US" sz="2200" dirty="0">
                <a:solidFill>
                  <a:schemeClr val="accent1"/>
                </a:solidFill>
              </a:rPr>
              <a:t>R</a:t>
            </a:r>
            <a:r>
              <a:rPr lang="en-US" sz="2200" dirty="0"/>
              <a:t> as response.</a:t>
            </a:r>
          </a:p>
        </p:txBody>
      </p:sp>
      <p:sp>
        <p:nvSpPr>
          <p:cNvPr id="81" name="Rectangle 80">
            <a:extLst>
              <a:ext uri="{FF2B5EF4-FFF2-40B4-BE49-F238E27FC236}">
                <a16:creationId xmlns:a16="http://schemas.microsoft.com/office/drawing/2014/main" id="{F916C342-FBDD-3D4E-A18B-EC5A5E2842EE}"/>
              </a:ext>
            </a:extLst>
          </p:cNvPr>
          <p:cNvSpPr/>
          <p:nvPr/>
        </p:nvSpPr>
        <p:spPr>
          <a:xfrm>
            <a:off x="10477498" y="2740343"/>
            <a:ext cx="942336" cy="2026030"/>
          </a:xfrm>
          <a:prstGeom prst="rect">
            <a:avLst/>
          </a:prstGeom>
          <a:solidFill>
            <a:schemeClr val="accent1">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54" name="Table 53">
            <a:extLst>
              <a:ext uri="{FF2B5EF4-FFF2-40B4-BE49-F238E27FC236}">
                <a16:creationId xmlns:a16="http://schemas.microsoft.com/office/drawing/2014/main" id="{27701D2A-6C7F-F647-B959-8F56D34A86AA}"/>
              </a:ext>
            </a:extLst>
          </p:cNvPr>
          <p:cNvGraphicFramePr>
            <a:graphicFrameLocks noGrp="1"/>
          </p:cNvGraphicFramePr>
          <p:nvPr>
            <p:extLst>
              <p:ext uri="{D42A27DB-BD31-4B8C-83A1-F6EECF244321}">
                <p14:modId xmlns:p14="http://schemas.microsoft.com/office/powerpoint/2010/main" val="2028414640"/>
              </p:ext>
            </p:extLst>
          </p:nvPr>
        </p:nvGraphicFramePr>
        <p:xfrm>
          <a:off x="9512942" y="2736674"/>
          <a:ext cx="1922094" cy="2041314"/>
        </p:xfrm>
        <a:graphic>
          <a:graphicData uri="http://schemas.openxmlformats.org/drawingml/2006/table">
            <a:tbl>
              <a:tblPr firstRow="1" bandRow="1">
                <a:tableStyleId>{2D5ABB26-0587-4C30-8999-92F81FD0307C}</a:tableStyleId>
              </a:tblPr>
              <a:tblGrid>
                <a:gridCol w="961047">
                  <a:extLst>
                    <a:ext uri="{9D8B030D-6E8A-4147-A177-3AD203B41FA5}">
                      <a16:colId xmlns:a16="http://schemas.microsoft.com/office/drawing/2014/main" val="20000"/>
                    </a:ext>
                  </a:extLst>
                </a:gridCol>
                <a:gridCol w="961047">
                  <a:extLst>
                    <a:ext uri="{9D8B030D-6E8A-4147-A177-3AD203B41FA5}">
                      <a16:colId xmlns:a16="http://schemas.microsoft.com/office/drawing/2014/main" val="20001"/>
                    </a:ext>
                  </a:extLst>
                </a:gridCol>
              </a:tblGrid>
              <a:tr h="1020657">
                <a:tc>
                  <a:txBody>
                    <a:bodyPr/>
                    <a:lstStyle/>
                    <a:p>
                      <a:pPr algn="ctr"/>
                      <a:r>
                        <a:rPr lang="en-US" sz="2400" dirty="0"/>
                        <a:t>(1,1)</a:t>
                      </a:r>
                    </a:p>
                  </a:txBody>
                  <a:tcPr marL="73089" marR="73089" marT="36542" marB="365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(3,0)</a:t>
                      </a:r>
                    </a:p>
                  </a:txBody>
                  <a:tcPr marL="73089" marR="73089" marT="36542" marB="365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1020657">
                <a:tc>
                  <a:txBody>
                    <a:bodyPr/>
                    <a:lstStyle/>
                    <a:p>
                      <a:pPr algn="ctr"/>
                      <a:r>
                        <a:rPr lang="en-US" sz="2400" dirty="0"/>
                        <a:t>(0,1)</a:t>
                      </a:r>
                    </a:p>
                  </a:txBody>
                  <a:tcPr marL="73089" marR="73089" marT="36542" marB="365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400" dirty="0"/>
                        <a:t>(2,1)</a:t>
                      </a:r>
                    </a:p>
                  </a:txBody>
                  <a:tcPr marL="73089" marR="73089" marT="36542" marB="3654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sp>
        <p:nvSpPr>
          <p:cNvPr id="82" name="Right Brace 81">
            <a:extLst>
              <a:ext uri="{FF2B5EF4-FFF2-40B4-BE49-F238E27FC236}">
                <a16:creationId xmlns:a16="http://schemas.microsoft.com/office/drawing/2014/main" id="{07EE76C1-727F-5849-8D63-DC6C47938CC0}"/>
              </a:ext>
            </a:extLst>
          </p:cNvPr>
          <p:cNvSpPr/>
          <p:nvPr/>
        </p:nvSpPr>
        <p:spPr>
          <a:xfrm>
            <a:off x="5039765" y="2833676"/>
            <a:ext cx="368198" cy="1573765"/>
          </a:xfrm>
          <a:prstGeom prst="rightBrace">
            <a:avLst>
              <a:gd name="adj1" fmla="val 34649"/>
              <a:gd name="adj2" fmla="val 500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Right Brace 82">
            <a:extLst>
              <a:ext uri="{FF2B5EF4-FFF2-40B4-BE49-F238E27FC236}">
                <a16:creationId xmlns:a16="http://schemas.microsoft.com/office/drawing/2014/main" id="{0D4CE420-A2A8-DA47-9910-8EE7720178FD}"/>
              </a:ext>
            </a:extLst>
          </p:cNvPr>
          <p:cNvSpPr/>
          <p:nvPr/>
        </p:nvSpPr>
        <p:spPr>
          <a:xfrm>
            <a:off x="4785694" y="4938173"/>
            <a:ext cx="368198" cy="1318455"/>
          </a:xfrm>
          <a:prstGeom prst="rightBrace">
            <a:avLst>
              <a:gd name="adj1" fmla="val 34649"/>
              <a:gd name="adj2" fmla="val 50000"/>
            </a:avLst>
          </a:prstGeom>
          <a:ln w="158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6AD5060E-4B82-884A-9C03-9E754BBDCCC1}"/>
              </a:ext>
            </a:extLst>
          </p:cNvPr>
          <p:cNvSpPr txBox="1"/>
          <p:nvPr/>
        </p:nvSpPr>
        <p:spPr>
          <a:xfrm>
            <a:off x="5153892" y="5342741"/>
            <a:ext cx="2047860" cy="461665"/>
          </a:xfrm>
          <a:prstGeom prst="rect">
            <a:avLst/>
          </a:prstGeom>
          <a:noFill/>
        </p:spPr>
        <p:txBody>
          <a:bodyPr wrap="square">
            <a:spAutoFit/>
          </a:bodyPr>
          <a:lstStyle/>
          <a:p>
            <a:r>
              <a:rPr lang="en-US" sz="2400" dirty="0"/>
              <a:t>Player 1: +2</a:t>
            </a:r>
          </a:p>
        </p:txBody>
      </p:sp>
      <p:sp>
        <p:nvSpPr>
          <p:cNvPr id="86" name="TextBox 85">
            <a:extLst>
              <a:ext uri="{FF2B5EF4-FFF2-40B4-BE49-F238E27FC236}">
                <a16:creationId xmlns:a16="http://schemas.microsoft.com/office/drawing/2014/main" id="{F6B0F217-76DA-8748-8825-077848CC0F3B}"/>
              </a:ext>
            </a:extLst>
          </p:cNvPr>
          <p:cNvSpPr txBox="1"/>
          <p:nvPr/>
        </p:nvSpPr>
        <p:spPr>
          <a:xfrm>
            <a:off x="5482983" y="3333797"/>
            <a:ext cx="2047860" cy="461665"/>
          </a:xfrm>
          <a:prstGeom prst="rect">
            <a:avLst/>
          </a:prstGeom>
          <a:noFill/>
        </p:spPr>
        <p:txBody>
          <a:bodyPr wrap="square">
            <a:spAutoFit/>
          </a:bodyPr>
          <a:lstStyle/>
          <a:p>
            <a:r>
              <a:rPr lang="en-US" sz="2400" dirty="0"/>
              <a:t>Player 1: +1</a:t>
            </a:r>
          </a:p>
        </p:txBody>
      </p:sp>
      <p:sp>
        <p:nvSpPr>
          <p:cNvPr id="87" name="TextBox 86">
            <a:extLst>
              <a:ext uri="{FF2B5EF4-FFF2-40B4-BE49-F238E27FC236}">
                <a16:creationId xmlns:a16="http://schemas.microsoft.com/office/drawing/2014/main" id="{7FF6C658-88F7-B347-B5FF-EC82F320F383}"/>
              </a:ext>
            </a:extLst>
          </p:cNvPr>
          <p:cNvSpPr txBox="1"/>
          <p:nvPr/>
        </p:nvSpPr>
        <p:spPr>
          <a:xfrm>
            <a:off x="9171709" y="6380876"/>
            <a:ext cx="3084240" cy="369332"/>
          </a:xfrm>
          <a:prstGeom prst="rect">
            <a:avLst/>
          </a:prstGeom>
          <a:noFill/>
        </p:spPr>
        <p:txBody>
          <a:bodyPr wrap="square">
            <a:spAutoFit/>
          </a:bodyPr>
          <a:lstStyle/>
          <a:p>
            <a:r>
              <a:rPr lang="en-US" sz="1800" dirty="0">
                <a:solidFill>
                  <a:schemeClr val="accent6"/>
                </a:solidFill>
                <a:latin typeface="Cambria Math" charset="0"/>
                <a:ea typeface="Cambria Math" charset="0"/>
                <a:cs typeface="Cambria Math" charset="0"/>
              </a:rPr>
              <a:t>von Stengel and Zamir’ 04</a:t>
            </a:r>
            <a:endParaRPr lang="en-US" dirty="0">
              <a:solidFill>
                <a:schemeClr val="accent6"/>
              </a:solidFill>
            </a:endParaRPr>
          </a:p>
        </p:txBody>
      </p:sp>
      <p:sp>
        <p:nvSpPr>
          <p:cNvPr id="51" name="TextBox 50">
            <a:extLst>
              <a:ext uri="{FF2B5EF4-FFF2-40B4-BE49-F238E27FC236}">
                <a16:creationId xmlns:a16="http://schemas.microsoft.com/office/drawing/2014/main" id="{7D479299-36E2-214B-AEA4-9F4CE4748D8C}"/>
              </a:ext>
            </a:extLst>
          </p:cNvPr>
          <p:cNvSpPr txBox="1"/>
          <p:nvPr/>
        </p:nvSpPr>
        <p:spPr>
          <a:xfrm>
            <a:off x="8495399" y="3057961"/>
            <a:ext cx="765147" cy="1323439"/>
          </a:xfrm>
          <a:prstGeom prst="rect">
            <a:avLst/>
          </a:prstGeom>
          <a:noFill/>
        </p:spPr>
        <p:txBody>
          <a:bodyPr wrap="square">
            <a:spAutoFit/>
          </a:bodyPr>
          <a:lstStyle/>
          <a:p>
            <a:r>
              <a:rPr lang="en-US" sz="2000" dirty="0">
                <a:solidFill>
                  <a:schemeClr val="accent2"/>
                </a:solidFill>
              </a:rPr>
              <a:t>0.49</a:t>
            </a:r>
          </a:p>
          <a:p>
            <a:endParaRPr lang="en-US" sz="2000" dirty="0">
              <a:solidFill>
                <a:schemeClr val="accent2"/>
              </a:solidFill>
            </a:endParaRPr>
          </a:p>
          <a:p>
            <a:endParaRPr lang="en-US" sz="2000" dirty="0">
              <a:solidFill>
                <a:schemeClr val="accent2"/>
              </a:solidFill>
            </a:endParaRPr>
          </a:p>
          <a:p>
            <a:r>
              <a:rPr lang="en-US" sz="2000" dirty="0">
                <a:solidFill>
                  <a:schemeClr val="accent2"/>
                </a:solidFill>
              </a:rPr>
              <a:t>0.51</a:t>
            </a:r>
          </a:p>
        </p:txBody>
      </p:sp>
    </p:spTree>
    <p:extLst>
      <p:ext uri="{BB962C8B-B14F-4D97-AF65-F5344CB8AC3E}">
        <p14:creationId xmlns:p14="http://schemas.microsoft.com/office/powerpoint/2010/main" val="122037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6">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7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80">
                                            <p:txEl>
                                              <p:pRg st="0" end="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8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78"/>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1"/>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0" grpId="0" animBg="1"/>
      <p:bldP spid="69" grpId="0"/>
      <p:bldP spid="74" grpId="0"/>
      <p:bldP spid="75" grpId="0"/>
      <p:bldP spid="39" grpId="0" animBg="1"/>
      <p:bldP spid="39" grpId="1" animBg="1"/>
      <p:bldP spid="77" grpId="0" animBg="1"/>
      <p:bldP spid="77" grpId="1" animBg="1"/>
      <p:bldP spid="78" grpId="0" animBg="1"/>
      <p:bldP spid="78" grpId="1" animBg="1"/>
      <p:bldP spid="79" grpId="0"/>
      <p:bldP spid="81" grpId="0" animBg="1"/>
      <p:bldP spid="81" grpId="1" animBg="1"/>
      <p:bldP spid="82" grpId="0" animBg="1"/>
      <p:bldP spid="83" grpId="0" animBg="1"/>
      <p:bldP spid="85" grpId="0"/>
      <p:bldP spid="86"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F392-6ED2-3649-97A3-7415B7C85374}"/>
              </a:ext>
            </a:extLst>
          </p:cNvPr>
          <p:cNvSpPr>
            <a:spLocks noGrp="1"/>
          </p:cNvSpPr>
          <p:nvPr>
            <p:ph type="title"/>
          </p:nvPr>
        </p:nvSpPr>
        <p:spPr/>
        <p:txBody>
          <a:bodyPr/>
          <a:lstStyle/>
          <a:p>
            <a:r>
              <a:rPr lang="en-US" dirty="0"/>
              <a:t>Stochastic Settings</a:t>
            </a:r>
          </a:p>
        </p:txBody>
      </p:sp>
      <p:sp>
        <p:nvSpPr>
          <p:cNvPr id="3" name="Content Placeholder 2">
            <a:extLst>
              <a:ext uri="{FF2B5EF4-FFF2-40B4-BE49-F238E27FC236}">
                <a16:creationId xmlns:a16="http://schemas.microsoft.com/office/drawing/2014/main" id="{41BC1A29-252D-B944-BAF3-FA5B0C7FD0F7}"/>
              </a:ext>
            </a:extLst>
          </p:cNvPr>
          <p:cNvSpPr>
            <a:spLocks noGrp="1"/>
          </p:cNvSpPr>
          <p:nvPr>
            <p:ph idx="1"/>
          </p:nvPr>
        </p:nvSpPr>
        <p:spPr>
          <a:xfrm>
            <a:off x="426720" y="1260246"/>
            <a:ext cx="6009249" cy="5364073"/>
          </a:xfrm>
        </p:spPr>
        <p:txBody>
          <a:bodyPr>
            <a:normAutofit/>
          </a:bodyPr>
          <a:lstStyle/>
          <a:p>
            <a:pPr marL="0" indent="0">
              <a:buNone/>
            </a:pPr>
            <a:r>
              <a:rPr lang="en-US" sz="2400" b="1" dirty="0"/>
              <a:t>Usage Example: </a:t>
            </a:r>
          </a:p>
          <a:p>
            <a:pPr marL="0" indent="0">
              <a:buNone/>
            </a:pPr>
            <a:r>
              <a:rPr lang="en-US" sz="2400" dirty="0"/>
              <a:t>Learning to detect natural phenomenon or objects, that remain the same over time. No reaction from the object or environment!</a:t>
            </a:r>
          </a:p>
          <a:p>
            <a:pPr marL="0" indent="0">
              <a:buNone/>
            </a:pPr>
            <a:endParaRPr lang="en-US" sz="2400" dirty="0"/>
          </a:p>
          <a:p>
            <a:pPr marL="0" indent="0">
              <a:buNone/>
            </a:pPr>
            <a:endParaRPr lang="en-US" sz="2400" dirty="0"/>
          </a:p>
          <a:p>
            <a:endParaRPr lang="en-US" sz="2400" dirty="0"/>
          </a:p>
        </p:txBody>
      </p:sp>
      <p:sp>
        <p:nvSpPr>
          <p:cNvPr id="4" name="Rounded Rectangle 3">
            <a:extLst>
              <a:ext uri="{FF2B5EF4-FFF2-40B4-BE49-F238E27FC236}">
                <a16:creationId xmlns:a16="http://schemas.microsoft.com/office/drawing/2014/main" id="{0C84AAFE-4A7B-EA48-96A3-5C55E58C68DE}"/>
              </a:ext>
            </a:extLst>
          </p:cNvPr>
          <p:cNvSpPr/>
          <p:nvPr/>
        </p:nvSpPr>
        <p:spPr>
          <a:xfrm>
            <a:off x="6695633" y="1260246"/>
            <a:ext cx="5204713" cy="5364074"/>
          </a:xfrm>
          <a:prstGeom prst="roundRect">
            <a:avLst>
              <a:gd name="adj" fmla="val 2127"/>
            </a:avLst>
          </a:prstGeom>
          <a:solidFill>
            <a:schemeClr val="accent3">
              <a:lumMod val="20000"/>
              <a:lumOff val="80000"/>
              <a:alpha val="74824"/>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31414134-301E-2D44-8203-AC3619BCC44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897906" y="5064157"/>
            <a:ext cx="993592" cy="982413"/>
          </a:xfrm>
          <a:prstGeom prst="rect">
            <a:avLst/>
          </a:prstGeom>
        </p:spPr>
      </p:pic>
      <p:sp>
        <p:nvSpPr>
          <p:cNvPr id="7" name="Rectangle 6">
            <a:extLst>
              <a:ext uri="{FF2B5EF4-FFF2-40B4-BE49-F238E27FC236}">
                <a16:creationId xmlns:a16="http://schemas.microsoft.com/office/drawing/2014/main" id="{7100EEC8-E764-AC4E-8A76-36BA9A5711BB}"/>
              </a:ext>
            </a:extLst>
          </p:cNvPr>
          <p:cNvSpPr/>
          <p:nvPr/>
        </p:nvSpPr>
        <p:spPr>
          <a:xfrm>
            <a:off x="6860657" y="1400926"/>
            <a:ext cx="4956843" cy="3477875"/>
          </a:xfrm>
          <a:prstGeom prst="rect">
            <a:avLst/>
          </a:prstGeom>
        </p:spPr>
        <p:txBody>
          <a:bodyPr wrap="square">
            <a:spAutoFit/>
          </a:bodyPr>
          <a:lstStyle/>
          <a:p>
            <a:r>
              <a:rPr lang="en-US" sz="2200" dirty="0"/>
              <a:t>Data is generated </a:t>
            </a:r>
            <a:r>
              <a:rPr lang="en-US" sz="2200" b="1" dirty="0"/>
              <a:t>stochastically </a:t>
            </a:r>
            <a:r>
              <a:rPr lang="en-US" sz="2200" dirty="0"/>
              <a:t>from a fixed distribution</a:t>
            </a:r>
          </a:p>
          <a:p>
            <a:endParaRPr lang="en-US" sz="2200" dirty="0"/>
          </a:p>
          <a:p>
            <a:r>
              <a:rPr lang="en-US" sz="2200" dirty="0"/>
              <a:t>Learner learns a function using the data</a:t>
            </a:r>
          </a:p>
          <a:p>
            <a:endParaRPr lang="en-US" sz="2200" dirty="0"/>
          </a:p>
          <a:p>
            <a:r>
              <a:rPr lang="en-US" sz="2200" dirty="0"/>
              <a:t>Successful if it gets good performance over the underlying distribution.</a:t>
            </a:r>
          </a:p>
          <a:p>
            <a:endParaRPr lang="en-US" sz="2200" dirty="0"/>
          </a:p>
          <a:p>
            <a:r>
              <a:rPr lang="en-US" sz="2200" dirty="0"/>
              <a:t>Not concerned with the possibility of the environment reacting.</a:t>
            </a:r>
          </a:p>
        </p:txBody>
      </p:sp>
      <p:sp>
        <p:nvSpPr>
          <p:cNvPr id="8" name="Rectangle 7">
            <a:extLst>
              <a:ext uri="{FF2B5EF4-FFF2-40B4-BE49-F238E27FC236}">
                <a16:creationId xmlns:a16="http://schemas.microsoft.com/office/drawing/2014/main" id="{62CC6D2B-25AE-DB43-8527-6887032D8DDB}"/>
              </a:ext>
            </a:extLst>
          </p:cNvPr>
          <p:cNvSpPr/>
          <p:nvPr/>
        </p:nvSpPr>
        <p:spPr>
          <a:xfrm>
            <a:off x="8008948" y="6029102"/>
            <a:ext cx="2780889" cy="430887"/>
          </a:xfrm>
          <a:prstGeom prst="rect">
            <a:avLst/>
          </a:prstGeom>
        </p:spPr>
        <p:txBody>
          <a:bodyPr wrap="none">
            <a:spAutoFit/>
          </a:bodyPr>
          <a:lstStyle/>
          <a:p>
            <a:pPr algn="ctr"/>
            <a:r>
              <a:rPr lang="en-US" sz="2200" b="1" dirty="0"/>
              <a:t>Stochastic or Offline</a:t>
            </a:r>
            <a:endParaRPr lang="en-US" sz="2200" dirty="0"/>
          </a:p>
        </p:txBody>
      </p:sp>
      <p:pic>
        <p:nvPicPr>
          <p:cNvPr id="1026" name="Picture 2" descr="Why You Should Plant Oaks - The New York Times">
            <a:extLst>
              <a:ext uri="{FF2B5EF4-FFF2-40B4-BE49-F238E27FC236}">
                <a16:creationId xmlns:a16="http://schemas.microsoft.com/office/drawing/2014/main" id="{69CD56C2-EC18-56C3-2F83-96995C559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952" y="2946711"/>
            <a:ext cx="2432086" cy="182171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2" name="Picture 8" descr="About Oak Trees | Hunker">
            <a:extLst>
              <a:ext uri="{FF2B5EF4-FFF2-40B4-BE49-F238E27FC236}">
                <a16:creationId xmlns:a16="http://schemas.microsoft.com/office/drawing/2014/main" id="{5D05FF19-22D2-D625-B7F0-D2BB4B4B7B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344" y="4840010"/>
            <a:ext cx="2432086" cy="179843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034" name="Picture 10" descr="Quercus montana - Wikipedia">
            <a:extLst>
              <a:ext uri="{FF2B5EF4-FFF2-40B4-BE49-F238E27FC236}">
                <a16:creationId xmlns:a16="http://schemas.microsoft.com/office/drawing/2014/main" id="{5F5F0A13-29F1-0B8E-EC80-391CB150BA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3995" y="2960343"/>
            <a:ext cx="2457740" cy="3667585"/>
          </a:xfrm>
          <a:prstGeom prst="rect">
            <a:avLst/>
          </a:prstGeom>
          <a:noFill/>
          <a:ln w="12700">
            <a:solidFill>
              <a:schemeClr val="tx1"/>
            </a:solidFill>
          </a:ln>
        </p:spPr>
      </p:pic>
    </p:spTree>
    <p:extLst>
      <p:ext uri="{BB962C8B-B14F-4D97-AF65-F5344CB8AC3E}">
        <p14:creationId xmlns:p14="http://schemas.microsoft.com/office/powerpoint/2010/main" val="495097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15F0-21F1-6D40-B59F-69BA53E7DB50}"/>
              </a:ext>
            </a:extLst>
          </p:cNvPr>
          <p:cNvSpPr>
            <a:spLocks noGrp="1"/>
          </p:cNvSpPr>
          <p:nvPr>
            <p:ph type="title"/>
          </p:nvPr>
        </p:nvSpPr>
        <p:spPr/>
        <p:txBody>
          <a:bodyPr/>
          <a:lstStyle/>
          <a:p>
            <a:r>
              <a:rPr lang="en-US" dirty="0"/>
              <a:t>Commitment and its value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D9650E7-A915-094D-9F12-1866F74A90BA}"/>
                  </a:ext>
                </a:extLst>
              </p:cNvPr>
              <p:cNvSpPr>
                <a:spLocks noGrp="1"/>
              </p:cNvSpPr>
              <p:nvPr>
                <p:ph idx="1"/>
              </p:nvPr>
            </p:nvSpPr>
            <p:spPr/>
            <p:txBody>
              <a:bodyPr>
                <a:normAutofit/>
              </a:bodyPr>
              <a:lstStyle/>
              <a:p>
                <a:pPr marL="0" indent="0">
                  <a:buNone/>
                </a:pPr>
                <a:r>
                  <a:rPr lang="en-US" sz="2400" dirty="0"/>
                  <a:t>(Mixed) Stackelberg Optimal Solution</a:t>
                </a:r>
              </a:p>
              <a:p>
                <a:r>
                  <a:rPr lang="en-US" sz="2400" dirty="0"/>
                  <a:t>Player 1 </a:t>
                </a:r>
                <a:r>
                  <a:rPr lang="en-US" sz="2400" b="1" dirty="0">
                    <a:solidFill>
                      <a:schemeClr val="accent2"/>
                    </a:solidFill>
                  </a:rPr>
                  <a:t>(leader) </a:t>
                </a:r>
                <a:r>
                  <a:rPr lang="en-US" sz="2400" dirty="0">
                    <a:latin typeface="Cambria Math" charset="0"/>
                    <a:ea typeface="Cambria Math" charset="0"/>
                    <a:cs typeface="Cambria Math" charset="0"/>
                  </a:rPr>
                  <a:t>commits to a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𝑃</m:t>
                    </m:r>
                    <m:r>
                      <a:rPr lang="en-US" sz="2400" b="0" i="1" dirty="0" smtClean="0">
                        <a:solidFill>
                          <a:schemeClr val="accent2"/>
                        </a:solidFill>
                        <a:latin typeface="Cambria Math" panose="02040503050406030204" pitchFamily="18" charset="0"/>
                        <a:ea typeface="Cambria Math" charset="0"/>
                        <a:cs typeface="Cambria Math" charset="0"/>
                      </a:rPr>
                      <m:t>∈</m:t>
                    </m:r>
                    <m:r>
                      <m:rPr>
                        <m:sty m:val="p"/>
                      </m:rPr>
                      <a:rPr lang="en-US" sz="2400" b="0" i="0" dirty="0" smtClean="0">
                        <a:solidFill>
                          <a:schemeClr val="accent2"/>
                        </a:solidFill>
                        <a:latin typeface="Cambria Math" panose="02040503050406030204" pitchFamily="18" charset="0"/>
                        <a:ea typeface="Cambria Math" charset="0"/>
                        <a:cs typeface="Cambria Math" charset="0"/>
                      </a:rPr>
                      <m:t>Δ</m:t>
                    </m:r>
                    <m:r>
                      <a:rPr lang="en-US" sz="2400" b="0" i="1" dirty="0" smtClean="0">
                        <a:solidFill>
                          <a:schemeClr val="accent2"/>
                        </a:solidFill>
                        <a:latin typeface="Cambria Math" panose="02040503050406030204" pitchFamily="18" charset="0"/>
                        <a:ea typeface="Cambria Math" charset="0"/>
                        <a:cs typeface="Cambria Math" charset="0"/>
                      </a:rPr>
                      <m:t>(</m:t>
                    </m:r>
                    <m:r>
                      <a:rPr lang="en-US" sz="2400" b="0" i="1" dirty="0" smtClean="0">
                        <a:solidFill>
                          <a:schemeClr val="accent2"/>
                        </a:solidFill>
                        <a:latin typeface="Cambria Math" panose="02040503050406030204" pitchFamily="18" charset="0"/>
                        <a:ea typeface="Cambria Math" charset="0"/>
                        <a:cs typeface="Cambria Math" charset="0"/>
                      </a:rPr>
                      <m:t>𝑋</m:t>
                    </m:r>
                    <m:r>
                      <a:rPr lang="en-US" sz="2400" b="0" i="1" dirty="0" smtClean="0">
                        <a:solidFill>
                          <a:schemeClr val="accent2"/>
                        </a:solidFill>
                        <a:latin typeface="Cambria Math" panose="02040503050406030204" pitchFamily="18" charset="0"/>
                        <a:ea typeface="Cambria Math" charset="0"/>
                        <a:cs typeface="Cambria Math" charset="0"/>
                      </a:rPr>
                      <m:t>)</m:t>
                    </m:r>
                  </m:oMath>
                </a14:m>
                <a:endParaRPr lang="en-US" sz="2400" dirty="0">
                  <a:solidFill>
                    <a:schemeClr val="accent2"/>
                  </a:solidFill>
                  <a:latin typeface="Cambria Math" charset="0"/>
                  <a:ea typeface="Cambria Math" charset="0"/>
                  <a:cs typeface="Cambria Math" charset="0"/>
                </a:endParaRPr>
              </a:p>
              <a:p>
                <a:r>
                  <a:rPr lang="en-US" sz="2400" dirty="0"/>
                  <a:t>Player 2 </a:t>
                </a:r>
                <a:r>
                  <a:rPr lang="en-US" sz="2400" b="1" dirty="0">
                    <a:solidFill>
                      <a:schemeClr val="accent1"/>
                    </a:solidFill>
                  </a:rPr>
                  <a:t>(follower) </a:t>
                </a:r>
                <a:r>
                  <a:rPr lang="en-US" sz="2400" dirty="0"/>
                  <a:t>best-responds to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𝑃</m:t>
                    </m:r>
                  </m:oMath>
                </a14:m>
                <a:r>
                  <a:rPr lang="en-US" sz="2400" dirty="0"/>
                  <a:t>,</a:t>
                </a:r>
                <a:r>
                  <a:rPr lang="en-US" sz="2400" b="1" dirty="0"/>
                  <a:t> </a:t>
                </a:r>
              </a:p>
              <a:p>
                <a:pPr lvl="1">
                  <a:buFont typeface="Wingdings" pitchFamily="2" charset="2"/>
                  <a:buChar char="à"/>
                </a:pPr>
                <a:r>
                  <a:rPr lang="en-US" dirty="0">
                    <a:latin typeface="Cambria Math" charset="0"/>
                    <a:ea typeface="Cambria Math" charset="0"/>
                    <a:cs typeface="Cambria Math" charset="0"/>
                  </a:rPr>
                  <a:t>plays </a:t>
                </a:r>
                <a14:m>
                  <m:oMath xmlns:m="http://schemas.openxmlformats.org/officeDocument/2006/math">
                    <m:r>
                      <m:rPr>
                        <m:sty m:val="p"/>
                      </m:rPr>
                      <a:rPr lang="en-US" b="0" i="0" smtClean="0">
                        <a:solidFill>
                          <a:schemeClr val="accent1"/>
                        </a:solidFill>
                        <a:latin typeface="Cambria Math" panose="02040503050406030204" pitchFamily="18" charset="0"/>
                        <a:ea typeface="Cambria Math" charset="0"/>
                        <a:cs typeface="Cambria Math" charset="0"/>
                      </a:rPr>
                      <m:t>BR</m:t>
                    </m:r>
                    <m:d>
                      <m:dPr>
                        <m:ctrlPr>
                          <a:rPr lang="en-US" b="0" i="0" smtClean="0">
                            <a:solidFill>
                              <a:schemeClr val="accent1"/>
                            </a:solidFill>
                            <a:latin typeface="Cambria Math" panose="02040503050406030204" pitchFamily="18" charset="0"/>
                            <a:ea typeface="Cambria Math" charset="0"/>
                            <a:cs typeface="Cambria Math" charset="0"/>
                          </a:rPr>
                        </m:ctrlPr>
                      </m:dPr>
                      <m:e>
                        <m:r>
                          <m:rPr>
                            <m:sty m:val="p"/>
                          </m:rPr>
                          <a:rPr lang="en-US" b="0" i="0" smtClean="0">
                            <a:solidFill>
                              <a:schemeClr val="accent1"/>
                            </a:solidFill>
                            <a:latin typeface="Cambria Math" panose="02040503050406030204" pitchFamily="18" charset="0"/>
                            <a:ea typeface="Cambria Math" charset="0"/>
                            <a:cs typeface="Cambria Math" charset="0"/>
                          </a:rPr>
                          <m:t>P</m:t>
                        </m:r>
                      </m:e>
                    </m:d>
                    <m:r>
                      <a:rPr lang="en-US" b="0" i="1" smtClean="0">
                        <a:solidFill>
                          <a:schemeClr val="tx1"/>
                        </a:solidFill>
                        <a:latin typeface="Cambria Math" panose="02040503050406030204" pitchFamily="18" charset="0"/>
                        <a:ea typeface="Cambria Math" charset="0"/>
                        <a:cs typeface="Cambria Math" charset="0"/>
                      </a:rPr>
                      <m:t>=</m:t>
                    </m:r>
                    <m:sSub>
                      <m:sSubPr>
                        <m:ctrlPr>
                          <a:rPr lang="en-US" b="0" i="1" smtClean="0">
                            <a:solidFill>
                              <a:schemeClr val="accent1"/>
                            </a:solidFill>
                            <a:latin typeface="Cambria Math" panose="02040503050406030204" pitchFamily="18" charset="0"/>
                            <a:ea typeface="Cambria Math" charset="0"/>
                            <a:cs typeface="Cambria Math" charset="0"/>
                          </a:rPr>
                        </m:ctrlPr>
                      </m:sSubPr>
                      <m:e>
                        <m:r>
                          <m:rPr>
                            <m:sty m:val="p"/>
                          </m:rPr>
                          <a:rPr lang="en-US" b="0" i="0" smtClean="0">
                            <a:solidFill>
                              <a:schemeClr val="tx1"/>
                            </a:solidFill>
                            <a:latin typeface="Cambria Math" panose="02040503050406030204" pitchFamily="18" charset="0"/>
                            <a:ea typeface="Cambria Math" charset="0"/>
                            <a:cs typeface="Cambria Math" charset="0"/>
                          </a:rPr>
                          <m:t>argmax</m:t>
                        </m:r>
                      </m:e>
                      <m:sub>
                        <m:r>
                          <a:rPr lang="en-US" b="0" i="1" smtClean="0">
                            <a:solidFill>
                              <a:schemeClr val="accent1"/>
                            </a:solidFill>
                            <a:latin typeface="Cambria Math" panose="02040503050406030204" pitchFamily="18" charset="0"/>
                            <a:ea typeface="Cambria Math" charset="0"/>
                            <a:cs typeface="Cambria Math" charset="0"/>
                          </a:rPr>
                          <m:t>𝑦</m:t>
                        </m:r>
                      </m:sub>
                    </m:sSub>
                    <m:r>
                      <a:rPr lang="en-US" b="0" i="1" smtClean="0">
                        <a:solidFill>
                          <a:schemeClr val="accent1"/>
                        </a:solidFill>
                        <a:latin typeface="Cambria Math" panose="02040503050406030204" pitchFamily="18" charset="0"/>
                        <a:ea typeface="Cambria Math" charset="0"/>
                        <a:cs typeface="Cambria Math" charset="0"/>
                      </a:rPr>
                      <m:t> </m:t>
                    </m:r>
                    <m:sSub>
                      <m:sSubPr>
                        <m:ctrlPr>
                          <a:rPr lang="en-US" i="1">
                            <a:solidFill>
                              <a:schemeClr val="accent1"/>
                            </a:solidFill>
                            <a:latin typeface="Cambria Math" panose="02040503050406030204" pitchFamily="18" charset="0"/>
                            <a:ea typeface="Cambria Math" charset="0"/>
                            <a:cs typeface="Cambria Math" charset="0"/>
                          </a:rPr>
                        </m:ctrlPr>
                      </m:sSubPr>
                      <m:e>
                        <m:r>
                          <a:rPr lang="en-US" b="0" i="1" smtClean="0">
                            <a:solidFill>
                              <a:schemeClr val="accent1"/>
                            </a:solidFill>
                            <a:latin typeface="Cambria Math" panose="02040503050406030204" pitchFamily="18" charset="0"/>
                            <a:ea typeface="Cambria Math" charset="0"/>
                            <a:cs typeface="Cambria Math" charset="0"/>
                          </a:rPr>
                          <m:t>𝑈</m:t>
                        </m:r>
                      </m:e>
                      <m:sub>
                        <m:r>
                          <a:rPr lang="en-US" i="1">
                            <a:solidFill>
                              <a:schemeClr val="accent1"/>
                            </a:solidFill>
                            <a:latin typeface="Cambria Math" charset="0"/>
                            <a:ea typeface="Cambria Math" charset="0"/>
                            <a:cs typeface="Cambria Math" charset="0"/>
                          </a:rPr>
                          <m:t>2</m:t>
                        </m:r>
                      </m:sub>
                    </m:sSub>
                    <m:d>
                      <m:dPr>
                        <m:ctrlPr>
                          <a:rPr lang="en-US" i="1">
                            <a:solidFill>
                              <a:schemeClr val="accent1"/>
                            </a:solidFill>
                            <a:latin typeface="Cambria Math" panose="02040503050406030204" pitchFamily="18" charset="0"/>
                            <a:ea typeface="Cambria Math" charset="0"/>
                            <a:cs typeface="Cambria Math" charset="0"/>
                          </a:rPr>
                        </m:ctrlPr>
                      </m:dPr>
                      <m:e>
                        <m:r>
                          <a:rPr lang="en-US" b="0" i="1" smtClean="0">
                            <a:solidFill>
                              <a:schemeClr val="accent1"/>
                            </a:solidFill>
                            <a:latin typeface="Cambria Math" panose="02040503050406030204" pitchFamily="18" charset="0"/>
                            <a:ea typeface="Cambria Math" charset="0"/>
                            <a:cs typeface="Cambria Math" charset="0"/>
                          </a:rPr>
                          <m:t>𝑃</m:t>
                        </m:r>
                        <m:r>
                          <a:rPr lang="en-US" i="1">
                            <a:solidFill>
                              <a:schemeClr val="accent1"/>
                            </a:solidFill>
                            <a:latin typeface="Cambria Math" charset="0"/>
                            <a:ea typeface="Cambria Math" charset="0"/>
                            <a:cs typeface="Cambria Math" charset="0"/>
                          </a:rPr>
                          <m:t>,</m:t>
                        </m:r>
                        <m:r>
                          <a:rPr lang="en-US" i="1">
                            <a:solidFill>
                              <a:schemeClr val="accent1"/>
                            </a:solidFill>
                            <a:latin typeface="Cambria Math" charset="0"/>
                            <a:ea typeface="Cambria Math" charset="0"/>
                            <a:cs typeface="Cambria Math" charset="0"/>
                          </a:rPr>
                          <m:t>𝑦</m:t>
                        </m:r>
                      </m:e>
                    </m:d>
                  </m:oMath>
                </a14:m>
                <a:endParaRPr lang="en-US" dirty="0">
                  <a:solidFill>
                    <a:schemeClr val="accent1"/>
                  </a:solidFill>
                  <a:latin typeface="Cambria Math" charset="0"/>
                  <a:ea typeface="Cambria Math" charset="0"/>
                  <a:cs typeface="Cambria Math" charset="0"/>
                </a:endParaRPr>
              </a:p>
              <a:p>
                <a:pPr marL="0" indent="0">
                  <a:buNone/>
                </a:pPr>
                <a:r>
                  <a:rPr lang="en-US" sz="2400" dirty="0"/>
                  <a:t>(pure) Stackelberg optimal solution defined analogously.</a:t>
                </a:r>
              </a:p>
              <a:p>
                <a:pPr marL="0" indent="0">
                  <a:buNone/>
                </a:pPr>
                <a:endParaRPr lang="en-US" dirty="0"/>
              </a:p>
            </p:txBody>
          </p:sp>
        </mc:Choice>
        <mc:Fallback>
          <p:sp>
            <p:nvSpPr>
              <p:cNvPr id="3" name="Content Placeholder 2">
                <a:extLst>
                  <a:ext uri="{FF2B5EF4-FFF2-40B4-BE49-F238E27FC236}">
                    <a16:creationId xmlns:a16="http://schemas.microsoft.com/office/drawing/2014/main" id="{ED9650E7-A915-094D-9F12-1866F74A90BA}"/>
                  </a:ext>
                </a:extLst>
              </p:cNvPr>
              <p:cNvSpPr>
                <a:spLocks noGrp="1" noRot="1" noChangeAspect="1" noMove="1" noResize="1" noEditPoints="1" noAdjustHandles="1" noChangeArrowheads="1" noChangeShapeType="1" noTextEdit="1"/>
              </p:cNvSpPr>
              <p:nvPr>
                <p:ph idx="1"/>
              </p:nvPr>
            </p:nvSpPr>
            <p:spPr>
              <a:blipFill>
                <a:blip r:embed="rId2"/>
                <a:stretch>
                  <a:fillRect l="-893" t="-1460"/>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04FDA61D-8472-8442-94A0-FCABF8414CB4}"/>
              </a:ext>
            </a:extLst>
          </p:cNvPr>
          <p:cNvSpPr/>
          <p:nvPr/>
        </p:nvSpPr>
        <p:spPr>
          <a:xfrm>
            <a:off x="6040581" y="1194511"/>
            <a:ext cx="343501" cy="1551709"/>
          </a:xfrm>
          <a:prstGeom prst="rightBrace">
            <a:avLst>
              <a:gd name="adj1" fmla="val 2500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443C06BA-C4F6-1149-8E94-724C298023C9}"/>
                  </a:ext>
                </a:extLst>
              </p:cNvPr>
              <p:cNvSpPr txBox="1"/>
              <p:nvPr/>
            </p:nvSpPr>
            <p:spPr>
              <a:xfrm>
                <a:off x="6384082" y="1062122"/>
                <a:ext cx="5794064" cy="1384995"/>
              </a:xfrm>
              <a:prstGeom prst="rect">
                <a:avLst/>
              </a:prstGeom>
              <a:noFill/>
            </p:spPr>
            <p:txBody>
              <a:bodyPr wrap="square">
                <a:spAutoFit/>
              </a:bodyPr>
              <a:lstStyle/>
              <a:p>
                <a:r>
                  <a:rPr lang="en-US" sz="2200" dirty="0"/>
                  <a:t>Optimal commitment:</a:t>
                </a:r>
              </a:p>
              <a:p>
                <a:r>
                  <a:rPr lang="en-US" sz="2200" dirty="0"/>
                  <a:t>Leader commits to best </a:t>
                </a:r>
                <a14:m>
                  <m:oMath xmlns:m="http://schemas.openxmlformats.org/officeDocument/2006/math">
                    <m:r>
                      <a:rPr lang="en-US" sz="2200" b="0" i="1" dirty="0" smtClean="0">
                        <a:solidFill>
                          <a:schemeClr val="accent2"/>
                        </a:solidFill>
                        <a:latin typeface="Cambria Math" panose="02040503050406030204" pitchFamily="18" charset="0"/>
                        <a:ea typeface="Cambria Math" charset="0"/>
                        <a:cs typeface="Cambria Math" charset="0"/>
                      </a:rPr>
                      <m:t>𝑃</m:t>
                    </m:r>
                    <m:r>
                      <a:rPr lang="en-US" sz="2200" b="0" i="1" dirty="0" smtClean="0">
                        <a:solidFill>
                          <a:schemeClr val="accent2"/>
                        </a:solidFill>
                        <a:latin typeface="Cambria Math" panose="02040503050406030204" pitchFamily="18" charset="0"/>
                        <a:ea typeface="Cambria Math" charset="0"/>
                        <a:cs typeface="Cambria Math" charset="0"/>
                      </a:rPr>
                      <m:t>∈</m:t>
                    </m:r>
                    <m:r>
                      <m:rPr>
                        <m:sty m:val="p"/>
                      </m:rPr>
                      <a:rPr lang="en-US" sz="2200" b="0" i="0" dirty="0" smtClean="0">
                        <a:solidFill>
                          <a:schemeClr val="accent2"/>
                        </a:solidFill>
                        <a:latin typeface="Cambria Math" panose="02040503050406030204" pitchFamily="18" charset="0"/>
                        <a:ea typeface="Cambria Math" charset="0"/>
                        <a:cs typeface="Cambria Math" charset="0"/>
                      </a:rPr>
                      <m:t>Δ</m:t>
                    </m:r>
                    <m:r>
                      <a:rPr lang="en-US" sz="2200" b="0" i="1" dirty="0" smtClean="0">
                        <a:solidFill>
                          <a:schemeClr val="accent2"/>
                        </a:solidFill>
                        <a:latin typeface="Cambria Math" panose="02040503050406030204" pitchFamily="18" charset="0"/>
                        <a:ea typeface="Cambria Math" charset="0"/>
                        <a:cs typeface="Cambria Math" charset="0"/>
                      </a:rPr>
                      <m:t>(</m:t>
                    </m:r>
                    <m:r>
                      <a:rPr lang="en-US" sz="2200" b="0" i="1" dirty="0" smtClean="0">
                        <a:solidFill>
                          <a:schemeClr val="accent2"/>
                        </a:solidFill>
                        <a:latin typeface="Cambria Math" panose="02040503050406030204" pitchFamily="18" charset="0"/>
                        <a:ea typeface="Cambria Math" charset="0"/>
                        <a:cs typeface="Cambria Math" charset="0"/>
                      </a:rPr>
                      <m:t>𝑋</m:t>
                    </m:r>
                    <m:r>
                      <a:rPr lang="en-US" sz="2200" b="0" i="1" dirty="0" smtClean="0">
                        <a:solidFill>
                          <a:schemeClr val="accent2"/>
                        </a:solidFill>
                        <a:latin typeface="Cambria Math" panose="02040503050406030204" pitchFamily="18" charset="0"/>
                        <a:ea typeface="Cambria Math" charset="0"/>
                        <a:cs typeface="Cambria Math" charset="0"/>
                      </a:rPr>
                      <m:t>)</m:t>
                    </m:r>
                  </m:oMath>
                </a14:m>
                <a:r>
                  <a:rPr lang="en-US" sz="2200" dirty="0"/>
                  <a:t> accounting for </a:t>
                </a:r>
                <a14:m>
                  <m:oMath xmlns:m="http://schemas.openxmlformats.org/officeDocument/2006/math">
                    <m:r>
                      <m:rPr>
                        <m:sty m:val="p"/>
                      </m:rPr>
                      <a:rPr lang="en-US" sz="2200">
                        <a:solidFill>
                          <a:schemeClr val="accent1"/>
                        </a:solidFill>
                        <a:latin typeface="Cambria Math" panose="02040503050406030204" pitchFamily="18" charset="0"/>
                        <a:ea typeface="Cambria Math" charset="0"/>
                        <a:cs typeface="Cambria Math" charset="0"/>
                      </a:rPr>
                      <m:t>BR</m:t>
                    </m:r>
                    <m:r>
                      <a:rPr lang="en-US" sz="2200">
                        <a:solidFill>
                          <a:schemeClr val="accent1"/>
                        </a:solidFill>
                        <a:latin typeface="Cambria Math" panose="02040503050406030204" pitchFamily="18" charset="0"/>
                        <a:ea typeface="Cambria Math" charset="0"/>
                        <a:cs typeface="Cambria Math" charset="0"/>
                      </a:rPr>
                      <m:t>(</m:t>
                    </m:r>
                    <m:r>
                      <m:rPr>
                        <m:sty m:val="p"/>
                      </m:rPr>
                      <a:rPr lang="en-US" sz="2200" b="0" i="0" smtClean="0">
                        <a:solidFill>
                          <a:schemeClr val="accent1"/>
                        </a:solidFill>
                        <a:latin typeface="Cambria Math" panose="02040503050406030204" pitchFamily="18" charset="0"/>
                        <a:ea typeface="Cambria Math" charset="0"/>
                        <a:cs typeface="Cambria Math" charset="0"/>
                      </a:rPr>
                      <m:t>P</m:t>
                    </m:r>
                    <m:r>
                      <a:rPr lang="en-US" sz="2200">
                        <a:solidFill>
                          <a:schemeClr val="accent1"/>
                        </a:solidFill>
                        <a:latin typeface="Cambria Math" panose="02040503050406030204" pitchFamily="18" charset="0"/>
                        <a:ea typeface="Cambria Math" charset="0"/>
                        <a:cs typeface="Cambria Math" charset="0"/>
                      </a:rPr>
                      <m:t>)</m:t>
                    </m:r>
                  </m:oMath>
                </a14:m>
                <a:endParaRPr lang="en-US" sz="2200" dirty="0"/>
              </a:p>
              <a:p>
                <a:r>
                  <a:rPr lang="en-US" dirty="0"/>
                  <a:t>  </a:t>
                </a:r>
              </a:p>
            </p:txBody>
          </p:sp>
        </mc:Choice>
        <mc:Fallback>
          <p:sp>
            <p:nvSpPr>
              <p:cNvPr id="8" name="TextBox 7">
                <a:extLst>
                  <a:ext uri="{FF2B5EF4-FFF2-40B4-BE49-F238E27FC236}">
                    <a16:creationId xmlns:a16="http://schemas.microsoft.com/office/drawing/2014/main" id="{443C06BA-C4F6-1149-8E94-724C298023C9}"/>
                  </a:ext>
                </a:extLst>
              </p:cNvPr>
              <p:cNvSpPr txBox="1">
                <a:spLocks noRot="1" noChangeAspect="1" noMove="1" noResize="1" noEditPoints="1" noAdjustHandles="1" noChangeArrowheads="1" noChangeShapeType="1" noTextEdit="1"/>
              </p:cNvSpPr>
              <p:nvPr/>
            </p:nvSpPr>
            <p:spPr>
              <a:xfrm>
                <a:off x="6384082" y="1062122"/>
                <a:ext cx="5794064" cy="1384995"/>
              </a:xfrm>
              <a:prstGeom prst="rect">
                <a:avLst/>
              </a:prstGeom>
              <a:blipFill>
                <a:blip r:embed="rId3"/>
                <a:stretch>
                  <a:fillRect l="-1310" t="-272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40B2CEDF-CF12-D74D-A015-71A002439686}"/>
                  </a:ext>
                </a:extLst>
              </p:cNvPr>
              <p:cNvSpPr txBox="1"/>
              <p:nvPr/>
            </p:nvSpPr>
            <p:spPr>
              <a:xfrm>
                <a:off x="6772650" y="2181790"/>
                <a:ext cx="4807527" cy="4972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tx1"/>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m:t>
                          </m:r>
                          <m:r>
                            <m:rPr>
                              <m:sty m:val="p"/>
                            </m:rPr>
                            <a:rPr lang="en-US" sz="2400" b="0" i="0" smtClean="0">
                              <a:solidFill>
                                <a:schemeClr val="accent2"/>
                              </a:solidFill>
                              <a:latin typeface="Cambria Math" panose="02040503050406030204" pitchFamily="18" charset="0"/>
                              <a:ea typeface="Cambria Math" charset="0"/>
                              <a:cs typeface="Cambria Math" charset="0"/>
                            </a:rPr>
                            <m:t>Δ</m:t>
                          </m:r>
                          <m:r>
                            <a:rPr lang="en-US" sz="2400" b="0" i="1" smtClean="0">
                              <a:solidFill>
                                <a:schemeClr val="accent2"/>
                              </a:solidFill>
                              <a:latin typeface="Cambria Math" panose="02040503050406030204" pitchFamily="18" charset="0"/>
                              <a:ea typeface="Cambria Math" charset="0"/>
                              <a:cs typeface="Cambria Math" charset="0"/>
                            </a:rPr>
                            <m:t>(</m:t>
                          </m:r>
                          <m:r>
                            <a:rPr lang="en-US" sz="2400" b="0" i="1" smtClean="0">
                              <a:solidFill>
                                <a:schemeClr val="accent2"/>
                              </a:solidFill>
                              <a:latin typeface="Cambria Math" panose="02040503050406030204" pitchFamily="18" charset="0"/>
                              <a:ea typeface="Cambria Math" charset="0"/>
                              <a:cs typeface="Cambria Math" charset="0"/>
                            </a:rPr>
                            <m:t>𝑋</m:t>
                          </m:r>
                          <m:r>
                            <a:rPr lang="en-US" sz="2400" b="0" i="1" smtClean="0">
                              <a:solidFill>
                                <a:schemeClr val="accent2"/>
                              </a:solidFill>
                              <a:latin typeface="Cambria Math" panose="02040503050406030204" pitchFamily="18" charset="0"/>
                              <a:ea typeface="Cambria Math" charset="0"/>
                              <a:cs typeface="Cambria Math" charset="0"/>
                            </a:rPr>
                            <m:t>)</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b="0" i="1" smtClean="0">
                              <a:solidFill>
                                <a:schemeClr val="accent1"/>
                              </a:solidFill>
                              <a:latin typeface="Cambria Math" panose="02040503050406030204" pitchFamily="18" charset="0"/>
                              <a:ea typeface="Cambria Math" charset="0"/>
                              <a:cs typeface="Cambria Math" charset="0"/>
                            </a:rPr>
                            <m:t>)</m:t>
                          </m:r>
                        </m:e>
                      </m:d>
                    </m:oMath>
                  </m:oMathPara>
                </a14:m>
                <a:endParaRPr lang="en-US" sz="2400" dirty="0"/>
              </a:p>
            </p:txBody>
          </p:sp>
        </mc:Choice>
        <mc:Fallback>
          <p:sp>
            <p:nvSpPr>
              <p:cNvPr id="9" name="TextBox 8">
                <a:extLst>
                  <a:ext uri="{FF2B5EF4-FFF2-40B4-BE49-F238E27FC236}">
                    <a16:creationId xmlns:a16="http://schemas.microsoft.com/office/drawing/2014/main" id="{40B2CEDF-CF12-D74D-A015-71A002439686}"/>
                  </a:ext>
                </a:extLst>
              </p:cNvPr>
              <p:cNvSpPr txBox="1">
                <a:spLocks noRot="1" noChangeAspect="1" noMove="1" noResize="1" noEditPoints="1" noAdjustHandles="1" noChangeArrowheads="1" noChangeShapeType="1" noTextEdit="1"/>
              </p:cNvSpPr>
              <p:nvPr/>
            </p:nvSpPr>
            <p:spPr>
              <a:xfrm>
                <a:off x="6772650" y="2181790"/>
                <a:ext cx="4807527" cy="497252"/>
              </a:xfrm>
              <a:prstGeom prst="rect">
                <a:avLst/>
              </a:prstGeom>
              <a:blipFill>
                <a:blip r:embed="rId4"/>
                <a:stretch>
                  <a:fillRect b="-15000"/>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AB09F4C2-B683-ED47-A337-8815070F9D6E}"/>
              </a:ext>
            </a:extLst>
          </p:cNvPr>
          <p:cNvSpPr/>
          <p:nvPr/>
        </p:nvSpPr>
        <p:spPr>
          <a:xfrm>
            <a:off x="352978" y="3878297"/>
            <a:ext cx="11412302" cy="2179603"/>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r>
              <a:rPr lang="en-US" sz="2400" dirty="0">
                <a:solidFill>
                  <a:schemeClr val="tx1"/>
                </a:solidFill>
              </a:rPr>
              <a:t>In any general-sum game, leader’s (mixed/pure) Stackelberg optimal solution is </a:t>
            </a:r>
            <a:r>
              <a:rPr lang="en-US" sz="2400" b="1" dirty="0">
                <a:solidFill>
                  <a:schemeClr val="tx1"/>
                </a:solidFill>
              </a:rPr>
              <a:t>weakly advantageous </a:t>
            </a:r>
            <a:r>
              <a:rPr lang="en-US" sz="2400" dirty="0">
                <a:solidFill>
                  <a:schemeClr val="tx1"/>
                </a:solidFill>
              </a:rPr>
              <a:t>to player 1’s payoff under any (mixed/pure) Nash equilibrium.</a:t>
            </a:r>
          </a:p>
        </p:txBody>
      </p:sp>
      <p:sp>
        <p:nvSpPr>
          <p:cNvPr id="11" name="Rectangle 10">
            <a:extLst>
              <a:ext uri="{FF2B5EF4-FFF2-40B4-BE49-F238E27FC236}">
                <a16:creationId xmlns:a16="http://schemas.microsoft.com/office/drawing/2014/main" id="{07FB82B2-E334-654C-A6BD-463CC99A96F4}"/>
              </a:ext>
            </a:extLst>
          </p:cNvPr>
          <p:cNvSpPr/>
          <p:nvPr/>
        </p:nvSpPr>
        <p:spPr>
          <a:xfrm>
            <a:off x="3518948" y="3643258"/>
            <a:ext cx="4996328" cy="400111"/>
          </a:xfrm>
          <a:prstGeom prst="rect">
            <a:avLst/>
          </a:prstGeom>
          <a:solidFill>
            <a:schemeClr val="bg1"/>
          </a:solidFill>
        </p:spPr>
        <p:txBody>
          <a:bodyPr wrap="none">
            <a:noAutofit/>
          </a:bodyPr>
          <a:lstStyle/>
          <a:p>
            <a:pPr algn="ctr"/>
            <a:r>
              <a:rPr lang="en-US" sz="2400" b="1" dirty="0">
                <a:solidFill>
                  <a:schemeClr val="accent3"/>
                </a:solidFill>
              </a:rPr>
              <a:t>Stackelberg vs Nash Equilibrium</a:t>
            </a:r>
            <a:endParaRPr lang="en-US" sz="2400" dirty="0">
              <a:solidFill>
                <a:schemeClr val="accent3"/>
              </a:solidFill>
            </a:endParaRPr>
          </a:p>
        </p:txBody>
      </p:sp>
    </p:spTree>
    <p:extLst>
      <p:ext uri="{BB962C8B-B14F-4D97-AF65-F5344CB8AC3E}">
        <p14:creationId xmlns:p14="http://schemas.microsoft.com/office/powerpoint/2010/main" val="392721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p:bldP spid="10"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E15F0-21F1-6D40-B59F-69BA53E7DB50}"/>
              </a:ext>
            </a:extLst>
          </p:cNvPr>
          <p:cNvSpPr>
            <a:spLocks noGrp="1"/>
          </p:cNvSpPr>
          <p:nvPr>
            <p:ph type="title"/>
          </p:nvPr>
        </p:nvSpPr>
        <p:spPr/>
        <p:txBody>
          <a:bodyPr/>
          <a:lstStyle/>
          <a:p>
            <a:r>
              <a:rPr lang="en-US" dirty="0"/>
              <a:t>Pure Stackelberg Solution Concept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9650E7-A915-094D-9F12-1866F74A90BA}"/>
                  </a:ext>
                </a:extLst>
              </p:cNvPr>
              <p:cNvSpPr>
                <a:spLocks noGrp="1"/>
              </p:cNvSpPr>
              <p:nvPr>
                <p:ph idx="1"/>
              </p:nvPr>
            </p:nvSpPr>
            <p:spPr>
              <a:xfrm>
                <a:off x="426720" y="1128394"/>
                <a:ext cx="11369040" cy="1950086"/>
              </a:xfrm>
            </p:spPr>
            <p:txBody>
              <a:bodyPr>
                <a:normAutofit/>
              </a:bodyPr>
              <a:lstStyle/>
              <a:p>
                <a:pPr marL="0" indent="0">
                  <a:buNone/>
                </a:pPr>
                <a:r>
                  <a:rPr lang="en-US" sz="2400" dirty="0"/>
                  <a:t>(Pure) Stackelberg Optimal Solution</a:t>
                </a:r>
              </a:p>
              <a:p>
                <a:r>
                  <a:rPr lang="en-US" sz="2400" dirty="0"/>
                  <a:t>Player 1 </a:t>
                </a:r>
                <a:r>
                  <a:rPr lang="en-US" sz="2400" b="1" dirty="0">
                    <a:solidFill>
                      <a:schemeClr val="accent2"/>
                    </a:solidFill>
                  </a:rPr>
                  <a:t>(leader) </a:t>
                </a:r>
                <a:r>
                  <a:rPr lang="en-US" sz="2400" dirty="0">
                    <a:latin typeface="Cambria Math" charset="0"/>
                    <a:ea typeface="Cambria Math" charset="0"/>
                    <a:cs typeface="Cambria Math" charset="0"/>
                  </a:rPr>
                  <a:t>commits to a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𝑥</m:t>
                    </m:r>
                    <m:r>
                      <a:rPr lang="en-US" sz="2400" b="0" i="1" dirty="0" smtClean="0">
                        <a:solidFill>
                          <a:schemeClr val="accent2"/>
                        </a:solidFill>
                        <a:latin typeface="Cambria Math" panose="02040503050406030204" pitchFamily="18" charset="0"/>
                        <a:ea typeface="Cambria Math" charset="0"/>
                        <a:cs typeface="Cambria Math" charset="0"/>
                      </a:rPr>
                      <m:t>∈</m:t>
                    </m:r>
                    <m:r>
                      <a:rPr lang="en-US" sz="2400" b="0" i="1" dirty="0" smtClean="0">
                        <a:solidFill>
                          <a:schemeClr val="accent2"/>
                        </a:solidFill>
                        <a:latin typeface="Cambria Math" panose="02040503050406030204" pitchFamily="18" charset="0"/>
                        <a:ea typeface="Cambria Math" charset="0"/>
                        <a:cs typeface="Cambria Math" charset="0"/>
                      </a:rPr>
                      <m:t>𝑋</m:t>
                    </m:r>
                  </m:oMath>
                </a14:m>
                <a:endParaRPr lang="en-US" sz="2400" dirty="0">
                  <a:solidFill>
                    <a:schemeClr val="accent2"/>
                  </a:solidFill>
                  <a:latin typeface="Cambria Math" charset="0"/>
                  <a:ea typeface="Cambria Math" charset="0"/>
                  <a:cs typeface="Cambria Math" charset="0"/>
                </a:endParaRPr>
              </a:p>
              <a:p>
                <a:r>
                  <a:rPr lang="en-US" sz="2400" dirty="0"/>
                  <a:t>Player 2 </a:t>
                </a:r>
                <a:r>
                  <a:rPr lang="en-US" sz="2400" b="1" dirty="0">
                    <a:solidFill>
                      <a:schemeClr val="accent1"/>
                    </a:solidFill>
                  </a:rPr>
                  <a:t>(follower) </a:t>
                </a:r>
                <a:r>
                  <a:rPr lang="en-US" sz="2400" dirty="0"/>
                  <a:t>best-responds to </a:t>
                </a:r>
                <a14:m>
                  <m:oMath xmlns:m="http://schemas.openxmlformats.org/officeDocument/2006/math">
                    <m:r>
                      <a:rPr lang="en-US" sz="2400" b="0" i="1" dirty="0" smtClean="0">
                        <a:solidFill>
                          <a:schemeClr val="accent2"/>
                        </a:solidFill>
                        <a:latin typeface="Cambria Math" panose="02040503050406030204" pitchFamily="18" charset="0"/>
                        <a:ea typeface="Cambria Math" charset="0"/>
                        <a:cs typeface="Cambria Math" charset="0"/>
                      </a:rPr>
                      <m:t>𝑥</m:t>
                    </m:r>
                  </m:oMath>
                </a14:m>
                <a:r>
                  <a:rPr lang="en-US" sz="2400" dirty="0"/>
                  <a:t>,</a:t>
                </a:r>
                <a:r>
                  <a:rPr lang="en-US" sz="2400" b="1" dirty="0"/>
                  <a:t> </a:t>
                </a:r>
              </a:p>
              <a:p>
                <a:pPr marL="457200" lvl="1" indent="0">
                  <a:buNone/>
                </a:pPr>
                <a:r>
                  <a:rPr lang="en-US" b="1" dirty="0">
                    <a:latin typeface="Cambria Math" charset="0"/>
                    <a:ea typeface="Cambria Math" charset="0"/>
                    <a:cs typeface="Cambria Math" charset="0"/>
                    <a:sym typeface="Wingdings" pitchFamily="2" charset="2"/>
                  </a:rPr>
                  <a:t> </a:t>
                </a:r>
                <a:r>
                  <a:rPr lang="en-US" dirty="0">
                    <a:latin typeface="Cambria Math" charset="0"/>
                    <a:ea typeface="Cambria Math" charset="0"/>
                    <a:cs typeface="Cambria Math" charset="0"/>
                  </a:rPr>
                  <a:t>plays </a:t>
                </a:r>
                <a14:m>
                  <m:oMath xmlns:m="http://schemas.openxmlformats.org/officeDocument/2006/math">
                    <m:r>
                      <m:rPr>
                        <m:sty m:val="p"/>
                      </m:rPr>
                      <a:rPr lang="en-US" b="0" i="0" smtClean="0">
                        <a:solidFill>
                          <a:schemeClr val="accent1"/>
                        </a:solidFill>
                        <a:latin typeface="Cambria Math" panose="02040503050406030204" pitchFamily="18" charset="0"/>
                        <a:ea typeface="Cambria Math" charset="0"/>
                        <a:cs typeface="Cambria Math" charset="0"/>
                      </a:rPr>
                      <m:t>BR</m:t>
                    </m:r>
                    <m:r>
                      <a:rPr lang="en-US" b="0" i="0" smtClean="0">
                        <a:solidFill>
                          <a:schemeClr val="accent1"/>
                        </a:solidFill>
                        <a:latin typeface="Cambria Math" panose="02040503050406030204" pitchFamily="18" charset="0"/>
                        <a:ea typeface="Cambria Math" charset="0"/>
                        <a:cs typeface="Cambria Math" charset="0"/>
                      </a:rPr>
                      <m:t>(</m:t>
                    </m:r>
                    <m:r>
                      <a:rPr lang="en-US" b="0" i="1" smtClean="0">
                        <a:solidFill>
                          <a:schemeClr val="accent1"/>
                        </a:solidFill>
                        <a:latin typeface="Cambria Math" panose="02040503050406030204" pitchFamily="18" charset="0"/>
                        <a:ea typeface="Cambria Math" charset="0"/>
                        <a:cs typeface="Cambria Math" charset="0"/>
                      </a:rPr>
                      <m:t>𝑥</m:t>
                    </m:r>
                    <m:r>
                      <a:rPr lang="en-US" b="0" i="0" smtClean="0">
                        <a:solidFill>
                          <a:schemeClr val="accent1"/>
                        </a:solidFill>
                        <a:latin typeface="Cambria Math" panose="02040503050406030204" pitchFamily="18" charset="0"/>
                        <a:ea typeface="Cambria Math" charset="0"/>
                        <a:cs typeface="Cambria Math" charset="0"/>
                      </a:rPr>
                      <m:t>)</m:t>
                    </m:r>
                    <m:r>
                      <a:rPr lang="en-US" b="0" i="1" smtClean="0">
                        <a:solidFill>
                          <a:schemeClr val="tx1"/>
                        </a:solidFill>
                        <a:latin typeface="Cambria Math" panose="02040503050406030204" pitchFamily="18" charset="0"/>
                        <a:ea typeface="Cambria Math" charset="0"/>
                        <a:cs typeface="Cambria Math" charset="0"/>
                      </a:rPr>
                      <m:t>=</m:t>
                    </m:r>
                    <m:sSub>
                      <m:sSubPr>
                        <m:ctrlPr>
                          <a:rPr lang="en-US" b="0" i="1" smtClean="0">
                            <a:solidFill>
                              <a:schemeClr val="accent1"/>
                            </a:solidFill>
                            <a:latin typeface="Cambria Math" panose="02040503050406030204" pitchFamily="18" charset="0"/>
                            <a:ea typeface="Cambria Math" charset="0"/>
                            <a:cs typeface="Cambria Math" charset="0"/>
                          </a:rPr>
                        </m:ctrlPr>
                      </m:sSubPr>
                      <m:e>
                        <m:r>
                          <m:rPr>
                            <m:sty m:val="p"/>
                          </m:rPr>
                          <a:rPr lang="en-US" b="0" i="0" smtClean="0">
                            <a:solidFill>
                              <a:schemeClr val="tx1"/>
                            </a:solidFill>
                            <a:latin typeface="Cambria Math" panose="02040503050406030204" pitchFamily="18" charset="0"/>
                            <a:ea typeface="Cambria Math" charset="0"/>
                            <a:cs typeface="Cambria Math" charset="0"/>
                          </a:rPr>
                          <m:t>argmax</m:t>
                        </m:r>
                      </m:e>
                      <m:sub>
                        <m:r>
                          <a:rPr lang="en-US" b="0" i="1" smtClean="0">
                            <a:solidFill>
                              <a:schemeClr val="accent1"/>
                            </a:solidFill>
                            <a:latin typeface="Cambria Math" panose="02040503050406030204" pitchFamily="18" charset="0"/>
                            <a:ea typeface="Cambria Math" charset="0"/>
                            <a:cs typeface="Cambria Math" charset="0"/>
                          </a:rPr>
                          <m:t>𝑦</m:t>
                        </m:r>
                      </m:sub>
                    </m:sSub>
                    <m:r>
                      <a:rPr lang="en-US" b="0" i="1" smtClean="0">
                        <a:solidFill>
                          <a:schemeClr val="accent1"/>
                        </a:solidFill>
                        <a:latin typeface="Cambria Math" panose="02040503050406030204" pitchFamily="18" charset="0"/>
                        <a:ea typeface="Cambria Math" charset="0"/>
                        <a:cs typeface="Cambria Math" charset="0"/>
                      </a:rPr>
                      <m:t> </m:t>
                    </m:r>
                    <m:sSub>
                      <m:sSubPr>
                        <m:ctrlPr>
                          <a:rPr lang="en-US" i="1">
                            <a:solidFill>
                              <a:schemeClr val="accent1"/>
                            </a:solidFill>
                            <a:latin typeface="Cambria Math" panose="02040503050406030204" pitchFamily="18" charset="0"/>
                            <a:ea typeface="Cambria Math" charset="0"/>
                            <a:cs typeface="Cambria Math" charset="0"/>
                          </a:rPr>
                        </m:ctrlPr>
                      </m:sSubPr>
                      <m:e>
                        <m:r>
                          <a:rPr lang="en-US" b="0" i="1" smtClean="0">
                            <a:solidFill>
                              <a:schemeClr val="accent1"/>
                            </a:solidFill>
                            <a:latin typeface="Cambria Math" panose="02040503050406030204" pitchFamily="18" charset="0"/>
                            <a:ea typeface="Cambria Math" charset="0"/>
                            <a:cs typeface="Cambria Math" charset="0"/>
                          </a:rPr>
                          <m:t>𝑈</m:t>
                        </m:r>
                      </m:e>
                      <m:sub>
                        <m:r>
                          <a:rPr lang="en-US" i="1">
                            <a:solidFill>
                              <a:schemeClr val="accent1"/>
                            </a:solidFill>
                            <a:latin typeface="Cambria Math" charset="0"/>
                            <a:ea typeface="Cambria Math" charset="0"/>
                            <a:cs typeface="Cambria Math" charset="0"/>
                          </a:rPr>
                          <m:t>2</m:t>
                        </m:r>
                      </m:sub>
                    </m:sSub>
                    <m:d>
                      <m:dPr>
                        <m:ctrlPr>
                          <a:rPr lang="en-US" i="1">
                            <a:solidFill>
                              <a:schemeClr val="accent1"/>
                            </a:solidFill>
                            <a:latin typeface="Cambria Math" panose="02040503050406030204" pitchFamily="18" charset="0"/>
                            <a:ea typeface="Cambria Math" charset="0"/>
                            <a:cs typeface="Cambria Math" charset="0"/>
                          </a:rPr>
                        </m:ctrlPr>
                      </m:dPr>
                      <m:e>
                        <m:r>
                          <a:rPr lang="en-US" b="0" i="1" smtClean="0">
                            <a:solidFill>
                              <a:schemeClr val="accent2"/>
                            </a:solidFill>
                            <a:latin typeface="Cambria Math" panose="02040503050406030204" pitchFamily="18" charset="0"/>
                            <a:ea typeface="Cambria Math" charset="0"/>
                            <a:cs typeface="Cambria Math" charset="0"/>
                          </a:rPr>
                          <m:t>𝑥</m:t>
                        </m:r>
                        <m:r>
                          <a:rPr lang="en-US" i="1">
                            <a:solidFill>
                              <a:schemeClr val="accent1"/>
                            </a:solidFill>
                            <a:latin typeface="Cambria Math" charset="0"/>
                            <a:ea typeface="Cambria Math" charset="0"/>
                            <a:cs typeface="Cambria Math" charset="0"/>
                          </a:rPr>
                          <m:t>,</m:t>
                        </m:r>
                        <m:r>
                          <a:rPr lang="en-US" i="1">
                            <a:solidFill>
                              <a:schemeClr val="accent1"/>
                            </a:solidFill>
                            <a:latin typeface="Cambria Math" charset="0"/>
                            <a:ea typeface="Cambria Math" charset="0"/>
                            <a:cs typeface="Cambria Math" charset="0"/>
                          </a:rPr>
                          <m:t>𝑦</m:t>
                        </m:r>
                      </m:e>
                    </m:d>
                  </m:oMath>
                </a14:m>
                <a:endParaRPr lang="en-US" dirty="0"/>
              </a:p>
            </p:txBody>
          </p:sp>
        </mc:Choice>
        <mc:Fallback xmlns="">
          <p:sp>
            <p:nvSpPr>
              <p:cNvPr id="3" name="Content Placeholder 2">
                <a:extLst>
                  <a:ext uri="{FF2B5EF4-FFF2-40B4-BE49-F238E27FC236}">
                    <a16:creationId xmlns:a16="http://schemas.microsoft.com/office/drawing/2014/main" id="{ED9650E7-A915-094D-9F12-1866F74A90BA}"/>
                  </a:ext>
                </a:extLst>
              </p:cNvPr>
              <p:cNvSpPr>
                <a:spLocks noGrp="1" noRot="1" noChangeAspect="1" noMove="1" noResize="1" noEditPoints="1" noAdjustHandles="1" noChangeArrowheads="1" noChangeShapeType="1" noTextEdit="1"/>
              </p:cNvSpPr>
              <p:nvPr>
                <p:ph idx="1"/>
              </p:nvPr>
            </p:nvSpPr>
            <p:spPr>
              <a:xfrm>
                <a:off x="426720" y="1128394"/>
                <a:ext cx="11369040" cy="1950086"/>
              </a:xfrm>
              <a:blipFill>
                <a:blip r:embed="rId2"/>
                <a:stretch>
                  <a:fillRect l="-893" t="-3871"/>
                </a:stretch>
              </a:blipFill>
            </p:spPr>
            <p:txBody>
              <a:bodyPr/>
              <a:lstStyle/>
              <a:p>
                <a:r>
                  <a:rPr lang="en-US">
                    <a:noFill/>
                  </a:rPr>
                  <a:t> </a:t>
                </a:r>
              </a:p>
            </p:txBody>
          </p:sp>
        </mc:Fallback>
      </mc:AlternateContent>
      <p:sp>
        <p:nvSpPr>
          <p:cNvPr id="6" name="Right Brace 5">
            <a:extLst>
              <a:ext uri="{FF2B5EF4-FFF2-40B4-BE49-F238E27FC236}">
                <a16:creationId xmlns:a16="http://schemas.microsoft.com/office/drawing/2014/main" id="{04FDA61D-8472-8442-94A0-FCABF8414CB4}"/>
              </a:ext>
            </a:extLst>
          </p:cNvPr>
          <p:cNvSpPr/>
          <p:nvPr/>
        </p:nvSpPr>
        <p:spPr>
          <a:xfrm>
            <a:off x="6040581" y="1194511"/>
            <a:ext cx="343501" cy="1551709"/>
          </a:xfrm>
          <a:prstGeom prst="rightBrace">
            <a:avLst>
              <a:gd name="adj1" fmla="val 25000"/>
              <a:gd name="adj2" fmla="val 5000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43C06BA-C4F6-1149-8E94-724C298023C9}"/>
                  </a:ext>
                </a:extLst>
              </p:cNvPr>
              <p:cNvSpPr txBox="1"/>
              <p:nvPr/>
            </p:nvSpPr>
            <p:spPr>
              <a:xfrm>
                <a:off x="6384082" y="1262479"/>
                <a:ext cx="5794064" cy="1046440"/>
              </a:xfrm>
              <a:prstGeom prst="rect">
                <a:avLst/>
              </a:prstGeom>
              <a:noFill/>
            </p:spPr>
            <p:txBody>
              <a:bodyPr wrap="square">
                <a:spAutoFit/>
              </a:bodyPr>
              <a:lstStyle/>
              <a:p>
                <a:r>
                  <a:rPr lang="en-US" sz="2200" dirty="0"/>
                  <a:t>Leader commits to best </a:t>
                </a:r>
                <a14:m>
                  <m:oMath xmlns:m="http://schemas.openxmlformats.org/officeDocument/2006/math">
                    <m:r>
                      <a:rPr lang="en-US" sz="2200" b="0" i="1" dirty="0" smtClean="0">
                        <a:solidFill>
                          <a:schemeClr val="accent2"/>
                        </a:solidFill>
                        <a:latin typeface="Cambria Math" panose="02040503050406030204" pitchFamily="18" charset="0"/>
                        <a:ea typeface="Cambria Math" charset="0"/>
                        <a:cs typeface="Cambria Math" charset="0"/>
                      </a:rPr>
                      <m:t>𝑥</m:t>
                    </m:r>
                    <m:r>
                      <a:rPr lang="en-US" sz="2200" b="0" i="1" dirty="0" smtClean="0">
                        <a:solidFill>
                          <a:schemeClr val="accent2"/>
                        </a:solidFill>
                        <a:latin typeface="Cambria Math" panose="02040503050406030204" pitchFamily="18" charset="0"/>
                        <a:ea typeface="Cambria Math" charset="0"/>
                        <a:cs typeface="Cambria Math" charset="0"/>
                      </a:rPr>
                      <m:t>∈</m:t>
                    </m:r>
                    <m:r>
                      <a:rPr lang="en-US" sz="2200" b="0" i="1" dirty="0" smtClean="0">
                        <a:solidFill>
                          <a:schemeClr val="accent2"/>
                        </a:solidFill>
                        <a:latin typeface="Cambria Math" panose="02040503050406030204" pitchFamily="18" charset="0"/>
                        <a:ea typeface="Cambria Math" charset="0"/>
                        <a:cs typeface="Cambria Math" charset="0"/>
                      </a:rPr>
                      <m:t>𝑋</m:t>
                    </m:r>
                  </m:oMath>
                </a14:m>
                <a:r>
                  <a:rPr lang="en-US" sz="2200" dirty="0"/>
                  <a:t> accounting for </a:t>
                </a:r>
                <a14:m>
                  <m:oMath xmlns:m="http://schemas.openxmlformats.org/officeDocument/2006/math">
                    <m:r>
                      <m:rPr>
                        <m:sty m:val="p"/>
                      </m:rPr>
                      <a:rPr lang="en-US" sz="2200">
                        <a:solidFill>
                          <a:schemeClr val="accent1"/>
                        </a:solidFill>
                        <a:latin typeface="Cambria Math" panose="02040503050406030204" pitchFamily="18" charset="0"/>
                        <a:ea typeface="Cambria Math" charset="0"/>
                        <a:cs typeface="Cambria Math" charset="0"/>
                      </a:rPr>
                      <m:t>BR</m:t>
                    </m:r>
                    <m:r>
                      <a:rPr lang="en-US" sz="2200">
                        <a:solidFill>
                          <a:schemeClr val="accent1"/>
                        </a:solidFill>
                        <a:latin typeface="Cambria Math" panose="02040503050406030204" pitchFamily="18" charset="0"/>
                        <a:ea typeface="Cambria Math" charset="0"/>
                        <a:cs typeface="Cambria Math" charset="0"/>
                      </a:rPr>
                      <m:t>(</m:t>
                    </m:r>
                    <m:r>
                      <m:rPr>
                        <m:sty m:val="p"/>
                      </m:rPr>
                      <a:rPr lang="en-US" sz="2200" b="0" i="0" smtClean="0">
                        <a:solidFill>
                          <a:schemeClr val="accent1"/>
                        </a:solidFill>
                        <a:latin typeface="Cambria Math" panose="02040503050406030204" pitchFamily="18" charset="0"/>
                        <a:ea typeface="Cambria Math" charset="0"/>
                        <a:cs typeface="Cambria Math" charset="0"/>
                      </a:rPr>
                      <m:t>x</m:t>
                    </m:r>
                    <m:r>
                      <a:rPr lang="en-US" sz="2200">
                        <a:solidFill>
                          <a:schemeClr val="accent1"/>
                        </a:solidFill>
                        <a:latin typeface="Cambria Math" panose="02040503050406030204" pitchFamily="18" charset="0"/>
                        <a:ea typeface="Cambria Math" charset="0"/>
                        <a:cs typeface="Cambria Math" charset="0"/>
                      </a:rPr>
                      <m:t>)</m:t>
                    </m:r>
                  </m:oMath>
                </a14:m>
                <a:endParaRPr lang="en-US" sz="2200" dirty="0"/>
              </a:p>
              <a:p>
                <a:r>
                  <a:rPr lang="en-US" dirty="0"/>
                  <a:t>  </a:t>
                </a:r>
              </a:p>
            </p:txBody>
          </p:sp>
        </mc:Choice>
        <mc:Fallback xmlns="">
          <p:sp>
            <p:nvSpPr>
              <p:cNvPr id="8" name="TextBox 7">
                <a:extLst>
                  <a:ext uri="{FF2B5EF4-FFF2-40B4-BE49-F238E27FC236}">
                    <a16:creationId xmlns:a16="http://schemas.microsoft.com/office/drawing/2014/main" id="{443C06BA-C4F6-1149-8E94-724C298023C9}"/>
                  </a:ext>
                </a:extLst>
              </p:cNvPr>
              <p:cNvSpPr txBox="1">
                <a:spLocks noRot="1" noChangeAspect="1" noMove="1" noResize="1" noEditPoints="1" noAdjustHandles="1" noChangeArrowheads="1" noChangeShapeType="1" noTextEdit="1"/>
              </p:cNvSpPr>
              <p:nvPr/>
            </p:nvSpPr>
            <p:spPr>
              <a:xfrm>
                <a:off x="6384082" y="1262479"/>
                <a:ext cx="5794064" cy="1046440"/>
              </a:xfrm>
              <a:prstGeom prst="rect">
                <a:avLst/>
              </a:prstGeom>
              <a:blipFill>
                <a:blip r:embed="rId3"/>
                <a:stretch>
                  <a:fillRect l="-1310" t="-36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0B2CEDF-CF12-D74D-A015-71A002439686}"/>
                  </a:ext>
                </a:extLst>
              </p:cNvPr>
              <p:cNvSpPr txBox="1"/>
              <p:nvPr/>
            </p:nvSpPr>
            <p:spPr>
              <a:xfrm>
                <a:off x="6877350" y="1870723"/>
                <a:ext cx="4807527"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accent2"/>
                              </a:solidFill>
                              <a:latin typeface="Cambria Math" panose="02040503050406030204" pitchFamily="18" charset="0"/>
                              <a:ea typeface="Cambria Math" charset="0"/>
                              <a:cs typeface="Cambria Math" charset="0"/>
                            </a:rPr>
                            <m:t>𝑥</m:t>
                          </m:r>
                          <m:r>
                            <a:rPr lang="en-US" sz="2400" b="0" i="1" smtClean="0">
                              <a:solidFill>
                                <a:schemeClr val="accent2"/>
                              </a:solidFill>
                              <a:latin typeface="Cambria Math" panose="02040503050406030204" pitchFamily="18" charset="0"/>
                              <a:ea typeface="Cambria Math" charset="0"/>
                              <a:cs typeface="Cambria Math" charset="0"/>
                            </a:rPr>
                            <m:t>∈</m:t>
                          </m:r>
                          <m:r>
                            <a:rPr lang="en-US" sz="2400" b="0" i="1" smtClean="0">
                              <a:solidFill>
                                <a:schemeClr val="accent2"/>
                              </a:solidFill>
                              <a:latin typeface="Cambria Math" panose="02040503050406030204" pitchFamily="18" charset="0"/>
                              <a:ea typeface="Cambria Math" charset="0"/>
                              <a:cs typeface="Cambria Math" charset="0"/>
                            </a:rPr>
                            <m:t>𝑋</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𝑥</m:t>
                          </m:r>
                          <m:r>
                            <a:rPr lang="en-US" sz="2400" b="0" i="1" smtClean="0">
                              <a:solidFill>
                                <a:schemeClr val="accent1"/>
                              </a:solidFill>
                              <a:latin typeface="Cambria Math" panose="02040503050406030204" pitchFamily="18" charset="0"/>
                              <a:ea typeface="Cambria Math" charset="0"/>
                              <a:cs typeface="Cambria Math" charset="0"/>
                            </a:rPr>
                            <m:t>)</m:t>
                          </m:r>
                        </m:e>
                      </m:d>
                    </m:oMath>
                  </m:oMathPara>
                </a14:m>
                <a:endParaRPr lang="en-US" sz="2400" dirty="0"/>
              </a:p>
            </p:txBody>
          </p:sp>
        </mc:Choice>
        <mc:Fallback xmlns="">
          <p:sp>
            <p:nvSpPr>
              <p:cNvPr id="9" name="TextBox 8">
                <a:extLst>
                  <a:ext uri="{FF2B5EF4-FFF2-40B4-BE49-F238E27FC236}">
                    <a16:creationId xmlns:a16="http://schemas.microsoft.com/office/drawing/2014/main" id="{40B2CEDF-CF12-D74D-A015-71A002439686}"/>
                  </a:ext>
                </a:extLst>
              </p:cNvPr>
              <p:cNvSpPr txBox="1">
                <a:spLocks noRot="1" noChangeAspect="1" noMove="1" noResize="1" noEditPoints="1" noAdjustHandles="1" noChangeArrowheads="1" noChangeShapeType="1" noTextEdit="1"/>
              </p:cNvSpPr>
              <p:nvPr/>
            </p:nvSpPr>
            <p:spPr>
              <a:xfrm>
                <a:off x="6877350" y="1870723"/>
                <a:ext cx="4807527" cy="461665"/>
              </a:xfrm>
              <a:prstGeom prst="rect">
                <a:avLst/>
              </a:prstGeom>
              <a:blipFill>
                <a:blip r:embed="rId4"/>
                <a:stretch>
                  <a:fillRect b="-2162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2343CF92-056A-C444-8520-3AB5566AA86C}"/>
                  </a:ext>
                </a:extLst>
              </p:cNvPr>
              <p:cNvSpPr txBox="1"/>
              <p:nvPr/>
            </p:nvSpPr>
            <p:spPr>
              <a:xfrm>
                <a:off x="426720" y="3779521"/>
                <a:ext cx="10911840" cy="1569660"/>
              </a:xfrm>
              <a:prstGeom prst="rect">
                <a:avLst/>
              </a:prstGeom>
              <a:noFill/>
            </p:spPr>
            <p:txBody>
              <a:bodyPr wrap="square">
                <a:spAutoFit/>
              </a:bodyPr>
              <a:lstStyle/>
              <a:p>
                <a:r>
                  <a:rPr lang="en-US" sz="2400" dirty="0"/>
                  <a:t>In many applications</a:t>
                </a:r>
              </a:p>
              <a:p>
                <a:pPr marL="342900" indent="-342900">
                  <a:buFont typeface="Arial" panose="020B0604020202020204" pitchFamily="34" charset="0"/>
                  <a:buChar char="•"/>
                </a:pPr>
                <a14:m>
                  <m:oMath xmlns:m="http://schemas.openxmlformats.org/officeDocument/2006/math">
                    <m:r>
                      <a:rPr lang="en-US" sz="2400" i="1" dirty="0">
                        <a:solidFill>
                          <a:schemeClr val="accent2"/>
                        </a:solidFill>
                        <a:latin typeface="Cambria Math" panose="02040503050406030204" pitchFamily="18" charset="0"/>
                        <a:ea typeface="Cambria Math" charset="0"/>
                        <a:cs typeface="Cambria Math" charset="0"/>
                      </a:rPr>
                      <m:t>𝑋</m:t>
                    </m:r>
                  </m:oMath>
                </a14:m>
                <a:r>
                  <a:rPr lang="en-US" sz="2400" dirty="0"/>
                  <a:t> and </a:t>
                </a:r>
                <a14:m>
                  <m:oMath xmlns:m="http://schemas.openxmlformats.org/officeDocument/2006/math">
                    <m:sSub>
                      <m:sSubPr>
                        <m:ctrlPr>
                          <a:rPr lang="en-US" sz="2400" i="1">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i="1">
                            <a:solidFill>
                              <a:schemeClr val="accent2"/>
                            </a:solidFill>
                            <a:latin typeface="Cambria Math" panose="02040503050406030204" pitchFamily="18" charset="0"/>
                            <a:ea typeface="Cambria Math" charset="0"/>
                            <a:cs typeface="Cambria Math" charset="0"/>
                          </a:rPr>
                          <m:t>1</m:t>
                        </m:r>
                      </m:sub>
                    </m:sSub>
                  </m:oMath>
                </a14:m>
                <a:r>
                  <a:rPr lang="en-US" sz="2400" dirty="0"/>
                  <a:t> and </a:t>
                </a:r>
                <a14:m>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b="0" i="1" smtClean="0">
                            <a:solidFill>
                              <a:schemeClr val="accent1"/>
                            </a:solidFill>
                            <a:latin typeface="Cambria Math" panose="02040503050406030204" pitchFamily="18" charset="0"/>
                            <a:ea typeface="Cambria Math" charset="0"/>
                            <a:cs typeface="Cambria Math" charset="0"/>
                          </a:rPr>
                          <m:t>2</m:t>
                        </m:r>
                      </m:sub>
                    </m:sSub>
                  </m:oMath>
                </a14:m>
                <a:r>
                  <a:rPr lang="en-US" sz="2400" dirty="0"/>
                  <a:t> are highly structured (simplex, convex, concave)</a:t>
                </a:r>
              </a:p>
              <a:p>
                <a:pPr marL="342900" indent="-342900">
                  <a:buFont typeface="Arial" panose="020B0604020202020204" pitchFamily="34" charset="0"/>
                  <a:buChar char="•"/>
                </a:pPr>
                <a:r>
                  <a:rPr lang="en-US" sz="2400" dirty="0"/>
                  <a:t>So pure Stackelberg optimal solution is still advantageous (and easier to compute) than a mixed Nash equilibrium. </a:t>
                </a:r>
              </a:p>
            </p:txBody>
          </p:sp>
        </mc:Choice>
        <mc:Fallback>
          <p:sp>
            <p:nvSpPr>
              <p:cNvPr id="25" name="TextBox 24">
                <a:extLst>
                  <a:ext uri="{FF2B5EF4-FFF2-40B4-BE49-F238E27FC236}">
                    <a16:creationId xmlns:a16="http://schemas.microsoft.com/office/drawing/2014/main" id="{2343CF92-056A-C444-8520-3AB5566AA86C}"/>
                  </a:ext>
                </a:extLst>
              </p:cNvPr>
              <p:cNvSpPr txBox="1">
                <a:spLocks noRot="1" noChangeAspect="1" noMove="1" noResize="1" noEditPoints="1" noAdjustHandles="1" noChangeArrowheads="1" noChangeShapeType="1" noTextEdit="1"/>
              </p:cNvSpPr>
              <p:nvPr/>
            </p:nvSpPr>
            <p:spPr>
              <a:xfrm>
                <a:off x="426720" y="3779521"/>
                <a:ext cx="10911840" cy="1569660"/>
              </a:xfrm>
              <a:prstGeom prst="rect">
                <a:avLst/>
              </a:prstGeom>
              <a:blipFill>
                <a:blip r:embed="rId5"/>
                <a:stretch>
                  <a:fillRect l="-930" t="-3226" b="-8871"/>
                </a:stretch>
              </a:blipFill>
            </p:spPr>
            <p:txBody>
              <a:bodyPr/>
              <a:lstStyle/>
              <a:p>
                <a:r>
                  <a:rPr lang="en-US">
                    <a:noFill/>
                  </a:rPr>
                  <a:t> </a:t>
                </a:r>
              </a:p>
            </p:txBody>
          </p:sp>
        </mc:Fallback>
      </mc:AlternateContent>
    </p:spTree>
    <p:extLst>
      <p:ext uri="{BB962C8B-B14F-4D97-AF65-F5344CB8AC3E}">
        <p14:creationId xmlns:p14="http://schemas.microsoft.com/office/powerpoint/2010/main" val="14195066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754662" y="2407073"/>
            <a:ext cx="6659879" cy="1754326"/>
          </a:xfrm>
          <a:prstGeom prst="rect">
            <a:avLst/>
          </a:prstGeom>
        </p:spPr>
        <p:txBody>
          <a:bodyPr wrap="square">
            <a:spAutoFit/>
          </a:bodyPr>
          <a:lstStyle/>
          <a:p>
            <a:pPr algn="ctr"/>
            <a:r>
              <a:rPr lang="en-US" sz="3600" dirty="0">
                <a:latin typeface="Cambria Math" charset="0"/>
                <a:ea typeface="Cambria Math" charset="0"/>
                <a:cs typeface="Cambria Math" charset="0"/>
              </a:rPr>
              <a:t>Commitment </a:t>
            </a:r>
          </a:p>
          <a:p>
            <a:pPr algn="ctr"/>
            <a:r>
              <a:rPr lang="en-US" sz="3600" dirty="0">
                <a:latin typeface="Cambria Math" charset="0"/>
                <a:ea typeface="Cambria Math" charset="0"/>
                <a:cs typeface="Cambria Math" charset="0"/>
              </a:rPr>
              <a:t>(to a mixed strategy)</a:t>
            </a:r>
          </a:p>
          <a:p>
            <a:pPr algn="ctr"/>
            <a:r>
              <a:rPr lang="en-US" sz="3600" dirty="0">
                <a:latin typeface="Cambria Math" charset="0"/>
                <a:ea typeface="Cambria Math" charset="0"/>
                <a:cs typeface="Cambria Math" charset="0"/>
              </a:rPr>
              <a:t> is good for you!</a:t>
            </a:r>
          </a:p>
        </p:txBody>
      </p:sp>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44240" y="678497"/>
            <a:ext cx="4785360" cy="646331"/>
          </a:xfrm>
          <a:prstGeom prst="rect">
            <a:avLst/>
          </a:prstGeom>
          <a:solidFill>
            <a:schemeClr val="bg1"/>
          </a:solidFill>
        </p:spPr>
        <p:txBody>
          <a:bodyPr wrap="square">
            <a:spAutoFit/>
          </a:bodyPr>
          <a:lstStyle/>
          <a:p>
            <a:pPr algn="ctr"/>
            <a:r>
              <a:rPr lang="en-US" sz="3600" b="1" dirty="0">
                <a:solidFill>
                  <a:schemeClr val="accent1"/>
                </a:solidFill>
                <a:latin typeface="Cambria Math" charset="0"/>
                <a:ea typeface="Cambria Math" charset="0"/>
                <a:cs typeface="Cambria Math" charset="0"/>
              </a:rPr>
              <a:t>Important Message</a:t>
            </a:r>
            <a:endParaRPr lang="en-US" sz="3600" b="1" dirty="0">
              <a:solidFill>
                <a:schemeClr val="accent1"/>
              </a:solidFill>
            </a:endParaRP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9600" y="2691765"/>
            <a:ext cx="2342054" cy="1613415"/>
          </a:xfrm>
          <a:prstGeom prst="rect">
            <a:avLst/>
          </a:prstGeom>
        </p:spPr>
      </p:pic>
    </p:spTree>
    <p:extLst>
      <p:ext uri="{BB962C8B-B14F-4D97-AF65-F5344CB8AC3E}">
        <p14:creationId xmlns:p14="http://schemas.microsoft.com/office/powerpoint/2010/main" val="3895262936"/>
      </p:ext>
    </p:extLst>
  </p:cSld>
  <p:clrMapOvr>
    <a:masterClrMapping/>
  </p:clrMapOvr>
  <mc:AlternateContent xmlns:mc="http://schemas.openxmlformats.org/markup-compatibility/2006">
    <mc:Choice xmlns:p14="http://schemas.microsoft.com/office/powerpoint/2010/main" Requires="p14">
      <p:transition spd="med" p14:dur="700" advTm="29820">
        <p:fade/>
      </p:transition>
    </mc:Choice>
    <mc:Fallback>
      <p:transition spd="med" advTm="2982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DDB4-845B-FB43-8BE1-B0835307BF14}"/>
              </a:ext>
            </a:extLst>
          </p:cNvPr>
          <p:cNvSpPr>
            <a:spLocks noGrp="1"/>
          </p:cNvSpPr>
          <p:nvPr>
            <p:ph type="title"/>
          </p:nvPr>
        </p:nvSpPr>
        <p:spPr>
          <a:xfrm>
            <a:off x="135774" y="78422"/>
            <a:ext cx="8498771" cy="894715"/>
          </a:xfrm>
        </p:spPr>
        <p:txBody>
          <a:bodyPr/>
          <a:lstStyle/>
          <a:p>
            <a:r>
              <a:rPr lang="en-US" dirty="0"/>
              <a:t>Security Resources</a:t>
            </a:r>
          </a:p>
        </p:txBody>
      </p:sp>
      <p:sp>
        <p:nvSpPr>
          <p:cNvPr id="3" name="Content Placeholder 2">
            <a:extLst>
              <a:ext uri="{FF2B5EF4-FFF2-40B4-BE49-F238E27FC236}">
                <a16:creationId xmlns:a16="http://schemas.microsoft.com/office/drawing/2014/main" id="{A6C19D25-5F85-DF4C-A57A-2834D360FD68}"/>
              </a:ext>
            </a:extLst>
          </p:cNvPr>
          <p:cNvSpPr>
            <a:spLocks noGrp="1"/>
          </p:cNvSpPr>
          <p:nvPr>
            <p:ph idx="1"/>
          </p:nvPr>
        </p:nvSpPr>
        <p:spPr>
          <a:xfrm>
            <a:off x="426721" y="1128394"/>
            <a:ext cx="7501544" cy="1625197"/>
          </a:xfrm>
        </p:spPr>
        <p:txBody>
          <a:bodyPr>
            <a:normAutofit/>
          </a:bodyPr>
          <a:lstStyle/>
          <a:p>
            <a:pPr marL="0" indent="0">
              <a:buNone/>
            </a:pPr>
            <a:r>
              <a:rPr lang="en-US" sz="2300" dirty="0"/>
              <a:t>Security Games:</a:t>
            </a:r>
          </a:p>
          <a:p>
            <a:r>
              <a:rPr lang="en-US" sz="2300" dirty="0"/>
              <a:t>Sophisticated attackers target the weakest point. </a:t>
            </a:r>
          </a:p>
          <a:p>
            <a:r>
              <a:rPr lang="en-US" sz="2300" dirty="0"/>
              <a:t>Protect targets, so the high value targets are not attacked.</a:t>
            </a:r>
          </a:p>
          <a:p>
            <a:endParaRPr lang="en-US" sz="2300" dirty="0"/>
          </a:p>
          <a:p>
            <a:endParaRPr lang="en-US" sz="2300" dirty="0"/>
          </a:p>
          <a:p>
            <a:pPr marL="0" indent="0">
              <a:buNone/>
            </a:pPr>
            <a:endParaRPr lang="en-US" sz="2300" dirty="0"/>
          </a:p>
        </p:txBody>
      </p:sp>
      <p:pic>
        <p:nvPicPr>
          <p:cNvPr id="1028" name="Picture 4" descr="Officers inspecting passengers' documents">
            <a:extLst>
              <a:ext uri="{FF2B5EF4-FFF2-40B4-BE49-F238E27FC236}">
                <a16:creationId xmlns:a16="http://schemas.microsoft.com/office/drawing/2014/main" id="{B3A308FC-CD90-4040-BB34-8ED0CD89B0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447"/>
          <a:stretch/>
        </p:blipFill>
        <p:spPr bwMode="auto">
          <a:xfrm>
            <a:off x="8119040" y="-35272"/>
            <a:ext cx="4078225" cy="223404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hinoceros">
            <a:extLst>
              <a:ext uri="{FF2B5EF4-FFF2-40B4-BE49-F238E27FC236}">
                <a16:creationId xmlns:a16="http://schemas.microsoft.com/office/drawing/2014/main" id="{D73FB657-A1B2-B54A-8059-CEC20F5645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712"/>
          <a:stretch/>
        </p:blipFill>
        <p:spPr bwMode="auto">
          <a:xfrm>
            <a:off x="8119040" y="2234045"/>
            <a:ext cx="4078226" cy="23067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ast Guard boat">
            <a:extLst>
              <a:ext uri="{FF2B5EF4-FFF2-40B4-BE49-F238E27FC236}">
                <a16:creationId xmlns:a16="http://schemas.microsoft.com/office/drawing/2014/main" id="{0FE7C0BE-63F4-1048-A6EE-280A7E2A8E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116" b="-1"/>
          <a:stretch/>
        </p:blipFill>
        <p:spPr bwMode="auto">
          <a:xfrm>
            <a:off x="8108509" y="4540826"/>
            <a:ext cx="4072960" cy="231717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047EA032-4BDB-A04F-AC2C-7D986B9343F0}"/>
              </a:ext>
            </a:extLst>
          </p:cNvPr>
          <p:cNvCxnSpPr>
            <a:cxnSpLocks/>
          </p:cNvCxnSpPr>
          <p:nvPr/>
        </p:nvCxnSpPr>
        <p:spPr>
          <a:xfrm>
            <a:off x="8118764" y="0"/>
            <a:ext cx="0" cy="687711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4C6D8EE0-6383-964C-B1F1-48B6A532B00E}"/>
              </a:ext>
            </a:extLst>
          </p:cNvPr>
          <p:cNvCxnSpPr>
            <a:cxnSpLocks/>
          </p:cNvCxnSpPr>
          <p:nvPr/>
        </p:nvCxnSpPr>
        <p:spPr>
          <a:xfrm flipV="1">
            <a:off x="8118764" y="2210769"/>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1A229A-C1E7-5F47-BA1D-0303DB51D2AB}"/>
              </a:ext>
            </a:extLst>
          </p:cNvPr>
          <p:cNvCxnSpPr>
            <a:cxnSpLocks/>
          </p:cNvCxnSpPr>
          <p:nvPr/>
        </p:nvCxnSpPr>
        <p:spPr>
          <a:xfrm flipV="1">
            <a:off x="8118764" y="4544568"/>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8820577-2B8D-0E44-BE8A-46C2CD554D46}"/>
                  </a:ext>
                </a:extLst>
              </p:cNvPr>
              <p:cNvSpPr txBox="1"/>
              <p:nvPr/>
            </p:nvSpPr>
            <p:spPr>
              <a:xfrm>
                <a:off x="419590" y="2761367"/>
                <a:ext cx="7231367" cy="1868910"/>
              </a:xfrm>
              <a:prstGeom prst="rect">
                <a:avLst/>
              </a:prstGeom>
              <a:noFill/>
            </p:spPr>
            <p:txBody>
              <a:bodyPr wrap="square">
                <a:spAutoFit/>
              </a:bodyPr>
              <a:lstStyle/>
              <a:p>
                <a:r>
                  <a:rPr lang="en-US" sz="2300" dirty="0"/>
                  <a:t>Defender (principal):</a:t>
                </a:r>
              </a:p>
              <a:p>
                <a:pPr marL="342900" indent="-342900">
                  <a:buFont typeface="Arial" panose="020B0604020202020204" pitchFamily="34" charset="0"/>
                  <a:buChar char="•"/>
                </a:pPr>
                <a14:m>
                  <m:oMath xmlns:m="http://schemas.openxmlformats.org/officeDocument/2006/math">
                    <m:r>
                      <a:rPr lang="en-US" sz="2000" i="1" dirty="0">
                        <a:solidFill>
                          <a:schemeClr val="accent2"/>
                        </a:solidFill>
                        <a:latin typeface="Cambria Math" panose="02040503050406030204" pitchFamily="18" charset="0"/>
                        <a:ea typeface="Cambria Math" charset="0"/>
                        <a:cs typeface="Cambria Math" charset="0"/>
                      </a:rPr>
                      <m:t>𝑋</m:t>
                    </m:r>
                  </m:oMath>
                </a14:m>
                <a:r>
                  <a:rPr lang="en-US" sz="2300" dirty="0"/>
                  <a:t>: set of resources, each able to protect some targets.</a:t>
                </a:r>
              </a:p>
              <a:p>
                <a:endParaRPr lang="en-US" sz="2300" dirty="0"/>
              </a:p>
              <a:p>
                <a:r>
                  <a:rPr lang="en-US" sz="2300" dirty="0"/>
                  <a:t>Attacker (agent)</a:t>
                </a:r>
              </a:p>
              <a:p>
                <a:pPr marL="342900" indent="-342900">
                  <a:buFont typeface="Arial" panose="020B0604020202020204" pitchFamily="34" charset="0"/>
                  <a:buChar char="•"/>
                </a:pPr>
                <a14:m>
                  <m:oMath xmlns:m="http://schemas.openxmlformats.org/officeDocument/2006/math">
                    <m:r>
                      <a:rPr lang="en-US" sz="2400" b="0" i="1" dirty="0" smtClean="0">
                        <a:solidFill>
                          <a:schemeClr val="accent1"/>
                        </a:solidFill>
                        <a:latin typeface="Cambria Math" panose="02040503050406030204" pitchFamily="18" charset="0"/>
                        <a:ea typeface="Cambria Math" charset="0"/>
                        <a:cs typeface="Cambria Math" charset="0"/>
                      </a:rPr>
                      <m:t>𝑌</m:t>
                    </m:r>
                    <m:r>
                      <a:rPr lang="en-US" sz="2400" b="0" i="1" dirty="0" smtClean="0">
                        <a:solidFill>
                          <a:schemeClr val="accent1"/>
                        </a:solidFill>
                        <a:latin typeface="Cambria Math" panose="02040503050406030204" pitchFamily="18" charset="0"/>
                        <a:ea typeface="Cambria Math" charset="0"/>
                        <a:cs typeface="Cambria Math" charset="0"/>
                      </a:rPr>
                      <m:t>:</m:t>
                    </m:r>
                  </m:oMath>
                </a14:m>
                <a:r>
                  <a:rPr lang="en-US" sz="2300" dirty="0"/>
                  <a:t> set of targets</a:t>
                </a:r>
                <a:r>
                  <a:rPr lang="en-US" dirty="0"/>
                  <a:t> </a:t>
                </a:r>
              </a:p>
            </p:txBody>
          </p:sp>
        </mc:Choice>
        <mc:Fallback>
          <p:sp>
            <p:nvSpPr>
              <p:cNvPr id="12" name="TextBox 11">
                <a:extLst>
                  <a:ext uri="{FF2B5EF4-FFF2-40B4-BE49-F238E27FC236}">
                    <a16:creationId xmlns:a16="http://schemas.microsoft.com/office/drawing/2014/main" id="{78820577-2B8D-0E44-BE8A-46C2CD554D46}"/>
                  </a:ext>
                </a:extLst>
              </p:cNvPr>
              <p:cNvSpPr txBox="1">
                <a:spLocks noRot="1" noChangeAspect="1" noMove="1" noResize="1" noEditPoints="1" noAdjustHandles="1" noChangeArrowheads="1" noChangeShapeType="1" noTextEdit="1"/>
              </p:cNvSpPr>
              <p:nvPr/>
            </p:nvSpPr>
            <p:spPr>
              <a:xfrm>
                <a:off x="419590" y="2761367"/>
                <a:ext cx="7231367" cy="1868910"/>
              </a:xfrm>
              <a:prstGeom prst="rect">
                <a:avLst/>
              </a:prstGeom>
              <a:blipFill>
                <a:blip r:embed="rId5"/>
                <a:stretch>
                  <a:fillRect l="-1404" t="-2703" b="-608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AA18A26-B752-3549-AFE3-3DCC73318C2F}"/>
                  </a:ext>
                </a:extLst>
              </p:cNvPr>
              <p:cNvSpPr txBox="1"/>
              <p:nvPr/>
            </p:nvSpPr>
            <p:spPr>
              <a:xfrm>
                <a:off x="537729" y="4717333"/>
                <a:ext cx="7113228" cy="769441"/>
              </a:xfrm>
              <a:prstGeom prst="rect">
                <a:avLst/>
              </a:prstGeom>
              <a:noFill/>
            </p:spPr>
            <p:txBody>
              <a:bodyPr wrap="square">
                <a:spAutoFit/>
              </a:bodyPr>
              <a:lstStyle/>
              <a:p>
                <a14:m>
                  <m:oMath xmlns:m="http://schemas.openxmlformats.org/officeDocument/2006/math">
                    <m:sSub>
                      <m:sSubPr>
                        <m:ctrlPr>
                          <a:rPr lang="en-US" sz="2200" i="1" smtClean="0">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b="0" i="1" smtClean="0">
                            <a:latin typeface="Cambria Math" panose="02040503050406030204" pitchFamily="18" charset="0"/>
                            <a:ea typeface="Cambria Math" charset="0"/>
                            <a:cs typeface="Cambria Math" charset="0"/>
                          </a:rPr>
                          <m:t>1</m:t>
                        </m:r>
                      </m:sub>
                    </m:sSub>
                    <m:d>
                      <m:dPr>
                        <m:ctrlPr>
                          <a:rPr lang="en-US" sz="2200" i="1" smtClean="0">
                            <a:solidFill>
                              <a:schemeClr val="tx1"/>
                            </a:solidFill>
                            <a:latin typeface="Cambria Math" panose="02040503050406030204" pitchFamily="18" charset="0"/>
                            <a:ea typeface="Cambria Math" charset="0"/>
                            <a:cs typeface="Cambria Math" charset="0"/>
                          </a:rPr>
                        </m:ctrlPr>
                      </m:dPr>
                      <m:e>
                        <m:r>
                          <a:rPr lang="en-US" sz="2200" i="1" smtClean="0">
                            <a:solidFill>
                              <a:schemeClr val="accent2"/>
                            </a:solidFill>
                            <a:latin typeface="Cambria Math" charset="0"/>
                            <a:ea typeface="Cambria Math" charset="0"/>
                            <a:cs typeface="Cambria Math" charset="0"/>
                          </a:rPr>
                          <m:t>𝑥</m:t>
                        </m:r>
                        <m:r>
                          <a:rPr lang="en-US" sz="2200" i="1">
                            <a:solidFill>
                              <a:schemeClr val="tx1"/>
                            </a:solidFill>
                            <a:latin typeface="Cambria Math" charset="0"/>
                            <a:ea typeface="Cambria Math" charset="0"/>
                            <a:cs typeface="Cambria Math" charset="0"/>
                          </a:rPr>
                          <m:t>,</m:t>
                        </m:r>
                        <m:r>
                          <a:rPr lang="en-US" sz="2200" b="0" i="1" smtClean="0">
                            <a:solidFill>
                              <a:schemeClr val="accent1"/>
                            </a:solidFill>
                            <a:latin typeface="Cambria Math" panose="02040503050406030204" pitchFamily="18" charset="0"/>
                            <a:ea typeface="Cambria Math" charset="0"/>
                            <a:cs typeface="Cambria Math" charset="0"/>
                          </a:rPr>
                          <m:t>𝑦</m:t>
                        </m:r>
                      </m:e>
                    </m:d>
                    <m:r>
                      <a:rPr lang="en-US" sz="2200" b="0" i="1" smtClean="0">
                        <a:solidFill>
                          <a:schemeClr val="tx1"/>
                        </a:solidFill>
                        <a:latin typeface="Cambria Math" panose="02040503050406030204" pitchFamily="18" charset="0"/>
                        <a:ea typeface="Cambria Math" charset="0"/>
                        <a:cs typeface="Cambria Math" charset="0"/>
                      </a:rPr>
                      <m:t> </m:t>
                    </m:r>
                    <m:r>
                      <m:rPr>
                        <m:sty m:val="p"/>
                      </m:rPr>
                      <a:rPr lang="en-US" sz="2200" b="0" i="0" smtClean="0">
                        <a:solidFill>
                          <a:schemeClr val="tx1"/>
                        </a:solidFill>
                        <a:latin typeface="Cambria Math" panose="02040503050406030204" pitchFamily="18" charset="0"/>
                        <a:ea typeface="Cambria Math" charset="0"/>
                        <a:cs typeface="Cambria Math" charset="0"/>
                      </a:rPr>
                      <m:t>and</m:t>
                    </m:r>
                    <m:r>
                      <a:rPr lang="en-US" sz="2200" b="0" i="0" smtClean="0">
                        <a:solidFill>
                          <a:schemeClr val="tx1"/>
                        </a:solidFill>
                        <a:latin typeface="Cambria Math" panose="02040503050406030204" pitchFamily="18" charset="0"/>
                        <a:ea typeface="Cambria Math" charset="0"/>
                        <a:cs typeface="Cambria Math" charset="0"/>
                      </a:rPr>
                      <m:t> </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b="0" i="1" smtClean="0">
                            <a:latin typeface="Cambria Math" panose="02040503050406030204" pitchFamily="18" charset="0"/>
                            <a:ea typeface="Cambria Math" charset="0"/>
                            <a:cs typeface="Cambria Math" charset="0"/>
                          </a:rPr>
                          <m:t>2</m:t>
                        </m:r>
                      </m:sub>
                    </m:sSub>
                    <m:d>
                      <m:dPr>
                        <m:ctrlPr>
                          <a:rPr lang="en-US" sz="2200" i="1">
                            <a:latin typeface="Cambria Math" panose="02040503050406030204" pitchFamily="18" charset="0"/>
                            <a:ea typeface="Cambria Math" charset="0"/>
                            <a:cs typeface="Cambria Math" charset="0"/>
                          </a:rPr>
                        </m:ctrlPr>
                      </m:dPr>
                      <m:e>
                        <m:r>
                          <a:rPr lang="en-US" sz="2200" i="1">
                            <a:solidFill>
                              <a:srgbClr val="033BFF"/>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a:solidFill>
                              <a:schemeClr val="accent1"/>
                            </a:solidFill>
                            <a:latin typeface="Cambria Math" panose="02040503050406030204" pitchFamily="18" charset="0"/>
                            <a:ea typeface="Cambria Math" charset="0"/>
                            <a:cs typeface="Cambria Math" charset="0"/>
                          </a:rPr>
                          <m:t>𝑦</m:t>
                        </m:r>
                      </m:e>
                    </m:d>
                  </m:oMath>
                </a14:m>
                <a:r>
                  <a:rPr lang="en-US" sz="2200" dirty="0"/>
                  <a:t> utilities only depend on whether </a:t>
                </a:r>
                <a14:m>
                  <m:oMath xmlns:m="http://schemas.openxmlformats.org/officeDocument/2006/math">
                    <m:r>
                      <a:rPr lang="en-US" sz="2200" i="1">
                        <a:solidFill>
                          <a:srgbClr val="033BFF"/>
                        </a:solidFill>
                        <a:latin typeface="Cambria Math" charset="0"/>
                        <a:ea typeface="Cambria Math" charset="0"/>
                        <a:cs typeface="Cambria Math" charset="0"/>
                      </a:rPr>
                      <m:t>𝑥</m:t>
                    </m:r>
                  </m:oMath>
                </a14:m>
                <a:r>
                  <a:rPr lang="en-US" sz="2200" dirty="0"/>
                  <a:t> protects </a:t>
                </a:r>
                <a14:m>
                  <m:oMath xmlns:m="http://schemas.openxmlformats.org/officeDocument/2006/math">
                    <m:r>
                      <a:rPr lang="en-US" sz="2200" b="0" i="1" smtClean="0">
                        <a:solidFill>
                          <a:schemeClr val="accent1"/>
                        </a:solidFill>
                        <a:latin typeface="Cambria Math" panose="02040503050406030204" pitchFamily="18" charset="0"/>
                        <a:ea typeface="Cambria Math" charset="0"/>
                        <a:cs typeface="Cambria Math" charset="0"/>
                      </a:rPr>
                      <m:t>𝑦</m:t>
                    </m:r>
                    <m:r>
                      <a:rPr lang="en-US" sz="2200" b="0" i="1" smtClean="0">
                        <a:solidFill>
                          <a:srgbClr val="033BFF"/>
                        </a:solidFill>
                        <a:latin typeface="Cambria Math" panose="02040503050406030204" pitchFamily="18" charset="0"/>
                        <a:ea typeface="Cambria Math" charset="0"/>
                        <a:cs typeface="Cambria Math" charset="0"/>
                      </a:rPr>
                      <m:t>.</m:t>
                    </m:r>
                  </m:oMath>
                </a14:m>
                <a:endParaRPr lang="en-US" sz="2200" dirty="0"/>
              </a:p>
            </p:txBody>
          </p:sp>
        </mc:Choice>
        <mc:Fallback xmlns="">
          <p:sp>
            <p:nvSpPr>
              <p:cNvPr id="14" name="TextBox 13">
                <a:extLst>
                  <a:ext uri="{FF2B5EF4-FFF2-40B4-BE49-F238E27FC236}">
                    <a16:creationId xmlns:a16="http://schemas.microsoft.com/office/drawing/2014/main" id="{DAA18A26-B752-3549-AFE3-3DCC73318C2F}"/>
                  </a:ext>
                </a:extLst>
              </p:cNvPr>
              <p:cNvSpPr txBox="1">
                <a:spLocks noRot="1" noChangeAspect="1" noMove="1" noResize="1" noEditPoints="1" noAdjustHandles="1" noChangeArrowheads="1" noChangeShapeType="1" noTextEdit="1"/>
              </p:cNvSpPr>
              <p:nvPr/>
            </p:nvSpPr>
            <p:spPr>
              <a:xfrm>
                <a:off x="537729" y="4717333"/>
                <a:ext cx="7113228" cy="769441"/>
              </a:xfrm>
              <a:prstGeom prst="rect">
                <a:avLst/>
              </a:prstGeom>
              <a:blipFill>
                <a:blip r:embed="rId6"/>
                <a:stretch>
                  <a:fillRect l="-1070" t="-4839" b="-14516"/>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C3EDC2A4-BD96-594A-964F-64CAC42D47C4}"/>
              </a:ext>
            </a:extLst>
          </p:cNvPr>
          <p:cNvSpPr txBox="1"/>
          <p:nvPr/>
        </p:nvSpPr>
        <p:spPr>
          <a:xfrm>
            <a:off x="537729" y="5558664"/>
            <a:ext cx="6167004" cy="430887"/>
          </a:xfrm>
          <a:prstGeom prst="rect">
            <a:avLst/>
          </a:prstGeom>
          <a:noFill/>
        </p:spPr>
        <p:txBody>
          <a:bodyPr wrap="square">
            <a:spAutoFit/>
          </a:bodyPr>
          <a:lstStyle/>
          <a:p>
            <a:r>
              <a:rPr lang="en-US" sz="2200" b="1" dirty="0"/>
              <a:t>Mixed strategy: </a:t>
            </a:r>
            <a:r>
              <a:rPr lang="en-US" sz="2200" dirty="0"/>
              <a:t>Random protection schedules.</a:t>
            </a:r>
          </a:p>
        </p:txBody>
      </p:sp>
      <p:sp>
        <p:nvSpPr>
          <p:cNvPr id="13" name="TextBox 12">
            <a:extLst>
              <a:ext uri="{FF2B5EF4-FFF2-40B4-BE49-F238E27FC236}">
                <a16:creationId xmlns:a16="http://schemas.microsoft.com/office/drawing/2014/main" id="{7BFEE803-A0FC-C641-93AD-C274F94AE51A}"/>
              </a:ext>
            </a:extLst>
          </p:cNvPr>
          <p:cNvSpPr txBox="1"/>
          <p:nvPr/>
        </p:nvSpPr>
        <p:spPr>
          <a:xfrm>
            <a:off x="6297560" y="6399856"/>
            <a:ext cx="1759287" cy="369332"/>
          </a:xfrm>
          <a:prstGeom prst="rect">
            <a:avLst/>
          </a:prstGeom>
          <a:noFill/>
        </p:spPr>
        <p:txBody>
          <a:bodyPr wrap="square">
            <a:spAutoFit/>
          </a:bodyPr>
          <a:lstStyle/>
          <a:p>
            <a:r>
              <a:rPr lang="en-US" sz="1800" dirty="0" err="1">
                <a:solidFill>
                  <a:schemeClr val="accent6"/>
                </a:solidFill>
              </a:rPr>
              <a:t>Tambe</a:t>
            </a:r>
            <a:r>
              <a:rPr lang="en-US" sz="1800" dirty="0">
                <a:solidFill>
                  <a:schemeClr val="accent6"/>
                </a:solidFill>
              </a:rPr>
              <a:t> 2012</a:t>
            </a:r>
            <a:endParaRPr lang="en-US" dirty="0">
              <a:solidFill>
                <a:schemeClr val="accent6"/>
              </a:solidFill>
            </a:endParaRPr>
          </a:p>
        </p:txBody>
      </p:sp>
    </p:spTree>
    <p:extLst>
      <p:ext uri="{BB962C8B-B14F-4D97-AF65-F5344CB8AC3E}">
        <p14:creationId xmlns:p14="http://schemas.microsoft.com/office/powerpoint/2010/main" val="96952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Uber, Lyft seen boosted by return of riders, but driver shortage, stubborn  virus cloud outlook | Reuters">
            <a:extLst>
              <a:ext uri="{FF2B5EF4-FFF2-40B4-BE49-F238E27FC236}">
                <a16:creationId xmlns:a16="http://schemas.microsoft.com/office/drawing/2014/main" id="{600E0B9F-8975-6E72-5B24-B048E0F562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8763" y="4374329"/>
            <a:ext cx="4073235" cy="27105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ber, Lyft Drivers Are Quitting Rideshare Apps Amid Gas Price Surge">
            <a:extLst>
              <a:ext uri="{FF2B5EF4-FFF2-40B4-BE49-F238E27FC236}">
                <a16:creationId xmlns:a16="http://schemas.microsoft.com/office/drawing/2014/main" id="{13AB2516-0FC3-6A4D-EE63-2FBE9F5A92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989"/>
          <a:stretch/>
        </p:blipFill>
        <p:spPr bwMode="auto">
          <a:xfrm>
            <a:off x="8118761" y="2187629"/>
            <a:ext cx="4073232" cy="23569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2DDDB4-845B-FB43-8BE1-B0835307BF14}"/>
              </a:ext>
            </a:extLst>
          </p:cNvPr>
          <p:cNvSpPr>
            <a:spLocks noGrp="1"/>
          </p:cNvSpPr>
          <p:nvPr>
            <p:ph type="title"/>
          </p:nvPr>
        </p:nvSpPr>
        <p:spPr>
          <a:xfrm>
            <a:off x="135774" y="78422"/>
            <a:ext cx="11369040" cy="894715"/>
          </a:xfrm>
        </p:spPr>
        <p:txBody>
          <a:bodyPr/>
          <a:lstStyle/>
          <a:p>
            <a:r>
              <a:rPr lang="en-US" dirty="0"/>
              <a:t>Ridesharing platforms</a:t>
            </a:r>
          </a:p>
        </p:txBody>
      </p:sp>
      <p:sp>
        <p:nvSpPr>
          <p:cNvPr id="3" name="Content Placeholder 2">
            <a:extLst>
              <a:ext uri="{FF2B5EF4-FFF2-40B4-BE49-F238E27FC236}">
                <a16:creationId xmlns:a16="http://schemas.microsoft.com/office/drawing/2014/main" id="{A6C19D25-5F85-DF4C-A57A-2834D360FD68}"/>
              </a:ext>
            </a:extLst>
          </p:cNvPr>
          <p:cNvSpPr>
            <a:spLocks noGrp="1"/>
          </p:cNvSpPr>
          <p:nvPr>
            <p:ph idx="1"/>
          </p:nvPr>
        </p:nvSpPr>
        <p:spPr>
          <a:xfrm>
            <a:off x="426721" y="1128394"/>
            <a:ext cx="7501544" cy="1625197"/>
          </a:xfrm>
        </p:spPr>
        <p:txBody>
          <a:bodyPr>
            <a:noAutofit/>
          </a:bodyPr>
          <a:lstStyle/>
          <a:p>
            <a:pPr marL="0" indent="0">
              <a:buNone/>
            </a:pPr>
            <a:r>
              <a:rPr lang="en-US" sz="2200" dirty="0"/>
              <a:t>Ride-sharing apps use supply and demand predictions to price rides and impact user decisions.</a:t>
            </a:r>
          </a:p>
          <a:p>
            <a:r>
              <a:rPr lang="en-US" sz="2200" dirty="0"/>
              <a:t>Rider’s manipulate predictions, by choosing among competing platforms or changing location of the request.</a:t>
            </a:r>
          </a:p>
          <a:p>
            <a:r>
              <a:rPr lang="en-US" sz="2200" dirty="0"/>
              <a:t>Driver’s manipulate predictions by strategically turning off service at critical locations, the type and lengths of rides they accept, etc.</a:t>
            </a:r>
          </a:p>
          <a:p>
            <a:pPr marL="0" indent="0">
              <a:buNone/>
            </a:pPr>
            <a:endParaRPr lang="en-US" sz="2200" dirty="0"/>
          </a:p>
        </p:txBody>
      </p:sp>
      <p:cxnSp>
        <p:nvCxnSpPr>
          <p:cNvPr id="9" name="Straight Connector 8">
            <a:extLst>
              <a:ext uri="{FF2B5EF4-FFF2-40B4-BE49-F238E27FC236}">
                <a16:creationId xmlns:a16="http://schemas.microsoft.com/office/drawing/2014/main" id="{4C6D8EE0-6383-964C-B1F1-48B6A532B00E}"/>
              </a:ext>
            </a:extLst>
          </p:cNvPr>
          <p:cNvCxnSpPr>
            <a:cxnSpLocks/>
          </p:cNvCxnSpPr>
          <p:nvPr/>
        </p:nvCxnSpPr>
        <p:spPr>
          <a:xfrm flipV="1">
            <a:off x="8118764" y="2210769"/>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B1A229A-C1E7-5F47-BA1D-0303DB51D2AB}"/>
              </a:ext>
            </a:extLst>
          </p:cNvPr>
          <p:cNvCxnSpPr>
            <a:cxnSpLocks/>
          </p:cNvCxnSpPr>
          <p:nvPr/>
        </p:nvCxnSpPr>
        <p:spPr>
          <a:xfrm flipV="1">
            <a:off x="8118764" y="4544568"/>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8820577-2B8D-0E44-BE8A-46C2CD554D46}"/>
                  </a:ext>
                </a:extLst>
              </p:cNvPr>
              <p:cNvSpPr txBox="1"/>
              <p:nvPr/>
            </p:nvSpPr>
            <p:spPr>
              <a:xfrm>
                <a:off x="350496" y="3827830"/>
                <a:ext cx="7231367" cy="807080"/>
              </a:xfrm>
              <a:prstGeom prst="rect">
                <a:avLst/>
              </a:prstGeom>
              <a:noFill/>
            </p:spPr>
            <p:txBody>
              <a:bodyPr wrap="square">
                <a:spAutoFit/>
              </a:bodyPr>
              <a:lstStyle/>
              <a:p>
                <a:r>
                  <a:rPr lang="en-US" sz="2300" dirty="0"/>
                  <a:t>Principal: </a:t>
                </a:r>
                <a14:m>
                  <m:oMath xmlns:m="http://schemas.openxmlformats.org/officeDocument/2006/math">
                    <m:r>
                      <a:rPr lang="en-US" sz="2000" i="1" dirty="0">
                        <a:solidFill>
                          <a:schemeClr val="accent2"/>
                        </a:solidFill>
                        <a:latin typeface="Cambria Math" panose="02040503050406030204" pitchFamily="18" charset="0"/>
                        <a:ea typeface="Cambria Math" charset="0"/>
                        <a:cs typeface="Cambria Math" charset="0"/>
                      </a:rPr>
                      <m:t>𝑋</m:t>
                    </m:r>
                  </m:oMath>
                </a14:m>
                <a:r>
                  <a:rPr lang="en-US" sz="2300" dirty="0"/>
                  <a:t> pricing policies.</a:t>
                </a:r>
              </a:p>
              <a:p>
                <a:r>
                  <a:rPr lang="en-US" sz="2300" dirty="0"/>
                  <a:t>Agent (rider/driver): </a:t>
                </a:r>
                <a14:m>
                  <m:oMath xmlns:m="http://schemas.openxmlformats.org/officeDocument/2006/math">
                    <m:r>
                      <a:rPr lang="en-US" sz="2400" b="0" i="1" dirty="0" smtClean="0">
                        <a:solidFill>
                          <a:schemeClr val="accent1"/>
                        </a:solidFill>
                        <a:latin typeface="Cambria Math" panose="02040503050406030204" pitchFamily="18" charset="0"/>
                        <a:ea typeface="Cambria Math" charset="0"/>
                        <a:cs typeface="Cambria Math" charset="0"/>
                      </a:rPr>
                      <m:t>𝑌</m:t>
                    </m:r>
                  </m:oMath>
                </a14:m>
                <a:r>
                  <a:rPr lang="en-US" sz="2300" dirty="0"/>
                  <a:t> activity on the platform</a:t>
                </a:r>
                <a:endParaRPr lang="en-US" dirty="0"/>
              </a:p>
            </p:txBody>
          </p:sp>
        </mc:Choice>
        <mc:Fallback>
          <p:sp>
            <p:nvSpPr>
              <p:cNvPr id="12" name="TextBox 11">
                <a:extLst>
                  <a:ext uri="{FF2B5EF4-FFF2-40B4-BE49-F238E27FC236}">
                    <a16:creationId xmlns:a16="http://schemas.microsoft.com/office/drawing/2014/main" id="{78820577-2B8D-0E44-BE8A-46C2CD554D46}"/>
                  </a:ext>
                </a:extLst>
              </p:cNvPr>
              <p:cNvSpPr txBox="1">
                <a:spLocks noRot="1" noChangeAspect="1" noMove="1" noResize="1" noEditPoints="1" noAdjustHandles="1" noChangeArrowheads="1" noChangeShapeType="1" noTextEdit="1"/>
              </p:cNvSpPr>
              <p:nvPr/>
            </p:nvSpPr>
            <p:spPr>
              <a:xfrm>
                <a:off x="350496" y="3827830"/>
                <a:ext cx="7231367" cy="807080"/>
              </a:xfrm>
              <a:prstGeom prst="rect">
                <a:avLst/>
              </a:prstGeom>
              <a:blipFill>
                <a:blip r:embed="rId4"/>
                <a:stretch>
                  <a:fillRect l="-1226" t="-6250" b="-156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DAA18A26-B752-3549-AFE3-3DCC73318C2F}"/>
                  </a:ext>
                </a:extLst>
              </p:cNvPr>
              <p:cNvSpPr txBox="1"/>
              <p:nvPr/>
            </p:nvSpPr>
            <p:spPr>
              <a:xfrm>
                <a:off x="426721" y="4960165"/>
                <a:ext cx="7113228" cy="769441"/>
              </a:xfrm>
              <a:prstGeom prst="rect">
                <a:avLst/>
              </a:prstGeom>
              <a:noFill/>
            </p:spPr>
            <p:txBody>
              <a:bodyPr wrap="square">
                <a:spAutoFit/>
              </a:bodyPr>
              <a:lstStyle/>
              <a:p>
                <a14:m>
                  <m:oMath xmlns:m="http://schemas.openxmlformats.org/officeDocument/2006/math">
                    <m:sSub>
                      <m:sSubPr>
                        <m:ctrlPr>
                          <a:rPr lang="en-US" sz="2200" i="1" smtClean="0">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b="0" i="1" smtClean="0">
                            <a:latin typeface="Cambria Math" panose="02040503050406030204" pitchFamily="18" charset="0"/>
                            <a:ea typeface="Cambria Math" charset="0"/>
                            <a:cs typeface="Cambria Math" charset="0"/>
                          </a:rPr>
                          <m:t>1</m:t>
                        </m:r>
                      </m:sub>
                    </m:sSub>
                    <m:d>
                      <m:dPr>
                        <m:ctrlPr>
                          <a:rPr lang="en-US" sz="2200" i="1" smtClean="0">
                            <a:solidFill>
                              <a:schemeClr val="tx1"/>
                            </a:solidFill>
                            <a:latin typeface="Cambria Math" panose="02040503050406030204" pitchFamily="18" charset="0"/>
                            <a:ea typeface="Cambria Math" charset="0"/>
                            <a:cs typeface="Cambria Math" charset="0"/>
                          </a:rPr>
                        </m:ctrlPr>
                      </m:dPr>
                      <m:e>
                        <m:r>
                          <a:rPr lang="en-US" sz="2200" i="1" smtClean="0">
                            <a:solidFill>
                              <a:schemeClr val="accent2"/>
                            </a:solidFill>
                            <a:latin typeface="Cambria Math" charset="0"/>
                            <a:ea typeface="Cambria Math" charset="0"/>
                            <a:cs typeface="Cambria Math" charset="0"/>
                          </a:rPr>
                          <m:t>𝑥</m:t>
                        </m:r>
                        <m:r>
                          <a:rPr lang="en-US" sz="2200" i="1">
                            <a:solidFill>
                              <a:schemeClr val="tx1"/>
                            </a:solidFill>
                            <a:latin typeface="Cambria Math" charset="0"/>
                            <a:ea typeface="Cambria Math" charset="0"/>
                            <a:cs typeface="Cambria Math" charset="0"/>
                          </a:rPr>
                          <m:t>,</m:t>
                        </m:r>
                        <m:r>
                          <a:rPr lang="en-US" sz="2200" b="0" i="1" smtClean="0">
                            <a:solidFill>
                              <a:schemeClr val="accent1"/>
                            </a:solidFill>
                            <a:latin typeface="Cambria Math" panose="02040503050406030204" pitchFamily="18" charset="0"/>
                            <a:ea typeface="Cambria Math" charset="0"/>
                            <a:cs typeface="Cambria Math" charset="0"/>
                          </a:rPr>
                          <m:t>𝑦</m:t>
                        </m:r>
                      </m:e>
                    </m:d>
                    <m:r>
                      <a:rPr lang="en-US" sz="2200" b="0" i="1" smtClean="0">
                        <a:solidFill>
                          <a:schemeClr val="tx1"/>
                        </a:solidFill>
                        <a:latin typeface="Cambria Math" panose="02040503050406030204" pitchFamily="18" charset="0"/>
                        <a:ea typeface="Cambria Math" charset="0"/>
                        <a:cs typeface="Cambria Math" charset="0"/>
                      </a:rPr>
                      <m:t> </m:t>
                    </m:r>
                    <m:r>
                      <m:rPr>
                        <m:sty m:val="p"/>
                      </m:rPr>
                      <a:rPr lang="en-US" sz="2200" b="0" i="0" smtClean="0">
                        <a:solidFill>
                          <a:schemeClr val="tx1"/>
                        </a:solidFill>
                        <a:latin typeface="Cambria Math" panose="02040503050406030204" pitchFamily="18" charset="0"/>
                        <a:ea typeface="Cambria Math" charset="0"/>
                        <a:cs typeface="Cambria Math" charset="0"/>
                      </a:rPr>
                      <m:t>and</m:t>
                    </m:r>
                    <m:r>
                      <a:rPr lang="en-US" sz="2200" b="0" i="0" smtClean="0">
                        <a:solidFill>
                          <a:schemeClr val="tx1"/>
                        </a:solidFill>
                        <a:latin typeface="Cambria Math" panose="02040503050406030204" pitchFamily="18" charset="0"/>
                        <a:ea typeface="Cambria Math" charset="0"/>
                        <a:cs typeface="Cambria Math" charset="0"/>
                      </a:rPr>
                      <m:t> </m:t>
                    </m:r>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b="0" i="1" smtClean="0">
                            <a:latin typeface="Cambria Math" panose="02040503050406030204" pitchFamily="18" charset="0"/>
                            <a:ea typeface="Cambria Math" charset="0"/>
                            <a:cs typeface="Cambria Math" charset="0"/>
                          </a:rPr>
                          <m:t>2</m:t>
                        </m:r>
                      </m:sub>
                    </m:sSub>
                    <m:d>
                      <m:dPr>
                        <m:ctrlPr>
                          <a:rPr lang="en-US" sz="2200" i="1">
                            <a:latin typeface="Cambria Math" panose="02040503050406030204" pitchFamily="18" charset="0"/>
                            <a:ea typeface="Cambria Math" charset="0"/>
                            <a:cs typeface="Cambria Math" charset="0"/>
                          </a:rPr>
                        </m:ctrlPr>
                      </m:dPr>
                      <m:e>
                        <m:r>
                          <a:rPr lang="en-US" sz="2200" i="1">
                            <a:solidFill>
                              <a:srgbClr val="033BFF"/>
                            </a:solidFill>
                            <a:latin typeface="Cambria Math" charset="0"/>
                            <a:ea typeface="Cambria Math" charset="0"/>
                            <a:cs typeface="Cambria Math" charset="0"/>
                          </a:rPr>
                          <m:t>𝑥</m:t>
                        </m:r>
                        <m:r>
                          <a:rPr lang="en-US" sz="2200" i="1">
                            <a:latin typeface="Cambria Math" charset="0"/>
                            <a:ea typeface="Cambria Math" charset="0"/>
                            <a:cs typeface="Cambria Math" charset="0"/>
                          </a:rPr>
                          <m:t>,</m:t>
                        </m:r>
                        <m:r>
                          <a:rPr lang="en-US" sz="2200" i="1">
                            <a:solidFill>
                              <a:schemeClr val="accent1"/>
                            </a:solidFill>
                            <a:latin typeface="Cambria Math" panose="02040503050406030204" pitchFamily="18" charset="0"/>
                            <a:ea typeface="Cambria Math" charset="0"/>
                            <a:cs typeface="Cambria Math" charset="0"/>
                          </a:rPr>
                          <m:t>𝑦</m:t>
                        </m:r>
                      </m:e>
                    </m:d>
                  </m:oMath>
                </a14:m>
                <a:r>
                  <a:rPr lang="en-US" sz="2200" dirty="0"/>
                  <a:t> utilities capture platform revenue and agent values for the services accepted/rendered.</a:t>
                </a:r>
              </a:p>
            </p:txBody>
          </p:sp>
        </mc:Choice>
        <mc:Fallback>
          <p:sp>
            <p:nvSpPr>
              <p:cNvPr id="14" name="TextBox 13">
                <a:extLst>
                  <a:ext uri="{FF2B5EF4-FFF2-40B4-BE49-F238E27FC236}">
                    <a16:creationId xmlns:a16="http://schemas.microsoft.com/office/drawing/2014/main" id="{DAA18A26-B752-3549-AFE3-3DCC73318C2F}"/>
                  </a:ext>
                </a:extLst>
              </p:cNvPr>
              <p:cNvSpPr txBox="1">
                <a:spLocks noRot="1" noChangeAspect="1" noMove="1" noResize="1" noEditPoints="1" noAdjustHandles="1" noChangeArrowheads="1" noChangeShapeType="1" noTextEdit="1"/>
              </p:cNvSpPr>
              <p:nvPr/>
            </p:nvSpPr>
            <p:spPr>
              <a:xfrm>
                <a:off x="426721" y="4960165"/>
                <a:ext cx="7113228" cy="769441"/>
              </a:xfrm>
              <a:prstGeom prst="rect">
                <a:avLst/>
              </a:prstGeom>
              <a:blipFill>
                <a:blip r:embed="rId5"/>
                <a:stretch>
                  <a:fillRect l="-1070" t="-4839" b="-14516"/>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047EA032-4BDB-A04F-AC2C-7D986B9343F0}"/>
              </a:ext>
            </a:extLst>
          </p:cNvPr>
          <p:cNvCxnSpPr>
            <a:cxnSpLocks/>
          </p:cNvCxnSpPr>
          <p:nvPr/>
        </p:nvCxnSpPr>
        <p:spPr>
          <a:xfrm>
            <a:off x="8118764" y="0"/>
            <a:ext cx="0" cy="687711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pic>
        <p:nvPicPr>
          <p:cNvPr id="2054" name="Picture 6" descr="Uber vs. Lyft – Which App Is Better? – Rideshare Central">
            <a:extLst>
              <a:ext uri="{FF2B5EF4-FFF2-40B4-BE49-F238E27FC236}">
                <a16:creationId xmlns:a16="http://schemas.microsoft.com/office/drawing/2014/main" id="{3BF46B65-0096-4128-268F-7ACF026D0D4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83183" y="33453"/>
            <a:ext cx="2721631" cy="20950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158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ADEDE9-0928-7C49-A6D2-BCC7F8C58BAE}"/>
              </a:ext>
            </a:extLst>
          </p:cNvPr>
          <p:cNvSpPr>
            <a:spLocks noGrp="1"/>
          </p:cNvSpPr>
          <p:nvPr>
            <p:ph type="title"/>
          </p:nvPr>
        </p:nvSpPr>
        <p:spPr>
          <a:xfrm>
            <a:off x="155864" y="87568"/>
            <a:ext cx="11296995" cy="894715"/>
          </a:xfrm>
        </p:spPr>
        <p:txBody>
          <a:bodyPr>
            <a:normAutofit/>
          </a:bodyPr>
          <a:lstStyle/>
          <a:p>
            <a:r>
              <a:rPr lang="en-US" sz="4000" dirty="0"/>
              <a:t>Application: Strategic Classification</a:t>
            </a:r>
          </a:p>
        </p:txBody>
      </p:sp>
      <p:pic>
        <p:nvPicPr>
          <p:cNvPr id="5" name="Picture 4">
            <a:extLst>
              <a:ext uri="{FF2B5EF4-FFF2-40B4-BE49-F238E27FC236}">
                <a16:creationId xmlns:a16="http://schemas.microsoft.com/office/drawing/2014/main" id="{11E2EBCF-2A60-3349-AB7B-A234A619BC2B}"/>
              </a:ext>
            </a:extLst>
          </p:cNvPr>
          <p:cNvPicPr>
            <a:picLocks noChangeAspect="1"/>
          </p:cNvPicPr>
          <p:nvPr/>
        </p:nvPicPr>
        <p:blipFill rotWithShape="1">
          <a:blip r:embed="rId2"/>
          <a:srcRect l="7953" t="-923" r="1693" b="23474"/>
          <a:stretch/>
        </p:blipFill>
        <p:spPr>
          <a:xfrm>
            <a:off x="8118764" y="-19120"/>
            <a:ext cx="4073236" cy="2323408"/>
          </a:xfrm>
          <a:prstGeom prst="rect">
            <a:avLst/>
          </a:prstGeom>
        </p:spPr>
      </p:pic>
      <p:pic>
        <p:nvPicPr>
          <p:cNvPr id="6" name="Picture 5">
            <a:extLst>
              <a:ext uri="{FF2B5EF4-FFF2-40B4-BE49-F238E27FC236}">
                <a16:creationId xmlns:a16="http://schemas.microsoft.com/office/drawing/2014/main" id="{194A5A25-D2DD-8E49-91C7-1C3CC2BC8BDA}"/>
              </a:ext>
            </a:extLst>
          </p:cNvPr>
          <p:cNvPicPr>
            <a:picLocks noChangeAspect="1"/>
          </p:cNvPicPr>
          <p:nvPr/>
        </p:nvPicPr>
        <p:blipFill rotWithShape="1">
          <a:blip r:embed="rId3"/>
          <a:srcRect l="9644" b="13573"/>
          <a:stretch/>
        </p:blipFill>
        <p:spPr>
          <a:xfrm>
            <a:off x="8118764" y="2313433"/>
            <a:ext cx="4073236" cy="2240280"/>
          </a:xfrm>
          <a:prstGeom prst="rect">
            <a:avLst/>
          </a:prstGeom>
        </p:spPr>
      </p:pic>
      <p:pic>
        <p:nvPicPr>
          <p:cNvPr id="7" name="Picture 6">
            <a:extLst>
              <a:ext uri="{FF2B5EF4-FFF2-40B4-BE49-F238E27FC236}">
                <a16:creationId xmlns:a16="http://schemas.microsoft.com/office/drawing/2014/main" id="{00B69AAE-1F95-DC40-8BB7-7B194B15FD8D}"/>
              </a:ext>
            </a:extLst>
          </p:cNvPr>
          <p:cNvPicPr>
            <a:picLocks noChangeAspect="1"/>
          </p:cNvPicPr>
          <p:nvPr/>
        </p:nvPicPr>
        <p:blipFill rotWithShape="1">
          <a:blip r:embed="rId4"/>
          <a:srcRect l="9644" t="25549"/>
          <a:stretch/>
        </p:blipFill>
        <p:spPr>
          <a:xfrm>
            <a:off x="8118764" y="4553712"/>
            <a:ext cx="4073236" cy="2323407"/>
          </a:xfrm>
          <a:prstGeom prst="rect">
            <a:avLst/>
          </a:prstGeom>
        </p:spPr>
      </p:pic>
      <p:cxnSp>
        <p:nvCxnSpPr>
          <p:cNvPr id="8" name="Straight Connector 7">
            <a:extLst>
              <a:ext uri="{FF2B5EF4-FFF2-40B4-BE49-F238E27FC236}">
                <a16:creationId xmlns:a16="http://schemas.microsoft.com/office/drawing/2014/main" id="{21CE9D2B-6A98-7949-9065-C14112350C2A}"/>
              </a:ext>
            </a:extLst>
          </p:cNvPr>
          <p:cNvCxnSpPr>
            <a:cxnSpLocks/>
          </p:cNvCxnSpPr>
          <p:nvPr/>
        </p:nvCxnSpPr>
        <p:spPr>
          <a:xfrm>
            <a:off x="8118764" y="0"/>
            <a:ext cx="0" cy="687711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0A986FE-502F-CB45-A8E7-56499BF8907D}"/>
              </a:ext>
            </a:extLst>
          </p:cNvPr>
          <p:cNvCxnSpPr>
            <a:cxnSpLocks/>
          </p:cNvCxnSpPr>
          <p:nvPr/>
        </p:nvCxnSpPr>
        <p:spPr>
          <a:xfrm flipV="1">
            <a:off x="8118764" y="2304288"/>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55AECD2-6BE9-0C4C-B844-826FD906F8F0}"/>
              </a:ext>
            </a:extLst>
          </p:cNvPr>
          <p:cNvCxnSpPr>
            <a:cxnSpLocks/>
          </p:cNvCxnSpPr>
          <p:nvPr/>
        </p:nvCxnSpPr>
        <p:spPr>
          <a:xfrm flipV="1">
            <a:off x="8118764" y="4544568"/>
            <a:ext cx="4073236" cy="91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C05F775-2AB8-3F46-A24B-65A5C0FEEBFD}"/>
              </a:ext>
            </a:extLst>
          </p:cNvPr>
          <p:cNvSpPr txBox="1">
            <a:spLocks/>
          </p:cNvSpPr>
          <p:nvPr/>
        </p:nvSpPr>
        <p:spPr>
          <a:xfrm>
            <a:off x="274324" y="949562"/>
            <a:ext cx="8121527" cy="16251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200" dirty="0"/>
              <a:t>Strategic Classification:</a:t>
            </a:r>
          </a:p>
          <a:p>
            <a:pPr>
              <a:lnSpc>
                <a:spcPct val="100000"/>
              </a:lnSpc>
            </a:pPr>
            <a:r>
              <a:rPr lang="en-US" sz="2200" dirty="0"/>
              <a:t>Decisions based on observable attributes of applicants.</a:t>
            </a:r>
          </a:p>
          <a:p>
            <a:pPr>
              <a:lnSpc>
                <a:spcPct val="100000"/>
              </a:lnSpc>
            </a:pPr>
            <a:r>
              <a:rPr lang="en-US" sz="2200" dirty="0"/>
              <a:t>Applicants can attempt to change this to improve outcome.</a:t>
            </a:r>
          </a:p>
          <a:p>
            <a:pPr>
              <a:lnSpc>
                <a:spcPct val="100000"/>
              </a:lnSpc>
            </a:pPr>
            <a:endParaRPr lang="en-US" sz="2200" dirty="0"/>
          </a:p>
          <a:p>
            <a:pPr marL="0" indent="0">
              <a:lnSpc>
                <a:spcPct val="100000"/>
              </a:lnSpc>
              <a:buFont typeface="Arial" panose="020B0604020202020204" pitchFamily="34" charset="0"/>
              <a:buNone/>
            </a:pPr>
            <a:endParaRPr lang="en-US" sz="2200"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25978BEE-85CE-CD47-896B-50256DA23EBF}"/>
                  </a:ext>
                </a:extLst>
              </p:cNvPr>
              <p:cNvSpPr txBox="1"/>
              <p:nvPr/>
            </p:nvSpPr>
            <p:spPr>
              <a:xfrm>
                <a:off x="250082" y="2376509"/>
                <a:ext cx="7868681" cy="2222853"/>
              </a:xfrm>
              <a:prstGeom prst="rect">
                <a:avLst/>
              </a:prstGeom>
              <a:noFill/>
            </p:spPr>
            <p:txBody>
              <a:bodyPr wrap="square">
                <a:spAutoFit/>
              </a:bodyPr>
              <a:lstStyle/>
              <a:p>
                <a:r>
                  <a:rPr lang="en-US" sz="2300" dirty="0"/>
                  <a:t>Learner (principal):</a:t>
                </a:r>
              </a:p>
              <a:p>
                <a:pPr marL="342900" indent="-342900">
                  <a:buFont typeface="Arial" panose="020B0604020202020204" pitchFamily="34" charset="0"/>
                  <a:buChar char="•"/>
                </a:pPr>
                <a14:m>
                  <m:oMath xmlns:m="http://schemas.openxmlformats.org/officeDocument/2006/math">
                    <m:r>
                      <a:rPr lang="en-US" sz="2000" b="0" i="1" dirty="0" smtClean="0">
                        <a:solidFill>
                          <a:schemeClr val="accent2"/>
                        </a:solidFill>
                        <a:latin typeface="Cambria Math" panose="02040503050406030204" pitchFamily="18" charset="0"/>
                        <a:ea typeface="Cambria Math" charset="0"/>
                        <a:cs typeface="Cambria Math" charset="0"/>
                      </a:rPr>
                      <m:t>𝐻</m:t>
                    </m:r>
                  </m:oMath>
                </a14:m>
                <a:r>
                  <a:rPr lang="en-US" sz="2300" dirty="0"/>
                  <a:t>: set of classifiers.</a:t>
                </a:r>
              </a:p>
              <a:p>
                <a:endParaRPr lang="en-US" sz="2300" dirty="0"/>
              </a:p>
              <a:p>
                <a:r>
                  <a:rPr lang="en-US" sz="2300" dirty="0"/>
                  <a:t>Distribution of Applicants (agents)</a:t>
                </a:r>
              </a:p>
              <a:p>
                <a:pPr marL="342900" indent="-342900">
                  <a:buFont typeface="Arial" panose="020B0604020202020204" pitchFamily="34" charset="0"/>
                  <a:buChar char="•"/>
                </a:pPr>
                <a14:m>
                  <m:oMath xmlns:m="http://schemas.openxmlformats.org/officeDocument/2006/math">
                    <m:r>
                      <a:rPr lang="en-US" sz="2400" b="0" i="1" dirty="0" smtClean="0">
                        <a:solidFill>
                          <a:schemeClr val="accent1"/>
                        </a:solidFill>
                        <a:latin typeface="Cambria Math" panose="02040503050406030204" pitchFamily="18" charset="0"/>
                        <a:ea typeface="Cambria Math" charset="0"/>
                        <a:cs typeface="Cambria Math" charset="0"/>
                      </a:rPr>
                      <m:t>𝑥</m:t>
                    </m:r>
                    <m:r>
                      <a:rPr lang="en-US" sz="2400" b="0" i="1" dirty="0" smtClean="0">
                        <a:solidFill>
                          <a:schemeClr val="accent1"/>
                        </a:solidFill>
                        <a:latin typeface="Cambria Math" panose="02040503050406030204" pitchFamily="18" charset="0"/>
                        <a:ea typeface="Cambria Math" charset="0"/>
                        <a:cs typeface="Cambria Math" charset="0"/>
                      </a:rPr>
                      <m:t>:</m:t>
                    </m:r>
                  </m:oMath>
                </a14:m>
                <a:r>
                  <a:rPr lang="en-US" sz="2300" dirty="0"/>
                  <a:t> Initial attributes. Best-response </a:t>
                </a:r>
                <a14:m>
                  <m:oMath xmlns:m="http://schemas.openxmlformats.org/officeDocument/2006/math">
                    <m:sSub>
                      <m:sSubPr>
                        <m:ctrlPr>
                          <a:rPr lang="en-US" sz="2300" b="0" i="1" dirty="0" smtClean="0">
                            <a:solidFill>
                              <a:schemeClr val="accent1"/>
                            </a:solidFill>
                            <a:latin typeface="Cambria Math" panose="02040503050406030204" pitchFamily="18" charset="0"/>
                            <a:ea typeface="Cambria Math" charset="0"/>
                            <a:cs typeface="Cambria Math" charset="0"/>
                          </a:rPr>
                        </m:ctrlPr>
                      </m:sSubPr>
                      <m:e>
                        <m:r>
                          <m:rPr>
                            <m:sty m:val="p"/>
                          </m:rPr>
                          <a:rPr lang="en-US" sz="2300" b="0" i="0" dirty="0" smtClean="0">
                            <a:solidFill>
                              <a:schemeClr val="accent1"/>
                            </a:solidFill>
                            <a:latin typeface="Cambria Math" panose="02040503050406030204" pitchFamily="18" charset="0"/>
                            <a:ea typeface="Cambria Math" charset="0"/>
                            <a:cs typeface="Cambria Math" charset="0"/>
                          </a:rPr>
                          <m:t>BR</m:t>
                        </m:r>
                      </m:e>
                      <m:sub>
                        <m:r>
                          <a:rPr lang="en-US" sz="2300" b="0" i="1" dirty="0" smtClean="0">
                            <a:solidFill>
                              <a:schemeClr val="accent1"/>
                            </a:solidFill>
                            <a:latin typeface="Cambria Math" panose="02040503050406030204" pitchFamily="18" charset="0"/>
                            <a:ea typeface="Cambria Math" charset="0"/>
                            <a:cs typeface="Cambria Math" charset="0"/>
                          </a:rPr>
                          <m:t>𝑥</m:t>
                        </m:r>
                      </m:sub>
                    </m:sSub>
                    <m:r>
                      <a:rPr lang="en-US" sz="2300" b="0" i="1" dirty="0" smtClean="0">
                        <a:solidFill>
                          <a:schemeClr val="accent1"/>
                        </a:solidFill>
                        <a:latin typeface="Cambria Math" panose="02040503050406030204" pitchFamily="18" charset="0"/>
                        <a:ea typeface="Cambria Math" charset="0"/>
                        <a:cs typeface="Cambria Math" charset="0"/>
                      </a:rPr>
                      <m:t>(</m:t>
                    </m:r>
                    <m:r>
                      <a:rPr lang="en-US" sz="2300" b="0" i="1" dirty="0" smtClean="0">
                        <a:solidFill>
                          <a:schemeClr val="accent1"/>
                        </a:solidFill>
                        <a:latin typeface="Cambria Math" panose="02040503050406030204" pitchFamily="18" charset="0"/>
                        <a:ea typeface="Cambria Math" charset="0"/>
                        <a:cs typeface="Cambria Math" charset="0"/>
                      </a:rPr>
                      <m:t>h</m:t>
                    </m:r>
                    <m:r>
                      <a:rPr lang="en-US" sz="2300" b="0" i="1" dirty="0" smtClean="0">
                        <a:solidFill>
                          <a:schemeClr val="accent1"/>
                        </a:solidFill>
                        <a:latin typeface="Cambria Math" panose="02040503050406030204" pitchFamily="18" charset="0"/>
                        <a:ea typeface="Cambria Math" charset="0"/>
                        <a:cs typeface="Cambria Math" charset="0"/>
                      </a:rPr>
                      <m:t>)</m:t>
                    </m:r>
                  </m:oMath>
                </a14:m>
                <a:r>
                  <a:rPr lang="en-US" sz="2300" dirty="0"/>
                  <a:t> is the manipulated attributed.</a:t>
                </a:r>
              </a:p>
            </p:txBody>
          </p:sp>
        </mc:Choice>
        <mc:Fallback>
          <p:sp>
            <p:nvSpPr>
              <p:cNvPr id="12" name="TextBox 11">
                <a:extLst>
                  <a:ext uri="{FF2B5EF4-FFF2-40B4-BE49-F238E27FC236}">
                    <a16:creationId xmlns:a16="http://schemas.microsoft.com/office/drawing/2014/main" id="{25978BEE-85CE-CD47-896B-50256DA23EBF}"/>
                  </a:ext>
                </a:extLst>
              </p:cNvPr>
              <p:cNvSpPr txBox="1">
                <a:spLocks noRot="1" noChangeAspect="1" noMove="1" noResize="1" noEditPoints="1" noAdjustHandles="1" noChangeArrowheads="1" noChangeShapeType="1" noTextEdit="1"/>
              </p:cNvSpPr>
              <p:nvPr/>
            </p:nvSpPr>
            <p:spPr>
              <a:xfrm>
                <a:off x="250082" y="2376509"/>
                <a:ext cx="7868681" cy="2222853"/>
              </a:xfrm>
              <a:prstGeom prst="rect">
                <a:avLst/>
              </a:prstGeom>
              <a:blipFill>
                <a:blip r:embed="rId5"/>
                <a:stretch>
                  <a:fillRect l="-1127" t="-2286" b="-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D4899F7-167B-404D-9813-27323A20390C}"/>
                  </a:ext>
                </a:extLst>
              </p:cNvPr>
              <p:cNvSpPr txBox="1"/>
              <p:nvPr/>
            </p:nvSpPr>
            <p:spPr>
              <a:xfrm>
                <a:off x="179589" y="4684490"/>
                <a:ext cx="7652341" cy="1107996"/>
              </a:xfrm>
              <a:prstGeom prst="rect">
                <a:avLst/>
              </a:prstGeom>
              <a:noFill/>
            </p:spPr>
            <p:txBody>
              <a:bodyPr wrap="square">
                <a:spAutoFit/>
              </a:bodyPr>
              <a:lstStyle/>
              <a:p>
                <a14:m>
                  <m:oMath xmlns:m="http://schemas.openxmlformats.org/officeDocument/2006/math">
                    <m:sSub>
                      <m:sSubPr>
                        <m:ctrlPr>
                          <a:rPr lang="en-US" sz="2200" i="1" smtClean="0">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latin typeface="Cambria Math" panose="02040503050406030204" pitchFamily="18" charset="0"/>
                            <a:ea typeface="Cambria Math" charset="0"/>
                            <a:cs typeface="Cambria Math" charset="0"/>
                          </a:rPr>
                          <m:t>1</m:t>
                        </m:r>
                      </m:sub>
                    </m:sSub>
                    <m:d>
                      <m:dPr>
                        <m:ctrlPr>
                          <a:rPr lang="en-US" sz="2200" i="1">
                            <a:latin typeface="Cambria Math" panose="02040503050406030204" pitchFamily="18" charset="0"/>
                            <a:ea typeface="Cambria Math" charset="0"/>
                            <a:cs typeface="Cambria Math" charset="0"/>
                          </a:rPr>
                        </m:ctrlPr>
                      </m:dPr>
                      <m:e>
                        <m:r>
                          <a:rPr lang="en-US" sz="2200" b="0" i="1" smtClean="0">
                            <a:solidFill>
                              <a:schemeClr val="accent2"/>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sSub>
                          <m:sSubPr>
                            <m:ctrlPr>
                              <a:rPr lang="en-US" sz="2200" b="0" i="1" smtClean="0">
                                <a:solidFill>
                                  <a:schemeClr val="accent1"/>
                                </a:solidFill>
                                <a:latin typeface="Cambria Math" panose="02040503050406030204" pitchFamily="18" charset="0"/>
                                <a:ea typeface="Cambria Math" charset="0"/>
                                <a:cs typeface="Cambria Math" charset="0"/>
                              </a:rPr>
                            </m:ctrlPr>
                          </m:sSubPr>
                          <m:e>
                            <m:r>
                              <m:rPr>
                                <m:sty m:val="p"/>
                              </m:rPr>
                              <a:rPr lang="en-US" sz="2200" b="0" i="0" smtClean="0">
                                <a:solidFill>
                                  <a:schemeClr val="accent1"/>
                                </a:solidFill>
                                <a:latin typeface="Cambria Math" panose="02040503050406030204" pitchFamily="18" charset="0"/>
                                <a:ea typeface="Cambria Math" charset="0"/>
                                <a:cs typeface="Cambria Math" charset="0"/>
                              </a:rPr>
                              <m:t>BR</m:t>
                            </m:r>
                          </m:e>
                          <m:sub>
                            <m:r>
                              <a:rPr lang="en-US" sz="2200" b="0" i="1" smtClean="0">
                                <a:solidFill>
                                  <a:schemeClr val="accent1"/>
                                </a:solidFill>
                                <a:latin typeface="Cambria Math" panose="02040503050406030204" pitchFamily="18" charset="0"/>
                                <a:ea typeface="Cambria Math" charset="0"/>
                                <a:cs typeface="Cambria Math" charset="0"/>
                              </a:rPr>
                              <m:t>𝑥</m:t>
                            </m:r>
                          </m:sub>
                        </m:sSub>
                        <m:r>
                          <a:rPr lang="en-US" sz="2200" b="0" i="1" smtClean="0">
                            <a:solidFill>
                              <a:schemeClr val="accent1"/>
                            </a:solidFill>
                            <a:latin typeface="Cambria Math" panose="02040503050406030204" pitchFamily="18" charset="0"/>
                            <a:ea typeface="Cambria Math" charset="0"/>
                            <a:cs typeface="Cambria Math" charset="0"/>
                          </a:rPr>
                          <m:t>(</m:t>
                        </m:r>
                        <m:r>
                          <a:rPr lang="en-US" sz="2200" b="0" i="1" smtClean="0">
                            <a:solidFill>
                              <a:schemeClr val="accent1"/>
                            </a:solidFill>
                            <a:latin typeface="Cambria Math" panose="02040503050406030204" pitchFamily="18" charset="0"/>
                            <a:ea typeface="Cambria Math" charset="0"/>
                            <a:cs typeface="Cambria Math" charset="0"/>
                          </a:rPr>
                          <m:t>h</m:t>
                        </m:r>
                        <m:r>
                          <a:rPr lang="en-US" sz="2200" b="0" i="1" smtClean="0">
                            <a:solidFill>
                              <a:schemeClr val="accent1"/>
                            </a:solidFill>
                            <a:latin typeface="Cambria Math" panose="02040503050406030204" pitchFamily="18" charset="0"/>
                            <a:ea typeface="Cambria Math" charset="0"/>
                            <a:cs typeface="Cambria Math" charset="0"/>
                          </a:rPr>
                          <m:t>)</m:t>
                        </m:r>
                      </m:e>
                    </m:d>
                    <m:r>
                      <a:rPr lang="en-US" sz="2200" i="1">
                        <a:latin typeface="Cambria Math" panose="02040503050406030204" pitchFamily="18" charset="0"/>
                        <a:ea typeface="Cambria Math" charset="0"/>
                        <a:cs typeface="Cambria Math" charset="0"/>
                      </a:rPr>
                      <m:t> </m:t>
                    </m:r>
                    <m:r>
                      <m:rPr>
                        <m:sty m:val="p"/>
                      </m:rPr>
                      <a:rPr lang="en-US" sz="2200" b="0" i="0" smtClean="0">
                        <a:latin typeface="Cambria Math" panose="02040503050406030204" pitchFamily="18" charset="0"/>
                        <a:ea typeface="Cambria Math" charset="0"/>
                        <a:cs typeface="Cambria Math" charset="0"/>
                      </a:rPr>
                      <m:t>captures</m:t>
                    </m:r>
                    <m:r>
                      <a:rPr lang="en-US" sz="2200" b="0" i="0" smtClean="0">
                        <a:latin typeface="Cambria Math" panose="02040503050406030204" pitchFamily="18" charset="0"/>
                        <a:ea typeface="Cambria Math" charset="0"/>
                        <a:cs typeface="Cambria Math" charset="0"/>
                      </a:rPr>
                      <m:t> </m:t>
                    </m:r>
                    <m:r>
                      <m:rPr>
                        <m:sty m:val="p"/>
                      </m:rPr>
                      <a:rPr lang="en-US" sz="2200" b="0" i="0" smtClean="0">
                        <a:latin typeface="Cambria Math" panose="02040503050406030204" pitchFamily="18" charset="0"/>
                        <a:ea typeface="Cambria Math" charset="0"/>
                        <a:cs typeface="Cambria Math" charset="0"/>
                      </a:rPr>
                      <m:t>accuracy</m:t>
                    </m:r>
                    <m:r>
                      <a:rPr lang="en-US" sz="2200" b="0" i="0" smtClean="0">
                        <a:latin typeface="Cambria Math" panose="02040503050406030204" pitchFamily="18" charset="0"/>
                        <a:ea typeface="Cambria Math" charset="0"/>
                        <a:cs typeface="Cambria Math" charset="0"/>
                      </a:rPr>
                      <m:t> </m:t>
                    </m:r>
                    <m:r>
                      <m:rPr>
                        <m:sty m:val="p"/>
                      </m:rPr>
                      <a:rPr lang="en-US" sz="2200" b="0" i="0" smtClean="0">
                        <a:latin typeface="Cambria Math" panose="02040503050406030204" pitchFamily="18" charset="0"/>
                        <a:ea typeface="Cambria Math" charset="0"/>
                        <a:cs typeface="Cambria Math" charset="0"/>
                      </a:rPr>
                      <m:t>of</m:t>
                    </m:r>
                    <m:r>
                      <a:rPr lang="en-US" sz="2200" b="0" i="1" smtClean="0">
                        <a:latin typeface="Cambria Math" panose="02040503050406030204" pitchFamily="18" charset="0"/>
                        <a:ea typeface="Cambria Math" charset="0"/>
                        <a:cs typeface="Cambria Math" charset="0"/>
                      </a:rPr>
                      <m:t> </m:t>
                    </m:r>
                    <m:r>
                      <a:rPr lang="en-US" sz="2200" i="1">
                        <a:solidFill>
                          <a:schemeClr val="accent2"/>
                        </a:solidFill>
                        <a:latin typeface="Cambria Math" panose="02040503050406030204" pitchFamily="18" charset="0"/>
                        <a:ea typeface="Cambria Math" charset="0"/>
                        <a:cs typeface="Cambria Math" charset="0"/>
                      </a:rPr>
                      <m:t>h</m:t>
                    </m:r>
                  </m:oMath>
                </a14:m>
                <a:r>
                  <a:rPr lang="en-US" sz="2200" dirty="0"/>
                  <a:t> on the new instance. </a:t>
                </a:r>
                <a14:m>
                  <m:oMath xmlns:m="http://schemas.openxmlformats.org/officeDocument/2006/math">
                    <m:sSub>
                      <m:sSubPr>
                        <m:ctrlPr>
                          <a:rPr lang="en-US" sz="2200" i="1">
                            <a:latin typeface="Cambria Math" panose="02040503050406030204" pitchFamily="18" charset="0"/>
                            <a:ea typeface="Cambria Math" charset="0"/>
                            <a:cs typeface="Cambria Math" charset="0"/>
                          </a:rPr>
                        </m:ctrlPr>
                      </m:sSubPr>
                      <m:e>
                        <m:r>
                          <a:rPr lang="en-US" sz="2200" i="1">
                            <a:latin typeface="Cambria Math" charset="0"/>
                            <a:ea typeface="Cambria Math" charset="0"/>
                            <a:cs typeface="Cambria Math" charset="0"/>
                          </a:rPr>
                          <m:t>𝑢</m:t>
                        </m:r>
                      </m:e>
                      <m:sub>
                        <m:r>
                          <a:rPr lang="en-US" sz="2200" i="1">
                            <a:latin typeface="Cambria Math" panose="02040503050406030204" pitchFamily="18" charset="0"/>
                            <a:ea typeface="Cambria Math" charset="0"/>
                            <a:cs typeface="Cambria Math" charset="0"/>
                          </a:rPr>
                          <m:t>2</m:t>
                        </m:r>
                      </m:sub>
                    </m:sSub>
                    <m:d>
                      <m:dPr>
                        <m:ctrlPr>
                          <a:rPr lang="en-US" sz="2200" i="1">
                            <a:latin typeface="Cambria Math" panose="02040503050406030204" pitchFamily="18" charset="0"/>
                            <a:ea typeface="Cambria Math" charset="0"/>
                            <a:cs typeface="Cambria Math" charset="0"/>
                          </a:rPr>
                        </m:ctrlPr>
                      </m:dPr>
                      <m:e>
                        <m:r>
                          <a:rPr lang="en-US" sz="2200" i="1">
                            <a:solidFill>
                              <a:schemeClr val="accent2"/>
                            </a:solidFill>
                            <a:latin typeface="Cambria Math" panose="02040503050406030204" pitchFamily="18" charset="0"/>
                            <a:ea typeface="Cambria Math" charset="0"/>
                            <a:cs typeface="Cambria Math" charset="0"/>
                          </a:rPr>
                          <m:t>h</m:t>
                        </m:r>
                        <m:r>
                          <a:rPr lang="en-US" sz="2200" i="1">
                            <a:latin typeface="Cambria Math" charset="0"/>
                            <a:ea typeface="Cambria Math" charset="0"/>
                            <a:cs typeface="Cambria Math" charset="0"/>
                          </a:rPr>
                          <m:t>,</m:t>
                        </m:r>
                        <m:sSub>
                          <m:sSubPr>
                            <m:ctrlPr>
                              <a:rPr lang="en-US" sz="2200" i="1">
                                <a:solidFill>
                                  <a:schemeClr val="accent1"/>
                                </a:solidFill>
                                <a:latin typeface="Cambria Math" panose="02040503050406030204" pitchFamily="18" charset="0"/>
                                <a:ea typeface="Cambria Math" charset="0"/>
                                <a:cs typeface="Cambria Math" charset="0"/>
                              </a:rPr>
                            </m:ctrlPr>
                          </m:sSubPr>
                          <m:e>
                            <m:r>
                              <m:rPr>
                                <m:sty m:val="p"/>
                              </m:rPr>
                              <a:rPr lang="en-US" sz="2200">
                                <a:solidFill>
                                  <a:schemeClr val="accent1"/>
                                </a:solidFill>
                                <a:latin typeface="Cambria Math" panose="02040503050406030204" pitchFamily="18" charset="0"/>
                                <a:ea typeface="Cambria Math" charset="0"/>
                                <a:cs typeface="Cambria Math" charset="0"/>
                              </a:rPr>
                              <m:t>BR</m:t>
                            </m:r>
                          </m:e>
                          <m:sub>
                            <m:r>
                              <a:rPr lang="en-US" sz="2200" b="0" i="1" smtClean="0">
                                <a:solidFill>
                                  <a:schemeClr val="accent1"/>
                                </a:solidFill>
                                <a:latin typeface="Cambria Math" panose="02040503050406030204" pitchFamily="18" charset="0"/>
                                <a:ea typeface="Cambria Math" charset="0"/>
                                <a:cs typeface="Cambria Math" charset="0"/>
                              </a:rPr>
                              <m:t>𝑥</m:t>
                            </m:r>
                          </m:sub>
                        </m:sSub>
                        <m:r>
                          <a:rPr lang="en-US" sz="2200" i="1">
                            <a:solidFill>
                              <a:schemeClr val="accent1"/>
                            </a:solidFill>
                            <a:latin typeface="Cambria Math" panose="02040503050406030204" pitchFamily="18" charset="0"/>
                            <a:ea typeface="Cambria Math" charset="0"/>
                            <a:cs typeface="Cambria Math" charset="0"/>
                          </a:rPr>
                          <m:t>(</m:t>
                        </m:r>
                        <m:r>
                          <a:rPr lang="en-US" sz="2200" i="1">
                            <a:solidFill>
                              <a:schemeClr val="accent1"/>
                            </a:solidFill>
                            <a:latin typeface="Cambria Math" panose="02040503050406030204" pitchFamily="18" charset="0"/>
                            <a:ea typeface="Cambria Math" charset="0"/>
                            <a:cs typeface="Cambria Math" charset="0"/>
                          </a:rPr>
                          <m:t>h</m:t>
                        </m:r>
                        <m:r>
                          <a:rPr lang="en-US" sz="2200" i="1">
                            <a:solidFill>
                              <a:schemeClr val="accent1"/>
                            </a:solidFill>
                            <a:latin typeface="Cambria Math" panose="02040503050406030204" pitchFamily="18" charset="0"/>
                            <a:ea typeface="Cambria Math" charset="0"/>
                            <a:cs typeface="Cambria Math" charset="0"/>
                          </a:rPr>
                          <m:t>)</m:t>
                        </m:r>
                      </m:e>
                    </m:d>
                  </m:oMath>
                </a14:m>
                <a:r>
                  <a:rPr lang="en-US" sz="2200" dirty="0"/>
                  <a:t> accounting for utility of “being admitted” and the manipulation costs. </a:t>
                </a:r>
              </a:p>
            </p:txBody>
          </p:sp>
        </mc:Choice>
        <mc:Fallback>
          <p:sp>
            <p:nvSpPr>
              <p:cNvPr id="13" name="TextBox 12">
                <a:extLst>
                  <a:ext uri="{FF2B5EF4-FFF2-40B4-BE49-F238E27FC236}">
                    <a16:creationId xmlns:a16="http://schemas.microsoft.com/office/drawing/2014/main" id="{3D4899F7-167B-404D-9813-27323A20390C}"/>
                  </a:ext>
                </a:extLst>
              </p:cNvPr>
              <p:cNvSpPr txBox="1">
                <a:spLocks noRot="1" noChangeAspect="1" noMove="1" noResize="1" noEditPoints="1" noAdjustHandles="1" noChangeArrowheads="1" noChangeShapeType="1" noTextEdit="1"/>
              </p:cNvSpPr>
              <p:nvPr/>
            </p:nvSpPr>
            <p:spPr>
              <a:xfrm>
                <a:off x="179589" y="4684490"/>
                <a:ext cx="7652341" cy="1107996"/>
              </a:xfrm>
              <a:prstGeom prst="rect">
                <a:avLst/>
              </a:prstGeom>
              <a:blipFill>
                <a:blip r:embed="rId6"/>
                <a:stretch>
                  <a:fillRect l="-828" t="-3371" b="-898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1421F340-8B71-BE44-BD84-5DDF2DB5310A}"/>
              </a:ext>
            </a:extLst>
          </p:cNvPr>
          <p:cNvSpPr txBox="1"/>
          <p:nvPr/>
        </p:nvSpPr>
        <p:spPr>
          <a:xfrm>
            <a:off x="179589" y="5846079"/>
            <a:ext cx="6943721" cy="430887"/>
          </a:xfrm>
          <a:prstGeom prst="rect">
            <a:avLst/>
          </a:prstGeom>
          <a:noFill/>
        </p:spPr>
        <p:txBody>
          <a:bodyPr wrap="square">
            <a:spAutoFit/>
          </a:bodyPr>
          <a:lstStyle/>
          <a:p>
            <a:r>
              <a:rPr lang="en-US" sz="2200" b="1" dirty="0"/>
              <a:t>Pure strategy</a:t>
            </a:r>
            <a:r>
              <a:rPr lang="en-US" sz="2200" dirty="0"/>
              <a:t> with a parameterized classifier class.</a:t>
            </a:r>
          </a:p>
        </p:txBody>
      </p:sp>
      <p:sp>
        <p:nvSpPr>
          <p:cNvPr id="15" name="TextBox 14">
            <a:extLst>
              <a:ext uri="{FF2B5EF4-FFF2-40B4-BE49-F238E27FC236}">
                <a16:creationId xmlns:a16="http://schemas.microsoft.com/office/drawing/2014/main" id="{77E3356D-E6F3-4D43-B537-3A9DC1C71D10}"/>
              </a:ext>
            </a:extLst>
          </p:cNvPr>
          <p:cNvSpPr txBox="1"/>
          <p:nvPr/>
        </p:nvSpPr>
        <p:spPr>
          <a:xfrm>
            <a:off x="2859584" y="6433106"/>
            <a:ext cx="5197264" cy="369332"/>
          </a:xfrm>
          <a:prstGeom prst="rect">
            <a:avLst/>
          </a:prstGeom>
          <a:noFill/>
        </p:spPr>
        <p:txBody>
          <a:bodyPr wrap="square">
            <a:spAutoFit/>
          </a:bodyPr>
          <a:lstStyle/>
          <a:p>
            <a:r>
              <a:rPr lang="en-US" sz="1800" dirty="0">
                <a:solidFill>
                  <a:schemeClr val="accent6"/>
                </a:solidFill>
              </a:rPr>
              <a:t>E.g., Hardt, Megiddo, Papadimitriou, </a:t>
            </a:r>
            <a:r>
              <a:rPr lang="en-US" sz="1800" dirty="0" err="1">
                <a:solidFill>
                  <a:schemeClr val="accent6"/>
                </a:solidFill>
              </a:rPr>
              <a:t>Wootters</a:t>
            </a:r>
            <a:r>
              <a:rPr lang="en-US" dirty="0">
                <a:solidFill>
                  <a:schemeClr val="accent6"/>
                </a:solidFill>
              </a:rPr>
              <a:t> ‘15</a:t>
            </a:r>
          </a:p>
        </p:txBody>
      </p:sp>
    </p:spTree>
    <p:extLst>
      <p:ext uri="{BB962C8B-B14F-4D97-AF65-F5344CB8AC3E}">
        <p14:creationId xmlns:p14="http://schemas.microsoft.com/office/powerpoint/2010/main" val="4045795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7076-0729-C046-B271-99860DFE2D4A}"/>
              </a:ext>
            </a:extLst>
          </p:cNvPr>
          <p:cNvSpPr>
            <a:spLocks noGrp="1"/>
          </p:cNvSpPr>
          <p:nvPr>
            <p:ph type="title"/>
          </p:nvPr>
        </p:nvSpPr>
        <p:spPr/>
        <p:txBody>
          <a:bodyPr/>
          <a:lstStyle/>
          <a:p>
            <a:r>
              <a:rPr lang="en-US" dirty="0"/>
              <a:t>Optimal Commitment</a:t>
            </a: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5ED39DA-E0BA-8E45-B2C4-A595D7DFD768}"/>
                  </a:ext>
                </a:extLst>
              </p:cNvPr>
              <p:cNvSpPr txBox="1"/>
              <p:nvPr/>
            </p:nvSpPr>
            <p:spPr>
              <a:xfrm>
                <a:off x="1385649" y="1110487"/>
                <a:ext cx="9709912"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accent2"/>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m:t>
                          </m:r>
                          <m:r>
                            <m:rPr>
                              <m:sty m:val="p"/>
                            </m:rPr>
                            <a:rPr lang="en-US" sz="2400" b="0" i="0" smtClean="0">
                              <a:solidFill>
                                <a:schemeClr val="accent2"/>
                              </a:solidFill>
                              <a:latin typeface="Cambria Math" panose="02040503050406030204" pitchFamily="18" charset="0"/>
                              <a:ea typeface="Cambria Math" charset="0"/>
                              <a:cs typeface="Cambria Math" charset="0"/>
                            </a:rPr>
                            <m:t>Δ</m:t>
                          </m:r>
                          <m:d>
                            <m:dPr>
                              <m:ctrlPr>
                                <a:rPr lang="en-US" sz="2400" b="0" i="1" smtClean="0">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𝑋</m:t>
                              </m:r>
                            </m:e>
                          </m:d>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b="0" i="1" smtClean="0">
                              <a:solidFill>
                                <a:schemeClr val="accent1"/>
                              </a:solidFill>
                              <a:latin typeface="Cambria Math" panose="02040503050406030204" pitchFamily="18" charset="0"/>
                              <a:ea typeface="Cambria Math" charset="0"/>
                              <a:cs typeface="Cambria Math" charset="0"/>
                            </a:rPr>
                            <m:t>)</m:t>
                          </m:r>
                        </m:e>
                      </m:d>
                      <m:r>
                        <a:rPr lang="en-US" sz="2400" smtClean="0">
                          <a:solidFill>
                            <a:schemeClr val="tx1"/>
                          </a:solidFill>
                          <a:latin typeface="Cambria Math" panose="02040503050406030204" pitchFamily="18" charset="0"/>
                          <a:ea typeface="Cambria Math" charset="0"/>
                          <a:cs typeface="Cambria Math" charset="0"/>
                        </a:rPr>
                        <m:t>, </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smtClean="0">
                          <a:solidFill>
                            <a:schemeClr val="tx1"/>
                          </a:solidFill>
                          <a:latin typeface="Cambria Math" panose="02040503050406030204" pitchFamily="18" charset="0"/>
                          <a:ea typeface="Cambria Math" charset="0"/>
                          <a:cs typeface="Cambria Math" charset="0"/>
                        </a:rPr>
                        <m:t>where</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a:solidFill>
                            <a:schemeClr val="accent1"/>
                          </a:solidFill>
                          <a:latin typeface="Cambria Math" panose="02040503050406030204" pitchFamily="18" charset="0"/>
                          <a:ea typeface="Cambria Math" charset="0"/>
                          <a:cs typeface="Cambria Math" charset="0"/>
                        </a:rPr>
                        <m:t>BR</m:t>
                      </m:r>
                      <m:r>
                        <a:rPr lang="en-US" sz="240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a:solidFill>
                            <a:schemeClr val="accent1"/>
                          </a:solidFill>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m:t>
                      </m:r>
                      <m:sSub>
                        <m:sSubPr>
                          <m:ctrlPr>
                            <a:rPr lang="en-US" sz="2400" i="1">
                              <a:solidFill>
                                <a:schemeClr val="accent1"/>
                              </a:solidFill>
                              <a:latin typeface="Cambria Math" panose="02040503050406030204" pitchFamily="18" charset="0"/>
                              <a:ea typeface="Cambria Math" charset="0"/>
                              <a:cs typeface="Cambria Math" charset="0"/>
                            </a:rPr>
                          </m:ctrlPr>
                        </m:sSubPr>
                        <m:e>
                          <m:r>
                            <m:rPr>
                              <m:sty m:val="p"/>
                            </m:rPr>
                            <a:rPr lang="en-US" sz="2400">
                              <a:latin typeface="Cambria Math" panose="02040503050406030204" pitchFamily="18" charset="0"/>
                              <a:ea typeface="Cambria Math" charset="0"/>
                              <a:cs typeface="Cambria Math" charset="0"/>
                            </a:rPr>
                            <m:t>argmax</m:t>
                          </m:r>
                        </m:e>
                        <m:sub>
                          <m:r>
                            <a:rPr lang="en-US" sz="2400" i="1">
                              <a:solidFill>
                                <a:schemeClr val="accent1"/>
                              </a:solidFill>
                              <a:latin typeface="Cambria Math" panose="02040503050406030204" pitchFamily="18" charset="0"/>
                              <a:ea typeface="Cambria Math" charset="0"/>
                              <a:cs typeface="Cambria Math" charset="0"/>
                            </a:rPr>
                            <m:t>𝑦</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i="1">
                              <a:solidFill>
                                <a:schemeClr val="accent1"/>
                              </a:solidFill>
                              <a:latin typeface="Cambria Math" charset="0"/>
                              <a:ea typeface="Cambria Math" charset="0"/>
                              <a:cs typeface="Cambria Math" charset="0"/>
                            </a:rPr>
                            <m:t>2</m:t>
                          </m:r>
                        </m:sub>
                      </m:sSub>
                      <m:d>
                        <m:dPr>
                          <m:ctrlPr>
                            <a:rPr lang="en-US" sz="2400" i="1">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1"/>
                              </a:solidFill>
                              <a:latin typeface="Cambria Math" charset="0"/>
                              <a:ea typeface="Cambria Math" charset="0"/>
                              <a:cs typeface="Cambria Math" charset="0"/>
                            </a:rPr>
                            <m:t>,</m:t>
                          </m:r>
                          <m:r>
                            <a:rPr lang="en-US" sz="2400" i="1">
                              <a:solidFill>
                                <a:schemeClr val="accent1"/>
                              </a:solidFill>
                              <a:latin typeface="Cambria Math" charset="0"/>
                              <a:ea typeface="Cambria Math" charset="0"/>
                              <a:cs typeface="Cambria Math" charset="0"/>
                            </a:rPr>
                            <m:t>𝑦</m:t>
                          </m:r>
                        </m:e>
                      </m:d>
                    </m:oMath>
                  </m:oMathPara>
                </a14:m>
                <a:endParaRPr lang="en-US" sz="2400" dirty="0"/>
              </a:p>
            </p:txBody>
          </p:sp>
        </mc:Choice>
        <mc:Fallback>
          <p:sp>
            <p:nvSpPr>
              <p:cNvPr id="5" name="TextBox 4">
                <a:extLst>
                  <a:ext uri="{FF2B5EF4-FFF2-40B4-BE49-F238E27FC236}">
                    <a16:creationId xmlns:a16="http://schemas.microsoft.com/office/drawing/2014/main" id="{25ED39DA-E0BA-8E45-B2C4-A595D7DFD768}"/>
                  </a:ext>
                </a:extLst>
              </p:cNvPr>
              <p:cNvSpPr txBox="1">
                <a:spLocks noRot="1" noChangeAspect="1" noMove="1" noResize="1" noEditPoints="1" noAdjustHandles="1" noChangeArrowheads="1" noChangeShapeType="1" noTextEdit="1"/>
              </p:cNvSpPr>
              <p:nvPr/>
            </p:nvSpPr>
            <p:spPr>
              <a:xfrm>
                <a:off x="1385649" y="1110487"/>
                <a:ext cx="9709912" cy="49084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C8C761AD-4858-764B-847D-16BB7F9A1D54}"/>
                  </a:ext>
                </a:extLst>
              </p:cNvPr>
              <p:cNvSpPr txBox="1"/>
              <p:nvPr/>
            </p:nvSpPr>
            <p:spPr>
              <a:xfrm>
                <a:off x="474898" y="2271876"/>
                <a:ext cx="11369040" cy="830997"/>
              </a:xfrm>
              <a:prstGeom prst="rect">
                <a:avLst/>
              </a:prstGeom>
              <a:noFill/>
            </p:spPr>
            <p:txBody>
              <a:bodyPr wrap="square">
                <a:spAutoFit/>
              </a:bodyPr>
              <a:lstStyle/>
              <a:p>
                <a14:m>
                  <m:oMath xmlns:m="http://schemas.openxmlformats.org/officeDocument/2006/math">
                    <m:sSub>
                      <m:sSubPr>
                        <m:ctrlPr>
                          <a:rPr lang="en-US" sz="2400" i="1">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i="1">
                            <a:solidFill>
                              <a:schemeClr val="accent2"/>
                            </a:solidFill>
                            <a:latin typeface="Cambria Math" panose="02040503050406030204" pitchFamily="18" charset="0"/>
                            <a:ea typeface="Cambria Math" charset="0"/>
                            <a:cs typeface="Cambria Math" charset="0"/>
                          </a:rPr>
                          <m:t>1</m:t>
                        </m:r>
                      </m:sub>
                    </m:sSub>
                    <m:d>
                      <m:dPr>
                        <m:ctrlPr>
                          <a:rPr lang="en-US" sz="2400" b="0" i="1" smtClean="0">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 </m:t>
                        </m:r>
                        <m:r>
                          <a:rPr lang="en-US" sz="2400" b="0" i="1" smtClean="0">
                            <a:solidFill>
                              <a:schemeClr val="accent2"/>
                            </a:solidFill>
                            <a:latin typeface="Cambria Math" panose="02040503050406030204" pitchFamily="18" charset="0"/>
                            <a:ea typeface="Cambria Math" charset="0"/>
                            <a:cs typeface="Cambria Math" charset="0"/>
                          </a:rPr>
                          <m:t>𝐵𝑅</m:t>
                        </m:r>
                        <m:r>
                          <a:rPr lang="en-US" sz="2400" b="0" i="1" smtClean="0">
                            <a:solidFill>
                              <a:schemeClr val="accent2"/>
                            </a:solidFill>
                            <a:latin typeface="Cambria Math" panose="02040503050406030204" pitchFamily="18" charset="0"/>
                            <a:ea typeface="Cambria Math" charset="0"/>
                            <a:cs typeface="Cambria Math" charset="0"/>
                          </a:rPr>
                          <m:t>(</m:t>
                        </m:r>
                        <m:r>
                          <a:rPr lang="en-US" sz="2400" b="0" i="1" smtClean="0">
                            <a:solidFill>
                              <a:schemeClr val="accent2"/>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m:t>
                        </m:r>
                      </m:e>
                    </m:d>
                  </m:oMath>
                </a14:m>
                <a:r>
                  <a:rPr lang="en-US" sz="2400" dirty="0"/>
                  <a:t> or </a:t>
                </a:r>
                <a14:m>
                  <m:oMath xmlns:m="http://schemas.openxmlformats.org/officeDocument/2006/math">
                    <m:sSub>
                      <m:sSubPr>
                        <m:ctrlPr>
                          <a:rPr lang="en-US" sz="2400" i="1">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i="1">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accent2"/>
                            </a:solidFill>
                            <a:latin typeface="Cambria Math" panose="02040503050406030204" pitchFamily="18" charset="0"/>
                            <a:ea typeface="Cambria Math" charset="0"/>
                            <a:cs typeface="Cambria Math" charset="0"/>
                          </a:rPr>
                          <m:t>, </m:t>
                        </m:r>
                        <m:r>
                          <a:rPr lang="en-US" sz="2400" i="1">
                            <a:solidFill>
                              <a:schemeClr val="accent2"/>
                            </a:solidFill>
                            <a:latin typeface="Cambria Math" panose="02040503050406030204" pitchFamily="18" charset="0"/>
                            <a:ea typeface="Cambria Math" charset="0"/>
                            <a:cs typeface="Cambria Math" charset="0"/>
                          </a:rPr>
                          <m:t>𝐵𝑅</m:t>
                        </m:r>
                        <m:r>
                          <a:rPr lang="en-US" sz="2400" i="1">
                            <a:solidFill>
                              <a:schemeClr val="accent2"/>
                            </a:solidFill>
                            <a:latin typeface="Cambria Math" panose="02040503050406030204" pitchFamily="18" charset="0"/>
                            <a:ea typeface="Cambria Math" charset="0"/>
                            <a:cs typeface="Cambria Math" charset="0"/>
                          </a:rPr>
                          <m:t>(</m:t>
                        </m:r>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accent2"/>
                            </a:solidFill>
                            <a:latin typeface="Cambria Math" panose="02040503050406030204" pitchFamily="18" charset="0"/>
                            <a:ea typeface="Cambria Math" charset="0"/>
                            <a:cs typeface="Cambria Math" charset="0"/>
                          </a:rPr>
                          <m:t>)</m:t>
                        </m:r>
                      </m:e>
                    </m:d>
                  </m:oMath>
                </a14:m>
                <a:r>
                  <a:rPr lang="en-US" sz="2400" dirty="0"/>
                  <a:t> demonstrate nice structures: Piece-wise linearity, concavity, </a:t>
                </a:r>
                <a:r>
                  <a:rPr lang="en-US" sz="2400" dirty="0" err="1"/>
                  <a:t>Lipschitzness</a:t>
                </a:r>
                <a:r>
                  <a:rPr lang="en-US" sz="2400" dirty="0"/>
                  <a:t>, </a:t>
                </a:r>
                <a:r>
                  <a:rPr lang="en-US" sz="2400" dirty="0" err="1"/>
                  <a:t>etc</a:t>
                </a:r>
                <a:r>
                  <a:rPr lang="en-US" sz="2400" dirty="0"/>
                  <a:t>, which aids the computation of optimal commitments.</a:t>
                </a:r>
                <a:endParaRPr lang="en-US" dirty="0"/>
              </a:p>
            </p:txBody>
          </p:sp>
        </mc:Choice>
        <mc:Fallback>
          <p:sp>
            <p:nvSpPr>
              <p:cNvPr id="6" name="TextBox 5">
                <a:extLst>
                  <a:ext uri="{FF2B5EF4-FFF2-40B4-BE49-F238E27FC236}">
                    <a16:creationId xmlns:a16="http://schemas.microsoft.com/office/drawing/2014/main" id="{C8C761AD-4858-764B-847D-16BB7F9A1D54}"/>
                  </a:ext>
                </a:extLst>
              </p:cNvPr>
              <p:cNvSpPr txBox="1">
                <a:spLocks noRot="1" noChangeAspect="1" noMove="1" noResize="1" noEditPoints="1" noAdjustHandles="1" noChangeArrowheads="1" noChangeShapeType="1" noTextEdit="1"/>
              </p:cNvSpPr>
              <p:nvPr/>
            </p:nvSpPr>
            <p:spPr>
              <a:xfrm>
                <a:off x="474898" y="2271876"/>
                <a:ext cx="11369040" cy="830997"/>
              </a:xfrm>
              <a:prstGeom prst="rect">
                <a:avLst/>
              </a:prstGeom>
              <a:blipFill>
                <a:blip r:embed="rId4"/>
                <a:stretch>
                  <a:fillRect l="-893" t="-6061" b="-151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641EA475-F92E-DA49-ABD7-83CE044839B4}"/>
                  </a:ext>
                </a:extLst>
              </p:cNvPr>
              <p:cNvSpPr txBox="1"/>
              <p:nvPr/>
            </p:nvSpPr>
            <p:spPr>
              <a:xfrm>
                <a:off x="1173986" y="1549075"/>
                <a:ext cx="9709912"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accent2"/>
                              </a:solidFill>
                              <a:latin typeface="Cambria Math" panose="02040503050406030204" pitchFamily="18" charset="0"/>
                              <a:ea typeface="Cambria Math" charset="0"/>
                              <a:cs typeface="Cambria Math" charset="0"/>
                            </a:rPr>
                            <m:t>𝑥</m:t>
                          </m:r>
                          <m:r>
                            <a:rPr lang="en-US" sz="2400" b="0" i="1" smtClean="0">
                              <a:solidFill>
                                <a:schemeClr val="accent2"/>
                              </a:solidFill>
                              <a:latin typeface="Cambria Math" panose="02040503050406030204" pitchFamily="18" charset="0"/>
                              <a:ea typeface="Cambria Math" charset="0"/>
                              <a:cs typeface="Cambria Math" charset="0"/>
                            </a:rPr>
                            <m:t>∈</m:t>
                          </m:r>
                          <m:r>
                            <a:rPr lang="en-US" sz="2400" b="0" i="1" smtClean="0">
                              <a:solidFill>
                                <a:schemeClr val="accent2"/>
                              </a:solidFill>
                              <a:latin typeface="Cambria Math" panose="02040503050406030204" pitchFamily="18" charset="0"/>
                              <a:ea typeface="Cambria Math" charset="0"/>
                              <a:cs typeface="Cambria Math" charset="0"/>
                            </a:rPr>
                            <m:t>𝑋</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𝑥</m:t>
                          </m:r>
                          <m:r>
                            <a:rPr lang="en-US" sz="2400" b="0" i="1" smtClean="0">
                              <a:solidFill>
                                <a:schemeClr val="accent1"/>
                              </a:solidFill>
                              <a:latin typeface="Cambria Math" panose="02040503050406030204" pitchFamily="18" charset="0"/>
                              <a:ea typeface="Cambria Math" charset="0"/>
                              <a:cs typeface="Cambria Math" charset="0"/>
                            </a:rPr>
                            <m:t>)</m:t>
                          </m:r>
                        </m:e>
                      </m:d>
                      <m:r>
                        <a:rPr lang="en-US" sz="2400" smtClean="0">
                          <a:solidFill>
                            <a:schemeClr val="tx1"/>
                          </a:solidFill>
                          <a:latin typeface="Cambria Math" panose="02040503050406030204" pitchFamily="18" charset="0"/>
                          <a:ea typeface="Cambria Math" charset="0"/>
                          <a:cs typeface="Cambria Math" charset="0"/>
                        </a:rPr>
                        <m:t>, </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smtClean="0">
                          <a:solidFill>
                            <a:schemeClr val="tx1"/>
                          </a:solidFill>
                          <a:latin typeface="Cambria Math" panose="02040503050406030204" pitchFamily="18" charset="0"/>
                          <a:ea typeface="Cambria Math" charset="0"/>
                          <a:cs typeface="Cambria Math" charset="0"/>
                        </a:rPr>
                        <m:t>where</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a:solidFill>
                            <a:schemeClr val="accent1"/>
                          </a:solidFill>
                          <a:latin typeface="Cambria Math" panose="02040503050406030204" pitchFamily="18" charset="0"/>
                          <a:ea typeface="Cambria Math" charset="0"/>
                          <a:cs typeface="Cambria Math" charset="0"/>
                        </a:rPr>
                        <m:t>BR</m:t>
                      </m:r>
                      <m:r>
                        <a:rPr lang="en-US" sz="240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𝑥</m:t>
                      </m:r>
                      <m:r>
                        <a:rPr lang="en-US" sz="2400">
                          <a:solidFill>
                            <a:schemeClr val="accent1"/>
                          </a:solidFill>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m:t>
                      </m:r>
                      <m:sSub>
                        <m:sSubPr>
                          <m:ctrlPr>
                            <a:rPr lang="en-US" sz="2400" i="1">
                              <a:solidFill>
                                <a:schemeClr val="accent1"/>
                              </a:solidFill>
                              <a:latin typeface="Cambria Math" panose="02040503050406030204" pitchFamily="18" charset="0"/>
                              <a:ea typeface="Cambria Math" charset="0"/>
                              <a:cs typeface="Cambria Math" charset="0"/>
                            </a:rPr>
                          </m:ctrlPr>
                        </m:sSubPr>
                        <m:e>
                          <m:r>
                            <m:rPr>
                              <m:sty m:val="p"/>
                            </m:rPr>
                            <a:rPr lang="en-US" sz="2400">
                              <a:latin typeface="Cambria Math" panose="02040503050406030204" pitchFamily="18" charset="0"/>
                              <a:ea typeface="Cambria Math" charset="0"/>
                              <a:cs typeface="Cambria Math" charset="0"/>
                            </a:rPr>
                            <m:t>argmax</m:t>
                          </m:r>
                        </m:e>
                        <m:sub>
                          <m:r>
                            <a:rPr lang="en-US" sz="2400" i="1">
                              <a:solidFill>
                                <a:schemeClr val="accent1"/>
                              </a:solidFill>
                              <a:latin typeface="Cambria Math" panose="02040503050406030204" pitchFamily="18" charset="0"/>
                              <a:ea typeface="Cambria Math" charset="0"/>
                              <a:cs typeface="Cambria Math" charset="0"/>
                            </a:rPr>
                            <m:t>𝑦</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i="1">
                              <a:solidFill>
                                <a:schemeClr val="accent1"/>
                              </a:solidFill>
                              <a:latin typeface="Cambria Math" charset="0"/>
                              <a:ea typeface="Cambria Math" charset="0"/>
                              <a:cs typeface="Cambria Math" charset="0"/>
                            </a:rPr>
                            <m:t>2</m:t>
                          </m:r>
                        </m:sub>
                      </m:sSub>
                      <m:d>
                        <m:dPr>
                          <m:ctrlPr>
                            <a:rPr lang="en-US" sz="2400" i="1">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accent1"/>
                              </a:solidFill>
                              <a:latin typeface="Cambria Math" charset="0"/>
                              <a:ea typeface="Cambria Math" charset="0"/>
                              <a:cs typeface="Cambria Math" charset="0"/>
                            </a:rPr>
                            <m:t>,</m:t>
                          </m:r>
                          <m:r>
                            <a:rPr lang="en-US" sz="2400" i="1">
                              <a:solidFill>
                                <a:schemeClr val="accent1"/>
                              </a:solidFill>
                              <a:latin typeface="Cambria Math" charset="0"/>
                              <a:ea typeface="Cambria Math" charset="0"/>
                              <a:cs typeface="Cambria Math" charset="0"/>
                            </a:rPr>
                            <m:t>𝑦</m:t>
                          </m:r>
                        </m:e>
                      </m:d>
                    </m:oMath>
                  </m:oMathPara>
                </a14:m>
                <a:endParaRPr lang="en-US" sz="2400" dirty="0"/>
              </a:p>
            </p:txBody>
          </p:sp>
        </mc:Choice>
        <mc:Fallback>
          <p:sp>
            <p:nvSpPr>
              <p:cNvPr id="24" name="TextBox 23">
                <a:extLst>
                  <a:ext uri="{FF2B5EF4-FFF2-40B4-BE49-F238E27FC236}">
                    <a16:creationId xmlns:a16="http://schemas.microsoft.com/office/drawing/2014/main" id="{641EA475-F92E-DA49-ABD7-83CE044839B4}"/>
                  </a:ext>
                </a:extLst>
              </p:cNvPr>
              <p:cNvSpPr txBox="1">
                <a:spLocks noRot="1" noChangeAspect="1" noMove="1" noResize="1" noEditPoints="1" noAdjustHandles="1" noChangeArrowheads="1" noChangeShapeType="1" noTextEdit="1"/>
              </p:cNvSpPr>
              <p:nvPr/>
            </p:nvSpPr>
            <p:spPr>
              <a:xfrm>
                <a:off x="1173986" y="1549075"/>
                <a:ext cx="9709912" cy="490840"/>
              </a:xfrm>
              <a:prstGeom prst="rect">
                <a:avLst/>
              </a:prstGeom>
              <a:blipFill>
                <a:blip r:embed="rId5"/>
                <a:stretch>
                  <a:fillRect b="-15000"/>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495CCA50-69E9-B94D-9F8F-7BB1124E0E12}"/>
              </a:ext>
            </a:extLst>
          </p:cNvPr>
          <p:cNvSpPr txBox="1"/>
          <p:nvPr/>
        </p:nvSpPr>
        <p:spPr>
          <a:xfrm>
            <a:off x="426720" y="1576707"/>
            <a:ext cx="1105382" cy="461665"/>
          </a:xfrm>
          <a:prstGeom prst="rect">
            <a:avLst/>
          </a:prstGeom>
          <a:noFill/>
        </p:spPr>
        <p:txBody>
          <a:bodyPr wrap="square">
            <a:spAutoFit/>
          </a:bodyPr>
          <a:lstStyle/>
          <a:p>
            <a:r>
              <a:rPr lang="en-US" sz="2400" dirty="0"/>
              <a:t>(Pure) </a:t>
            </a:r>
          </a:p>
        </p:txBody>
      </p:sp>
      <p:sp>
        <p:nvSpPr>
          <p:cNvPr id="28" name="TextBox 27">
            <a:extLst>
              <a:ext uri="{FF2B5EF4-FFF2-40B4-BE49-F238E27FC236}">
                <a16:creationId xmlns:a16="http://schemas.microsoft.com/office/drawing/2014/main" id="{E0DFEF18-7FB2-CC4D-B371-FE87D1038F79}"/>
              </a:ext>
            </a:extLst>
          </p:cNvPr>
          <p:cNvSpPr txBox="1"/>
          <p:nvPr/>
        </p:nvSpPr>
        <p:spPr>
          <a:xfrm>
            <a:off x="426720" y="1110487"/>
            <a:ext cx="1256974" cy="461665"/>
          </a:xfrm>
          <a:prstGeom prst="rect">
            <a:avLst/>
          </a:prstGeom>
          <a:noFill/>
        </p:spPr>
        <p:txBody>
          <a:bodyPr wrap="square">
            <a:spAutoFit/>
          </a:bodyPr>
          <a:lstStyle/>
          <a:p>
            <a:r>
              <a:rPr lang="en-US" sz="2400" dirty="0"/>
              <a:t>(Mixed) </a:t>
            </a:r>
          </a:p>
        </p:txBody>
      </p:sp>
      <p:cxnSp>
        <p:nvCxnSpPr>
          <p:cNvPr id="3" name="Straight Connector 2">
            <a:extLst>
              <a:ext uri="{FF2B5EF4-FFF2-40B4-BE49-F238E27FC236}">
                <a16:creationId xmlns:a16="http://schemas.microsoft.com/office/drawing/2014/main" id="{25C830E7-DEDD-78A9-DDC6-0AB1A7A29231}"/>
              </a:ext>
            </a:extLst>
          </p:cNvPr>
          <p:cNvCxnSpPr>
            <a:cxnSpLocks/>
          </p:cNvCxnSpPr>
          <p:nvPr/>
        </p:nvCxnSpPr>
        <p:spPr>
          <a:xfrm flipH="1" flipV="1">
            <a:off x="0" y="3317964"/>
            <a:ext cx="12192000" cy="4554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57B5431-A941-D4DA-F5D8-CEE002D5086F}"/>
              </a:ext>
            </a:extLst>
          </p:cNvPr>
          <p:cNvCxnSpPr>
            <a:cxnSpLocks/>
          </p:cNvCxnSpPr>
          <p:nvPr/>
        </p:nvCxnSpPr>
        <p:spPr>
          <a:xfrm flipH="1">
            <a:off x="3970040" y="3350446"/>
            <a:ext cx="27192" cy="369043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6C956C29-5E4A-F405-141C-E8C7C02534EA}"/>
              </a:ext>
            </a:extLst>
          </p:cNvPr>
          <p:cNvCxnSpPr>
            <a:cxnSpLocks/>
          </p:cNvCxnSpPr>
          <p:nvPr/>
        </p:nvCxnSpPr>
        <p:spPr>
          <a:xfrm>
            <a:off x="8220894" y="3363509"/>
            <a:ext cx="0" cy="3494491"/>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B7D426B-25A1-DF58-1EDB-658957AB4F02}"/>
              </a:ext>
            </a:extLst>
          </p:cNvPr>
          <p:cNvSpPr txBox="1"/>
          <p:nvPr/>
        </p:nvSpPr>
        <p:spPr>
          <a:xfrm>
            <a:off x="892163" y="3339465"/>
            <a:ext cx="2371559" cy="769441"/>
          </a:xfrm>
          <a:prstGeom prst="rect">
            <a:avLst/>
          </a:prstGeom>
          <a:noFill/>
        </p:spPr>
        <p:txBody>
          <a:bodyPr wrap="square">
            <a:spAutoFit/>
          </a:bodyPr>
          <a:lstStyle/>
          <a:p>
            <a:pPr marL="0" indent="0">
              <a:buNone/>
            </a:pPr>
            <a:r>
              <a:rPr lang="en-US" sz="2200" dirty="0"/>
              <a:t>Security Games</a:t>
            </a:r>
          </a:p>
        </p:txBody>
      </p:sp>
      <p:sp>
        <p:nvSpPr>
          <p:cNvPr id="20" name="TextBox 19">
            <a:extLst>
              <a:ext uri="{FF2B5EF4-FFF2-40B4-BE49-F238E27FC236}">
                <a16:creationId xmlns:a16="http://schemas.microsoft.com/office/drawing/2014/main" id="{6A380C92-86ED-1313-4BE0-756E311B718D}"/>
              </a:ext>
            </a:extLst>
          </p:cNvPr>
          <p:cNvSpPr txBox="1"/>
          <p:nvPr/>
        </p:nvSpPr>
        <p:spPr>
          <a:xfrm>
            <a:off x="111086" y="3757876"/>
            <a:ext cx="2851954" cy="1107996"/>
          </a:xfrm>
          <a:prstGeom prst="rect">
            <a:avLst/>
          </a:prstGeom>
          <a:noFill/>
        </p:spPr>
        <p:txBody>
          <a:bodyPr wrap="square">
            <a:spAutoFit/>
          </a:bodyPr>
          <a:lstStyle/>
          <a:p>
            <a:r>
              <a:rPr lang="en-US" sz="2200" dirty="0"/>
              <a:t>Piece-wise linearity</a:t>
            </a:r>
          </a:p>
          <a:p>
            <a:endParaRPr lang="en-US" sz="2200" dirty="0"/>
          </a:p>
          <a:p>
            <a:endParaRPr lang="en-US" sz="2200" dirty="0"/>
          </a:p>
        </p:txBody>
      </p:sp>
      <p:sp>
        <p:nvSpPr>
          <p:cNvPr id="21" name="TextBox 20">
            <a:extLst>
              <a:ext uri="{FF2B5EF4-FFF2-40B4-BE49-F238E27FC236}">
                <a16:creationId xmlns:a16="http://schemas.microsoft.com/office/drawing/2014/main" id="{81537E82-8C98-59FE-4B49-26409EB9A450}"/>
              </a:ext>
            </a:extLst>
          </p:cNvPr>
          <p:cNvSpPr txBox="1"/>
          <p:nvPr/>
        </p:nvSpPr>
        <p:spPr>
          <a:xfrm>
            <a:off x="9475787" y="3391106"/>
            <a:ext cx="1781787" cy="430887"/>
          </a:xfrm>
          <a:prstGeom prst="rect">
            <a:avLst/>
          </a:prstGeom>
          <a:noFill/>
        </p:spPr>
        <p:txBody>
          <a:bodyPr wrap="square">
            <a:spAutoFit/>
          </a:bodyPr>
          <a:lstStyle/>
          <a:p>
            <a:pPr marL="0" indent="0">
              <a:buNone/>
            </a:pPr>
            <a:r>
              <a:rPr lang="en-US" sz="2200" dirty="0"/>
              <a:t>Classification</a:t>
            </a:r>
          </a:p>
        </p:txBody>
      </p:sp>
      <p:sp>
        <p:nvSpPr>
          <p:cNvPr id="22" name="TextBox 21">
            <a:extLst>
              <a:ext uri="{FF2B5EF4-FFF2-40B4-BE49-F238E27FC236}">
                <a16:creationId xmlns:a16="http://schemas.microsoft.com/office/drawing/2014/main" id="{8CDBCEA5-4194-CBCD-C97E-F0731AFC44CB}"/>
              </a:ext>
            </a:extLst>
          </p:cNvPr>
          <p:cNvSpPr txBox="1"/>
          <p:nvPr/>
        </p:nvSpPr>
        <p:spPr>
          <a:xfrm>
            <a:off x="4054968" y="3735428"/>
            <a:ext cx="4080991" cy="430887"/>
          </a:xfrm>
          <a:prstGeom prst="rect">
            <a:avLst/>
          </a:prstGeom>
          <a:noFill/>
        </p:spPr>
        <p:txBody>
          <a:bodyPr wrap="square">
            <a:spAutoFit/>
          </a:bodyPr>
          <a:lstStyle/>
          <a:p>
            <a:r>
              <a:rPr lang="en-US" sz="2200" dirty="0"/>
              <a:t>Diminishing returns in revenue</a:t>
            </a:r>
          </a:p>
        </p:txBody>
      </p:sp>
      <p:sp>
        <p:nvSpPr>
          <p:cNvPr id="23" name="TextBox 22">
            <a:extLst>
              <a:ext uri="{FF2B5EF4-FFF2-40B4-BE49-F238E27FC236}">
                <a16:creationId xmlns:a16="http://schemas.microsoft.com/office/drawing/2014/main" id="{F5A17259-27FF-164E-6795-00889AF449BD}"/>
              </a:ext>
            </a:extLst>
          </p:cNvPr>
          <p:cNvSpPr txBox="1"/>
          <p:nvPr/>
        </p:nvSpPr>
        <p:spPr>
          <a:xfrm>
            <a:off x="5055032" y="3338499"/>
            <a:ext cx="2371559" cy="769441"/>
          </a:xfrm>
          <a:prstGeom prst="rect">
            <a:avLst/>
          </a:prstGeom>
          <a:noFill/>
        </p:spPr>
        <p:txBody>
          <a:bodyPr wrap="square">
            <a:spAutoFit/>
          </a:bodyPr>
          <a:lstStyle/>
          <a:p>
            <a:pPr marL="0" indent="0">
              <a:buNone/>
            </a:pPr>
            <a:r>
              <a:rPr lang="en-US" sz="2200" dirty="0"/>
              <a:t>Pricing Policies</a:t>
            </a:r>
          </a:p>
        </p:txBody>
      </p:sp>
      <p:sp>
        <p:nvSpPr>
          <p:cNvPr id="25" name="TextBox 24">
            <a:extLst>
              <a:ext uri="{FF2B5EF4-FFF2-40B4-BE49-F238E27FC236}">
                <a16:creationId xmlns:a16="http://schemas.microsoft.com/office/drawing/2014/main" id="{16AD594D-55D3-FA1E-5582-41EE5754C83B}"/>
              </a:ext>
            </a:extLst>
          </p:cNvPr>
          <p:cNvSpPr txBox="1"/>
          <p:nvPr/>
        </p:nvSpPr>
        <p:spPr>
          <a:xfrm>
            <a:off x="8305824" y="3786528"/>
            <a:ext cx="4398961" cy="430887"/>
          </a:xfrm>
          <a:prstGeom prst="rect">
            <a:avLst/>
          </a:prstGeom>
          <a:noFill/>
        </p:spPr>
        <p:txBody>
          <a:bodyPr wrap="square">
            <a:spAutoFit/>
          </a:bodyPr>
          <a:lstStyle/>
          <a:p>
            <a:r>
              <a:rPr lang="en-US" sz="2200" dirty="0"/>
              <a:t>Soft truncation of distributions</a:t>
            </a:r>
          </a:p>
        </p:txBody>
      </p:sp>
      <p:grpSp>
        <p:nvGrpSpPr>
          <p:cNvPr id="36" name="Group 35">
            <a:extLst>
              <a:ext uri="{FF2B5EF4-FFF2-40B4-BE49-F238E27FC236}">
                <a16:creationId xmlns:a16="http://schemas.microsoft.com/office/drawing/2014/main" id="{F32D5354-50A9-8617-8025-B46CE911538C}"/>
              </a:ext>
            </a:extLst>
          </p:cNvPr>
          <p:cNvGrpSpPr/>
          <p:nvPr/>
        </p:nvGrpSpPr>
        <p:grpSpPr>
          <a:xfrm>
            <a:off x="618586" y="4212947"/>
            <a:ext cx="2707184" cy="2693690"/>
            <a:chOff x="289385" y="2114426"/>
            <a:chExt cx="2707184" cy="2693690"/>
          </a:xfrm>
        </p:grpSpPr>
        <p:sp>
          <p:nvSpPr>
            <p:cNvPr id="37" name="Right Triangle 36">
              <a:extLst>
                <a:ext uri="{FF2B5EF4-FFF2-40B4-BE49-F238E27FC236}">
                  <a16:creationId xmlns:a16="http://schemas.microsoft.com/office/drawing/2014/main" id="{72222E73-ABB6-1E5A-3D7F-82B48CF03102}"/>
                </a:ext>
              </a:extLst>
            </p:cNvPr>
            <p:cNvSpPr/>
            <p:nvPr/>
          </p:nvSpPr>
          <p:spPr bwMode="auto">
            <a:xfrm>
              <a:off x="623347" y="2294481"/>
              <a:ext cx="2191537" cy="2191537"/>
            </a:xfrm>
            <a:prstGeom prst="rtTriangle">
              <a:avLst/>
            </a:prstGeom>
            <a:solidFill>
              <a:schemeClr val="bg2">
                <a:lumMod val="20000"/>
                <a:lumOff val="8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8" name="TextBox 37">
              <a:extLst>
                <a:ext uri="{FF2B5EF4-FFF2-40B4-BE49-F238E27FC236}">
                  <a16:creationId xmlns:a16="http://schemas.microsoft.com/office/drawing/2014/main" id="{D4EA8958-AABC-494D-0EA4-916106125AF8}"/>
                </a:ext>
              </a:extLst>
            </p:cNvPr>
            <p:cNvSpPr txBox="1"/>
            <p:nvPr/>
          </p:nvSpPr>
          <p:spPr>
            <a:xfrm>
              <a:off x="614966" y="4484951"/>
              <a:ext cx="1915011" cy="323165"/>
            </a:xfrm>
            <a:prstGeom prst="rect">
              <a:avLst/>
            </a:prstGeom>
            <a:noFill/>
          </p:spPr>
          <p:txBody>
            <a:bodyPr wrap="none" rtlCol="0">
              <a:spAutoFit/>
            </a:bodyPr>
            <a:lstStyle/>
            <a:p>
              <a:r>
                <a:rPr lang="en-US" sz="1500" dirty="0">
                  <a:latin typeface="Cambria Math" charset="0"/>
                  <a:ea typeface="Cambria Math" charset="0"/>
                  <a:cs typeface="Cambria Math" charset="0"/>
                </a:rPr>
                <a:t>Prob. Protect </a:t>
              </a:r>
              <a:r>
                <a:rPr lang="en-US" sz="1500" b="0" dirty="0">
                  <a:latin typeface="Cambria Math" charset="0"/>
                  <a:ea typeface="Cambria Math" charset="0"/>
                  <a:cs typeface="Cambria Math" charset="0"/>
                </a:rPr>
                <a:t>gorillas</a:t>
              </a:r>
            </a:p>
          </p:txBody>
        </p:sp>
        <p:cxnSp>
          <p:nvCxnSpPr>
            <p:cNvPr id="39" name="Straight Arrow Connector 38">
              <a:extLst>
                <a:ext uri="{FF2B5EF4-FFF2-40B4-BE49-F238E27FC236}">
                  <a16:creationId xmlns:a16="http://schemas.microsoft.com/office/drawing/2014/main" id="{617C1097-C192-24B2-8D7A-42ACE70555E2}"/>
                </a:ext>
              </a:extLst>
            </p:cNvPr>
            <p:cNvCxnSpPr>
              <a:stCxn id="37" idx="2"/>
            </p:cNvCxnSpPr>
            <p:nvPr/>
          </p:nvCxnSpPr>
          <p:spPr bwMode="auto">
            <a:xfrm flipV="1">
              <a:off x="623347" y="2114426"/>
              <a:ext cx="0" cy="23715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40" name="Straight Arrow Connector 39">
              <a:extLst>
                <a:ext uri="{FF2B5EF4-FFF2-40B4-BE49-F238E27FC236}">
                  <a16:creationId xmlns:a16="http://schemas.microsoft.com/office/drawing/2014/main" id="{4C3E5A3E-E1B9-E731-FCA0-411331340712}"/>
                </a:ext>
              </a:extLst>
            </p:cNvPr>
            <p:cNvCxnSpPr>
              <a:stCxn id="37" idx="2"/>
            </p:cNvCxnSpPr>
            <p:nvPr/>
          </p:nvCxnSpPr>
          <p:spPr bwMode="auto">
            <a:xfrm>
              <a:off x="623347" y="4486018"/>
              <a:ext cx="2373222"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41" name="TextBox 40">
              <a:extLst>
                <a:ext uri="{FF2B5EF4-FFF2-40B4-BE49-F238E27FC236}">
                  <a16:creationId xmlns:a16="http://schemas.microsoft.com/office/drawing/2014/main" id="{FC8F1456-2012-AD8F-AC82-3783CB13E687}"/>
                </a:ext>
              </a:extLst>
            </p:cNvPr>
            <p:cNvSpPr txBox="1"/>
            <p:nvPr/>
          </p:nvSpPr>
          <p:spPr>
            <a:xfrm rot="16200000">
              <a:off x="-602718" y="3121777"/>
              <a:ext cx="2107372" cy="323165"/>
            </a:xfrm>
            <a:prstGeom prst="rect">
              <a:avLst/>
            </a:prstGeom>
            <a:noFill/>
          </p:spPr>
          <p:txBody>
            <a:bodyPr wrap="none" rtlCol="0">
              <a:spAutoFit/>
            </a:bodyPr>
            <a:lstStyle/>
            <a:p>
              <a:r>
                <a:rPr lang="en-US" sz="1500" b="0" dirty="0">
                  <a:latin typeface="Cambria Math" charset="0"/>
                  <a:ea typeface="Cambria Math" charset="0"/>
                  <a:cs typeface="Cambria Math" charset="0"/>
                </a:rPr>
                <a:t>Prob. Protect elephants</a:t>
              </a:r>
            </a:p>
          </p:txBody>
        </p:sp>
      </p:grpSp>
      <p:grpSp>
        <p:nvGrpSpPr>
          <p:cNvPr id="46" name="Group 45">
            <a:extLst>
              <a:ext uri="{FF2B5EF4-FFF2-40B4-BE49-F238E27FC236}">
                <a16:creationId xmlns:a16="http://schemas.microsoft.com/office/drawing/2014/main" id="{3A061095-20F4-E110-B334-1469EDDD9CDF}"/>
              </a:ext>
            </a:extLst>
          </p:cNvPr>
          <p:cNvGrpSpPr/>
          <p:nvPr/>
        </p:nvGrpSpPr>
        <p:grpSpPr>
          <a:xfrm>
            <a:off x="952548" y="4418209"/>
            <a:ext cx="2164771" cy="2156059"/>
            <a:chOff x="623347" y="2319688"/>
            <a:chExt cx="2164771" cy="2156059"/>
          </a:xfrm>
        </p:grpSpPr>
        <p:sp>
          <p:nvSpPr>
            <p:cNvPr id="47" name="Triangle 46">
              <a:extLst>
                <a:ext uri="{FF2B5EF4-FFF2-40B4-BE49-F238E27FC236}">
                  <a16:creationId xmlns:a16="http://schemas.microsoft.com/office/drawing/2014/main" id="{92DF1470-22D3-ACF4-3573-6F13FE5128C3}"/>
                </a:ext>
              </a:extLst>
            </p:cNvPr>
            <p:cNvSpPr/>
            <p:nvPr/>
          </p:nvSpPr>
          <p:spPr bwMode="auto">
            <a:xfrm>
              <a:off x="623347" y="3048084"/>
              <a:ext cx="2164771" cy="1427663"/>
            </a:xfrm>
            <a:prstGeom prst="triangle">
              <a:avLst>
                <a:gd name="adj" fmla="val 33931"/>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8" name="Triangle 47">
              <a:extLst>
                <a:ext uri="{FF2B5EF4-FFF2-40B4-BE49-F238E27FC236}">
                  <a16:creationId xmlns:a16="http://schemas.microsoft.com/office/drawing/2014/main" id="{D485B635-40BB-4304-E0C3-56D1E1E4933C}"/>
                </a:ext>
              </a:extLst>
            </p:cNvPr>
            <p:cNvSpPr/>
            <p:nvPr/>
          </p:nvSpPr>
          <p:spPr bwMode="auto">
            <a:xfrm rot="5400000">
              <a:off x="-70587" y="3028749"/>
              <a:ext cx="2136810" cy="718687"/>
            </a:xfrm>
            <a:prstGeom prst="triangle">
              <a:avLst>
                <a:gd name="adj" fmla="val 33964"/>
              </a:avLst>
            </a:prstGeom>
            <a:pattFill prst="wdUpDiag">
              <a:fgClr>
                <a:schemeClr val="bg2"/>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49" name="Picture 48">
              <a:extLst>
                <a:ext uri="{FF2B5EF4-FFF2-40B4-BE49-F238E27FC236}">
                  <a16:creationId xmlns:a16="http://schemas.microsoft.com/office/drawing/2014/main" id="{431CB6C5-7FEE-A674-BC9B-EBDCFAAC823A}"/>
                </a:ext>
              </a:extLst>
            </p:cNvPr>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1374226" y="3910022"/>
              <a:ext cx="510656" cy="398388"/>
            </a:xfrm>
            <a:prstGeom prst="rect">
              <a:avLst/>
            </a:prstGeom>
            <a:effectLst>
              <a:glow rad="12700">
                <a:schemeClr val="bg1"/>
              </a:glow>
            </a:effectLst>
          </p:spPr>
        </p:pic>
        <p:pic>
          <p:nvPicPr>
            <p:cNvPr id="50" name="Picture 49">
              <a:extLst>
                <a:ext uri="{FF2B5EF4-FFF2-40B4-BE49-F238E27FC236}">
                  <a16:creationId xmlns:a16="http://schemas.microsoft.com/office/drawing/2014/main" id="{729B9144-5FAB-99C6-F238-13616A5D0AE5}"/>
                </a:ext>
              </a:extLst>
            </p:cNvPr>
            <p:cNvPicPr>
              <a:picLocks noChangeAspect="1"/>
            </p:cNvPicPr>
            <p:nvPr/>
          </p:nvPicPr>
          <p:blipFill>
            <a:blip r:embed="rId8" cstate="print">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671350" y="2863857"/>
              <a:ext cx="450916" cy="450916"/>
            </a:xfrm>
            <a:prstGeom prst="rect">
              <a:avLst/>
            </a:prstGeom>
            <a:effectLst>
              <a:glow rad="25400">
                <a:schemeClr val="bg1">
                  <a:alpha val="91000"/>
                </a:schemeClr>
              </a:glow>
            </a:effectLst>
          </p:spPr>
        </p:pic>
        <p:cxnSp>
          <p:nvCxnSpPr>
            <p:cNvPr id="51" name="Straight Connector 50">
              <a:extLst>
                <a:ext uri="{FF2B5EF4-FFF2-40B4-BE49-F238E27FC236}">
                  <a16:creationId xmlns:a16="http://schemas.microsoft.com/office/drawing/2014/main" id="{A428E59E-4259-B6B9-F411-7D0B8776148C}"/>
                </a:ext>
              </a:extLst>
            </p:cNvPr>
            <p:cNvCxnSpPr>
              <a:cxnSpLocks/>
            </p:cNvCxnSpPr>
            <p:nvPr/>
          </p:nvCxnSpPr>
          <p:spPr bwMode="auto">
            <a:xfrm flipV="1">
              <a:off x="645909" y="3021229"/>
              <a:ext cx="747650" cy="1437934"/>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sp>
        <p:nvSpPr>
          <p:cNvPr id="53" name="Triangle 52">
            <a:extLst>
              <a:ext uri="{FF2B5EF4-FFF2-40B4-BE49-F238E27FC236}">
                <a16:creationId xmlns:a16="http://schemas.microsoft.com/office/drawing/2014/main" id="{29EB976D-8EC2-0E17-7A5A-A7D93C36C7D1}"/>
              </a:ext>
            </a:extLst>
          </p:cNvPr>
          <p:cNvSpPr/>
          <p:nvPr/>
        </p:nvSpPr>
        <p:spPr bwMode="auto">
          <a:xfrm>
            <a:off x="961688" y="5139491"/>
            <a:ext cx="2191537" cy="1438816"/>
          </a:xfrm>
          <a:prstGeom prst="triangle">
            <a:avLst>
              <a:gd name="adj" fmla="val 33931"/>
            </a:avLst>
          </a:prstGeom>
          <a:noFill/>
          <a:ln w="31750" cap="flat" cmpd="sng" algn="ctr">
            <a:solidFill>
              <a:srgbClr val="C00000"/>
            </a:solidFill>
            <a:prstDash val="solid"/>
            <a:round/>
            <a:headEnd type="none" w="med" len="med"/>
            <a:tailEnd type="none" w="med" len="med"/>
          </a:ln>
          <a:effectLst>
            <a:glow rad="25400">
              <a:schemeClr val="bg1">
                <a:alpha val="24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4" name="Freeform 53">
            <a:extLst>
              <a:ext uri="{FF2B5EF4-FFF2-40B4-BE49-F238E27FC236}">
                <a16:creationId xmlns:a16="http://schemas.microsoft.com/office/drawing/2014/main" id="{5F5D303A-C910-9CD2-7FA3-9345C079E480}"/>
              </a:ext>
            </a:extLst>
          </p:cNvPr>
          <p:cNvSpPr/>
          <p:nvPr/>
        </p:nvSpPr>
        <p:spPr bwMode="auto">
          <a:xfrm rot="21061879">
            <a:off x="2358927" y="5465994"/>
            <a:ext cx="744435" cy="871264"/>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rgbClr val="033AFF"/>
            </a:solidFill>
            <a:prstDash val="solid"/>
            <a:round/>
            <a:headEnd type="none" w="med" len="med"/>
            <a:tailEnd type="arrow" w="med" len="med"/>
          </a:ln>
          <a:effectLst>
            <a:glow rad="12700">
              <a:schemeClr val="bg1">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6" name="TextBox 55">
            <a:extLst>
              <a:ext uri="{FF2B5EF4-FFF2-40B4-BE49-F238E27FC236}">
                <a16:creationId xmlns:a16="http://schemas.microsoft.com/office/drawing/2014/main" id="{C6F55C73-01AB-9579-C1BB-8F1708C1C37A}"/>
              </a:ext>
            </a:extLst>
          </p:cNvPr>
          <p:cNvSpPr txBox="1"/>
          <p:nvPr/>
        </p:nvSpPr>
        <p:spPr>
          <a:xfrm>
            <a:off x="2173944" y="4681392"/>
            <a:ext cx="1985405" cy="646331"/>
          </a:xfrm>
          <a:prstGeom prst="rect">
            <a:avLst/>
          </a:prstGeom>
          <a:noFill/>
        </p:spPr>
        <p:txBody>
          <a:bodyPr wrap="square">
            <a:spAutoFit/>
          </a:bodyPr>
          <a:lstStyle/>
          <a:p>
            <a:r>
              <a:rPr lang="en-US" sz="1800" dirty="0"/>
              <a:t>scales with </a:t>
            </a:r>
            <a:r>
              <a:rPr lang="en-US" dirty="0"/>
              <a:t>prob.</a:t>
            </a:r>
            <a:r>
              <a:rPr lang="en-US" sz="1800" dirty="0"/>
              <a:t> </a:t>
            </a:r>
            <a:r>
              <a:rPr lang="en-US" dirty="0"/>
              <a:t>o</a:t>
            </a:r>
            <a:r>
              <a:rPr lang="en-US" sz="1800" dirty="0"/>
              <a:t>f protection.</a:t>
            </a:r>
            <a:endParaRPr lang="en-US" dirty="0"/>
          </a:p>
        </p:txBody>
      </p:sp>
      <p:cxnSp>
        <p:nvCxnSpPr>
          <p:cNvPr id="60" name="Straight Arrow Connector 59">
            <a:extLst>
              <a:ext uri="{FF2B5EF4-FFF2-40B4-BE49-F238E27FC236}">
                <a16:creationId xmlns:a16="http://schemas.microsoft.com/office/drawing/2014/main" id="{A6E554EB-AD63-AF1E-C335-346B1880B9A7}"/>
              </a:ext>
            </a:extLst>
          </p:cNvPr>
          <p:cNvCxnSpPr/>
          <p:nvPr/>
        </p:nvCxnSpPr>
        <p:spPr bwMode="auto">
          <a:xfrm flipV="1">
            <a:off x="4631626" y="4924148"/>
            <a:ext cx="0" cy="161983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61" name="Straight Arrow Connector 60">
            <a:extLst>
              <a:ext uri="{FF2B5EF4-FFF2-40B4-BE49-F238E27FC236}">
                <a16:creationId xmlns:a16="http://schemas.microsoft.com/office/drawing/2014/main" id="{8E85F582-93D0-E0AC-9DB4-9AE903FDAD1C}"/>
              </a:ext>
            </a:extLst>
          </p:cNvPr>
          <p:cNvCxnSpPr/>
          <p:nvPr/>
        </p:nvCxnSpPr>
        <p:spPr bwMode="auto">
          <a:xfrm>
            <a:off x="4630634" y="6554095"/>
            <a:ext cx="2871598"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62" name="Freeform 61">
            <a:extLst>
              <a:ext uri="{FF2B5EF4-FFF2-40B4-BE49-F238E27FC236}">
                <a16:creationId xmlns:a16="http://schemas.microsoft.com/office/drawing/2014/main" id="{579F9783-B0A0-543D-FEE6-301EA2277472}"/>
              </a:ext>
            </a:extLst>
          </p:cNvPr>
          <p:cNvSpPr/>
          <p:nvPr/>
        </p:nvSpPr>
        <p:spPr>
          <a:xfrm>
            <a:off x="4754880" y="5381898"/>
            <a:ext cx="2638697" cy="1031965"/>
          </a:xfrm>
          <a:custGeom>
            <a:avLst/>
            <a:gdLst>
              <a:gd name="connsiteX0" fmla="*/ 0 w 2873829"/>
              <a:gd name="connsiteY0" fmla="*/ 1429618 h 1429618"/>
              <a:gd name="connsiteX1" fmla="*/ 953589 w 2873829"/>
              <a:gd name="connsiteY1" fmla="*/ 162521 h 1429618"/>
              <a:gd name="connsiteX2" fmla="*/ 2037806 w 2873829"/>
              <a:gd name="connsiteY2" fmla="*/ 149458 h 1429618"/>
              <a:gd name="connsiteX3" fmla="*/ 2873829 w 2873829"/>
              <a:gd name="connsiteY3" fmla="*/ 1377366 h 1429618"/>
              <a:gd name="connsiteX0" fmla="*/ 0 w 2873829"/>
              <a:gd name="connsiteY0" fmla="*/ 1321824 h 1321824"/>
              <a:gd name="connsiteX1" fmla="*/ 653144 w 2873829"/>
              <a:gd name="connsiteY1" fmla="*/ 642555 h 1321824"/>
              <a:gd name="connsiteX2" fmla="*/ 2037806 w 2873829"/>
              <a:gd name="connsiteY2" fmla="*/ 41664 h 1321824"/>
              <a:gd name="connsiteX3" fmla="*/ 2873829 w 2873829"/>
              <a:gd name="connsiteY3" fmla="*/ 1269572 h 1321824"/>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058091 h 1058091"/>
              <a:gd name="connsiteX1" fmla="*/ 2011680 w 2873829"/>
              <a:gd name="connsiteY1" fmla="*/ 0 h 1058091"/>
              <a:gd name="connsiteX2" fmla="*/ 2873829 w 2873829"/>
              <a:gd name="connsiteY2" fmla="*/ 1005839 h 1058091"/>
              <a:gd name="connsiteX0" fmla="*/ 0 w 2508069"/>
              <a:gd name="connsiteY0" fmla="*/ 1058091 h 1058091"/>
              <a:gd name="connsiteX1" fmla="*/ 2011680 w 2508069"/>
              <a:gd name="connsiteY1" fmla="*/ 0 h 1058091"/>
              <a:gd name="connsiteX2" fmla="*/ 2508069 w 2508069"/>
              <a:gd name="connsiteY2" fmla="*/ 940525 h 1058091"/>
              <a:gd name="connsiteX0" fmla="*/ 0 w 2508069"/>
              <a:gd name="connsiteY0" fmla="*/ 1071154 h 1071154"/>
              <a:gd name="connsiteX1" fmla="*/ 1632857 w 2508069"/>
              <a:gd name="connsiteY1" fmla="*/ 0 h 1071154"/>
              <a:gd name="connsiteX2" fmla="*/ 2508069 w 2508069"/>
              <a:gd name="connsiteY2" fmla="*/ 953588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Lst>
            <a:ahLst/>
            <a:cxnLst>
              <a:cxn ang="0">
                <a:pos x="connsiteX0" y="connsiteY0"/>
              </a:cxn>
              <a:cxn ang="0">
                <a:pos x="connsiteX1" y="connsiteY1"/>
              </a:cxn>
              <a:cxn ang="0">
                <a:pos x="connsiteX2" y="connsiteY2"/>
              </a:cxn>
            </a:cxnLst>
            <a:rect l="l" t="t" r="r" b="b"/>
            <a:pathLst>
              <a:path w="2638697" h="1031965">
                <a:moveTo>
                  <a:pt x="0" y="1031965"/>
                </a:moveTo>
                <a:cubicBezTo>
                  <a:pt x="333103" y="699951"/>
                  <a:pt x="879566" y="8709"/>
                  <a:pt x="1789611" y="0"/>
                </a:cubicBezTo>
                <a:cubicBezTo>
                  <a:pt x="2514599" y="58783"/>
                  <a:pt x="2545080" y="648788"/>
                  <a:pt x="2638697" y="927462"/>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FA1CC197-E174-5B39-B1A1-940BC4DB1CE2}"/>
              </a:ext>
            </a:extLst>
          </p:cNvPr>
          <p:cNvSpPr txBox="1"/>
          <p:nvPr/>
        </p:nvSpPr>
        <p:spPr>
          <a:xfrm>
            <a:off x="5825789" y="6543978"/>
            <a:ext cx="604653" cy="323165"/>
          </a:xfrm>
          <a:prstGeom prst="rect">
            <a:avLst/>
          </a:prstGeom>
          <a:noFill/>
        </p:spPr>
        <p:txBody>
          <a:bodyPr wrap="none" rtlCol="0">
            <a:spAutoFit/>
          </a:bodyPr>
          <a:lstStyle/>
          <a:p>
            <a:r>
              <a:rPr lang="en-US" sz="1500" dirty="0">
                <a:latin typeface="Cambria Math" charset="0"/>
                <a:ea typeface="Cambria Math" charset="0"/>
                <a:cs typeface="Cambria Math" charset="0"/>
              </a:rPr>
              <a:t>price</a:t>
            </a:r>
            <a:endParaRPr lang="en-US" sz="1500" b="0" dirty="0">
              <a:latin typeface="Cambria Math" charset="0"/>
              <a:ea typeface="Cambria Math" charset="0"/>
              <a:cs typeface="Cambria Math" charset="0"/>
            </a:endParaRPr>
          </a:p>
        </p:txBody>
      </p:sp>
      <p:sp>
        <p:nvSpPr>
          <p:cNvPr id="65" name="TextBox 64">
            <a:extLst>
              <a:ext uri="{FF2B5EF4-FFF2-40B4-BE49-F238E27FC236}">
                <a16:creationId xmlns:a16="http://schemas.microsoft.com/office/drawing/2014/main" id="{4293A3B5-9C27-C5C7-6C5D-F4AA5B9880B5}"/>
              </a:ext>
            </a:extLst>
          </p:cNvPr>
          <p:cNvSpPr txBox="1"/>
          <p:nvPr/>
        </p:nvSpPr>
        <p:spPr>
          <a:xfrm rot="16200000">
            <a:off x="4009779" y="5566106"/>
            <a:ext cx="849463" cy="323165"/>
          </a:xfrm>
          <a:prstGeom prst="rect">
            <a:avLst/>
          </a:prstGeom>
          <a:noFill/>
        </p:spPr>
        <p:txBody>
          <a:bodyPr wrap="none" rtlCol="0">
            <a:spAutoFit/>
          </a:bodyPr>
          <a:lstStyle/>
          <a:p>
            <a:r>
              <a:rPr lang="en-US" sz="1500" b="0" dirty="0">
                <a:latin typeface="Cambria Math" charset="0"/>
                <a:ea typeface="Cambria Math" charset="0"/>
                <a:cs typeface="Cambria Math" charset="0"/>
              </a:rPr>
              <a:t>revenue</a:t>
            </a:r>
          </a:p>
        </p:txBody>
      </p:sp>
      <p:cxnSp>
        <p:nvCxnSpPr>
          <p:cNvPr id="66" name="Straight Arrow Connector 65">
            <a:extLst>
              <a:ext uri="{FF2B5EF4-FFF2-40B4-BE49-F238E27FC236}">
                <a16:creationId xmlns:a16="http://schemas.microsoft.com/office/drawing/2014/main" id="{D01C1DDE-BE90-8A56-BC42-9E6BFA2191C5}"/>
              </a:ext>
            </a:extLst>
          </p:cNvPr>
          <p:cNvCxnSpPr/>
          <p:nvPr/>
        </p:nvCxnSpPr>
        <p:spPr bwMode="auto">
          <a:xfrm>
            <a:off x="8649338" y="6464892"/>
            <a:ext cx="3158758"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67" name="TextBox 66">
            <a:extLst>
              <a:ext uri="{FF2B5EF4-FFF2-40B4-BE49-F238E27FC236}">
                <a16:creationId xmlns:a16="http://schemas.microsoft.com/office/drawing/2014/main" id="{C0B47D66-E35F-FD07-C8FC-F6B0F276EF1B}"/>
              </a:ext>
            </a:extLst>
          </p:cNvPr>
          <p:cNvSpPr txBox="1"/>
          <p:nvPr/>
        </p:nvSpPr>
        <p:spPr>
          <a:xfrm>
            <a:off x="8951995" y="6454775"/>
            <a:ext cx="2662588" cy="323165"/>
          </a:xfrm>
          <a:prstGeom prst="rect">
            <a:avLst/>
          </a:prstGeom>
          <a:noFill/>
        </p:spPr>
        <p:txBody>
          <a:bodyPr wrap="none" rtlCol="0">
            <a:spAutoFit/>
          </a:bodyPr>
          <a:lstStyle/>
          <a:p>
            <a:r>
              <a:rPr lang="en-US" sz="1500" dirty="0">
                <a:latin typeface="Cambria Math" charset="0"/>
                <a:ea typeface="Cambria Math" charset="0"/>
                <a:cs typeface="Cambria Math" charset="0"/>
              </a:rPr>
              <a:t>Reported income distribution </a:t>
            </a:r>
            <a:endParaRPr lang="en-US" sz="1500" b="0" dirty="0">
              <a:latin typeface="Cambria Math" charset="0"/>
              <a:ea typeface="Cambria Math" charset="0"/>
              <a:cs typeface="Cambria Math" charset="0"/>
            </a:endParaRPr>
          </a:p>
        </p:txBody>
      </p:sp>
      <p:cxnSp>
        <p:nvCxnSpPr>
          <p:cNvPr id="70" name="Straight Connector 69">
            <a:extLst>
              <a:ext uri="{FF2B5EF4-FFF2-40B4-BE49-F238E27FC236}">
                <a16:creationId xmlns:a16="http://schemas.microsoft.com/office/drawing/2014/main" id="{8D538097-E343-624E-68ED-6D6D3B3D6BB3}"/>
              </a:ext>
            </a:extLst>
          </p:cNvPr>
          <p:cNvCxnSpPr/>
          <p:nvPr/>
        </p:nvCxnSpPr>
        <p:spPr>
          <a:xfrm>
            <a:off x="9993086" y="4324306"/>
            <a:ext cx="0" cy="2158035"/>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D4901FC-87AF-BA1B-A431-DC040A00E95F}"/>
              </a:ext>
            </a:extLst>
          </p:cNvPr>
          <p:cNvCxnSpPr/>
          <p:nvPr/>
        </p:nvCxnSpPr>
        <p:spPr>
          <a:xfrm>
            <a:off x="13855337" y="7576173"/>
            <a:ext cx="0" cy="2158035"/>
          </a:xfrm>
          <a:prstGeom prst="line">
            <a:avLst/>
          </a:prstGeom>
          <a:ln w="22225">
            <a:solidFill>
              <a:srgbClr val="00B0F0"/>
            </a:solidFill>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A1BC8559-15EF-946C-6009-A1826801454D}"/>
              </a:ext>
            </a:extLst>
          </p:cNvPr>
          <p:cNvSpPr/>
          <p:nvPr/>
        </p:nvSpPr>
        <p:spPr>
          <a:xfrm>
            <a:off x="9818946" y="7665326"/>
            <a:ext cx="1276615" cy="20011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1" name="Group 80">
            <a:extLst>
              <a:ext uri="{FF2B5EF4-FFF2-40B4-BE49-F238E27FC236}">
                <a16:creationId xmlns:a16="http://schemas.microsoft.com/office/drawing/2014/main" id="{20CB1B75-E3C8-DDCD-C28B-77035EB2802D}"/>
              </a:ext>
            </a:extLst>
          </p:cNvPr>
          <p:cNvGrpSpPr/>
          <p:nvPr/>
        </p:nvGrpSpPr>
        <p:grpSpPr>
          <a:xfrm>
            <a:off x="8693700" y="4418270"/>
            <a:ext cx="2190198" cy="2020496"/>
            <a:chOff x="8430968" y="7797970"/>
            <a:chExt cx="2452920" cy="2020496"/>
          </a:xfrm>
        </p:grpSpPr>
        <p:sp>
          <p:nvSpPr>
            <p:cNvPr id="71" name="Freeform 70">
              <a:extLst>
                <a:ext uri="{FF2B5EF4-FFF2-40B4-BE49-F238E27FC236}">
                  <a16:creationId xmlns:a16="http://schemas.microsoft.com/office/drawing/2014/main" id="{AAA53AA8-7DC7-E83B-9B49-DB6C683697B5}"/>
                </a:ext>
              </a:extLst>
            </p:cNvPr>
            <p:cNvSpPr/>
            <p:nvPr/>
          </p:nvSpPr>
          <p:spPr>
            <a:xfrm>
              <a:off x="8430968" y="8004184"/>
              <a:ext cx="2349562" cy="1662253"/>
            </a:xfrm>
            <a:custGeom>
              <a:avLst/>
              <a:gdLst>
                <a:gd name="connsiteX0" fmla="*/ 0 w 2873829"/>
                <a:gd name="connsiteY0" fmla="*/ 1429618 h 1429618"/>
                <a:gd name="connsiteX1" fmla="*/ 953589 w 2873829"/>
                <a:gd name="connsiteY1" fmla="*/ 162521 h 1429618"/>
                <a:gd name="connsiteX2" fmla="*/ 2037806 w 2873829"/>
                <a:gd name="connsiteY2" fmla="*/ 149458 h 1429618"/>
                <a:gd name="connsiteX3" fmla="*/ 2873829 w 2873829"/>
                <a:gd name="connsiteY3" fmla="*/ 1377366 h 1429618"/>
                <a:gd name="connsiteX0" fmla="*/ 0 w 2873829"/>
                <a:gd name="connsiteY0" fmla="*/ 1321824 h 1321824"/>
                <a:gd name="connsiteX1" fmla="*/ 653144 w 2873829"/>
                <a:gd name="connsiteY1" fmla="*/ 642555 h 1321824"/>
                <a:gd name="connsiteX2" fmla="*/ 2037806 w 2873829"/>
                <a:gd name="connsiteY2" fmla="*/ 41664 h 1321824"/>
                <a:gd name="connsiteX3" fmla="*/ 2873829 w 2873829"/>
                <a:gd name="connsiteY3" fmla="*/ 1269572 h 1321824"/>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058091 h 1058091"/>
                <a:gd name="connsiteX1" fmla="*/ 2011680 w 2873829"/>
                <a:gd name="connsiteY1" fmla="*/ 0 h 1058091"/>
                <a:gd name="connsiteX2" fmla="*/ 2873829 w 2873829"/>
                <a:gd name="connsiteY2" fmla="*/ 1005839 h 1058091"/>
                <a:gd name="connsiteX0" fmla="*/ 0 w 2508069"/>
                <a:gd name="connsiteY0" fmla="*/ 1058091 h 1058091"/>
                <a:gd name="connsiteX1" fmla="*/ 2011680 w 2508069"/>
                <a:gd name="connsiteY1" fmla="*/ 0 h 1058091"/>
                <a:gd name="connsiteX2" fmla="*/ 2508069 w 2508069"/>
                <a:gd name="connsiteY2" fmla="*/ 940525 h 1058091"/>
                <a:gd name="connsiteX0" fmla="*/ 0 w 2508069"/>
                <a:gd name="connsiteY0" fmla="*/ 1071154 h 1071154"/>
                <a:gd name="connsiteX1" fmla="*/ 1632857 w 2508069"/>
                <a:gd name="connsiteY1" fmla="*/ 0 h 1071154"/>
                <a:gd name="connsiteX2" fmla="*/ 2508069 w 2508069"/>
                <a:gd name="connsiteY2" fmla="*/ 953588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332410 h 1332410"/>
                <a:gd name="connsiteX1" fmla="*/ 1458920 w 2638697"/>
                <a:gd name="connsiteY1" fmla="*/ 0 h 1332410"/>
                <a:gd name="connsiteX2" fmla="*/ 2638697 w 2638697"/>
                <a:gd name="connsiteY2" fmla="*/ 1227907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33180"/>
                <a:gd name="connsiteY0" fmla="*/ 1332410 h 1332410"/>
                <a:gd name="connsiteX1" fmla="*/ 1458920 w 2733180"/>
                <a:gd name="connsiteY1" fmla="*/ 0 h 1332410"/>
                <a:gd name="connsiteX2" fmla="*/ 2733180 w 2733180"/>
                <a:gd name="connsiteY2" fmla="*/ 1319347 h 1332410"/>
                <a:gd name="connsiteX0" fmla="*/ 0 w 2733180"/>
                <a:gd name="connsiteY0" fmla="*/ 1345473 h 1345473"/>
                <a:gd name="connsiteX1" fmla="*/ 1399868 w 2733180"/>
                <a:gd name="connsiteY1" fmla="*/ 0 h 1345473"/>
                <a:gd name="connsiteX2" fmla="*/ 2733180 w 2733180"/>
                <a:gd name="connsiteY2" fmla="*/ 1332410 h 1345473"/>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Lst>
              <a:ahLst/>
              <a:cxnLst>
                <a:cxn ang="0">
                  <a:pos x="connsiteX0" y="connsiteY0"/>
                </a:cxn>
                <a:cxn ang="0">
                  <a:pos x="connsiteX1" y="connsiteY1"/>
                </a:cxn>
                <a:cxn ang="0">
                  <a:pos x="connsiteX2" y="connsiteY2"/>
                </a:cxn>
              </a:cxnLst>
              <a:rect l="l" t="t" r="r" b="b"/>
              <a:pathLst>
                <a:path w="2733180" h="1332410">
                  <a:moveTo>
                    <a:pt x="0" y="1332410"/>
                  </a:moveTo>
                  <a:cubicBezTo>
                    <a:pt x="829139" y="1209401"/>
                    <a:pt x="997671" y="21771"/>
                    <a:pt x="1470731" y="0"/>
                  </a:cubicBezTo>
                  <a:cubicBezTo>
                    <a:pt x="1841407" y="19594"/>
                    <a:pt x="1930940" y="1171301"/>
                    <a:pt x="2733180" y="131934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a:extLst>
                <a:ext uri="{FF2B5EF4-FFF2-40B4-BE49-F238E27FC236}">
                  <a16:creationId xmlns:a16="http://schemas.microsoft.com/office/drawing/2014/main" id="{2CB3125E-01DE-7953-CAB2-172BE0955B75}"/>
                </a:ext>
              </a:extLst>
            </p:cNvPr>
            <p:cNvSpPr/>
            <p:nvPr/>
          </p:nvSpPr>
          <p:spPr>
            <a:xfrm>
              <a:off x="9902517" y="7797970"/>
              <a:ext cx="981371" cy="2020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Freeform 67">
            <a:extLst>
              <a:ext uri="{FF2B5EF4-FFF2-40B4-BE49-F238E27FC236}">
                <a16:creationId xmlns:a16="http://schemas.microsoft.com/office/drawing/2014/main" id="{44766241-C976-1F10-DF78-51C83F8C1424}"/>
              </a:ext>
            </a:extLst>
          </p:cNvPr>
          <p:cNvSpPr/>
          <p:nvPr/>
        </p:nvSpPr>
        <p:spPr>
          <a:xfrm>
            <a:off x="8698708" y="5002511"/>
            <a:ext cx="2756414" cy="1332410"/>
          </a:xfrm>
          <a:custGeom>
            <a:avLst/>
            <a:gdLst>
              <a:gd name="connsiteX0" fmla="*/ 0 w 2873829"/>
              <a:gd name="connsiteY0" fmla="*/ 1429618 h 1429618"/>
              <a:gd name="connsiteX1" fmla="*/ 953589 w 2873829"/>
              <a:gd name="connsiteY1" fmla="*/ 162521 h 1429618"/>
              <a:gd name="connsiteX2" fmla="*/ 2037806 w 2873829"/>
              <a:gd name="connsiteY2" fmla="*/ 149458 h 1429618"/>
              <a:gd name="connsiteX3" fmla="*/ 2873829 w 2873829"/>
              <a:gd name="connsiteY3" fmla="*/ 1377366 h 1429618"/>
              <a:gd name="connsiteX0" fmla="*/ 0 w 2873829"/>
              <a:gd name="connsiteY0" fmla="*/ 1321824 h 1321824"/>
              <a:gd name="connsiteX1" fmla="*/ 653144 w 2873829"/>
              <a:gd name="connsiteY1" fmla="*/ 642555 h 1321824"/>
              <a:gd name="connsiteX2" fmla="*/ 2037806 w 2873829"/>
              <a:gd name="connsiteY2" fmla="*/ 41664 h 1321824"/>
              <a:gd name="connsiteX3" fmla="*/ 2873829 w 2873829"/>
              <a:gd name="connsiteY3" fmla="*/ 1269572 h 1321824"/>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058091 h 1058091"/>
              <a:gd name="connsiteX1" fmla="*/ 2011680 w 2873829"/>
              <a:gd name="connsiteY1" fmla="*/ 0 h 1058091"/>
              <a:gd name="connsiteX2" fmla="*/ 2873829 w 2873829"/>
              <a:gd name="connsiteY2" fmla="*/ 1005839 h 1058091"/>
              <a:gd name="connsiteX0" fmla="*/ 0 w 2508069"/>
              <a:gd name="connsiteY0" fmla="*/ 1058091 h 1058091"/>
              <a:gd name="connsiteX1" fmla="*/ 2011680 w 2508069"/>
              <a:gd name="connsiteY1" fmla="*/ 0 h 1058091"/>
              <a:gd name="connsiteX2" fmla="*/ 2508069 w 2508069"/>
              <a:gd name="connsiteY2" fmla="*/ 940525 h 1058091"/>
              <a:gd name="connsiteX0" fmla="*/ 0 w 2508069"/>
              <a:gd name="connsiteY0" fmla="*/ 1071154 h 1071154"/>
              <a:gd name="connsiteX1" fmla="*/ 1632857 w 2508069"/>
              <a:gd name="connsiteY1" fmla="*/ 0 h 1071154"/>
              <a:gd name="connsiteX2" fmla="*/ 2508069 w 2508069"/>
              <a:gd name="connsiteY2" fmla="*/ 953588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332410 h 1332410"/>
              <a:gd name="connsiteX1" fmla="*/ 1458920 w 2638697"/>
              <a:gd name="connsiteY1" fmla="*/ 0 h 1332410"/>
              <a:gd name="connsiteX2" fmla="*/ 2638697 w 2638697"/>
              <a:gd name="connsiteY2" fmla="*/ 1227907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33180"/>
              <a:gd name="connsiteY0" fmla="*/ 1332410 h 1332410"/>
              <a:gd name="connsiteX1" fmla="*/ 1458920 w 2733180"/>
              <a:gd name="connsiteY1" fmla="*/ 0 h 1332410"/>
              <a:gd name="connsiteX2" fmla="*/ 2733180 w 2733180"/>
              <a:gd name="connsiteY2" fmla="*/ 1319347 h 1332410"/>
              <a:gd name="connsiteX0" fmla="*/ 0 w 2733180"/>
              <a:gd name="connsiteY0" fmla="*/ 1345473 h 1345473"/>
              <a:gd name="connsiteX1" fmla="*/ 1399868 w 2733180"/>
              <a:gd name="connsiteY1" fmla="*/ 0 h 1345473"/>
              <a:gd name="connsiteX2" fmla="*/ 2733180 w 2733180"/>
              <a:gd name="connsiteY2" fmla="*/ 1332410 h 1345473"/>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Lst>
            <a:ahLst/>
            <a:cxnLst>
              <a:cxn ang="0">
                <a:pos x="connsiteX0" y="connsiteY0"/>
              </a:cxn>
              <a:cxn ang="0">
                <a:pos x="connsiteX1" y="connsiteY1"/>
              </a:cxn>
              <a:cxn ang="0">
                <a:pos x="connsiteX2" y="connsiteY2"/>
              </a:cxn>
            </a:cxnLst>
            <a:rect l="l" t="t" r="r" b="b"/>
            <a:pathLst>
              <a:path w="2733180" h="1332410">
                <a:moveTo>
                  <a:pt x="0" y="1332410"/>
                </a:moveTo>
                <a:cubicBezTo>
                  <a:pt x="829139" y="1209401"/>
                  <a:pt x="997671" y="21771"/>
                  <a:pt x="1470731" y="0"/>
                </a:cubicBezTo>
                <a:cubicBezTo>
                  <a:pt x="1841407" y="19594"/>
                  <a:pt x="1930940" y="1171301"/>
                  <a:pt x="2733180" y="1319347"/>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reeform 81">
            <a:extLst>
              <a:ext uri="{FF2B5EF4-FFF2-40B4-BE49-F238E27FC236}">
                <a16:creationId xmlns:a16="http://schemas.microsoft.com/office/drawing/2014/main" id="{B18098B0-3FBD-BAA5-A25F-00FC1B4DAB4F}"/>
              </a:ext>
            </a:extLst>
          </p:cNvPr>
          <p:cNvSpPr/>
          <p:nvPr/>
        </p:nvSpPr>
        <p:spPr>
          <a:xfrm>
            <a:off x="10007638" y="5154982"/>
            <a:ext cx="1447477" cy="1210640"/>
          </a:xfrm>
          <a:custGeom>
            <a:avLst/>
            <a:gdLst>
              <a:gd name="connsiteX0" fmla="*/ 0 w 2873829"/>
              <a:gd name="connsiteY0" fmla="*/ 1429618 h 1429618"/>
              <a:gd name="connsiteX1" fmla="*/ 953589 w 2873829"/>
              <a:gd name="connsiteY1" fmla="*/ 162521 h 1429618"/>
              <a:gd name="connsiteX2" fmla="*/ 2037806 w 2873829"/>
              <a:gd name="connsiteY2" fmla="*/ 149458 h 1429618"/>
              <a:gd name="connsiteX3" fmla="*/ 2873829 w 2873829"/>
              <a:gd name="connsiteY3" fmla="*/ 1377366 h 1429618"/>
              <a:gd name="connsiteX0" fmla="*/ 0 w 2873829"/>
              <a:gd name="connsiteY0" fmla="*/ 1321824 h 1321824"/>
              <a:gd name="connsiteX1" fmla="*/ 653144 w 2873829"/>
              <a:gd name="connsiteY1" fmla="*/ 642555 h 1321824"/>
              <a:gd name="connsiteX2" fmla="*/ 2037806 w 2873829"/>
              <a:gd name="connsiteY2" fmla="*/ 41664 h 1321824"/>
              <a:gd name="connsiteX3" fmla="*/ 2873829 w 2873829"/>
              <a:gd name="connsiteY3" fmla="*/ 1269572 h 1321824"/>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280160 h 1280160"/>
              <a:gd name="connsiteX1" fmla="*/ 2037806 w 2873829"/>
              <a:gd name="connsiteY1" fmla="*/ 0 h 1280160"/>
              <a:gd name="connsiteX2" fmla="*/ 2873829 w 2873829"/>
              <a:gd name="connsiteY2" fmla="*/ 1227908 h 1280160"/>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162594 h 1162594"/>
              <a:gd name="connsiteX1" fmla="*/ 1828800 w 2873829"/>
              <a:gd name="connsiteY1" fmla="*/ 0 h 1162594"/>
              <a:gd name="connsiteX2" fmla="*/ 2873829 w 2873829"/>
              <a:gd name="connsiteY2" fmla="*/ 1110342 h 1162594"/>
              <a:gd name="connsiteX0" fmla="*/ 0 w 2873829"/>
              <a:gd name="connsiteY0" fmla="*/ 1058091 h 1058091"/>
              <a:gd name="connsiteX1" fmla="*/ 2011680 w 2873829"/>
              <a:gd name="connsiteY1" fmla="*/ 0 h 1058091"/>
              <a:gd name="connsiteX2" fmla="*/ 2873829 w 2873829"/>
              <a:gd name="connsiteY2" fmla="*/ 1005839 h 1058091"/>
              <a:gd name="connsiteX0" fmla="*/ 0 w 2508069"/>
              <a:gd name="connsiteY0" fmla="*/ 1058091 h 1058091"/>
              <a:gd name="connsiteX1" fmla="*/ 2011680 w 2508069"/>
              <a:gd name="connsiteY1" fmla="*/ 0 h 1058091"/>
              <a:gd name="connsiteX2" fmla="*/ 2508069 w 2508069"/>
              <a:gd name="connsiteY2" fmla="*/ 940525 h 1058091"/>
              <a:gd name="connsiteX0" fmla="*/ 0 w 2508069"/>
              <a:gd name="connsiteY0" fmla="*/ 1071154 h 1071154"/>
              <a:gd name="connsiteX1" fmla="*/ 1632857 w 2508069"/>
              <a:gd name="connsiteY1" fmla="*/ 0 h 1071154"/>
              <a:gd name="connsiteX2" fmla="*/ 2508069 w 2508069"/>
              <a:gd name="connsiteY2" fmla="*/ 953588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71154 h 1071154"/>
              <a:gd name="connsiteX1" fmla="*/ 1632857 w 2638697"/>
              <a:gd name="connsiteY1" fmla="*/ 0 h 1071154"/>
              <a:gd name="connsiteX2" fmla="*/ 2638697 w 2638697"/>
              <a:gd name="connsiteY2" fmla="*/ 966651 h 1071154"/>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031965 h 1031965"/>
              <a:gd name="connsiteX1" fmla="*/ 1789611 w 2638697"/>
              <a:gd name="connsiteY1" fmla="*/ 0 h 1031965"/>
              <a:gd name="connsiteX2" fmla="*/ 2638697 w 2638697"/>
              <a:gd name="connsiteY2" fmla="*/ 927462 h 1031965"/>
              <a:gd name="connsiteX0" fmla="*/ 0 w 2638697"/>
              <a:gd name="connsiteY0" fmla="*/ 1332410 h 1332410"/>
              <a:gd name="connsiteX1" fmla="*/ 1458920 w 2638697"/>
              <a:gd name="connsiteY1" fmla="*/ 0 h 1332410"/>
              <a:gd name="connsiteX2" fmla="*/ 2638697 w 2638697"/>
              <a:gd name="connsiteY2" fmla="*/ 1227907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33180"/>
              <a:gd name="connsiteY0" fmla="*/ 1332410 h 1332410"/>
              <a:gd name="connsiteX1" fmla="*/ 1458920 w 2733180"/>
              <a:gd name="connsiteY1" fmla="*/ 0 h 1332410"/>
              <a:gd name="connsiteX2" fmla="*/ 2733180 w 2733180"/>
              <a:gd name="connsiteY2" fmla="*/ 1240970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44991"/>
              <a:gd name="connsiteY0" fmla="*/ 1332410 h 1332410"/>
              <a:gd name="connsiteX1" fmla="*/ 1458920 w 2744991"/>
              <a:gd name="connsiteY1" fmla="*/ 0 h 1332410"/>
              <a:gd name="connsiteX2" fmla="*/ 2744991 w 2744991"/>
              <a:gd name="connsiteY2" fmla="*/ 1280158 h 1332410"/>
              <a:gd name="connsiteX0" fmla="*/ 0 w 2733180"/>
              <a:gd name="connsiteY0" fmla="*/ 1332410 h 1332410"/>
              <a:gd name="connsiteX1" fmla="*/ 1458920 w 2733180"/>
              <a:gd name="connsiteY1" fmla="*/ 0 h 1332410"/>
              <a:gd name="connsiteX2" fmla="*/ 2733180 w 2733180"/>
              <a:gd name="connsiteY2" fmla="*/ 1319347 h 1332410"/>
              <a:gd name="connsiteX0" fmla="*/ 0 w 2733180"/>
              <a:gd name="connsiteY0" fmla="*/ 1345473 h 1345473"/>
              <a:gd name="connsiteX1" fmla="*/ 1399868 w 2733180"/>
              <a:gd name="connsiteY1" fmla="*/ 0 h 1345473"/>
              <a:gd name="connsiteX2" fmla="*/ 2733180 w 2733180"/>
              <a:gd name="connsiteY2" fmla="*/ 1332410 h 1345473"/>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2733180"/>
              <a:gd name="connsiteY0" fmla="*/ 1332410 h 1332410"/>
              <a:gd name="connsiteX1" fmla="*/ 1470731 w 2733180"/>
              <a:gd name="connsiteY1" fmla="*/ 0 h 1332410"/>
              <a:gd name="connsiteX2" fmla="*/ 2733180 w 2733180"/>
              <a:gd name="connsiteY2" fmla="*/ 1319347 h 1332410"/>
              <a:gd name="connsiteX0" fmla="*/ 0 w 1262449"/>
              <a:gd name="connsiteY0" fmla="*/ 0 h 1319347"/>
              <a:gd name="connsiteX1" fmla="*/ 1262449 w 1262449"/>
              <a:gd name="connsiteY1" fmla="*/ 1319347 h 1319347"/>
              <a:gd name="connsiteX0" fmla="*/ 0 w 1005114"/>
              <a:gd name="connsiteY0" fmla="*/ 0 h 869103"/>
              <a:gd name="connsiteX1" fmla="*/ 1005114 w 1005114"/>
              <a:gd name="connsiteY1" fmla="*/ 869103 h 869103"/>
              <a:gd name="connsiteX0" fmla="*/ 0 w 1005114"/>
              <a:gd name="connsiteY0" fmla="*/ 0 h 869103"/>
              <a:gd name="connsiteX1" fmla="*/ 1005114 w 1005114"/>
              <a:gd name="connsiteY1" fmla="*/ 869103 h 869103"/>
              <a:gd name="connsiteX0" fmla="*/ 0 w 1005114"/>
              <a:gd name="connsiteY0" fmla="*/ 0 h 869103"/>
              <a:gd name="connsiteX1" fmla="*/ 1005114 w 1005114"/>
              <a:gd name="connsiteY1" fmla="*/ 869103 h 869103"/>
              <a:gd name="connsiteX0" fmla="*/ 0 w 978026"/>
              <a:gd name="connsiteY0" fmla="*/ 0 h 869103"/>
              <a:gd name="connsiteX1" fmla="*/ 978026 w 978026"/>
              <a:gd name="connsiteY1" fmla="*/ 869103 h 869103"/>
              <a:gd name="connsiteX0" fmla="*/ 0 w 910306"/>
              <a:gd name="connsiteY0" fmla="*/ 0 h 848161"/>
              <a:gd name="connsiteX1" fmla="*/ 910306 w 910306"/>
              <a:gd name="connsiteY1" fmla="*/ 848161 h 848161"/>
              <a:gd name="connsiteX0" fmla="*/ 0 w 910306"/>
              <a:gd name="connsiteY0" fmla="*/ 0 h 848161"/>
              <a:gd name="connsiteX1" fmla="*/ 910306 w 910306"/>
              <a:gd name="connsiteY1" fmla="*/ 848161 h 848161"/>
              <a:gd name="connsiteX0" fmla="*/ 0 w 910306"/>
              <a:gd name="connsiteY0" fmla="*/ 0 h 848161"/>
              <a:gd name="connsiteX1" fmla="*/ 910306 w 910306"/>
              <a:gd name="connsiteY1" fmla="*/ 848161 h 848161"/>
              <a:gd name="connsiteX0" fmla="*/ 0 w 910306"/>
              <a:gd name="connsiteY0" fmla="*/ 0 h 848161"/>
              <a:gd name="connsiteX1" fmla="*/ 910306 w 910306"/>
              <a:gd name="connsiteY1" fmla="*/ 848161 h 848161"/>
              <a:gd name="connsiteX0" fmla="*/ 0 w 910306"/>
              <a:gd name="connsiteY0" fmla="*/ 0 h 848161"/>
              <a:gd name="connsiteX1" fmla="*/ 910306 w 910306"/>
              <a:gd name="connsiteY1" fmla="*/ 848161 h 848161"/>
            </a:gdLst>
            <a:ahLst/>
            <a:cxnLst>
              <a:cxn ang="0">
                <a:pos x="connsiteX0" y="connsiteY0"/>
              </a:cxn>
              <a:cxn ang="0">
                <a:pos x="connsiteX1" y="connsiteY1"/>
              </a:cxn>
            </a:cxnLst>
            <a:rect l="l" t="t" r="r" b="b"/>
            <a:pathLst>
              <a:path w="910306" h="848161">
                <a:moveTo>
                  <a:pt x="0" y="0"/>
                </a:moveTo>
                <a:cubicBezTo>
                  <a:pt x="139985" y="260422"/>
                  <a:pt x="223078" y="727570"/>
                  <a:pt x="910306" y="84816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97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81"/>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p:bldP spid="27" grpId="0"/>
      <p:bldP spid="28" grpId="0"/>
      <p:bldP spid="18" grpId="0"/>
      <p:bldP spid="20" grpId="0"/>
      <p:bldP spid="21" grpId="0"/>
      <p:bldP spid="22" grpId="0"/>
      <p:bldP spid="23" grpId="0"/>
      <p:bldP spid="53" grpId="0" animBg="1"/>
      <p:bldP spid="54" grpId="0" animBg="1"/>
      <p:bldP spid="56" grpId="0"/>
      <p:bldP spid="62" grpId="0" animBg="1"/>
      <p:bldP spid="63" grpId="0"/>
      <p:bldP spid="65" grpId="0"/>
      <p:bldP spid="67" grpId="0"/>
      <p:bldP spid="68" grpId="0" animBg="1"/>
      <p:bldP spid="82"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E009-28AF-9E4D-8FB3-D6DF6E93EA4B}"/>
              </a:ext>
            </a:extLst>
          </p:cNvPr>
          <p:cNvSpPr/>
          <p:nvPr/>
        </p:nvSpPr>
        <p:spPr>
          <a:xfrm>
            <a:off x="1403722"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91485369-DE69-614F-B540-6693888EE9AE}"/>
              </a:ext>
            </a:extLst>
          </p:cNvPr>
          <p:cNvSpPr/>
          <p:nvPr/>
        </p:nvSpPr>
        <p:spPr bwMode="auto">
          <a:xfrm>
            <a:off x="1485784" y="384299"/>
            <a:ext cx="3867108"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General-Sum Games</a:t>
            </a:r>
          </a:p>
        </p:txBody>
      </p:sp>
      <p:sp>
        <p:nvSpPr>
          <p:cNvPr id="7" name="Rectangle 6">
            <a:extLst>
              <a:ext uri="{FF2B5EF4-FFF2-40B4-BE49-F238E27FC236}">
                <a16:creationId xmlns:a16="http://schemas.microsoft.com/office/drawing/2014/main" id="{FC61E7B5-183D-4D4F-9D4C-4C18FAA28C7E}"/>
              </a:ext>
            </a:extLst>
          </p:cNvPr>
          <p:cNvSpPr/>
          <p:nvPr/>
        </p:nvSpPr>
        <p:spPr>
          <a:xfrm>
            <a:off x="1403722"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A565F97F-A8A2-B24B-AB77-0E92D03792E4}"/>
              </a:ext>
            </a:extLst>
          </p:cNvPr>
          <p:cNvSpPr/>
          <p:nvPr/>
        </p:nvSpPr>
        <p:spPr>
          <a:xfrm>
            <a:off x="1403722"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2" name="Rectangle 11">
            <a:extLst>
              <a:ext uri="{FF2B5EF4-FFF2-40B4-BE49-F238E27FC236}">
                <a16:creationId xmlns:a16="http://schemas.microsoft.com/office/drawing/2014/main" id="{72BCF46A-E1F3-8548-A399-9AE355556192}"/>
              </a:ext>
            </a:extLst>
          </p:cNvPr>
          <p:cNvSpPr/>
          <p:nvPr/>
        </p:nvSpPr>
        <p:spPr bwMode="auto">
          <a:xfrm>
            <a:off x="400401" y="378767"/>
            <a:ext cx="914400" cy="5943600"/>
          </a:xfrm>
          <a:prstGeom prst="rect">
            <a:avLst/>
          </a:prstGeom>
          <a:solidFill>
            <a:srgbClr val="C0000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dirty="0">
                <a:solidFill>
                  <a:schemeClr val="bg1"/>
                </a:solidFill>
                <a:ea typeface="Cambria Math" panose="02040503050406030204" pitchFamily="18" charset="0"/>
                <a:cs typeface="Geneva" pitchFamily="-110" charset="-128"/>
              </a:rPr>
              <a:t>Adversarial Interactions</a:t>
            </a:r>
          </a:p>
        </p:txBody>
      </p:sp>
      <p:sp>
        <p:nvSpPr>
          <p:cNvPr id="13" name="Rectangle 12">
            <a:extLst>
              <a:ext uri="{FF2B5EF4-FFF2-40B4-BE49-F238E27FC236}">
                <a16:creationId xmlns:a16="http://schemas.microsoft.com/office/drawing/2014/main" id="{C903DED8-8137-D343-BA31-8B684C92BB5B}"/>
              </a:ext>
            </a:extLst>
          </p:cNvPr>
          <p:cNvSpPr/>
          <p:nvPr/>
        </p:nvSpPr>
        <p:spPr>
          <a:xfrm>
            <a:off x="1403722"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Pentagon 15">
            <a:extLst>
              <a:ext uri="{FF2B5EF4-FFF2-40B4-BE49-F238E27FC236}">
                <a16:creationId xmlns:a16="http://schemas.microsoft.com/office/drawing/2014/main" id="{B47CF070-8791-394F-9959-C4ED221880B3}"/>
              </a:ext>
            </a:extLst>
          </p:cNvPr>
          <p:cNvSpPr/>
          <p:nvPr/>
        </p:nvSpPr>
        <p:spPr bwMode="auto">
          <a:xfrm>
            <a:off x="1485784" y="1921085"/>
            <a:ext cx="3867109"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Computing Stackelberg equilibria</a:t>
            </a:r>
          </a:p>
        </p:txBody>
      </p:sp>
      <p:sp>
        <p:nvSpPr>
          <p:cNvPr id="17" name="Pentagon 16">
            <a:extLst>
              <a:ext uri="{FF2B5EF4-FFF2-40B4-BE49-F238E27FC236}">
                <a16:creationId xmlns:a16="http://schemas.microsoft.com/office/drawing/2014/main" id="{BBF6C0FE-3352-0345-9337-0117D0D8932B}"/>
              </a:ext>
            </a:extLst>
          </p:cNvPr>
          <p:cNvSpPr/>
          <p:nvPr/>
        </p:nvSpPr>
        <p:spPr bwMode="auto">
          <a:xfrm>
            <a:off x="1485784" y="3457871"/>
            <a:ext cx="3867110"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Learning Stackelberg equilibria</a:t>
            </a:r>
          </a:p>
        </p:txBody>
      </p:sp>
      <p:sp>
        <p:nvSpPr>
          <p:cNvPr id="18" name="Pentagon 17">
            <a:extLst>
              <a:ext uri="{FF2B5EF4-FFF2-40B4-BE49-F238E27FC236}">
                <a16:creationId xmlns:a16="http://schemas.microsoft.com/office/drawing/2014/main" id="{373CF6E1-C188-9349-91BE-26D5386A6532}"/>
              </a:ext>
            </a:extLst>
          </p:cNvPr>
          <p:cNvSpPr/>
          <p:nvPr/>
        </p:nvSpPr>
        <p:spPr bwMode="auto">
          <a:xfrm>
            <a:off x="1485784" y="4994658"/>
            <a:ext cx="3867107"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Commitment and non-myopic agents</a:t>
            </a:r>
          </a:p>
        </p:txBody>
      </p:sp>
      <p:sp>
        <p:nvSpPr>
          <p:cNvPr id="15" name="Rectangle 14">
            <a:extLst>
              <a:ext uri="{FF2B5EF4-FFF2-40B4-BE49-F238E27FC236}">
                <a16:creationId xmlns:a16="http://schemas.microsoft.com/office/drawing/2014/main" id="{C03CA6D4-177A-2641-B840-AD14643468A8}"/>
              </a:ext>
            </a:extLst>
          </p:cNvPr>
          <p:cNvSpPr/>
          <p:nvPr/>
        </p:nvSpPr>
        <p:spPr>
          <a:xfrm>
            <a:off x="1403722" y="3429000"/>
            <a:ext cx="4467142" cy="3127664"/>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39A97BD-A2EA-E041-A814-F9F2AD1EEC64}"/>
              </a:ext>
            </a:extLst>
          </p:cNvPr>
          <p:cNvSpPr/>
          <p:nvPr/>
        </p:nvSpPr>
        <p:spPr>
          <a:xfrm>
            <a:off x="1403722" y="167421"/>
            <a:ext cx="4467142" cy="1637070"/>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00975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BC5AF-9F9B-D546-B39A-949D74EC94A3}"/>
              </a:ext>
            </a:extLst>
          </p:cNvPr>
          <p:cNvSpPr>
            <a:spLocks noGrp="1"/>
          </p:cNvSpPr>
          <p:nvPr>
            <p:ph type="title"/>
          </p:nvPr>
        </p:nvSpPr>
        <p:spPr/>
        <p:txBody>
          <a:bodyPr/>
          <a:lstStyle/>
          <a:p>
            <a:r>
              <a:rPr lang="en-US" dirty="0"/>
              <a:t>Tutorial Overview</a:t>
            </a:r>
          </a:p>
        </p:txBody>
      </p:sp>
      <p:sp>
        <p:nvSpPr>
          <p:cNvPr id="3" name="Content Placeholder 2">
            <a:extLst>
              <a:ext uri="{FF2B5EF4-FFF2-40B4-BE49-F238E27FC236}">
                <a16:creationId xmlns:a16="http://schemas.microsoft.com/office/drawing/2014/main" id="{3382B62B-CDA0-2341-B35E-E2D987905355}"/>
              </a:ext>
            </a:extLst>
          </p:cNvPr>
          <p:cNvSpPr>
            <a:spLocks noGrp="1"/>
          </p:cNvSpPr>
          <p:nvPr>
            <p:ph idx="1"/>
          </p:nvPr>
        </p:nvSpPr>
        <p:spPr>
          <a:xfrm>
            <a:off x="1224366" y="1128394"/>
            <a:ext cx="10337370" cy="5203826"/>
          </a:xfrm>
        </p:spPr>
        <p:txBody>
          <a:bodyPr>
            <a:normAutofit/>
          </a:bodyPr>
          <a:lstStyle/>
          <a:p>
            <a:pPr marL="0" indent="0">
              <a:lnSpc>
                <a:spcPct val="100000"/>
              </a:lnSpc>
              <a:buNone/>
            </a:pPr>
            <a:r>
              <a:rPr lang="en-US" dirty="0"/>
              <a:t>Basic considerations of ML</a:t>
            </a:r>
          </a:p>
          <a:p>
            <a:pPr lvl="1">
              <a:lnSpc>
                <a:spcPct val="100000"/>
              </a:lnSpc>
            </a:pPr>
            <a:r>
              <a:rPr lang="en-US" dirty="0"/>
              <a:t>Learning in vanilla (stochastic) environments (baseline for comparison)</a:t>
            </a:r>
          </a:p>
          <a:p>
            <a:pPr marL="0" indent="0">
              <a:lnSpc>
                <a:spcPct val="100000"/>
              </a:lnSpc>
              <a:buNone/>
            </a:pPr>
            <a:r>
              <a:rPr lang="en-US" dirty="0"/>
              <a:t>Adversarial Interactions</a:t>
            </a:r>
          </a:p>
          <a:p>
            <a:pPr lvl="1">
              <a:lnSpc>
                <a:spcPct val="100000"/>
              </a:lnSpc>
            </a:pPr>
            <a:r>
              <a:rPr lang="en-US" dirty="0"/>
              <a:t>Learnability challenges in adversarial learning </a:t>
            </a:r>
          </a:p>
          <a:p>
            <a:pPr lvl="1">
              <a:lnSpc>
                <a:spcPct val="100000"/>
              </a:lnSpc>
            </a:pPr>
            <a:r>
              <a:rPr lang="en-US" dirty="0"/>
              <a:t>Infinitely large Zero-sum Games and failure of minmax</a:t>
            </a:r>
          </a:p>
          <a:p>
            <a:pPr lvl="1">
              <a:lnSpc>
                <a:spcPct val="100000"/>
              </a:lnSpc>
            </a:pPr>
            <a:r>
              <a:rPr lang="en-US" dirty="0"/>
              <a:t>More realistic adversaries and learnability comparisons to vanilla ML. </a:t>
            </a:r>
          </a:p>
          <a:p>
            <a:pPr marL="0" indent="0">
              <a:lnSpc>
                <a:spcPct val="100000"/>
              </a:lnSpc>
              <a:buNone/>
            </a:pPr>
            <a:r>
              <a:rPr lang="en-US" dirty="0"/>
              <a:t>General Strategic Interactions</a:t>
            </a:r>
          </a:p>
          <a:p>
            <a:pPr lvl="1">
              <a:lnSpc>
                <a:spcPct val="100000"/>
              </a:lnSpc>
            </a:pPr>
            <a:r>
              <a:rPr lang="en-US" dirty="0"/>
              <a:t>General-sum games and commitment solution concept</a:t>
            </a:r>
          </a:p>
          <a:p>
            <a:pPr lvl="1">
              <a:lnSpc>
                <a:spcPct val="150000"/>
              </a:lnSpc>
            </a:pPr>
            <a:r>
              <a:rPr lang="en-US" dirty="0"/>
              <a:t>Learnability and Stackelberg games</a:t>
            </a:r>
          </a:p>
          <a:p>
            <a:pPr lvl="1">
              <a:lnSpc>
                <a:spcPct val="100000"/>
              </a:lnSpc>
            </a:pPr>
            <a:r>
              <a:rPr lang="en-US" dirty="0"/>
              <a:t>Learning benchmarks and principal-agent dynamics.</a:t>
            </a:r>
            <a:endParaRPr lang="en-US" sz="2800" dirty="0"/>
          </a:p>
        </p:txBody>
      </p:sp>
      <p:cxnSp>
        <p:nvCxnSpPr>
          <p:cNvPr id="9" name="Straight Connector 8">
            <a:extLst>
              <a:ext uri="{FF2B5EF4-FFF2-40B4-BE49-F238E27FC236}">
                <a16:creationId xmlns:a16="http://schemas.microsoft.com/office/drawing/2014/main" id="{EA19225C-A567-73EE-00E5-39EC6CE31A75}"/>
              </a:ext>
            </a:extLst>
          </p:cNvPr>
          <p:cNvCxnSpPr>
            <a:cxnSpLocks/>
          </p:cNvCxnSpPr>
          <p:nvPr/>
        </p:nvCxnSpPr>
        <p:spPr>
          <a:xfrm>
            <a:off x="604434" y="1154520"/>
            <a:ext cx="0" cy="508952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7DF48DA-C25A-B81B-0586-B219C99B5DB8}"/>
              </a:ext>
            </a:extLst>
          </p:cNvPr>
          <p:cNvCxnSpPr>
            <a:cxnSpLocks/>
          </p:cNvCxnSpPr>
          <p:nvPr/>
        </p:nvCxnSpPr>
        <p:spPr>
          <a:xfrm flipH="1">
            <a:off x="594590" y="5242486"/>
            <a:ext cx="1009974" cy="0"/>
          </a:xfrm>
          <a:prstGeom prst="line">
            <a:avLst/>
          </a:prstGeom>
          <a:ln w="38100">
            <a:head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86888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97076-0729-C046-B271-99860DFE2D4A}"/>
              </a:ext>
            </a:extLst>
          </p:cNvPr>
          <p:cNvSpPr>
            <a:spLocks noGrp="1"/>
          </p:cNvSpPr>
          <p:nvPr>
            <p:ph type="title"/>
          </p:nvPr>
        </p:nvSpPr>
        <p:spPr/>
        <p:txBody>
          <a:bodyPr/>
          <a:lstStyle/>
          <a:p>
            <a:r>
              <a:rPr lang="en-US" dirty="0"/>
              <a:t>(mixed) Stackelberg in Finite Games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796689-92B3-7A49-B851-33DE38A06582}"/>
                  </a:ext>
                </a:extLst>
              </p:cNvPr>
              <p:cNvSpPr>
                <a:spLocks noGrp="1"/>
              </p:cNvSpPr>
              <p:nvPr>
                <p:ph idx="1"/>
              </p:nvPr>
            </p:nvSpPr>
            <p:spPr>
              <a:xfrm>
                <a:off x="426720" y="3391726"/>
                <a:ext cx="11369040" cy="448413"/>
              </a:xfrm>
            </p:spPr>
            <p:txBody>
              <a:bodyPr>
                <a:normAutofit/>
              </a:bodyPr>
              <a:lstStyle/>
              <a:p>
                <a:pPr marL="0" indent="0">
                  <a:buNone/>
                </a:pPr>
                <a:r>
                  <a:rPr lang="en-US" sz="2400" dirty="0"/>
                  <a:t>For finite Stackelberg Games, there is an algorithm with </a:t>
                </a:r>
                <a14:m>
                  <m:oMath xmlns:m="http://schemas.openxmlformats.org/officeDocument/2006/math">
                    <m:r>
                      <a:rPr lang="en-US" sz="2400" b="0" i="1" dirty="0" smtClean="0">
                        <a:latin typeface="Cambria Math" panose="02040503050406030204" pitchFamily="18" charset="0"/>
                      </a:rPr>
                      <m:t>𝑝𝑜𝑙𝑦</m:t>
                    </m:r>
                    <m:r>
                      <a:rPr lang="en-US" sz="2400" b="0" i="1" dirty="0" smtClean="0">
                        <a:latin typeface="Cambria Math" panose="02040503050406030204" pitchFamily="18" charset="0"/>
                      </a:rPr>
                      <m:t>(</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𝑋</m:t>
                        </m:r>
                      </m:e>
                    </m:d>
                    <m:r>
                      <a:rPr lang="en-US" sz="2400" b="0" i="1" dirty="0" smtClean="0">
                        <a:latin typeface="Cambria Math" panose="02040503050406030204" pitchFamily="18" charset="0"/>
                      </a:rPr>
                      <m:t>, </m:t>
                    </m:r>
                    <m:d>
                      <m:dPr>
                        <m:begChr m:val="|"/>
                        <m:endChr m:val="|"/>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𝑌</m:t>
                        </m:r>
                      </m:e>
                    </m:d>
                    <m:r>
                      <a:rPr lang="en-US" sz="2400" b="0" i="1" dirty="0" smtClean="0">
                        <a:latin typeface="Cambria Math" panose="02040503050406030204" pitchFamily="18" charset="0"/>
                      </a:rPr>
                      <m:t>)</m:t>
                    </m:r>
                  </m:oMath>
                </a14:m>
                <a:r>
                  <a:rPr lang="en-US" sz="2400" dirty="0"/>
                  <a:t>. </a:t>
                </a:r>
              </a:p>
            </p:txBody>
          </p:sp>
        </mc:Choice>
        <mc:Fallback xmlns="">
          <p:sp>
            <p:nvSpPr>
              <p:cNvPr id="3" name="Content Placeholder 2">
                <a:extLst>
                  <a:ext uri="{FF2B5EF4-FFF2-40B4-BE49-F238E27FC236}">
                    <a16:creationId xmlns:a16="http://schemas.microsoft.com/office/drawing/2014/main" id="{E1796689-92B3-7A49-B851-33DE38A06582}"/>
                  </a:ext>
                </a:extLst>
              </p:cNvPr>
              <p:cNvSpPr>
                <a:spLocks noGrp="1" noRot="1" noChangeAspect="1" noMove="1" noResize="1" noEditPoints="1" noAdjustHandles="1" noChangeArrowheads="1" noChangeShapeType="1" noTextEdit="1"/>
              </p:cNvSpPr>
              <p:nvPr>
                <p:ph idx="1"/>
              </p:nvPr>
            </p:nvSpPr>
            <p:spPr>
              <a:xfrm>
                <a:off x="426720" y="3391726"/>
                <a:ext cx="11369040" cy="448413"/>
              </a:xfrm>
              <a:blipFill>
                <a:blip r:embed="rId2"/>
                <a:stretch>
                  <a:fillRect l="-893" t="-16216" b="-2162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1B71D570-A8E5-7047-95CB-00B15554F24A}"/>
              </a:ext>
            </a:extLst>
          </p:cNvPr>
          <p:cNvSpPr txBox="1"/>
          <p:nvPr/>
        </p:nvSpPr>
        <p:spPr>
          <a:xfrm>
            <a:off x="426720" y="1209725"/>
            <a:ext cx="5794064" cy="738664"/>
          </a:xfrm>
          <a:prstGeom prst="rect">
            <a:avLst/>
          </a:prstGeom>
          <a:noFill/>
        </p:spPr>
        <p:txBody>
          <a:bodyPr wrap="square">
            <a:spAutoFit/>
          </a:bodyPr>
          <a:lstStyle/>
          <a:p>
            <a:r>
              <a:rPr lang="en-US" sz="2400" dirty="0"/>
              <a:t>Need to compute</a:t>
            </a:r>
          </a:p>
          <a:p>
            <a:r>
              <a:rPr lang="en-US" dirty="0"/>
              <a:t>  </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ED39DA-E0BA-8E45-B2C4-A595D7DFD768}"/>
                  </a:ext>
                </a:extLst>
              </p:cNvPr>
              <p:cNvSpPr txBox="1"/>
              <p:nvPr/>
            </p:nvSpPr>
            <p:spPr>
              <a:xfrm>
                <a:off x="1131003" y="1672191"/>
                <a:ext cx="9709912" cy="49084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accent2"/>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m:t>
                          </m:r>
                          <m:r>
                            <m:rPr>
                              <m:sty m:val="p"/>
                            </m:rPr>
                            <a:rPr lang="en-US" sz="2400" b="0" i="0" smtClean="0">
                              <a:solidFill>
                                <a:schemeClr val="accent2"/>
                              </a:solidFill>
                              <a:latin typeface="Cambria Math" panose="02040503050406030204" pitchFamily="18" charset="0"/>
                              <a:ea typeface="Cambria Math" charset="0"/>
                              <a:cs typeface="Cambria Math" charset="0"/>
                            </a:rPr>
                            <m:t>Δ</m:t>
                          </m:r>
                          <m:d>
                            <m:dPr>
                              <m:ctrlPr>
                                <a:rPr lang="en-US" sz="2400" b="0" i="1" smtClean="0">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𝑋</m:t>
                              </m:r>
                            </m:e>
                          </m:d>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b="0" i="1" smtClean="0">
                              <a:solidFill>
                                <a:schemeClr val="accent1"/>
                              </a:solidFill>
                              <a:latin typeface="Cambria Math" panose="02040503050406030204" pitchFamily="18" charset="0"/>
                              <a:ea typeface="Cambria Math" charset="0"/>
                              <a:cs typeface="Cambria Math" charset="0"/>
                            </a:rPr>
                            <m:t>)</m:t>
                          </m:r>
                        </m:e>
                      </m:d>
                      <m:r>
                        <a:rPr lang="en-US" sz="2400" smtClean="0">
                          <a:solidFill>
                            <a:schemeClr val="tx1"/>
                          </a:solidFill>
                          <a:latin typeface="Cambria Math" panose="02040503050406030204" pitchFamily="18" charset="0"/>
                          <a:ea typeface="Cambria Math" charset="0"/>
                          <a:cs typeface="Cambria Math" charset="0"/>
                        </a:rPr>
                        <m:t>, </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smtClean="0">
                          <a:solidFill>
                            <a:schemeClr val="tx1"/>
                          </a:solidFill>
                          <a:latin typeface="Cambria Math" panose="02040503050406030204" pitchFamily="18" charset="0"/>
                          <a:ea typeface="Cambria Math" charset="0"/>
                          <a:cs typeface="Cambria Math" charset="0"/>
                        </a:rPr>
                        <m:t>where</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a:solidFill>
                            <a:schemeClr val="accent1"/>
                          </a:solidFill>
                          <a:latin typeface="Cambria Math" panose="02040503050406030204" pitchFamily="18" charset="0"/>
                          <a:ea typeface="Cambria Math" charset="0"/>
                          <a:cs typeface="Cambria Math" charset="0"/>
                        </a:rPr>
                        <m:t>BR</m:t>
                      </m:r>
                      <m:r>
                        <a:rPr lang="en-US" sz="240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a:solidFill>
                            <a:schemeClr val="accent1"/>
                          </a:solidFill>
                          <a:latin typeface="Cambria Math" panose="02040503050406030204" pitchFamily="18" charset="0"/>
                          <a:ea typeface="Cambria Math" charset="0"/>
                          <a:cs typeface="Cambria Math" charset="0"/>
                        </a:rPr>
                        <m:t>)</m:t>
                      </m:r>
                      <m:r>
                        <a:rPr lang="en-US" sz="2400" i="1">
                          <a:latin typeface="Cambria Math" panose="02040503050406030204" pitchFamily="18" charset="0"/>
                          <a:ea typeface="Cambria Math" charset="0"/>
                          <a:cs typeface="Cambria Math" charset="0"/>
                        </a:rPr>
                        <m:t>=</m:t>
                      </m:r>
                      <m:sSub>
                        <m:sSubPr>
                          <m:ctrlPr>
                            <a:rPr lang="en-US" sz="2400" i="1">
                              <a:solidFill>
                                <a:schemeClr val="accent1"/>
                              </a:solidFill>
                              <a:latin typeface="Cambria Math" panose="02040503050406030204" pitchFamily="18" charset="0"/>
                              <a:ea typeface="Cambria Math" charset="0"/>
                              <a:cs typeface="Cambria Math" charset="0"/>
                            </a:rPr>
                          </m:ctrlPr>
                        </m:sSubPr>
                        <m:e>
                          <m:r>
                            <m:rPr>
                              <m:sty m:val="p"/>
                            </m:rPr>
                            <a:rPr lang="en-US" sz="2400">
                              <a:latin typeface="Cambria Math" panose="02040503050406030204" pitchFamily="18" charset="0"/>
                              <a:ea typeface="Cambria Math" charset="0"/>
                              <a:cs typeface="Cambria Math" charset="0"/>
                            </a:rPr>
                            <m:t>argmax</m:t>
                          </m:r>
                        </m:e>
                        <m:sub>
                          <m:r>
                            <a:rPr lang="en-US" sz="2400" i="1">
                              <a:solidFill>
                                <a:schemeClr val="accent1"/>
                              </a:solidFill>
                              <a:latin typeface="Cambria Math" panose="02040503050406030204" pitchFamily="18" charset="0"/>
                              <a:ea typeface="Cambria Math" charset="0"/>
                              <a:cs typeface="Cambria Math" charset="0"/>
                            </a:rPr>
                            <m:t>𝑦</m:t>
                          </m:r>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i="1">
                              <a:solidFill>
                                <a:schemeClr val="accent1"/>
                              </a:solidFill>
                              <a:latin typeface="Cambria Math" charset="0"/>
                              <a:ea typeface="Cambria Math" charset="0"/>
                              <a:cs typeface="Cambria Math" charset="0"/>
                            </a:rPr>
                            <m:t>2</m:t>
                          </m:r>
                        </m:sub>
                      </m:sSub>
                      <m:d>
                        <m:dPr>
                          <m:ctrlPr>
                            <a:rPr lang="en-US" sz="2400" i="1">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1"/>
                              </a:solidFill>
                              <a:latin typeface="Cambria Math" charset="0"/>
                              <a:ea typeface="Cambria Math" charset="0"/>
                              <a:cs typeface="Cambria Math" charset="0"/>
                            </a:rPr>
                            <m:t>,</m:t>
                          </m:r>
                          <m:r>
                            <a:rPr lang="en-US" sz="2400" i="1">
                              <a:solidFill>
                                <a:schemeClr val="accent1"/>
                              </a:solidFill>
                              <a:latin typeface="Cambria Math" charset="0"/>
                              <a:ea typeface="Cambria Math" charset="0"/>
                              <a:cs typeface="Cambria Math" charset="0"/>
                            </a:rPr>
                            <m:t>𝑦</m:t>
                          </m:r>
                        </m:e>
                      </m:d>
                    </m:oMath>
                  </m:oMathPara>
                </a14:m>
                <a:endParaRPr lang="en-US" sz="2400" dirty="0"/>
              </a:p>
            </p:txBody>
          </p:sp>
        </mc:Choice>
        <mc:Fallback xmlns="">
          <p:sp>
            <p:nvSpPr>
              <p:cNvPr id="5" name="TextBox 4">
                <a:extLst>
                  <a:ext uri="{FF2B5EF4-FFF2-40B4-BE49-F238E27FC236}">
                    <a16:creationId xmlns:a16="http://schemas.microsoft.com/office/drawing/2014/main" id="{25ED39DA-E0BA-8E45-B2C4-A595D7DFD768}"/>
                  </a:ext>
                </a:extLst>
              </p:cNvPr>
              <p:cNvSpPr txBox="1">
                <a:spLocks noRot="1" noChangeAspect="1" noMove="1" noResize="1" noEditPoints="1" noAdjustHandles="1" noChangeArrowheads="1" noChangeShapeType="1" noTextEdit="1"/>
              </p:cNvSpPr>
              <p:nvPr/>
            </p:nvSpPr>
            <p:spPr>
              <a:xfrm>
                <a:off x="1131003" y="1672191"/>
                <a:ext cx="9709912" cy="490840"/>
              </a:xfrm>
              <a:prstGeom prst="rect">
                <a:avLst/>
              </a:prstGeom>
              <a:blipFill>
                <a:blip r:embed="rId3"/>
                <a:stretch>
                  <a:fillRect b="-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5EAC052-5CF2-1E40-984C-F60A21AC53B6}"/>
                  </a:ext>
                </a:extLst>
              </p:cNvPr>
              <p:cNvSpPr/>
              <p:nvPr/>
            </p:nvSpPr>
            <p:spPr>
              <a:xfrm>
                <a:off x="387602" y="4105483"/>
                <a:ext cx="11249465" cy="430887"/>
              </a:xfrm>
              <a:prstGeom prst="rect">
                <a:avLst/>
              </a:prstGeom>
            </p:spPr>
            <p:txBody>
              <a:bodyPr wrap="square">
                <a:spAutoFit/>
              </a:bodyPr>
              <a:lstStyle/>
              <a:p>
                <a:r>
                  <a:rPr lang="en-US" sz="2200" dirty="0">
                    <a:latin typeface="Cambria Math" charset="0"/>
                    <a:ea typeface="Cambria Math" charset="0"/>
                    <a:cs typeface="Cambria Math" charset="0"/>
                  </a:rPr>
                  <a:t>For each column </a:t>
                </a:r>
                <a14:m>
                  <m:oMath xmlns:m="http://schemas.openxmlformats.org/officeDocument/2006/math">
                    <m:r>
                      <a:rPr lang="en-US" sz="2200" i="1">
                        <a:solidFill>
                          <a:schemeClr val="accent1"/>
                        </a:solidFill>
                        <a:latin typeface="Cambria Math" panose="02040503050406030204" pitchFamily="18" charset="0"/>
                        <a:ea typeface="Cambria Math" charset="0"/>
                        <a:cs typeface="Cambria Math" charset="0"/>
                      </a:rPr>
                      <m:t>𝑦</m:t>
                    </m:r>
                  </m:oMath>
                </a14:m>
                <a:r>
                  <a:rPr lang="en-US" sz="2200" dirty="0">
                    <a:latin typeface="Cambria Math" charset="0"/>
                    <a:ea typeface="Cambria Math" charset="0"/>
                    <a:cs typeface="Cambria Math" charset="0"/>
                  </a:rPr>
                  <a:t>, mixed strategies the lead to best-response of </a:t>
                </a:r>
                <a14:m>
                  <m:oMath xmlns:m="http://schemas.openxmlformats.org/officeDocument/2006/math">
                    <m:r>
                      <a:rPr lang="en-US" sz="2200" i="1">
                        <a:solidFill>
                          <a:schemeClr val="accent1"/>
                        </a:solidFill>
                        <a:latin typeface="Cambria Math" panose="02040503050406030204" pitchFamily="18" charset="0"/>
                        <a:ea typeface="Cambria Math" charset="0"/>
                        <a:cs typeface="Cambria Math" charset="0"/>
                      </a:rPr>
                      <m:t>𝑦</m:t>
                    </m:r>
                  </m:oMath>
                </a14:m>
                <a:r>
                  <a:rPr lang="en-US" sz="2200" dirty="0">
                    <a:latin typeface="Cambria Math" charset="0"/>
                    <a:ea typeface="Cambria Math" charset="0"/>
                    <a:cs typeface="Cambria Math" charset="0"/>
                  </a:rPr>
                  <a:t> forms a convex polytope.</a:t>
                </a:r>
              </a:p>
            </p:txBody>
          </p:sp>
        </mc:Choice>
        <mc:Fallback xmlns="">
          <p:sp>
            <p:nvSpPr>
              <p:cNvPr id="7" name="Rectangle 6">
                <a:extLst>
                  <a:ext uri="{FF2B5EF4-FFF2-40B4-BE49-F238E27FC236}">
                    <a16:creationId xmlns:a16="http://schemas.microsoft.com/office/drawing/2014/main" id="{65EAC052-5CF2-1E40-984C-F60A21AC53B6}"/>
                  </a:ext>
                </a:extLst>
              </p:cNvPr>
              <p:cNvSpPr>
                <a:spLocks noRot="1" noChangeAspect="1" noMove="1" noResize="1" noEditPoints="1" noAdjustHandles="1" noChangeArrowheads="1" noChangeShapeType="1" noTextEdit="1"/>
              </p:cNvSpPr>
              <p:nvPr/>
            </p:nvSpPr>
            <p:spPr>
              <a:xfrm>
                <a:off x="387602" y="4105483"/>
                <a:ext cx="11249465" cy="430887"/>
              </a:xfrm>
              <a:prstGeom prst="rect">
                <a:avLst/>
              </a:prstGeom>
              <a:blipFill>
                <a:blip r:embed="rId4"/>
                <a:stretch>
                  <a:fillRect l="-676" t="-8571"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1CEC9A0-CB47-8D47-8132-CDCFA331FE07}"/>
                  </a:ext>
                </a:extLst>
              </p:cNvPr>
              <p:cNvSpPr txBox="1"/>
              <p:nvPr/>
            </p:nvSpPr>
            <p:spPr>
              <a:xfrm>
                <a:off x="1882942" y="4645830"/>
                <a:ext cx="4164650" cy="4575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200" i="1" smtClean="0">
                              <a:solidFill>
                                <a:schemeClr val="tx1"/>
                              </a:solidFill>
                              <a:latin typeface="Cambria Math" panose="02040503050406030204" pitchFamily="18" charset="0"/>
                              <a:ea typeface="Cambria Math" charset="0"/>
                              <a:cs typeface="Cambria Math" charset="0"/>
                            </a:rPr>
                          </m:ctrlPr>
                        </m:sSubPr>
                        <m:e>
                          <m:r>
                            <a:rPr lang="en-US" sz="2200" i="1">
                              <a:solidFill>
                                <a:schemeClr val="tx1"/>
                              </a:solidFill>
                              <a:latin typeface="Cambria Math" panose="02040503050406030204" pitchFamily="18" charset="0"/>
                              <a:ea typeface="Cambria Math" charset="0"/>
                              <a:cs typeface="Cambria Math" charset="0"/>
                            </a:rPr>
                            <m:t>𝑃</m:t>
                          </m:r>
                        </m:e>
                        <m:sub>
                          <m:r>
                            <a:rPr lang="en-US" sz="2200" i="1">
                              <a:solidFill>
                                <a:schemeClr val="tx1"/>
                              </a:solidFill>
                              <a:latin typeface="Cambria Math" panose="02040503050406030204" pitchFamily="18" charset="0"/>
                              <a:ea typeface="Cambria Math" charset="0"/>
                              <a:cs typeface="Cambria Math" charset="0"/>
                            </a:rPr>
                            <m:t>𝑦</m:t>
                          </m:r>
                        </m:sub>
                      </m:sSub>
                      <m:r>
                        <a:rPr lang="en-US" sz="2200" i="1">
                          <a:solidFill>
                            <a:schemeClr val="tx1"/>
                          </a:solidFill>
                          <a:latin typeface="Cambria Math" panose="02040503050406030204" pitchFamily="18" charset="0"/>
                          <a:ea typeface="Cambria Math" charset="0"/>
                          <a:cs typeface="Cambria Math" charset="0"/>
                        </a:rPr>
                        <m:t>=</m:t>
                      </m:r>
                      <m:d>
                        <m:dPr>
                          <m:begChr m:val="{"/>
                          <m:endChr m:val="}"/>
                          <m:ctrlPr>
                            <a:rPr lang="en-US" sz="2200" i="1">
                              <a:solidFill>
                                <a:schemeClr val="tx1"/>
                              </a:solidFill>
                              <a:latin typeface="Cambria Math" panose="02040503050406030204" pitchFamily="18" charset="0"/>
                              <a:ea typeface="Cambria Math" charset="0"/>
                            </a:rPr>
                          </m:ctrlPr>
                        </m:dPr>
                        <m:e>
                          <m:r>
                            <a:rPr lang="en-US" sz="2200" i="1">
                              <a:solidFill>
                                <a:schemeClr val="tx1"/>
                              </a:solidFill>
                              <a:latin typeface="Cambria Math" panose="02040503050406030204" pitchFamily="18" charset="0"/>
                              <a:ea typeface="Cambria Math" charset="0"/>
                            </a:rPr>
                            <m:t>𝑃</m:t>
                          </m:r>
                          <m:r>
                            <a:rPr lang="en-US" sz="2200" i="1">
                              <a:solidFill>
                                <a:schemeClr val="tx1"/>
                              </a:solidFill>
                              <a:latin typeface="Cambria Math" panose="02040503050406030204" pitchFamily="18" charset="0"/>
                              <a:ea typeface="Cambria Math" charset="0"/>
                            </a:rPr>
                            <m:t>∈</m:t>
                          </m:r>
                          <m:r>
                            <m:rPr>
                              <m:sty m:val="p"/>
                            </m:rPr>
                            <a:rPr lang="en-US" sz="2200">
                              <a:solidFill>
                                <a:schemeClr val="tx1"/>
                              </a:solidFill>
                              <a:latin typeface="Cambria Math" panose="02040503050406030204" pitchFamily="18" charset="0"/>
                              <a:ea typeface="Cambria Math" charset="0"/>
                            </a:rPr>
                            <m:t>Δ</m:t>
                          </m:r>
                          <m:d>
                            <m:dPr>
                              <m:ctrlPr>
                                <a:rPr lang="en-US" sz="2200" i="1">
                                  <a:solidFill>
                                    <a:schemeClr val="tx1"/>
                                  </a:solidFill>
                                  <a:latin typeface="Cambria Math" panose="02040503050406030204" pitchFamily="18" charset="0"/>
                                  <a:ea typeface="Cambria Math" charset="0"/>
                                </a:rPr>
                              </m:ctrlPr>
                            </m:dPr>
                            <m:e>
                              <m:r>
                                <a:rPr lang="en-US" sz="2200" i="1">
                                  <a:solidFill>
                                    <a:schemeClr val="tx1"/>
                                  </a:solidFill>
                                  <a:latin typeface="Cambria Math" panose="02040503050406030204" pitchFamily="18" charset="0"/>
                                  <a:ea typeface="Cambria Math" charset="0"/>
                                </a:rPr>
                                <m:t>𝑋</m:t>
                              </m:r>
                            </m:e>
                          </m:d>
                          <m:r>
                            <a:rPr lang="en-US" sz="2200" i="1">
                              <a:solidFill>
                                <a:schemeClr val="tx1"/>
                              </a:solidFill>
                              <a:latin typeface="Cambria Math" panose="02040503050406030204" pitchFamily="18" charset="0"/>
                              <a:ea typeface="Cambria Math" charset="0"/>
                            </a:rPr>
                            <m:t> |</m:t>
                          </m:r>
                          <m:r>
                            <a:rPr lang="en-US" sz="2200" b="0" i="1" smtClean="0">
                              <a:solidFill>
                                <a:schemeClr val="tx1"/>
                              </a:solidFill>
                              <a:latin typeface="Cambria Math" panose="02040503050406030204" pitchFamily="18" charset="0"/>
                              <a:ea typeface="Cambria Math" charset="0"/>
                            </a:rPr>
                            <m:t>  </m:t>
                          </m:r>
                          <m:r>
                            <a:rPr lang="en-US" sz="2200" i="1" smtClean="0">
                              <a:solidFill>
                                <a:schemeClr val="accent1"/>
                              </a:solidFill>
                              <a:latin typeface="Cambria Math" panose="02040503050406030204" pitchFamily="18" charset="0"/>
                              <a:ea typeface="Cambria Math" charset="0"/>
                              <a:cs typeface="Cambria Math" charset="0"/>
                            </a:rPr>
                            <m:t>𝐵𝑅</m:t>
                          </m:r>
                          <m:d>
                            <m:dPr>
                              <m:ctrlPr>
                                <a:rPr lang="en-US" sz="2200" i="1">
                                  <a:solidFill>
                                    <a:schemeClr val="accent1"/>
                                  </a:solidFill>
                                  <a:latin typeface="Cambria Math" panose="02040503050406030204" pitchFamily="18" charset="0"/>
                                  <a:ea typeface="Cambria Math" charset="0"/>
                                  <a:cs typeface="Cambria Math" charset="0"/>
                                </a:rPr>
                              </m:ctrlPr>
                            </m:dPr>
                            <m:e>
                              <m:r>
                                <a:rPr lang="en-US" sz="2200" i="1">
                                  <a:solidFill>
                                    <a:schemeClr val="accent1"/>
                                  </a:solidFill>
                                  <a:latin typeface="Cambria Math" panose="02040503050406030204" pitchFamily="18" charset="0"/>
                                  <a:ea typeface="Cambria Math" charset="0"/>
                                  <a:cs typeface="Cambria Math" charset="0"/>
                                </a:rPr>
                                <m:t>𝑃</m:t>
                              </m:r>
                            </m:e>
                          </m:d>
                          <m:r>
                            <a:rPr lang="en-US" sz="2200" i="1" dirty="0">
                              <a:solidFill>
                                <a:schemeClr val="tx1"/>
                              </a:solidFill>
                              <a:latin typeface="Cambria Math" panose="02040503050406030204" pitchFamily="18" charset="0"/>
                            </a:rPr>
                            <m:t>=</m:t>
                          </m:r>
                          <m:r>
                            <a:rPr lang="en-US" sz="2200" i="1" dirty="0">
                              <a:solidFill>
                                <a:schemeClr val="tx1"/>
                              </a:solidFill>
                              <a:latin typeface="Cambria Math" panose="02040503050406030204" pitchFamily="18" charset="0"/>
                            </a:rPr>
                            <m:t>𝑦</m:t>
                          </m:r>
                        </m:e>
                      </m:d>
                    </m:oMath>
                  </m:oMathPara>
                </a14:m>
                <a:endParaRPr lang="en-US" sz="2200" dirty="0"/>
              </a:p>
            </p:txBody>
          </p:sp>
        </mc:Choice>
        <mc:Fallback xmlns="">
          <p:sp>
            <p:nvSpPr>
              <p:cNvPr id="11" name="TextBox 10">
                <a:extLst>
                  <a:ext uri="{FF2B5EF4-FFF2-40B4-BE49-F238E27FC236}">
                    <a16:creationId xmlns:a16="http://schemas.microsoft.com/office/drawing/2014/main" id="{31CEC9A0-CB47-8D47-8132-CDCFA331FE07}"/>
                  </a:ext>
                </a:extLst>
              </p:cNvPr>
              <p:cNvSpPr txBox="1">
                <a:spLocks noRot="1" noChangeAspect="1" noMove="1" noResize="1" noEditPoints="1" noAdjustHandles="1" noChangeArrowheads="1" noChangeShapeType="1" noTextEdit="1"/>
              </p:cNvSpPr>
              <p:nvPr/>
            </p:nvSpPr>
            <p:spPr>
              <a:xfrm>
                <a:off x="1882942" y="4645830"/>
                <a:ext cx="4164650" cy="457561"/>
              </a:xfrm>
              <a:prstGeom prst="rect">
                <a:avLst/>
              </a:prstGeom>
              <a:blipFill>
                <a:blip r:embed="rId5"/>
                <a:stretch>
                  <a:fillRect b="-13514"/>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75EFBADA-CDA6-7445-8793-602E512C44EF}"/>
              </a:ext>
            </a:extLst>
          </p:cNvPr>
          <p:cNvSpPr/>
          <p:nvPr/>
        </p:nvSpPr>
        <p:spPr>
          <a:xfrm>
            <a:off x="279808" y="3106319"/>
            <a:ext cx="11412302" cy="3518002"/>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13" name="Rectangle 12">
            <a:extLst>
              <a:ext uri="{FF2B5EF4-FFF2-40B4-BE49-F238E27FC236}">
                <a16:creationId xmlns:a16="http://schemas.microsoft.com/office/drawing/2014/main" id="{6D22D521-DB66-B247-8A40-FEA2DA8E2559}"/>
              </a:ext>
            </a:extLst>
          </p:cNvPr>
          <p:cNvSpPr/>
          <p:nvPr/>
        </p:nvSpPr>
        <p:spPr>
          <a:xfrm>
            <a:off x="3814683" y="2871758"/>
            <a:ext cx="4996328" cy="400111"/>
          </a:xfrm>
          <a:prstGeom prst="rect">
            <a:avLst/>
          </a:prstGeom>
          <a:solidFill>
            <a:schemeClr val="bg1"/>
          </a:solidFill>
        </p:spPr>
        <p:txBody>
          <a:bodyPr wrap="none">
            <a:noAutofit/>
          </a:bodyPr>
          <a:lstStyle/>
          <a:p>
            <a:pPr algn="ctr"/>
            <a:r>
              <a:rPr lang="en-US" sz="2400" b="1" dirty="0">
                <a:solidFill>
                  <a:schemeClr val="accent3"/>
                </a:solidFill>
              </a:rPr>
              <a:t>Multiple Linear Program Approach</a:t>
            </a:r>
            <a:endParaRPr lang="en-US" sz="2400" dirty="0">
              <a:solidFill>
                <a:schemeClr val="accent3"/>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1C5E008F-5E23-594C-A07D-86E3EA57F0FF}"/>
                  </a:ext>
                </a:extLst>
              </p:cNvPr>
              <p:cNvSpPr txBox="1"/>
              <p:nvPr/>
            </p:nvSpPr>
            <p:spPr>
              <a:xfrm>
                <a:off x="426720" y="5229641"/>
                <a:ext cx="11047242" cy="672748"/>
              </a:xfrm>
              <a:prstGeom prst="rect">
                <a:avLst/>
              </a:prstGeom>
              <a:noFill/>
            </p:spPr>
            <p:txBody>
              <a:bodyPr wrap="square">
                <a:spAutoFit/>
              </a:bodyPr>
              <a:lstStyle/>
              <a:p>
                <a:pPr algn="just"/>
                <a:r>
                  <a:rPr lang="en-US" sz="2200" dirty="0"/>
                  <a:t>Compute </a:t>
                </a:r>
                <a14:m>
                  <m:oMath xmlns:m="http://schemas.openxmlformats.org/officeDocument/2006/math">
                    <m:func>
                      <m:funcPr>
                        <m:ctrlPr>
                          <a:rPr lang="en-US" sz="2200" i="1">
                            <a:latin typeface="Cambria Math" panose="02040503050406030204" pitchFamily="18" charset="0"/>
                            <a:ea typeface="Cambria Math" charset="0"/>
                          </a:rPr>
                        </m:ctrlPr>
                      </m:funcPr>
                      <m:fName>
                        <m:sSubSup>
                          <m:sSubSupPr>
                            <m:ctrlPr>
                              <a:rPr lang="en-US" sz="2200" i="1">
                                <a:latin typeface="Cambria Math" panose="02040503050406030204" pitchFamily="18" charset="0"/>
                                <a:ea typeface="Cambria Math" charset="0"/>
                              </a:rPr>
                            </m:ctrlPr>
                          </m:sSubSupPr>
                          <m:e>
                            <m:r>
                              <a:rPr lang="en-US" sz="2200" i="1">
                                <a:latin typeface="Cambria Math" panose="02040503050406030204" pitchFamily="18" charset="0"/>
                                <a:ea typeface="Cambria Math" charset="0"/>
                              </a:rPr>
                              <m:t>𝑃</m:t>
                            </m:r>
                          </m:e>
                          <m:sub>
                            <m:r>
                              <a:rPr lang="en-US" sz="2200" b="0" i="1" smtClean="0">
                                <a:latin typeface="Cambria Math" panose="02040503050406030204" pitchFamily="18" charset="0"/>
                                <a:ea typeface="Cambria Math" charset="0"/>
                              </a:rPr>
                              <m:t>𝑦</m:t>
                            </m:r>
                          </m:sub>
                          <m:sup>
                            <m:r>
                              <a:rPr lang="en-US" sz="2200" i="1">
                                <a:latin typeface="Cambria Math" panose="02040503050406030204" pitchFamily="18" charset="0"/>
                                <a:ea typeface="Cambria Math" charset="0"/>
                              </a:rPr>
                              <m:t>∗</m:t>
                            </m:r>
                          </m:sup>
                        </m:sSubSup>
                        <m:r>
                          <a:rPr lang="en-US" sz="2200" i="1">
                            <a:latin typeface="Cambria Math" panose="02040503050406030204" pitchFamily="18" charset="0"/>
                            <a:ea typeface="Cambria Math" charset="0"/>
                          </a:rPr>
                          <m:t>=</m:t>
                        </m:r>
                        <m:limLow>
                          <m:limLowPr>
                            <m:ctrlPr>
                              <a:rPr lang="en-US" sz="2200" i="1">
                                <a:latin typeface="Cambria Math" panose="02040503050406030204" pitchFamily="18" charset="0"/>
                                <a:ea typeface="Cambria Math" charset="0"/>
                              </a:rPr>
                            </m:ctrlPr>
                          </m:limLowPr>
                          <m:e>
                            <m:r>
                              <m:rPr>
                                <m:sty m:val="p"/>
                              </m:rPr>
                              <a:rPr lang="en-US" sz="2200" b="0" i="0" smtClean="0">
                                <a:latin typeface="Cambria Math" panose="02040503050406030204" pitchFamily="18" charset="0"/>
                                <a:ea typeface="Cambria Math" charset="0"/>
                              </a:rPr>
                              <m:t>arg</m:t>
                            </m:r>
                            <m:r>
                              <m:rPr>
                                <m:sty m:val="p"/>
                              </m:rPr>
                              <a:rPr lang="en-US" sz="2200">
                                <a:latin typeface="Cambria Math" panose="02040503050406030204" pitchFamily="18" charset="0"/>
                                <a:ea typeface="Cambria Math" charset="0"/>
                              </a:rPr>
                              <m:t>max</m:t>
                            </m:r>
                          </m:e>
                          <m:lim>
                            <m:r>
                              <a:rPr lang="en-US" sz="2200" i="1">
                                <a:latin typeface="Cambria Math" panose="02040503050406030204" pitchFamily="18" charset="0"/>
                                <a:ea typeface="Cambria Math" charset="0"/>
                              </a:rPr>
                              <m:t>𝑃</m:t>
                            </m:r>
                            <m:r>
                              <a:rPr lang="en-US" sz="2200" i="1">
                                <a:latin typeface="Cambria Math" panose="02040503050406030204" pitchFamily="18" charset="0"/>
                                <a:ea typeface="Cambria Math" charset="0"/>
                              </a:rPr>
                              <m:t>∈</m:t>
                            </m:r>
                            <m:sSub>
                              <m:sSubPr>
                                <m:ctrlPr>
                                  <a:rPr lang="en-US" sz="2200" i="1">
                                    <a:latin typeface="Cambria Math" panose="02040503050406030204" pitchFamily="18" charset="0"/>
                                    <a:ea typeface="Cambria Math" charset="0"/>
                                  </a:rPr>
                                </m:ctrlPr>
                              </m:sSubPr>
                              <m:e>
                                <m:r>
                                  <a:rPr lang="en-US" sz="2200" i="1">
                                    <a:latin typeface="Cambria Math" panose="02040503050406030204" pitchFamily="18" charset="0"/>
                                    <a:ea typeface="Cambria Math" charset="0"/>
                                  </a:rPr>
                                  <m:t>𝑃</m:t>
                                </m:r>
                              </m:e>
                              <m:sub>
                                <m:r>
                                  <a:rPr lang="en-US" sz="2200" b="0" i="1" smtClean="0">
                                    <a:latin typeface="Cambria Math" panose="02040503050406030204" pitchFamily="18" charset="0"/>
                                    <a:ea typeface="Cambria Math" charset="0"/>
                                  </a:rPr>
                                  <m:t>𝑦</m:t>
                                </m:r>
                              </m:sub>
                            </m:sSub>
                          </m:lim>
                        </m:limLow>
                      </m:fName>
                      <m:e>
                        <m:sSub>
                          <m:sSubPr>
                            <m:ctrlPr>
                              <a:rPr lang="en-US" sz="2200" i="1">
                                <a:solidFill>
                                  <a:schemeClr val="accent2"/>
                                </a:solidFill>
                                <a:latin typeface="Cambria Math" panose="02040503050406030204" pitchFamily="18" charset="0"/>
                                <a:ea typeface="Cambria Math" charset="0"/>
                              </a:rPr>
                            </m:ctrlPr>
                          </m:sSubPr>
                          <m:e>
                            <m:r>
                              <a:rPr lang="en-US" sz="2200" i="1">
                                <a:solidFill>
                                  <a:schemeClr val="accent2"/>
                                </a:solidFill>
                                <a:latin typeface="Cambria Math" panose="02040503050406030204" pitchFamily="18" charset="0"/>
                                <a:ea typeface="Cambria Math" charset="0"/>
                              </a:rPr>
                              <m:t>𝑈</m:t>
                            </m:r>
                          </m:e>
                          <m:sub>
                            <m:r>
                              <a:rPr lang="en-US" sz="2200" i="1">
                                <a:solidFill>
                                  <a:schemeClr val="accent2"/>
                                </a:solidFill>
                                <a:latin typeface="Cambria Math" panose="02040503050406030204" pitchFamily="18" charset="0"/>
                                <a:ea typeface="Cambria Math" charset="0"/>
                              </a:rPr>
                              <m:t>1</m:t>
                            </m:r>
                          </m:sub>
                        </m:sSub>
                        <m:r>
                          <a:rPr lang="en-US" sz="2200" i="1">
                            <a:latin typeface="Cambria Math" panose="02040503050406030204" pitchFamily="18" charset="0"/>
                            <a:ea typeface="Cambria Math" charset="0"/>
                          </a:rPr>
                          <m:t>(</m:t>
                        </m:r>
                        <m:r>
                          <a:rPr lang="en-US" sz="2200" i="1">
                            <a:latin typeface="Cambria Math" panose="02040503050406030204" pitchFamily="18" charset="0"/>
                            <a:ea typeface="Cambria Math" charset="0"/>
                          </a:rPr>
                          <m:t>𝑃</m:t>
                        </m:r>
                        <m:r>
                          <a:rPr lang="en-US" sz="2200" i="1">
                            <a:latin typeface="Cambria Math" panose="02040503050406030204" pitchFamily="18" charset="0"/>
                            <a:ea typeface="Cambria Math" charset="0"/>
                          </a:rPr>
                          <m:t>, </m:t>
                        </m:r>
                        <m:r>
                          <a:rPr lang="en-US" sz="2200" b="0" i="1" smtClean="0">
                            <a:latin typeface="Cambria Math" panose="02040503050406030204" pitchFamily="18" charset="0"/>
                            <a:ea typeface="Cambria Math" charset="0"/>
                          </a:rPr>
                          <m:t>𝑦</m:t>
                        </m:r>
                        <m:r>
                          <a:rPr lang="en-US" sz="2200" i="1">
                            <a:latin typeface="Cambria Math" panose="02040503050406030204" pitchFamily="18" charset="0"/>
                            <a:ea typeface="Cambria Math" charset="0"/>
                          </a:rPr>
                          <m:t>)</m:t>
                        </m:r>
                      </m:e>
                    </m:func>
                  </m:oMath>
                </a14:m>
                <a:r>
                  <a:rPr lang="en-US" sz="2200" dirty="0">
                    <a:solidFill>
                      <a:schemeClr val="tx1"/>
                    </a:solidFill>
                  </a:rPr>
                  <a:t> for each polytope. Take the ones in </a:t>
                </a:r>
                <a14:m>
                  <m:oMath xmlns:m="http://schemas.openxmlformats.org/officeDocument/2006/math">
                    <m:sSup>
                      <m:sSupPr>
                        <m:ctrlPr>
                          <a:rPr lang="en-US" sz="2200" b="0" i="1" smtClean="0">
                            <a:latin typeface="Cambria Math" panose="02040503050406030204" pitchFamily="18" charset="0"/>
                            <a:ea typeface="Cambria Math" charset="0"/>
                          </a:rPr>
                        </m:ctrlPr>
                      </m:sSupPr>
                      <m:e>
                        <m:r>
                          <a:rPr lang="en-US" sz="2200" b="0" i="1" smtClean="0">
                            <a:latin typeface="Cambria Math" panose="02040503050406030204" pitchFamily="18" charset="0"/>
                            <a:ea typeface="Cambria Math" charset="0"/>
                          </a:rPr>
                          <m:t>𝑦</m:t>
                        </m:r>
                      </m:e>
                      <m:sup>
                        <m:r>
                          <a:rPr lang="en-US" sz="2200" b="0" i="1" smtClean="0">
                            <a:latin typeface="Cambria Math" panose="02040503050406030204" pitchFamily="18" charset="0"/>
                            <a:ea typeface="Cambria Math" charset="0"/>
                          </a:rPr>
                          <m:t>∗</m:t>
                        </m:r>
                      </m:sup>
                    </m:sSup>
                    <m:r>
                      <a:rPr lang="en-US" sz="2200" b="0" i="1" smtClean="0">
                        <a:latin typeface="Cambria Math" panose="02040503050406030204" pitchFamily="18" charset="0"/>
                        <a:ea typeface="Cambria Math" charset="0"/>
                      </a:rPr>
                      <m:t>=</m:t>
                    </m:r>
                    <m:r>
                      <m:rPr>
                        <m:sty m:val="p"/>
                      </m:rPr>
                      <a:rPr lang="en-US" sz="2200" b="0" i="0" smtClean="0">
                        <a:latin typeface="Cambria Math" panose="02040503050406030204" pitchFamily="18" charset="0"/>
                        <a:ea typeface="Cambria Math" charset="0"/>
                      </a:rPr>
                      <m:t>argma</m:t>
                    </m:r>
                    <m:sSub>
                      <m:sSubPr>
                        <m:ctrlPr>
                          <a:rPr lang="en-US" sz="2200" b="0" i="1" smtClean="0">
                            <a:latin typeface="Cambria Math" panose="02040503050406030204" pitchFamily="18" charset="0"/>
                            <a:ea typeface="Cambria Math" charset="0"/>
                          </a:rPr>
                        </m:ctrlPr>
                      </m:sSubPr>
                      <m:e>
                        <m:r>
                          <m:rPr>
                            <m:sty m:val="p"/>
                          </m:rPr>
                          <a:rPr lang="en-US" sz="2200" b="0" i="0" smtClean="0">
                            <a:latin typeface="Cambria Math" panose="02040503050406030204" pitchFamily="18" charset="0"/>
                            <a:ea typeface="Cambria Math" charset="0"/>
                          </a:rPr>
                          <m:t>x</m:t>
                        </m:r>
                      </m:e>
                      <m:sub>
                        <m:r>
                          <a:rPr lang="en-US" sz="2200" b="0" i="1" smtClean="0">
                            <a:latin typeface="Cambria Math" panose="02040503050406030204" pitchFamily="18" charset="0"/>
                            <a:ea typeface="Cambria Math" charset="0"/>
                          </a:rPr>
                          <m:t>𝑦</m:t>
                        </m:r>
                      </m:sub>
                    </m:sSub>
                    <m:r>
                      <a:rPr lang="en-US" sz="2200" b="0" i="0" smtClean="0">
                        <a:latin typeface="Cambria Math" panose="02040503050406030204" pitchFamily="18" charset="0"/>
                        <a:ea typeface="Cambria Math" charset="0"/>
                      </a:rPr>
                      <m:t> </m:t>
                    </m:r>
                    <m:sSub>
                      <m:sSubPr>
                        <m:ctrlPr>
                          <a:rPr lang="en-US" sz="2200" b="0" i="1" smtClean="0">
                            <a:solidFill>
                              <a:schemeClr val="accent2"/>
                            </a:solidFill>
                            <a:latin typeface="Cambria Math" panose="02040503050406030204" pitchFamily="18" charset="0"/>
                            <a:ea typeface="Cambria Math" charset="0"/>
                          </a:rPr>
                        </m:ctrlPr>
                      </m:sSubPr>
                      <m:e>
                        <m:r>
                          <a:rPr lang="en-US" sz="2200" b="0" i="1" smtClean="0">
                            <a:solidFill>
                              <a:schemeClr val="accent2"/>
                            </a:solidFill>
                            <a:latin typeface="Cambria Math" panose="02040503050406030204" pitchFamily="18" charset="0"/>
                            <a:ea typeface="Cambria Math" charset="0"/>
                          </a:rPr>
                          <m:t>𝑈</m:t>
                        </m:r>
                      </m:e>
                      <m:sub>
                        <m:r>
                          <a:rPr lang="en-US" sz="2200" b="0" i="0" smtClean="0">
                            <a:solidFill>
                              <a:schemeClr val="accent2"/>
                            </a:solidFill>
                            <a:latin typeface="Cambria Math" panose="02040503050406030204" pitchFamily="18" charset="0"/>
                            <a:ea typeface="Cambria Math" charset="0"/>
                          </a:rPr>
                          <m:t>1</m:t>
                        </m:r>
                      </m:sub>
                    </m:sSub>
                    <m:d>
                      <m:dPr>
                        <m:ctrlPr>
                          <a:rPr lang="en-US" sz="2200" b="0" i="1" smtClean="0">
                            <a:latin typeface="Cambria Math" panose="02040503050406030204" pitchFamily="18" charset="0"/>
                            <a:ea typeface="Cambria Math" charset="0"/>
                          </a:rPr>
                        </m:ctrlPr>
                      </m:dPr>
                      <m:e>
                        <m:sSubSup>
                          <m:sSubSupPr>
                            <m:ctrlPr>
                              <a:rPr lang="en-US" sz="2200" b="0" i="1" smtClean="0">
                                <a:latin typeface="Cambria Math" panose="02040503050406030204" pitchFamily="18" charset="0"/>
                                <a:ea typeface="Cambria Math" charset="0"/>
                              </a:rPr>
                            </m:ctrlPr>
                          </m:sSubSupPr>
                          <m:e>
                            <m:r>
                              <a:rPr lang="en-US" sz="2200" b="0" i="1" smtClean="0">
                                <a:latin typeface="Cambria Math" panose="02040503050406030204" pitchFamily="18" charset="0"/>
                                <a:ea typeface="Cambria Math" charset="0"/>
                              </a:rPr>
                              <m:t>𝑃</m:t>
                            </m:r>
                          </m:e>
                          <m:sub>
                            <m:r>
                              <a:rPr lang="en-US" sz="2200" b="0" i="1" smtClean="0">
                                <a:latin typeface="Cambria Math" panose="02040503050406030204" pitchFamily="18" charset="0"/>
                                <a:ea typeface="Cambria Math" charset="0"/>
                              </a:rPr>
                              <m:t>𝑦</m:t>
                            </m:r>
                          </m:sub>
                          <m:sup>
                            <m:r>
                              <a:rPr lang="en-US" sz="2200" b="0" i="1" smtClean="0">
                                <a:latin typeface="Cambria Math" panose="02040503050406030204" pitchFamily="18" charset="0"/>
                                <a:ea typeface="Cambria Math" charset="0"/>
                              </a:rPr>
                              <m:t>∗</m:t>
                            </m:r>
                          </m:sup>
                        </m:sSubSup>
                        <m:r>
                          <a:rPr lang="en-US" sz="2200" b="0" i="1" smtClean="0">
                            <a:latin typeface="Cambria Math" panose="02040503050406030204" pitchFamily="18" charset="0"/>
                            <a:ea typeface="Cambria Math" charset="0"/>
                          </a:rPr>
                          <m:t>, </m:t>
                        </m:r>
                        <m:r>
                          <a:rPr lang="en-US" sz="2200" b="0" i="1" smtClean="0">
                            <a:latin typeface="Cambria Math" panose="02040503050406030204" pitchFamily="18" charset="0"/>
                            <a:ea typeface="Cambria Math" charset="0"/>
                          </a:rPr>
                          <m:t>𝑦</m:t>
                        </m:r>
                      </m:e>
                    </m:d>
                  </m:oMath>
                </a14:m>
                <a:r>
                  <a:rPr lang="en-US" sz="2200" dirty="0">
                    <a:solidFill>
                      <a:schemeClr val="tx1"/>
                    </a:solidFill>
                  </a:rPr>
                  <a:t>.</a:t>
                </a:r>
              </a:p>
            </p:txBody>
          </p:sp>
        </mc:Choice>
        <mc:Fallback xmlns="">
          <p:sp>
            <p:nvSpPr>
              <p:cNvPr id="15" name="TextBox 14">
                <a:extLst>
                  <a:ext uri="{FF2B5EF4-FFF2-40B4-BE49-F238E27FC236}">
                    <a16:creationId xmlns:a16="http://schemas.microsoft.com/office/drawing/2014/main" id="{1C5E008F-5E23-594C-A07D-86E3EA57F0FF}"/>
                  </a:ext>
                </a:extLst>
              </p:cNvPr>
              <p:cNvSpPr txBox="1">
                <a:spLocks noRot="1" noChangeAspect="1" noMove="1" noResize="1" noEditPoints="1" noAdjustHandles="1" noChangeArrowheads="1" noChangeShapeType="1" noTextEdit="1"/>
              </p:cNvSpPr>
              <p:nvPr/>
            </p:nvSpPr>
            <p:spPr>
              <a:xfrm>
                <a:off x="426720" y="5229641"/>
                <a:ext cx="11047242" cy="672748"/>
              </a:xfrm>
              <a:prstGeom prst="rect">
                <a:avLst/>
              </a:prstGeom>
              <a:blipFill>
                <a:blip r:embed="rId6"/>
                <a:stretch>
                  <a:fillRect l="-689" t="-3704" r="-459" b="-18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3DC6E3F-F642-5443-8DE9-477191C597A0}"/>
                  </a:ext>
                </a:extLst>
              </p:cNvPr>
              <p:cNvSpPr txBox="1"/>
              <p:nvPr/>
            </p:nvSpPr>
            <p:spPr>
              <a:xfrm>
                <a:off x="5825064" y="4678380"/>
                <a:ext cx="5430023" cy="43088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z="2200" b="0" i="0" smtClean="0">
                          <a:solidFill>
                            <a:schemeClr val="tx1"/>
                          </a:solidFill>
                          <a:latin typeface="Cambria Math" panose="02040503050406030204" pitchFamily="18" charset="0"/>
                          <a:ea typeface="Cambria Math" charset="0"/>
                          <a:cs typeface="Cambria Math" charset="0"/>
                        </a:rPr>
                        <m:t>For</m:t>
                      </m:r>
                      <m:r>
                        <a:rPr lang="en-US" sz="2200" b="0" i="0" smtClean="0">
                          <a:solidFill>
                            <a:schemeClr val="tx1"/>
                          </a:solidFill>
                          <a:latin typeface="Cambria Math" panose="02040503050406030204" pitchFamily="18" charset="0"/>
                          <a:ea typeface="Cambria Math" charset="0"/>
                          <a:cs typeface="Cambria Math" charset="0"/>
                        </a:rPr>
                        <m:t> </m:t>
                      </m:r>
                      <m:r>
                        <m:rPr>
                          <m:sty m:val="p"/>
                        </m:rPr>
                        <a:rPr lang="en-US" sz="2200" b="0" i="0" smtClean="0">
                          <a:solidFill>
                            <a:schemeClr val="tx1"/>
                          </a:solidFill>
                          <a:latin typeface="Cambria Math" panose="02040503050406030204" pitchFamily="18" charset="0"/>
                          <a:ea typeface="Cambria Math" charset="0"/>
                          <a:cs typeface="Cambria Math" charset="0"/>
                        </a:rPr>
                        <m:t>all</m:t>
                      </m:r>
                      <m:r>
                        <a:rPr lang="en-US" sz="2200" b="0" i="0" smtClean="0">
                          <a:solidFill>
                            <a:schemeClr val="tx1"/>
                          </a:solidFill>
                          <a:latin typeface="Cambria Math" panose="02040503050406030204" pitchFamily="18" charset="0"/>
                          <a:ea typeface="Cambria Math" charset="0"/>
                          <a:cs typeface="Cambria Math" charset="0"/>
                        </a:rPr>
                        <m:t> </m:t>
                      </m:r>
                      <m:sSup>
                        <m:sSupPr>
                          <m:ctrlPr>
                            <a:rPr lang="en-US" sz="2200" b="0" i="1" smtClean="0">
                              <a:solidFill>
                                <a:schemeClr val="tx1"/>
                              </a:solidFill>
                              <a:latin typeface="Cambria Math" panose="02040503050406030204" pitchFamily="18" charset="0"/>
                              <a:ea typeface="Cambria Math" charset="0"/>
                              <a:cs typeface="Cambria Math" charset="0"/>
                            </a:rPr>
                          </m:ctrlPr>
                        </m:sSupPr>
                        <m:e>
                          <m:r>
                            <a:rPr lang="en-US" sz="2200" b="0" i="1" smtClean="0">
                              <a:solidFill>
                                <a:schemeClr val="tx1"/>
                              </a:solidFill>
                              <a:latin typeface="Cambria Math" panose="02040503050406030204" pitchFamily="18" charset="0"/>
                              <a:ea typeface="Cambria Math" charset="0"/>
                              <a:cs typeface="Cambria Math" charset="0"/>
                            </a:rPr>
                            <m:t>𝑦</m:t>
                          </m:r>
                        </m:e>
                        <m:sup>
                          <m:r>
                            <a:rPr lang="en-US" sz="2200" b="0" i="1" smtClean="0">
                              <a:solidFill>
                                <a:schemeClr val="tx1"/>
                              </a:solidFill>
                              <a:latin typeface="Cambria Math" panose="02040503050406030204" pitchFamily="18" charset="0"/>
                              <a:ea typeface="Cambria Math" charset="0"/>
                              <a:cs typeface="Cambria Math" charset="0"/>
                            </a:rPr>
                            <m:t>′</m:t>
                          </m:r>
                        </m:sup>
                      </m:sSup>
                      <m:r>
                        <a:rPr lang="en-US" sz="2200" b="0" i="0" smtClean="0">
                          <a:solidFill>
                            <a:schemeClr val="tx1"/>
                          </a:solidFill>
                          <a:latin typeface="Cambria Math" panose="02040503050406030204" pitchFamily="18" charset="0"/>
                          <a:ea typeface="Cambria Math" charset="0"/>
                          <a:cs typeface="Cambria Math" charset="0"/>
                        </a:rPr>
                        <m:t>, </m:t>
                      </m:r>
                      <m:sSub>
                        <m:sSubPr>
                          <m:ctrlPr>
                            <a:rPr lang="en-US" sz="2200" i="1" smtClean="0">
                              <a:solidFill>
                                <a:schemeClr val="accent1"/>
                              </a:solidFill>
                              <a:latin typeface="Cambria Math" panose="02040503050406030204" pitchFamily="18" charset="0"/>
                              <a:ea typeface="Cambria Math" charset="0"/>
                              <a:cs typeface="Cambria Math" charset="0"/>
                            </a:rPr>
                          </m:ctrlPr>
                        </m:sSubPr>
                        <m:e>
                          <m:r>
                            <a:rPr lang="en-US" sz="2200" i="1">
                              <a:solidFill>
                                <a:schemeClr val="accent1"/>
                              </a:solidFill>
                              <a:latin typeface="Cambria Math" panose="02040503050406030204" pitchFamily="18" charset="0"/>
                              <a:ea typeface="Cambria Math" charset="0"/>
                              <a:cs typeface="Cambria Math" charset="0"/>
                            </a:rPr>
                            <m:t>𝑈</m:t>
                          </m:r>
                        </m:e>
                        <m:sub>
                          <m:r>
                            <a:rPr lang="en-US" sz="2200" i="1">
                              <a:solidFill>
                                <a:schemeClr val="accent1"/>
                              </a:solidFill>
                              <a:latin typeface="Cambria Math" charset="0"/>
                              <a:ea typeface="Cambria Math" charset="0"/>
                              <a:cs typeface="Cambria Math" charset="0"/>
                            </a:rPr>
                            <m:t>2</m:t>
                          </m:r>
                        </m:sub>
                      </m:sSub>
                      <m:d>
                        <m:dPr>
                          <m:ctrlPr>
                            <a:rPr lang="en-US" sz="2200" i="1">
                              <a:solidFill>
                                <a:schemeClr val="accent1"/>
                              </a:solidFill>
                              <a:latin typeface="Cambria Math" panose="02040503050406030204" pitchFamily="18" charset="0"/>
                              <a:ea typeface="Cambria Math" charset="0"/>
                              <a:cs typeface="Cambria Math" charset="0"/>
                            </a:rPr>
                          </m:ctrlPr>
                        </m:dPr>
                        <m:e>
                          <m:r>
                            <a:rPr lang="en-US" sz="2200" i="1">
                              <a:solidFill>
                                <a:schemeClr val="accent2"/>
                              </a:solidFill>
                              <a:latin typeface="Cambria Math" panose="02040503050406030204" pitchFamily="18" charset="0"/>
                              <a:ea typeface="Cambria Math" charset="0"/>
                              <a:cs typeface="Cambria Math" charset="0"/>
                            </a:rPr>
                            <m:t>𝑃</m:t>
                          </m:r>
                          <m:r>
                            <a:rPr lang="en-US" sz="2200" i="1">
                              <a:solidFill>
                                <a:schemeClr val="accent1"/>
                              </a:solidFill>
                              <a:latin typeface="Cambria Math" charset="0"/>
                              <a:ea typeface="Cambria Math" charset="0"/>
                              <a:cs typeface="Cambria Math" charset="0"/>
                            </a:rPr>
                            <m:t>,</m:t>
                          </m:r>
                          <m:r>
                            <a:rPr lang="en-US" sz="2200" i="1">
                              <a:solidFill>
                                <a:schemeClr val="accent1"/>
                              </a:solidFill>
                              <a:latin typeface="Cambria Math" charset="0"/>
                              <a:ea typeface="Cambria Math" charset="0"/>
                              <a:cs typeface="Cambria Math" charset="0"/>
                            </a:rPr>
                            <m:t>𝑦</m:t>
                          </m:r>
                          <m:r>
                            <a:rPr lang="en-US" sz="2200" b="0" i="1" smtClean="0">
                              <a:solidFill>
                                <a:schemeClr val="accent1"/>
                              </a:solidFill>
                              <a:latin typeface="Cambria Math" panose="02040503050406030204" pitchFamily="18" charset="0"/>
                              <a:ea typeface="Cambria Math" charset="0"/>
                              <a:cs typeface="Cambria Math" charset="0"/>
                            </a:rPr>
                            <m:t>′</m:t>
                          </m:r>
                        </m:e>
                      </m:d>
                      <m:r>
                        <a:rPr lang="en-US" sz="2200" b="0" i="1" smtClean="0">
                          <a:solidFill>
                            <a:schemeClr val="tx1"/>
                          </a:solidFill>
                          <a:latin typeface="Cambria Math" panose="02040503050406030204" pitchFamily="18" charset="0"/>
                          <a:ea typeface="Cambria Math" charset="0"/>
                          <a:cs typeface="Cambria Math" charset="0"/>
                        </a:rPr>
                        <m:t>≤</m:t>
                      </m:r>
                      <m:sSub>
                        <m:sSubPr>
                          <m:ctrlPr>
                            <a:rPr lang="en-US" sz="2200" i="1" smtClean="0">
                              <a:solidFill>
                                <a:schemeClr val="accent1"/>
                              </a:solidFill>
                              <a:latin typeface="Cambria Math" panose="02040503050406030204" pitchFamily="18" charset="0"/>
                              <a:ea typeface="Cambria Math" charset="0"/>
                              <a:cs typeface="Cambria Math" charset="0"/>
                            </a:rPr>
                          </m:ctrlPr>
                        </m:sSubPr>
                        <m:e>
                          <m:r>
                            <a:rPr lang="en-US" sz="2200" i="1">
                              <a:solidFill>
                                <a:schemeClr val="accent1"/>
                              </a:solidFill>
                              <a:latin typeface="Cambria Math" panose="02040503050406030204" pitchFamily="18" charset="0"/>
                              <a:ea typeface="Cambria Math" charset="0"/>
                              <a:cs typeface="Cambria Math" charset="0"/>
                            </a:rPr>
                            <m:t>𝑈</m:t>
                          </m:r>
                        </m:e>
                        <m:sub>
                          <m:r>
                            <a:rPr lang="en-US" sz="2200" i="1">
                              <a:solidFill>
                                <a:schemeClr val="accent1"/>
                              </a:solidFill>
                              <a:latin typeface="Cambria Math" charset="0"/>
                              <a:ea typeface="Cambria Math" charset="0"/>
                              <a:cs typeface="Cambria Math" charset="0"/>
                            </a:rPr>
                            <m:t>2</m:t>
                          </m:r>
                        </m:sub>
                      </m:sSub>
                      <m:d>
                        <m:dPr>
                          <m:ctrlPr>
                            <a:rPr lang="en-US" sz="2200" i="1">
                              <a:solidFill>
                                <a:schemeClr val="accent1"/>
                              </a:solidFill>
                              <a:latin typeface="Cambria Math" panose="02040503050406030204" pitchFamily="18" charset="0"/>
                              <a:ea typeface="Cambria Math" charset="0"/>
                              <a:cs typeface="Cambria Math" charset="0"/>
                            </a:rPr>
                          </m:ctrlPr>
                        </m:dPr>
                        <m:e>
                          <m:r>
                            <a:rPr lang="en-US" sz="2200" b="0" i="1" smtClean="0">
                              <a:solidFill>
                                <a:schemeClr val="accent2"/>
                              </a:solidFill>
                              <a:latin typeface="Cambria Math" panose="02040503050406030204" pitchFamily="18" charset="0"/>
                              <a:ea typeface="Cambria Math" charset="0"/>
                              <a:cs typeface="Cambria Math" charset="0"/>
                            </a:rPr>
                            <m:t>𝑃</m:t>
                          </m:r>
                          <m:r>
                            <a:rPr lang="en-US" sz="2200" i="1">
                              <a:solidFill>
                                <a:schemeClr val="accent1"/>
                              </a:solidFill>
                              <a:latin typeface="Cambria Math" charset="0"/>
                              <a:ea typeface="Cambria Math" charset="0"/>
                              <a:cs typeface="Cambria Math" charset="0"/>
                            </a:rPr>
                            <m:t>,</m:t>
                          </m:r>
                          <m:r>
                            <a:rPr lang="en-US" sz="2200" i="1">
                              <a:solidFill>
                                <a:schemeClr val="accent1"/>
                              </a:solidFill>
                              <a:latin typeface="Cambria Math" charset="0"/>
                              <a:ea typeface="Cambria Math" charset="0"/>
                              <a:cs typeface="Cambria Math" charset="0"/>
                            </a:rPr>
                            <m:t>𝑦</m:t>
                          </m:r>
                        </m:e>
                      </m:d>
                    </m:oMath>
                  </m:oMathPara>
                </a14:m>
                <a:endParaRPr lang="en-US" sz="2200" dirty="0"/>
              </a:p>
            </p:txBody>
          </p:sp>
        </mc:Choice>
        <mc:Fallback xmlns="">
          <p:sp>
            <p:nvSpPr>
              <p:cNvPr id="17" name="TextBox 16">
                <a:extLst>
                  <a:ext uri="{FF2B5EF4-FFF2-40B4-BE49-F238E27FC236}">
                    <a16:creationId xmlns:a16="http://schemas.microsoft.com/office/drawing/2014/main" id="{83DC6E3F-F642-5443-8DE9-477191C597A0}"/>
                  </a:ext>
                </a:extLst>
              </p:cNvPr>
              <p:cNvSpPr txBox="1">
                <a:spLocks noRot="1" noChangeAspect="1" noMove="1" noResize="1" noEditPoints="1" noAdjustHandles="1" noChangeArrowheads="1" noChangeShapeType="1" noTextEdit="1"/>
              </p:cNvSpPr>
              <p:nvPr/>
            </p:nvSpPr>
            <p:spPr>
              <a:xfrm>
                <a:off x="5825064" y="4678380"/>
                <a:ext cx="5430023" cy="430887"/>
              </a:xfrm>
              <a:prstGeom prst="rect">
                <a:avLst/>
              </a:prstGeom>
              <a:blipFill>
                <a:blip r:embed="rId7"/>
                <a:stretch>
                  <a:fillRect b="-17143"/>
                </a:stretch>
              </a:blipFill>
            </p:spPr>
            <p:txBody>
              <a:bodyPr/>
              <a:lstStyle/>
              <a:p>
                <a:r>
                  <a:rPr lang="en-US">
                    <a:noFill/>
                  </a:rPr>
                  <a:t> </a:t>
                </a:r>
              </a:p>
            </p:txBody>
          </p:sp>
        </mc:Fallback>
      </mc:AlternateContent>
      <p:sp>
        <p:nvSpPr>
          <p:cNvPr id="19" name="Rounded Rectangle 18">
            <a:extLst>
              <a:ext uri="{FF2B5EF4-FFF2-40B4-BE49-F238E27FC236}">
                <a16:creationId xmlns:a16="http://schemas.microsoft.com/office/drawing/2014/main" id="{7E44313C-A172-C54F-86F3-9AD87A2B7384}"/>
              </a:ext>
            </a:extLst>
          </p:cNvPr>
          <p:cNvSpPr/>
          <p:nvPr/>
        </p:nvSpPr>
        <p:spPr>
          <a:xfrm>
            <a:off x="6389508" y="4590902"/>
            <a:ext cx="4323645" cy="638739"/>
          </a:xfrm>
          <a:prstGeom prst="roundRect">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6FCF0184-FFD7-2348-BA71-59B176FDF4B1}"/>
              </a:ext>
            </a:extLst>
          </p:cNvPr>
          <p:cNvCxnSpPr/>
          <p:nvPr/>
        </p:nvCxnSpPr>
        <p:spPr>
          <a:xfrm flipH="1">
            <a:off x="5893403" y="4893823"/>
            <a:ext cx="48724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17E41E4-4C6E-4041-A2BE-0C9395D921BC}"/>
              </a:ext>
            </a:extLst>
          </p:cNvPr>
          <p:cNvSpPr txBox="1"/>
          <p:nvPr/>
        </p:nvSpPr>
        <p:spPr>
          <a:xfrm>
            <a:off x="5656945" y="6219935"/>
            <a:ext cx="6035165" cy="369332"/>
          </a:xfrm>
          <a:prstGeom prst="rect">
            <a:avLst/>
          </a:prstGeom>
          <a:noFill/>
        </p:spPr>
        <p:txBody>
          <a:bodyPr wrap="square">
            <a:spAutoFit/>
          </a:bodyPr>
          <a:lstStyle/>
          <a:p>
            <a:r>
              <a:rPr lang="en-US" sz="1800" dirty="0">
                <a:solidFill>
                  <a:schemeClr val="accent6"/>
                </a:solidFill>
                <a:latin typeface="Cambria Math" charset="0"/>
                <a:ea typeface="Cambria Math" charset="0"/>
                <a:cs typeface="Cambria Math" charset="0"/>
              </a:rPr>
              <a:t>von Stengel and Zamir’ 09, </a:t>
            </a:r>
            <a:r>
              <a:rPr lang="en-US" sz="1800" dirty="0" err="1">
                <a:solidFill>
                  <a:schemeClr val="accent6"/>
                </a:solidFill>
                <a:latin typeface="Cambria Math" charset="0"/>
                <a:ea typeface="Cambria Math" charset="0"/>
                <a:cs typeface="Cambria Math" charset="0"/>
              </a:rPr>
              <a:t>Korzhyk</a:t>
            </a:r>
            <a:r>
              <a:rPr lang="en-US" sz="1800" dirty="0">
                <a:solidFill>
                  <a:schemeClr val="accent6"/>
                </a:solidFill>
                <a:latin typeface="Cambria Math" charset="0"/>
                <a:ea typeface="Cambria Math" charset="0"/>
                <a:cs typeface="Cambria Math" charset="0"/>
              </a:rPr>
              <a:t> </a:t>
            </a:r>
            <a:r>
              <a:rPr lang="en-US" sz="1800" dirty="0" err="1">
                <a:solidFill>
                  <a:schemeClr val="accent6"/>
                </a:solidFill>
                <a:latin typeface="Cambria Math" charset="0"/>
                <a:ea typeface="Cambria Math" charset="0"/>
                <a:cs typeface="Cambria Math" charset="0"/>
              </a:rPr>
              <a:t>Conitzer</a:t>
            </a:r>
            <a:r>
              <a:rPr lang="en-US" sz="1800" dirty="0">
                <a:solidFill>
                  <a:schemeClr val="accent6"/>
                </a:solidFill>
                <a:latin typeface="Cambria Math" charset="0"/>
                <a:ea typeface="Cambria Math" charset="0"/>
                <a:cs typeface="Cambria Math" charset="0"/>
              </a:rPr>
              <a:t> and Parr’10 </a:t>
            </a:r>
            <a:endParaRPr lang="en-US" dirty="0">
              <a:solidFill>
                <a:schemeClr val="accent6"/>
              </a:solidFill>
            </a:endParaRPr>
          </a:p>
        </p:txBody>
      </p:sp>
    </p:spTree>
    <p:extLst>
      <p:ext uri="{BB962C8B-B14F-4D97-AF65-F5344CB8AC3E}">
        <p14:creationId xmlns:p14="http://schemas.microsoft.com/office/powerpoint/2010/main" val="57709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P spid="11" grpId="0"/>
      <p:bldP spid="12" grpId="0" animBg="1"/>
      <p:bldP spid="13" grpId="0" animBg="1"/>
      <p:bldP spid="15" grpId="0"/>
      <p:bldP spid="17" grpId="0"/>
      <p:bldP spid="19" grpId="0" animBg="1"/>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462E0C95-4C63-8B42-A4C0-F12E610AE84B}"/>
                  </a:ext>
                </a:extLst>
              </p:cNvPr>
              <p:cNvSpPr>
                <a:spLocks noGrp="1"/>
              </p:cNvSpPr>
              <p:nvPr>
                <p:ph idx="1"/>
              </p:nvPr>
            </p:nvSpPr>
            <p:spPr>
              <a:xfrm>
                <a:off x="406399" y="1029124"/>
                <a:ext cx="11379201" cy="5593007"/>
              </a:xfrm>
            </p:spPr>
            <p:txBody>
              <a:bodyPr>
                <a:normAutofit/>
              </a:bodyPr>
              <a:lstStyle/>
              <a:p>
                <a:pPr marL="0" indent="0">
                  <a:buNone/>
                </a:pPr>
                <a:r>
                  <a:rPr lang="en-US" sz="2200" dirty="0">
                    <a:solidFill>
                      <a:schemeClr val="tx1"/>
                    </a:solidFill>
                  </a:rPr>
                  <a:t>Unknown distribution </a:t>
                </a:r>
                <a14:m>
                  <m:oMath xmlns:m="http://schemas.openxmlformats.org/officeDocument/2006/math">
                    <m:r>
                      <a:rPr lang="en-US" sz="2200" b="0" i="1" smtClean="0">
                        <a:solidFill>
                          <a:schemeClr val="accent2"/>
                        </a:solidFill>
                        <a:latin typeface="Cambria Math" panose="02040503050406030204" pitchFamily="18" charset="0"/>
                      </a:rPr>
                      <m:t>𝐷</m:t>
                    </m:r>
                  </m:oMath>
                </a14:m>
                <a:r>
                  <a:rPr lang="en-US" sz="2200" dirty="0">
                    <a:solidFill>
                      <a:schemeClr val="tx1"/>
                    </a:solidFill>
                  </a:rPr>
                  <a:t> over </a:t>
                </a:r>
                <a14:m>
                  <m:oMath xmlns:m="http://schemas.openxmlformats.org/officeDocument/2006/math">
                    <m:r>
                      <a:rPr lang="en-US" sz="2200" b="0" i="1" smtClean="0">
                        <a:solidFill>
                          <a:schemeClr val="accent2"/>
                        </a:solidFill>
                        <a:latin typeface="Cambria Math" panose="02040503050406030204" pitchFamily="18" charset="0"/>
                      </a:rPr>
                      <m:t>𝑋</m:t>
                    </m:r>
                    <m:r>
                      <a:rPr lang="en-US" sz="2200" b="0" i="1" smtClean="0">
                        <a:solidFill>
                          <a:schemeClr val="accent2"/>
                        </a:solidFill>
                        <a:latin typeface="Cambria Math" panose="02040503050406030204" pitchFamily="18" charset="0"/>
                      </a:rPr>
                      <m:t>×</m:t>
                    </m:r>
                    <m:r>
                      <a:rPr lang="en-US" sz="2200" b="0" i="1" smtClean="0">
                        <a:solidFill>
                          <a:schemeClr val="accent2"/>
                        </a:solidFill>
                        <a:latin typeface="Cambria Math" panose="02040503050406030204" pitchFamily="18" charset="0"/>
                      </a:rPr>
                      <m:t>𝑌</m:t>
                    </m:r>
                  </m:oMath>
                </a14:m>
                <a:r>
                  <a:rPr lang="en-US" sz="2200" dirty="0">
                    <a:solidFill>
                      <a:schemeClr val="accent2"/>
                    </a:solidFill>
                  </a:rPr>
                  <a:t> </a:t>
                </a:r>
                <a:r>
                  <a:rPr lang="en-US" sz="2200" dirty="0">
                    <a:solidFill>
                      <a:schemeClr val="tx1"/>
                    </a:solidFill>
                  </a:rPr>
                  <a:t>and function class </a:t>
                </a:r>
                <a14:m>
                  <m:oMath xmlns:m="http://schemas.openxmlformats.org/officeDocument/2006/math">
                    <m:r>
                      <a:rPr lang="en-US" sz="2400" i="1" smtClean="0">
                        <a:solidFill>
                          <a:schemeClr val="accent2"/>
                        </a:solidFill>
                        <a:latin typeface="Cambria Math" panose="02040503050406030204" pitchFamily="18" charset="0"/>
                        <a:ea typeface="Cambria Math" charset="0"/>
                        <a:cs typeface="Cambria Math" charset="0"/>
                        <a:sym typeface="Wingdings"/>
                      </a:rPr>
                      <m:t>𝐻</m:t>
                    </m:r>
                  </m:oMath>
                </a14:m>
                <a:r>
                  <a:rPr lang="en-US" sz="2200" dirty="0">
                    <a:solidFill>
                      <a:schemeClr val="tx1"/>
                    </a:solidFill>
                  </a:rPr>
                  <a:t>.</a:t>
                </a:r>
              </a:p>
              <a:p>
                <a:pPr marL="0" indent="0">
                  <a:buNone/>
                </a:pPr>
                <a:r>
                  <a:rPr lang="en-US" sz="2200" dirty="0"/>
                  <a:t>At round </a:t>
                </a:r>
                <a14:m>
                  <m:oMath xmlns:m="http://schemas.openxmlformats.org/officeDocument/2006/math">
                    <m:r>
                      <a:rPr lang="en-US" sz="2400" b="0" i="1" smtClean="0">
                        <a:solidFill>
                          <a:srgbClr val="00B050"/>
                        </a:solidFill>
                        <a:latin typeface="Cambria Math" panose="02040503050406030204" pitchFamily="18" charset="0"/>
                      </a:rPr>
                      <m:t>𝑡</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Learner observes </a:t>
                </a:r>
                <a14:m>
                  <m:oMath xmlns:m="http://schemas.openxmlformats.org/officeDocument/2006/math">
                    <m:d>
                      <m:dPr>
                        <m:ctrlPr>
                          <a:rPr lang="en-US" sz="2200" i="1">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𝑥</m:t>
                            </m:r>
                          </m:e>
                          <m:sub>
                            <m:r>
                              <a:rPr lang="en-US" sz="2200" i="1">
                                <a:solidFill>
                                  <a:schemeClr val="accent2"/>
                                </a:solidFill>
                                <a:latin typeface="Cambria Math" panose="02040503050406030204" pitchFamily="18" charset="0"/>
                              </a:rPr>
                              <m:t>𝑡</m:t>
                            </m:r>
                          </m:sub>
                        </m:sSub>
                        <m:r>
                          <a:rPr lang="en-US" sz="2200" i="1">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𝑦</m:t>
                            </m:r>
                          </m:e>
                          <m:sub>
                            <m:r>
                              <a:rPr lang="en-US" sz="2200" i="1">
                                <a:solidFill>
                                  <a:schemeClr val="accent2"/>
                                </a:solidFill>
                                <a:latin typeface="Cambria Math" panose="02040503050406030204" pitchFamily="18" charset="0"/>
                              </a:rPr>
                              <m:t>𝑡</m:t>
                            </m:r>
                          </m:sub>
                        </m:sSub>
                      </m:e>
                    </m:d>
                    <m:r>
                      <a:rPr lang="en-US" sz="2200" i="1">
                        <a:solidFill>
                          <a:schemeClr val="accent2"/>
                        </a:solidFill>
                        <a:latin typeface="Cambria Math" panose="02040503050406030204" pitchFamily="18" charset="0"/>
                      </a:rPr>
                      <m:t> </m:t>
                    </m:r>
                  </m:oMath>
                </a14:m>
                <a:r>
                  <a:rPr lang="en-US" sz="2200" dirty="0"/>
                  <a:t>and incurs a loss </a:t>
                </a:r>
                <a14:m>
                  <m:oMath xmlns:m="http://schemas.openxmlformats.org/officeDocument/2006/math">
                    <m:sSub>
                      <m:sSubPr>
                        <m:ctrlPr>
                          <a:rPr lang="en-US" sz="220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𝐿</m:t>
                        </m:r>
                      </m:e>
                      <m:sub>
                        <m:r>
                          <a:rPr lang="en-US" sz="2200" i="1">
                            <a:solidFill>
                              <a:schemeClr val="accent2"/>
                            </a:solidFill>
                            <a:latin typeface="Cambria Math" panose="02040503050406030204" pitchFamily="18" charset="0"/>
                          </a:rPr>
                          <m:t>𝑡</m:t>
                        </m:r>
                      </m:sub>
                    </m:sSub>
                    <m:d>
                      <m:dPr>
                        <m:ctrlPr>
                          <a:rPr lang="en-US" sz="2200" b="0" i="1" smtClean="0">
                            <a:solidFill>
                              <a:schemeClr val="accent2"/>
                            </a:solidFill>
                            <a:latin typeface="Cambria Math" panose="02040503050406030204" pitchFamily="18" charset="0"/>
                          </a:rPr>
                        </m:ctrlPr>
                      </m:dPr>
                      <m:e>
                        <m:sSub>
                          <m:sSubPr>
                            <m:ctrlPr>
                              <a:rPr lang="en-US" sz="2200" b="0" i="1" smtClean="0">
                                <a:solidFill>
                                  <a:schemeClr val="accent2"/>
                                </a:solidFill>
                                <a:latin typeface="Cambria Math" panose="02040503050406030204" pitchFamily="18" charset="0"/>
                              </a:rPr>
                            </m:ctrlPr>
                          </m:sSubPr>
                          <m:e>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𝑓</m:t>
                                </m:r>
                              </m:e>
                              <m:sub>
                                <m:r>
                                  <a:rPr lang="en-US" sz="2200" b="0" i="1" smtClean="0">
                                    <a:solidFill>
                                      <a:schemeClr val="accent2"/>
                                    </a:solidFill>
                                    <a:latin typeface="Cambria Math" panose="02040503050406030204" pitchFamily="18" charset="0"/>
                                  </a:rPr>
                                  <m:t>𝑡</m:t>
                                </m:r>
                              </m:sub>
                            </m:sSub>
                            <m:r>
                              <a:rPr lang="en-US" sz="2200" b="0" i="1" smtClean="0">
                                <a:solidFill>
                                  <a:schemeClr val="accent2"/>
                                </a:solidFill>
                                <a:latin typeface="Cambria Math" panose="02040503050406030204" pitchFamily="18" charset="0"/>
                              </a:rPr>
                              <m:t>, </m:t>
                            </m:r>
                            <m:r>
                              <a:rPr lang="en-US" sz="2200" b="0" i="1" smtClean="0">
                                <a:solidFill>
                                  <a:schemeClr val="accent2"/>
                                </a:solidFill>
                                <a:latin typeface="Cambria Math" panose="02040503050406030204" pitchFamily="18" charset="0"/>
                              </a:rPr>
                              <m:t>𝑥</m:t>
                            </m:r>
                          </m:e>
                          <m:sub>
                            <m:r>
                              <a:rPr lang="en-US" sz="2200" b="0" i="1" smtClean="0">
                                <a:solidFill>
                                  <a:schemeClr val="accent2"/>
                                </a:solidFill>
                                <a:latin typeface="Cambria Math" panose="02040503050406030204" pitchFamily="18" charset="0"/>
                              </a:rPr>
                              <m:t>𝑡</m:t>
                            </m:r>
                          </m:sub>
                        </m:sSub>
                        <m:r>
                          <a:rPr lang="en-US" sz="2200" b="0" i="1" smtClean="0">
                            <a:solidFill>
                              <a:schemeClr val="accent2"/>
                            </a:solidFill>
                            <a:latin typeface="Cambria Math" panose="02040503050406030204" pitchFamily="18" charset="0"/>
                          </a:rPr>
                          <m:t>, </m:t>
                        </m:r>
                        <m:sSub>
                          <m:sSubPr>
                            <m:ctrlPr>
                              <a:rPr lang="en-US" sz="2200" b="0" i="1" smtClean="0">
                                <a:solidFill>
                                  <a:schemeClr val="accent2"/>
                                </a:solidFill>
                                <a:latin typeface="Cambria Math" panose="02040503050406030204" pitchFamily="18" charset="0"/>
                              </a:rPr>
                            </m:ctrlPr>
                          </m:sSubPr>
                          <m:e>
                            <m:r>
                              <a:rPr lang="en-US" sz="2200" b="0" i="1" smtClean="0">
                                <a:solidFill>
                                  <a:schemeClr val="accent2"/>
                                </a:solidFill>
                                <a:latin typeface="Cambria Math" panose="02040503050406030204" pitchFamily="18" charset="0"/>
                              </a:rPr>
                              <m:t>𝑦</m:t>
                            </m:r>
                          </m:e>
                          <m:sub>
                            <m:r>
                              <a:rPr lang="en-US" sz="2200" b="0" i="1" smtClean="0">
                                <a:solidFill>
                                  <a:schemeClr val="accent2"/>
                                </a:solidFill>
                                <a:latin typeface="Cambria Math" panose="02040503050406030204" pitchFamily="18" charset="0"/>
                              </a:rPr>
                              <m:t>𝑡</m:t>
                            </m:r>
                          </m:sub>
                        </m:sSub>
                      </m:e>
                    </m:d>
                  </m:oMath>
                </a14:m>
                <a:r>
                  <a:rPr lang="en-US" sz="2200" dirty="0"/>
                  <a:t>.</a:t>
                </a:r>
              </a:p>
              <a:p>
                <a:pPr marL="0" indent="0">
                  <a:buNone/>
                </a:pPr>
                <a:r>
                  <a:rPr lang="en-US" sz="2200" dirty="0"/>
                  <a:t>Goal: Get regret that vanishes as </a:t>
                </a:r>
                <a14:m>
                  <m:oMath xmlns:m="http://schemas.openxmlformats.org/officeDocument/2006/math">
                    <m:r>
                      <a:rPr lang="en-US" sz="2200" i="1">
                        <a:solidFill>
                          <a:schemeClr val="accent2"/>
                        </a:solidFill>
                        <a:latin typeface="Cambria Math" panose="02040503050406030204" pitchFamily="18" charset="0"/>
                      </a:rPr>
                      <m:t>𝑇</m:t>
                    </m:r>
                    <m:r>
                      <a:rPr lang="en-US" sz="2200" i="1">
                        <a:solidFill>
                          <a:schemeClr val="accent2"/>
                        </a:solidFill>
                        <a:latin typeface="Cambria Math" panose="02040503050406030204" pitchFamily="18" charset="0"/>
                      </a:rPr>
                      <m:t>→∞</m:t>
                    </m:r>
                  </m:oMath>
                </a14:m>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As </a:t>
                </a:r>
                <a14:m>
                  <m:oMath xmlns:m="http://schemas.openxmlformats.org/officeDocument/2006/math">
                    <m:r>
                      <a:rPr lang="en-US" sz="2200" i="1">
                        <a:solidFill>
                          <a:schemeClr val="accent2"/>
                        </a:solidFill>
                        <a:latin typeface="Cambria Math" panose="02040503050406030204" pitchFamily="18" charset="0"/>
                      </a:rPr>
                      <m:t>𝑇</m:t>
                    </m:r>
                    <m:r>
                      <a:rPr lang="en-US" sz="2200" b="0" i="1" smtClean="0">
                        <a:solidFill>
                          <a:schemeClr val="accent2"/>
                        </a:solidFill>
                        <a:latin typeface="Cambria Math" panose="02040503050406030204" pitchFamily="18" charset="0"/>
                      </a:rPr>
                      <m:t>→∞</m:t>
                    </m:r>
                  </m:oMath>
                </a14:m>
                <a:r>
                  <a:rPr lang="en-US" sz="2200" dirty="0"/>
                  <a:t>, avg error of the learner is no worst than the error of the best predictor (no-regret).  </a:t>
                </a:r>
              </a:p>
            </p:txBody>
          </p:sp>
        </mc:Choice>
        <mc:Fallback>
          <p:sp>
            <p:nvSpPr>
              <p:cNvPr id="2" name="Content Placeholder 1">
                <a:extLst>
                  <a:ext uri="{FF2B5EF4-FFF2-40B4-BE49-F238E27FC236}">
                    <a16:creationId xmlns:a16="http://schemas.microsoft.com/office/drawing/2014/main" id="{462E0C95-4C63-8B42-A4C0-F12E610AE84B}"/>
                  </a:ext>
                </a:extLst>
              </p:cNvPr>
              <p:cNvSpPr>
                <a:spLocks noGrp="1" noRot="1" noChangeAspect="1" noMove="1" noResize="1" noEditPoints="1" noAdjustHandles="1" noChangeArrowheads="1" noChangeShapeType="1" noTextEdit="1"/>
              </p:cNvSpPr>
              <p:nvPr>
                <p:ph idx="1"/>
              </p:nvPr>
            </p:nvSpPr>
            <p:spPr>
              <a:xfrm>
                <a:off x="406399" y="1029124"/>
                <a:ext cx="11379201" cy="5593007"/>
              </a:xfrm>
              <a:blipFill>
                <a:blip r:embed="rId2"/>
                <a:stretch>
                  <a:fillRect l="-781" t="-1134" r="-1004"/>
                </a:stretch>
              </a:blipFill>
            </p:spPr>
            <p:txBody>
              <a:bodyPr/>
              <a:lstStyle/>
              <a:p>
                <a:r>
                  <a:rPr lang="en-US">
                    <a:noFill/>
                  </a:rPr>
                  <a:t> </a:t>
                </a:r>
              </a:p>
            </p:txBody>
          </p:sp>
        </mc:Fallback>
      </mc:AlternateContent>
      <p:sp>
        <p:nvSpPr>
          <p:cNvPr id="3" name="Title 2">
            <a:extLst>
              <a:ext uri="{FF2B5EF4-FFF2-40B4-BE49-F238E27FC236}">
                <a16:creationId xmlns:a16="http://schemas.microsoft.com/office/drawing/2014/main" id="{EB97C652-33A9-FC42-9647-77B3E898148A}"/>
              </a:ext>
            </a:extLst>
          </p:cNvPr>
          <p:cNvSpPr>
            <a:spLocks noGrp="1"/>
          </p:cNvSpPr>
          <p:nvPr>
            <p:ph type="title"/>
          </p:nvPr>
        </p:nvSpPr>
        <p:spPr/>
        <p:txBody>
          <a:bodyPr/>
          <a:lstStyle/>
          <a:p>
            <a:r>
              <a:rPr lang="en-US" dirty="0"/>
              <a:t>Formal Setup: Stochastic setting</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E392337-10A9-6049-9006-45CBE410EDFE}"/>
                  </a:ext>
                </a:extLst>
              </p:cNvPr>
              <p:cNvSpPr txBox="1"/>
              <p:nvPr/>
            </p:nvSpPr>
            <p:spPr>
              <a:xfrm>
                <a:off x="1725871" y="4684980"/>
                <a:ext cx="7543850" cy="11147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2000" b="0" i="0" smtClean="0">
                          <a:latin typeface="Cambria Math" panose="02040503050406030204" pitchFamily="18" charset="0"/>
                        </a:rPr>
                        <m:t>Avg</m:t>
                      </m:r>
                      <m:r>
                        <a:rPr lang="en-US" sz="2000" b="0" i="0" smtClean="0">
                          <a:latin typeface="Cambria Math" panose="02040503050406030204" pitchFamily="18" charset="0"/>
                        </a:rPr>
                        <m:t>. </m:t>
                      </m:r>
                      <m:r>
                        <m:rPr>
                          <m:sty m:val="p"/>
                        </m:rPr>
                        <a:rPr lang="en-US" sz="2000" smtClean="0">
                          <a:latin typeface="Cambria Math" charset="0"/>
                        </a:rPr>
                        <m:t>REGRET</m:t>
                      </m:r>
                      <m:r>
                        <a:rPr lang="en-US" sz="2000" smtClean="0">
                          <a:latin typeface="Cambria Math" charset="0"/>
                        </a:rPr>
                        <m:t> =    </m:t>
                      </m:r>
                      <m:func>
                        <m:funcPr>
                          <m:ctrlPr>
                            <a:rPr lang="en-US" sz="2000" i="1">
                              <a:latin typeface="Cambria Math" panose="02040503050406030204" pitchFamily="18" charset="0"/>
                            </a:rPr>
                          </m:ctrlPr>
                        </m:funcPr>
                        <m:fName>
                          <m:limLow>
                            <m:limLowPr>
                              <m:ctrlPr>
                                <a:rPr lang="en-US" sz="2000" i="1">
                                  <a:latin typeface="Cambria Math" panose="02040503050406030204" pitchFamily="18" charset="0"/>
                                </a:rPr>
                              </m:ctrlPr>
                            </m:limLowPr>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𝑓</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r>
                                <a:rPr lang="en-US" sz="2000" i="1">
                                  <a:latin typeface="Cambria Math" panose="02040503050406030204" pitchFamily="18" charset="0"/>
                                </a:rPr>
                                <m:t> −</m:t>
                              </m:r>
                              <m:r>
                                <a:rPr lang="en-US" sz="2000">
                                  <a:latin typeface="Cambria Math" panose="02040503050406030204" pitchFamily="18" charset="0"/>
                                </a:rPr>
                                <m:t>  </m:t>
                              </m:r>
                              <m:limLow>
                                <m:limLowPr>
                                  <m:ctrlPr>
                                    <a:rPr lang="en-US" sz="2000" i="1">
                                      <a:latin typeface="Cambria Math" panose="02040503050406030204" pitchFamily="18" charset="0"/>
                                    </a:rPr>
                                  </m:ctrlPr>
                                </m:limLowPr>
                                <m:e>
                                  <m:r>
                                    <a:rPr lang="en-US" sz="2000">
                                      <a:latin typeface="Cambria Math" panose="02040503050406030204" pitchFamily="18" charset="0"/>
                                    </a:rPr>
                                    <m:t> </m:t>
                                  </m:r>
                                  <m:r>
                                    <m:rPr>
                                      <m:sty m:val="p"/>
                                    </m:rPr>
                                    <a:rPr lang="en-US" sz="2000">
                                      <a:latin typeface="Cambria Math" charset="0"/>
                                    </a:rPr>
                                    <m:t>m</m:t>
                                  </m:r>
                                  <m:r>
                                    <m:rPr>
                                      <m:sty m:val="p"/>
                                    </m:rPr>
                                    <a:rPr lang="en-US" sz="2000">
                                      <a:latin typeface="Cambria Math" panose="02040503050406030204" pitchFamily="18" charset="0"/>
                                    </a:rPr>
                                    <m:t>in</m:t>
                                  </m:r>
                                </m:e>
                                <m:lim>
                                  <m:sSup>
                                    <m:sSupPr>
                                      <m:ctrlPr>
                                        <a:rPr lang="en-US" sz="2000" b="0" i="1" smtClean="0">
                                          <a:solidFill>
                                            <a:srgbClr val="0432FF"/>
                                          </a:solidFill>
                                          <a:latin typeface="Cambria Math" panose="02040503050406030204" pitchFamily="18" charset="0"/>
                                          <a:ea typeface="Cambria Math" charset="0"/>
                                          <a:cs typeface="Cambria Math" charset="0"/>
                                          <a:sym typeface="Wingdings"/>
                                        </a:rPr>
                                      </m:ctrlPr>
                                    </m:sSupPr>
                                    <m:e>
                                      <m:r>
                                        <a:rPr lang="en-US" sz="2000" i="1">
                                          <a:solidFill>
                                            <a:srgbClr val="0432FF"/>
                                          </a:solidFill>
                                          <a:latin typeface="Cambria Math" panose="02040503050406030204" pitchFamily="18" charset="0"/>
                                          <a:ea typeface="Cambria Math" charset="0"/>
                                          <a:cs typeface="Cambria Math" charset="0"/>
                                          <a:sym typeface="Wingdings"/>
                                        </a:rPr>
                                        <m:t>h</m:t>
                                      </m:r>
                                    </m:e>
                                    <m:sup>
                                      <m:r>
                                        <a:rPr lang="en-US" sz="2000" b="0" i="1" smtClean="0">
                                          <a:solidFill>
                                            <a:srgbClr val="0432FF"/>
                                          </a:solidFill>
                                          <a:latin typeface="Cambria Math" panose="02040503050406030204" pitchFamily="18" charset="0"/>
                                          <a:ea typeface="Cambria Math" charset="0"/>
                                          <a:cs typeface="Cambria Math" charset="0"/>
                                          <a:sym typeface="Wingdings"/>
                                        </a:rPr>
                                        <m:t>∗</m:t>
                                      </m:r>
                                    </m:sup>
                                  </m:sSup>
                                  <m:r>
                                    <a:rPr lang="en-US" sz="2000" i="1">
                                      <a:solidFill>
                                        <a:srgbClr val="0432FF"/>
                                      </a:solidFill>
                                      <a:latin typeface="Cambria Math" panose="02040503050406030204" pitchFamily="18" charset="0"/>
                                      <a:ea typeface="Cambria Math" charset="0"/>
                                      <a:cs typeface="Cambria Math" charset="0"/>
                                      <a:sym typeface="Wingdings"/>
                                    </a:rPr>
                                    <m:t>∈</m:t>
                                  </m:r>
                                  <m:r>
                                    <a:rPr lang="en-US" sz="2000" i="1">
                                      <a:solidFill>
                                        <a:srgbClr val="0432FF"/>
                                      </a:solidFill>
                                      <a:latin typeface="Cambria Math" panose="02040503050406030204" pitchFamily="18" charset="0"/>
                                      <a:ea typeface="Cambria Math" charset="0"/>
                                      <a:cs typeface="Cambria Math" charset="0"/>
                                      <a:sym typeface="Wingdings"/>
                                    </a:rPr>
                                    <m:t>𝐻</m:t>
                                  </m:r>
                                </m:lim>
                              </m:limLow>
                            </m:e>
                            <m:lim/>
                          </m:limLow>
                        </m:fName>
                        <m:e>
                          <m:f>
                            <m:fPr>
                              <m:ctrlPr>
                                <a:rPr lang="en-US" sz="2000" b="0" i="1" smtClean="0">
                                  <a:solidFill>
                                    <a:schemeClr val="tx1"/>
                                  </a:solidFill>
                                  <a:latin typeface="Cambria Math" panose="02040503050406030204" pitchFamily="18" charset="0"/>
                                  <a:ea typeface="Cambria Math" charset="0"/>
                                  <a:cs typeface="Cambria Math" charset="0"/>
                                  <a:sym typeface="Wingdings"/>
                                </a:rPr>
                              </m:ctrlPr>
                            </m:fPr>
                            <m:num>
                              <m:r>
                                <a:rPr lang="en-US" sz="2000" b="0" i="1" smtClean="0">
                                  <a:solidFill>
                                    <a:schemeClr val="tx1"/>
                                  </a:solidFill>
                                  <a:latin typeface="Cambria Math" panose="02040503050406030204" pitchFamily="18" charset="0"/>
                                  <a:ea typeface="Cambria Math" charset="0"/>
                                  <a:cs typeface="Cambria Math" charset="0"/>
                                  <a:sym typeface="Wingdings"/>
                                </a:rPr>
                                <m:t>1</m:t>
                              </m:r>
                            </m:num>
                            <m:den>
                              <m:r>
                                <a:rPr lang="en-US" sz="2000" b="0" i="1" smtClean="0">
                                  <a:solidFill>
                                    <a:schemeClr val="tx1"/>
                                  </a:solidFill>
                                  <a:latin typeface="Cambria Math" panose="02040503050406030204" pitchFamily="18" charset="0"/>
                                  <a:ea typeface="Cambria Math" charset="0"/>
                                  <a:cs typeface="Cambria Math" charset="0"/>
                                  <a:sym typeface="Wingdings"/>
                                </a:rPr>
                                <m:t>𝑇</m:t>
                              </m:r>
                            </m:den>
                          </m:f>
                          <m:nary>
                            <m:naryPr>
                              <m:chr m:val="∑"/>
                              <m:ctrlPr>
                                <a:rPr lang="is-IS" sz="2000" i="1">
                                  <a:latin typeface="Cambria Math" panose="02040503050406030204" pitchFamily="18" charset="0"/>
                                </a:rPr>
                              </m:ctrlPr>
                            </m:naryPr>
                            <m:sub>
                              <m:r>
                                <m:rPr>
                                  <m:brk m:alnAt="23"/>
                                </m:rPr>
                                <a:rPr lang="en-US" sz="2000" i="1">
                                  <a:latin typeface="Cambria Math" charset="0"/>
                                </a:rPr>
                                <m:t>𝑡</m:t>
                              </m:r>
                              <m:r>
                                <a:rPr lang="en-US" sz="2000" i="1">
                                  <a:latin typeface="Cambria Math" charset="0"/>
                                </a:rPr>
                                <m:t>=1</m:t>
                              </m:r>
                            </m:sub>
                            <m:sup>
                              <m:r>
                                <a:rPr lang="en-US" sz="2000" i="1">
                                  <a:latin typeface="Cambria Math" charset="0"/>
                                </a:rPr>
                                <m:t>𝑇</m:t>
                              </m:r>
                            </m:sup>
                            <m:e>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𝐿</m:t>
                                  </m:r>
                                </m:e>
                                <m:sub>
                                  <m:r>
                                    <a:rPr lang="en-US" sz="2000" i="1">
                                      <a:solidFill>
                                        <a:schemeClr val="accent2"/>
                                      </a:solidFill>
                                      <a:latin typeface="Cambria Math" panose="02040503050406030204" pitchFamily="18" charset="0"/>
                                    </a:rPr>
                                    <m:t>𝑡</m:t>
                                  </m:r>
                                </m:sub>
                              </m:sSub>
                              <m:d>
                                <m:dPr>
                                  <m:ctrlPr>
                                    <a:rPr lang="en-US" sz="2000" i="1">
                                      <a:solidFill>
                                        <a:schemeClr val="accent2"/>
                                      </a:solidFill>
                                      <a:latin typeface="Cambria Math" panose="02040503050406030204" pitchFamily="18" charset="0"/>
                                    </a:rPr>
                                  </m:ctrlPr>
                                </m:dPr>
                                <m:e>
                                  <m:sSub>
                                    <m:sSubPr>
                                      <m:ctrlPr>
                                        <a:rPr lang="en-US" sz="2000" i="1">
                                          <a:solidFill>
                                            <a:schemeClr val="accent2"/>
                                          </a:solidFill>
                                          <a:latin typeface="Cambria Math" panose="02040503050406030204" pitchFamily="18" charset="0"/>
                                        </a:rPr>
                                      </m:ctrlPr>
                                    </m:sSubPr>
                                    <m:e>
                                      <m:sSup>
                                        <m:sSupPr>
                                          <m:ctrlPr>
                                            <a:rPr lang="en-US" sz="2000" b="0" i="1" smtClean="0">
                                              <a:solidFill>
                                                <a:schemeClr val="accent2"/>
                                              </a:solidFill>
                                              <a:latin typeface="Cambria Math" panose="02040503050406030204" pitchFamily="18" charset="0"/>
                                            </a:rPr>
                                          </m:ctrlPr>
                                        </m:sSupPr>
                                        <m:e>
                                          <m:r>
                                            <a:rPr lang="en-US" sz="2000" b="0" i="1" smtClean="0">
                                              <a:solidFill>
                                                <a:schemeClr val="accent2"/>
                                              </a:solidFill>
                                              <a:latin typeface="Cambria Math" panose="02040503050406030204" pitchFamily="18" charset="0"/>
                                            </a:rPr>
                                            <m:t>h</m:t>
                                          </m:r>
                                        </m:e>
                                        <m:sup>
                                          <m:r>
                                            <a:rPr lang="en-US" sz="2000" b="0" i="1" smtClean="0">
                                              <a:solidFill>
                                                <a:schemeClr val="accent2"/>
                                              </a:solidFill>
                                              <a:latin typeface="Cambria Math" panose="02040503050406030204" pitchFamily="18" charset="0"/>
                                            </a:rPr>
                                            <m:t>∗</m:t>
                                          </m:r>
                                        </m:sup>
                                      </m:sSup>
                                      <m:r>
                                        <a:rPr lang="en-US" sz="2000" i="1">
                                          <a:solidFill>
                                            <a:schemeClr val="accent2"/>
                                          </a:solidFill>
                                          <a:latin typeface="Cambria Math" panose="02040503050406030204" pitchFamily="18" charset="0"/>
                                        </a:rPr>
                                        <m:t>, </m:t>
                                      </m:r>
                                      <m:r>
                                        <a:rPr lang="en-US" sz="2000" i="1">
                                          <a:solidFill>
                                            <a:schemeClr val="accent2"/>
                                          </a:solidFill>
                                          <a:latin typeface="Cambria Math" panose="02040503050406030204" pitchFamily="18" charset="0"/>
                                        </a:rPr>
                                        <m:t>𝑥</m:t>
                                      </m:r>
                                    </m:e>
                                    <m:sub>
                                      <m:r>
                                        <a:rPr lang="en-US" sz="2000" i="1">
                                          <a:solidFill>
                                            <a:schemeClr val="accent2"/>
                                          </a:solidFill>
                                          <a:latin typeface="Cambria Math" panose="02040503050406030204" pitchFamily="18" charset="0"/>
                                        </a:rPr>
                                        <m:t>𝑡</m:t>
                                      </m:r>
                                    </m:sub>
                                  </m:sSub>
                                  <m:r>
                                    <a:rPr lang="en-US" sz="2000" i="1">
                                      <a:solidFill>
                                        <a:schemeClr val="accent2"/>
                                      </a:solidFill>
                                      <a:latin typeface="Cambria Math" panose="02040503050406030204" pitchFamily="18" charset="0"/>
                                    </a:rPr>
                                    <m:t>, </m:t>
                                  </m:r>
                                  <m:sSub>
                                    <m:sSubPr>
                                      <m:ctrlPr>
                                        <a:rPr lang="en-US" sz="2000" i="1">
                                          <a:solidFill>
                                            <a:schemeClr val="accent2"/>
                                          </a:solidFill>
                                          <a:latin typeface="Cambria Math" panose="02040503050406030204" pitchFamily="18" charset="0"/>
                                        </a:rPr>
                                      </m:ctrlPr>
                                    </m:sSubPr>
                                    <m:e>
                                      <m:r>
                                        <a:rPr lang="en-US" sz="2000" i="1">
                                          <a:solidFill>
                                            <a:schemeClr val="accent2"/>
                                          </a:solidFill>
                                          <a:latin typeface="Cambria Math" panose="02040503050406030204" pitchFamily="18" charset="0"/>
                                        </a:rPr>
                                        <m:t>𝑦</m:t>
                                      </m:r>
                                    </m:e>
                                    <m:sub>
                                      <m:r>
                                        <a:rPr lang="en-US" sz="2000" i="1">
                                          <a:solidFill>
                                            <a:schemeClr val="accent2"/>
                                          </a:solidFill>
                                          <a:latin typeface="Cambria Math" panose="02040503050406030204" pitchFamily="18" charset="0"/>
                                        </a:rPr>
                                        <m:t>𝑡</m:t>
                                      </m:r>
                                    </m:sub>
                                  </m:sSub>
                                </m:e>
                              </m:d>
                            </m:e>
                          </m:nary>
                        </m:e>
                      </m:func>
                    </m:oMath>
                  </m:oMathPara>
                </a14:m>
                <a:endParaRPr lang="en-US" dirty="0"/>
              </a:p>
            </p:txBody>
          </p:sp>
        </mc:Choice>
        <mc:Fallback>
          <p:sp>
            <p:nvSpPr>
              <p:cNvPr id="4" name="TextBox 3">
                <a:extLst>
                  <a:ext uri="{FF2B5EF4-FFF2-40B4-BE49-F238E27FC236}">
                    <a16:creationId xmlns:a16="http://schemas.microsoft.com/office/drawing/2014/main" id="{EE392337-10A9-6049-9006-45CBE410EDFE}"/>
                  </a:ext>
                </a:extLst>
              </p:cNvPr>
              <p:cNvSpPr txBox="1">
                <a:spLocks noRot="1" noChangeAspect="1" noMove="1" noResize="1" noEditPoints="1" noAdjustHandles="1" noChangeArrowheads="1" noChangeShapeType="1" noTextEdit="1"/>
              </p:cNvSpPr>
              <p:nvPr/>
            </p:nvSpPr>
            <p:spPr>
              <a:xfrm>
                <a:off x="1725871" y="4684980"/>
                <a:ext cx="7543850" cy="1114729"/>
              </a:xfrm>
              <a:prstGeom prst="rect">
                <a:avLst/>
              </a:prstGeom>
              <a:blipFill>
                <a:blip r:embed="rId3"/>
                <a:stretch>
                  <a:fillRect t="-85227" b="-118182"/>
                </a:stretch>
              </a:blipFill>
            </p:spPr>
            <p:txBody>
              <a:bodyPr/>
              <a:lstStyle/>
              <a:p>
                <a:r>
                  <a:rPr lang="en-US">
                    <a:noFill/>
                  </a:rPr>
                  <a:t> </a:t>
                </a:r>
              </a:p>
            </p:txBody>
          </p:sp>
        </mc:Fallback>
      </mc:AlternateContent>
      <p:pic>
        <p:nvPicPr>
          <p:cNvPr id="12" name="Picture 11" descr="stick_figure_search_clues_1600_clr_1814-e1360778164687.png">
            <a:extLst>
              <a:ext uri="{FF2B5EF4-FFF2-40B4-BE49-F238E27FC236}">
                <a16:creationId xmlns:a16="http://schemas.microsoft.com/office/drawing/2014/main" id="{E4A65C65-4797-BC40-B367-8DB32A24800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flipH="1">
            <a:off x="3040624" y="1632672"/>
            <a:ext cx="1318762" cy="1352790"/>
          </a:xfrm>
          <a:prstGeom prst="rect">
            <a:avLst/>
          </a:prstGeom>
        </p:spPr>
      </p:pic>
      <p:pic>
        <p:nvPicPr>
          <p:cNvPr id="16" name="Picture 15">
            <a:extLst>
              <a:ext uri="{FF2B5EF4-FFF2-40B4-BE49-F238E27FC236}">
                <a16:creationId xmlns:a16="http://schemas.microsoft.com/office/drawing/2014/main" id="{E6CF28C7-83C9-EC4B-B3AD-4390CA86EC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905841" y="1845317"/>
            <a:ext cx="903265" cy="893103"/>
          </a:xfrm>
          <a:prstGeom prst="rect">
            <a:avLst/>
          </a:prstGeom>
        </p:spPr>
      </p:pic>
      <mc:AlternateContent xmlns:mc="http://schemas.openxmlformats.org/markup-compatibility/2006" xmlns:a14="http://schemas.microsoft.com/office/drawing/2010/main">
        <mc:Choice Requires="a14">
          <p:sp>
            <p:nvSpPr>
              <p:cNvPr id="17" name="Rectangle 16">
                <a:extLst>
                  <a:ext uri="{FF2B5EF4-FFF2-40B4-BE49-F238E27FC236}">
                    <a16:creationId xmlns:a16="http://schemas.microsoft.com/office/drawing/2014/main" id="{B8287DC3-B2B6-9D47-B6D8-35AC157833EC}"/>
                  </a:ext>
                </a:extLst>
              </p:cNvPr>
              <p:cNvSpPr/>
              <p:nvPr/>
            </p:nvSpPr>
            <p:spPr>
              <a:xfrm>
                <a:off x="1304011" y="2711095"/>
                <a:ext cx="5187430" cy="769441"/>
              </a:xfrm>
              <a:prstGeom prst="rect">
                <a:avLst/>
              </a:prstGeom>
            </p:spPr>
            <p:txBody>
              <a:bodyPr wrap="square">
                <a:spAutoFit/>
              </a:bodyPr>
              <a:lstStyle/>
              <a:p>
                <a:pPr algn="ctr"/>
                <a:r>
                  <a:rPr lang="en-US" sz="2200" dirty="0">
                    <a:latin typeface="Cambria Math" charset="0"/>
                    <a:ea typeface="Cambria Math" charset="0"/>
                    <a:cs typeface="Cambria Math" charset="0"/>
                    <a:sym typeface="Wingdings"/>
                  </a:rPr>
                  <a:t>Learner picks </a:t>
                </a:r>
                <a:r>
                  <a:rPr lang="en-US" sz="2200" dirty="0">
                    <a:solidFill>
                      <a:schemeClr val="tx2"/>
                    </a:solidFill>
                  </a:rPr>
                  <a:t>prediction rule </a:t>
                </a:r>
                <a14:m>
                  <m:oMath xmlns:m="http://schemas.openxmlformats.org/officeDocument/2006/math">
                    <m:sSub>
                      <m:sSubPr>
                        <m:ctrlPr>
                          <a:rPr lang="en-US" sz="2200" i="1">
                            <a:solidFill>
                              <a:srgbClr val="00B050"/>
                            </a:solidFill>
                            <a:latin typeface="Cambria Math" panose="02040503050406030204" pitchFamily="18" charset="0"/>
                          </a:rPr>
                        </m:ctrlPr>
                      </m:sSubPr>
                      <m:e>
                        <m:r>
                          <a:rPr lang="en-US" sz="2200" i="1">
                            <a:solidFill>
                              <a:srgbClr val="00B050"/>
                            </a:solidFill>
                            <a:latin typeface="Cambria Math" panose="02040503050406030204" pitchFamily="18" charset="0"/>
                          </a:rPr>
                          <m:t>𝑓</m:t>
                        </m:r>
                      </m:e>
                      <m:sub>
                        <m:r>
                          <a:rPr lang="en-US" sz="2200" i="1">
                            <a:solidFill>
                              <a:srgbClr val="00B050"/>
                            </a:solidFill>
                            <a:latin typeface="Cambria Math" panose="02040503050406030204" pitchFamily="18" charset="0"/>
                          </a:rPr>
                          <m:t>𝑡</m:t>
                        </m:r>
                      </m:sub>
                    </m:sSub>
                    <m:r>
                      <a:rPr lang="en-US" sz="2200" i="1">
                        <a:solidFill>
                          <a:srgbClr val="00B050"/>
                        </a:solidFill>
                        <a:latin typeface="Cambria Math" panose="02040503050406030204" pitchFamily="18" charset="0"/>
                      </a:rPr>
                      <m:t> :</m:t>
                    </m:r>
                    <m:r>
                      <a:rPr lang="en-US" sz="2200" i="1">
                        <a:solidFill>
                          <a:srgbClr val="00B050"/>
                        </a:solidFill>
                        <a:latin typeface="Cambria Math" panose="02040503050406030204" pitchFamily="18" charset="0"/>
                      </a:rPr>
                      <m:t>𝑋</m:t>
                    </m:r>
                    <m:r>
                      <a:rPr lang="en-US" sz="2200" i="1">
                        <a:solidFill>
                          <a:srgbClr val="00B050"/>
                        </a:solidFill>
                        <a:latin typeface="Cambria Math" panose="02040503050406030204" pitchFamily="18" charset="0"/>
                      </a:rPr>
                      <m:t>→</m:t>
                    </m:r>
                    <m:r>
                      <a:rPr lang="en-US" sz="2200" i="1">
                        <a:solidFill>
                          <a:srgbClr val="00B050"/>
                        </a:solidFill>
                        <a:latin typeface="Cambria Math" panose="02040503050406030204" pitchFamily="18" charset="0"/>
                      </a:rPr>
                      <m:t>𝑌</m:t>
                    </m:r>
                  </m:oMath>
                </a14:m>
                <a:r>
                  <a:rPr lang="en-US" sz="2200" dirty="0">
                    <a:solidFill>
                      <a:schemeClr val="tx2"/>
                    </a:solidFill>
                  </a:rPr>
                  <a:t>, not </a:t>
                </a:r>
                <a:r>
                  <a:rPr lang="en-US" sz="2200" dirty="0">
                    <a:latin typeface="Cambria Math" charset="0"/>
                    <a:ea typeface="Cambria Math" charset="0"/>
                    <a:cs typeface="Cambria Math" charset="0"/>
                    <a:sym typeface="Wingdings"/>
                  </a:rPr>
                  <a:t>necessarily in </a:t>
                </a:r>
                <a14:m>
                  <m:oMath xmlns:m="http://schemas.openxmlformats.org/officeDocument/2006/math">
                    <m:r>
                      <a:rPr lang="en-US" sz="2200" i="1">
                        <a:solidFill>
                          <a:schemeClr val="accent2"/>
                        </a:solidFill>
                        <a:latin typeface="Cambria Math" panose="02040503050406030204" pitchFamily="18" charset="0"/>
                        <a:ea typeface="Cambria Math" charset="0"/>
                        <a:cs typeface="Cambria Math" charset="0"/>
                        <a:sym typeface="Wingdings"/>
                      </a:rPr>
                      <m:t>𝐻</m:t>
                    </m:r>
                  </m:oMath>
                </a14:m>
                <a:r>
                  <a:rPr lang="en-US" sz="2200" dirty="0">
                    <a:latin typeface="Cambria Math" charset="0"/>
                    <a:ea typeface="Cambria Math" charset="0"/>
                    <a:cs typeface="Cambria Math" charset="0"/>
                    <a:sym typeface="Wingdings"/>
                  </a:rPr>
                  <a:t>. </a:t>
                </a:r>
              </a:p>
            </p:txBody>
          </p:sp>
        </mc:Choice>
        <mc:Fallback xmlns="">
          <p:sp>
            <p:nvSpPr>
              <p:cNvPr id="17" name="Rectangle 16">
                <a:extLst>
                  <a:ext uri="{FF2B5EF4-FFF2-40B4-BE49-F238E27FC236}">
                    <a16:creationId xmlns:a16="http://schemas.microsoft.com/office/drawing/2014/main" id="{B8287DC3-B2B6-9D47-B6D8-35AC157833EC}"/>
                  </a:ext>
                </a:extLst>
              </p:cNvPr>
              <p:cNvSpPr>
                <a:spLocks noRot="1" noChangeAspect="1" noMove="1" noResize="1" noEditPoints="1" noAdjustHandles="1" noChangeArrowheads="1" noChangeShapeType="1" noTextEdit="1"/>
              </p:cNvSpPr>
              <p:nvPr/>
            </p:nvSpPr>
            <p:spPr>
              <a:xfrm>
                <a:off x="1304011" y="2711095"/>
                <a:ext cx="5187430" cy="769441"/>
              </a:xfrm>
              <a:prstGeom prst="rect">
                <a:avLst/>
              </a:prstGeom>
              <a:blipFill>
                <a:blip r:embed="rId6"/>
                <a:stretch>
                  <a:fillRect t="-4839" r="-732" b="-1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96FD82C9-B099-364A-BFF6-FDC6CFE09612}"/>
                  </a:ext>
                </a:extLst>
              </p:cNvPr>
              <p:cNvSpPr/>
              <p:nvPr/>
            </p:nvSpPr>
            <p:spPr>
              <a:xfrm>
                <a:off x="7572712" y="2880371"/>
                <a:ext cx="3766781" cy="430887"/>
              </a:xfrm>
              <a:prstGeom prst="rect">
                <a:avLst/>
              </a:prstGeom>
            </p:spPr>
            <p:txBody>
              <a:bodyPr wrap="square">
                <a:spAutoFit/>
              </a:bodyPr>
              <a:lstStyle/>
              <a:p>
                <a:r>
                  <a:rPr lang="en-US" sz="2200" dirty="0">
                    <a:latin typeface="Cambria Math" charset="0"/>
                    <a:ea typeface="Cambria Math" charset="0"/>
                    <a:cs typeface="Cambria Math" charset="0"/>
                    <a:sym typeface="Wingdings"/>
                  </a:rPr>
                  <a:t>The world picks </a:t>
                </a:r>
                <a14:m>
                  <m:oMath xmlns:m="http://schemas.openxmlformats.org/officeDocument/2006/math">
                    <m:d>
                      <m:dPr>
                        <m:ctrlPr>
                          <a:rPr lang="en-US" sz="2200" i="1" smtClean="0">
                            <a:solidFill>
                              <a:schemeClr val="accent2"/>
                            </a:solidFill>
                            <a:latin typeface="Cambria Math" panose="02040503050406030204" pitchFamily="18" charset="0"/>
                          </a:rPr>
                        </m:ctrlPr>
                      </m:dPr>
                      <m:e>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𝑥</m:t>
                            </m:r>
                          </m:e>
                          <m:sub>
                            <m:r>
                              <a:rPr lang="en-US" sz="2200" i="1">
                                <a:solidFill>
                                  <a:schemeClr val="accent2"/>
                                </a:solidFill>
                                <a:latin typeface="Cambria Math" panose="02040503050406030204" pitchFamily="18" charset="0"/>
                              </a:rPr>
                              <m:t>𝑡</m:t>
                            </m:r>
                          </m:sub>
                        </m:sSub>
                        <m:r>
                          <a:rPr lang="en-US" sz="2200" i="1">
                            <a:solidFill>
                              <a:schemeClr val="accent2"/>
                            </a:solidFill>
                            <a:latin typeface="Cambria Math" panose="02040503050406030204" pitchFamily="18" charset="0"/>
                          </a:rPr>
                          <m:t>,</m:t>
                        </m:r>
                        <m:sSub>
                          <m:sSubPr>
                            <m:ctrlPr>
                              <a:rPr lang="en-US" sz="2200" i="1">
                                <a:solidFill>
                                  <a:schemeClr val="accent2"/>
                                </a:solidFill>
                                <a:latin typeface="Cambria Math" panose="02040503050406030204" pitchFamily="18" charset="0"/>
                              </a:rPr>
                            </m:ctrlPr>
                          </m:sSubPr>
                          <m:e>
                            <m:r>
                              <a:rPr lang="en-US" sz="2200" i="1">
                                <a:solidFill>
                                  <a:schemeClr val="accent2"/>
                                </a:solidFill>
                                <a:latin typeface="Cambria Math" panose="02040503050406030204" pitchFamily="18" charset="0"/>
                              </a:rPr>
                              <m:t>𝑦</m:t>
                            </m:r>
                          </m:e>
                          <m:sub>
                            <m:r>
                              <a:rPr lang="en-US" sz="2200" i="1">
                                <a:solidFill>
                                  <a:schemeClr val="accent2"/>
                                </a:solidFill>
                                <a:latin typeface="Cambria Math" panose="02040503050406030204" pitchFamily="18" charset="0"/>
                              </a:rPr>
                              <m:t>𝑡</m:t>
                            </m:r>
                          </m:sub>
                        </m:sSub>
                      </m:e>
                    </m:d>
                    <m:r>
                      <a:rPr lang="en-US" sz="2200" i="1">
                        <a:solidFill>
                          <a:schemeClr val="accent2"/>
                        </a:solidFill>
                        <a:latin typeface="Cambria Math" panose="02040503050406030204" pitchFamily="18" charset="0"/>
                      </a:rPr>
                      <m:t>∼</m:t>
                    </m:r>
                    <m:r>
                      <a:rPr lang="en-US" sz="2200" i="1">
                        <a:solidFill>
                          <a:schemeClr val="accent2"/>
                        </a:solidFill>
                        <a:latin typeface="Cambria Math" panose="02040503050406030204" pitchFamily="18" charset="0"/>
                      </a:rPr>
                      <m:t>𝐷</m:t>
                    </m:r>
                  </m:oMath>
                </a14:m>
                <a:r>
                  <a:rPr lang="en-US" sz="2200" dirty="0">
                    <a:solidFill>
                      <a:schemeClr val="accent2"/>
                    </a:solidFill>
                  </a:rPr>
                  <a:t> </a:t>
                </a:r>
                <a:endParaRPr lang="en-US" sz="2200" dirty="0"/>
              </a:p>
            </p:txBody>
          </p:sp>
        </mc:Choice>
        <mc:Fallback xmlns="">
          <p:sp>
            <p:nvSpPr>
              <p:cNvPr id="18" name="Rectangle 17">
                <a:extLst>
                  <a:ext uri="{FF2B5EF4-FFF2-40B4-BE49-F238E27FC236}">
                    <a16:creationId xmlns:a16="http://schemas.microsoft.com/office/drawing/2014/main" id="{96FD82C9-B099-364A-BFF6-FDC6CFE09612}"/>
                  </a:ext>
                </a:extLst>
              </p:cNvPr>
              <p:cNvSpPr>
                <a:spLocks noRot="1" noChangeAspect="1" noMove="1" noResize="1" noEditPoints="1" noAdjustHandles="1" noChangeArrowheads="1" noChangeShapeType="1" noTextEdit="1"/>
              </p:cNvSpPr>
              <p:nvPr/>
            </p:nvSpPr>
            <p:spPr>
              <a:xfrm>
                <a:off x="7572712" y="2880371"/>
                <a:ext cx="3766781" cy="430887"/>
              </a:xfrm>
              <a:prstGeom prst="rect">
                <a:avLst/>
              </a:prstGeom>
              <a:blipFill>
                <a:blip r:embed="rId7"/>
                <a:stretch>
                  <a:fillRect l="-2020" t="-11765" b="-2941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1A512060-80B8-AA46-8430-2BC98922D4E5}"/>
              </a:ext>
            </a:extLst>
          </p:cNvPr>
          <p:cNvSpPr txBox="1"/>
          <p:nvPr/>
        </p:nvSpPr>
        <p:spPr>
          <a:xfrm>
            <a:off x="8049126" y="3547586"/>
            <a:ext cx="2217672" cy="400110"/>
          </a:xfrm>
          <a:prstGeom prst="rect">
            <a:avLst/>
          </a:prstGeom>
          <a:noFill/>
        </p:spPr>
        <p:txBody>
          <a:bodyPr wrap="square">
            <a:spAutoFit/>
          </a:bodyPr>
          <a:lstStyle/>
          <a:p>
            <a:r>
              <a:rPr lang="en-US" sz="2000" dirty="0">
                <a:solidFill>
                  <a:schemeClr val="accent1"/>
                </a:solidFill>
                <a:latin typeface="Cambria Math" charset="0"/>
                <a:ea typeface="Cambria Math" charset="0"/>
                <a:cs typeface="Cambria Math" charset="0"/>
                <a:sym typeface="Wingdings"/>
              </a:rPr>
              <a:t>Emphasis on </a:t>
            </a:r>
            <a:r>
              <a:rPr lang="en-US" sz="2000" dirty="0" err="1">
                <a:solidFill>
                  <a:schemeClr val="accent1"/>
                </a:solidFill>
                <a:latin typeface="Cambria Math" charset="0"/>
                <a:ea typeface="Cambria Math" charset="0"/>
                <a:cs typeface="Cambria Math" charset="0"/>
                <a:sym typeface="Wingdings"/>
              </a:rPr>
              <a:t>i.i.d</a:t>
            </a:r>
            <a:endParaRPr lang="en-US" sz="2000" dirty="0">
              <a:solidFill>
                <a:schemeClr val="accent1"/>
              </a:solidFill>
            </a:endParaRPr>
          </a:p>
        </p:txBody>
      </p:sp>
      <p:sp>
        <p:nvSpPr>
          <p:cNvPr id="11" name="Freeform 10">
            <a:extLst>
              <a:ext uri="{FF2B5EF4-FFF2-40B4-BE49-F238E27FC236}">
                <a16:creationId xmlns:a16="http://schemas.microsoft.com/office/drawing/2014/main" id="{86C7B3AC-B695-354A-A3AA-D2E6431D8D9B}"/>
              </a:ext>
            </a:extLst>
          </p:cNvPr>
          <p:cNvSpPr/>
          <p:nvPr/>
        </p:nvSpPr>
        <p:spPr>
          <a:xfrm rot="17323305">
            <a:off x="10045909" y="3340427"/>
            <a:ext cx="614770" cy="412630"/>
          </a:xfrm>
          <a:custGeom>
            <a:avLst/>
            <a:gdLst>
              <a:gd name="connsiteX0" fmla="*/ 689538 w 689538"/>
              <a:gd name="connsiteY0" fmla="*/ 716198 h 716198"/>
              <a:gd name="connsiteX1" fmla="*/ 100602 w 689538"/>
              <a:gd name="connsiteY1" fmla="*/ 406232 h 716198"/>
              <a:gd name="connsiteX2" fmla="*/ 5092 w 689538"/>
              <a:gd name="connsiteY2" fmla="*/ 0 h 716198"/>
              <a:gd name="connsiteX0" fmla="*/ 685011 w 685011"/>
              <a:gd name="connsiteY0" fmla="*/ 716198 h 716198"/>
              <a:gd name="connsiteX1" fmla="*/ 212044 w 685011"/>
              <a:gd name="connsiteY1" fmla="*/ 470749 h 716198"/>
              <a:gd name="connsiteX2" fmla="*/ 565 w 685011"/>
              <a:gd name="connsiteY2" fmla="*/ 0 h 716198"/>
              <a:gd name="connsiteX0" fmla="*/ 685011 w 685011"/>
              <a:gd name="connsiteY0" fmla="*/ 716198 h 716198"/>
              <a:gd name="connsiteX1" fmla="*/ 212044 w 685011"/>
              <a:gd name="connsiteY1" fmla="*/ 470749 h 716198"/>
              <a:gd name="connsiteX2" fmla="*/ 565 w 685011"/>
              <a:gd name="connsiteY2" fmla="*/ 0 h 716198"/>
            </a:gdLst>
            <a:ahLst/>
            <a:cxnLst>
              <a:cxn ang="0">
                <a:pos x="connsiteX0" y="connsiteY0"/>
              </a:cxn>
              <a:cxn ang="0">
                <a:pos x="connsiteX1" y="connsiteY1"/>
              </a:cxn>
              <a:cxn ang="0">
                <a:pos x="connsiteX2" y="connsiteY2"/>
              </a:cxn>
            </a:cxnLst>
            <a:rect l="l" t="t" r="r" b="b"/>
            <a:pathLst>
              <a:path w="685011" h="716198">
                <a:moveTo>
                  <a:pt x="685011" y="716198"/>
                </a:moveTo>
                <a:cubicBezTo>
                  <a:pt x="429547" y="677081"/>
                  <a:pt x="326118" y="590115"/>
                  <a:pt x="212044" y="470749"/>
                </a:cubicBezTo>
                <a:cubicBezTo>
                  <a:pt x="97970" y="351383"/>
                  <a:pt x="-8717" y="143433"/>
                  <a:pt x="565" y="0"/>
                </a:cubicBezTo>
              </a:path>
            </a:pathLst>
          </a:custGeom>
          <a:noFill/>
          <a:ln w="22225">
            <a:solidFill>
              <a:schemeClr val="accent1"/>
            </a:solidFill>
            <a:head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B7027B15-9408-9093-3C78-8EB978C0772C}"/>
              </a:ext>
            </a:extLst>
          </p:cNvPr>
          <p:cNvGrpSpPr/>
          <p:nvPr/>
        </p:nvGrpSpPr>
        <p:grpSpPr>
          <a:xfrm>
            <a:off x="3943522" y="4617787"/>
            <a:ext cx="4962319" cy="1128396"/>
            <a:chOff x="2920305" y="3871135"/>
            <a:chExt cx="4962319" cy="1128396"/>
          </a:xfrm>
        </p:grpSpPr>
        <p:grpSp>
          <p:nvGrpSpPr>
            <p:cNvPr id="6" name="Group 5">
              <a:extLst>
                <a:ext uri="{FF2B5EF4-FFF2-40B4-BE49-F238E27FC236}">
                  <a16:creationId xmlns:a16="http://schemas.microsoft.com/office/drawing/2014/main" id="{70BF9E24-0002-C56E-9A5B-36197AC553C8}"/>
                </a:ext>
              </a:extLst>
            </p:cNvPr>
            <p:cNvGrpSpPr/>
            <p:nvPr/>
          </p:nvGrpSpPr>
          <p:grpSpPr>
            <a:xfrm>
              <a:off x="2920305" y="3894060"/>
              <a:ext cx="2066392" cy="1105471"/>
              <a:chOff x="1453604" y="5938225"/>
              <a:chExt cx="2304787" cy="585739"/>
            </a:xfrm>
          </p:grpSpPr>
          <p:sp>
            <p:nvSpPr>
              <p:cNvPr id="13" name="Rounded Rectangle 12">
                <a:extLst>
                  <a:ext uri="{FF2B5EF4-FFF2-40B4-BE49-F238E27FC236}">
                    <a16:creationId xmlns:a16="http://schemas.microsoft.com/office/drawing/2014/main" id="{1A0DEDEB-6DE3-2D7B-2605-F537E6D33649}"/>
                  </a:ext>
                </a:extLst>
              </p:cNvPr>
              <p:cNvSpPr/>
              <p:nvPr/>
            </p:nvSpPr>
            <p:spPr bwMode="auto">
              <a:xfrm>
                <a:off x="1474542" y="5938225"/>
                <a:ext cx="2283849" cy="58573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dirty="0">
                  <a:latin typeface="45 Helvetica Light" pitchFamily="-110" charset="0"/>
                  <a:ea typeface="Geneva" pitchFamily="-110" charset="-128"/>
                  <a:cs typeface="Geneva" pitchFamily="-110" charset="-128"/>
                </a:endParaRPr>
              </a:p>
            </p:txBody>
          </p:sp>
          <p:sp>
            <p:nvSpPr>
              <p:cNvPr id="14" name="TextBox 13">
                <a:extLst>
                  <a:ext uri="{FF2B5EF4-FFF2-40B4-BE49-F238E27FC236}">
                    <a16:creationId xmlns:a16="http://schemas.microsoft.com/office/drawing/2014/main" id="{B524EC7E-352F-3CAC-034A-3D29A338CA22}"/>
                  </a:ext>
                </a:extLst>
              </p:cNvPr>
              <p:cNvSpPr txBox="1"/>
              <p:nvPr/>
            </p:nvSpPr>
            <p:spPr>
              <a:xfrm>
                <a:off x="1453604" y="6096560"/>
                <a:ext cx="2283849" cy="342461"/>
              </a:xfrm>
              <a:prstGeom prst="rect">
                <a:avLst/>
              </a:prstGeom>
              <a:noFill/>
            </p:spPr>
            <p:txBody>
              <a:bodyPr wrap="square" rtlCol="0">
                <a:spAutoFit/>
              </a:bodyPr>
              <a:lstStyle/>
              <a:p>
                <a:pPr algn="ctr"/>
                <a:r>
                  <a:rPr lang="en-US" b="1" dirty="0">
                    <a:latin typeface="Cambria Math" charset="0"/>
                    <a:ea typeface="Cambria Math" charset="0"/>
                    <a:cs typeface="Cambria Math" charset="0"/>
                  </a:rPr>
                  <a:t>Learner’s loss</a:t>
                </a:r>
              </a:p>
              <a:p>
                <a:pPr algn="ctr"/>
                <a:r>
                  <a:rPr lang="en-US" b="1" dirty="0">
                    <a:latin typeface="Cambria Math" charset="0"/>
                    <a:ea typeface="Cambria Math" charset="0"/>
                    <a:cs typeface="Cambria Math" charset="0"/>
                  </a:rPr>
                  <a:t> </a:t>
                </a:r>
              </a:p>
            </p:txBody>
          </p:sp>
        </p:grpSp>
        <p:grpSp>
          <p:nvGrpSpPr>
            <p:cNvPr id="7" name="Group 6">
              <a:extLst>
                <a:ext uri="{FF2B5EF4-FFF2-40B4-BE49-F238E27FC236}">
                  <a16:creationId xmlns:a16="http://schemas.microsoft.com/office/drawing/2014/main" id="{845D9D64-F471-7901-9902-9A31AD34C3A6}"/>
                </a:ext>
              </a:extLst>
            </p:cNvPr>
            <p:cNvGrpSpPr/>
            <p:nvPr/>
          </p:nvGrpSpPr>
          <p:grpSpPr>
            <a:xfrm>
              <a:off x="5364149" y="3871135"/>
              <a:ext cx="2518475" cy="1105471"/>
              <a:chOff x="1183147" y="5926079"/>
              <a:chExt cx="2809026" cy="585739"/>
            </a:xfrm>
          </p:grpSpPr>
          <p:sp>
            <p:nvSpPr>
              <p:cNvPr id="8" name="Rounded Rectangle 7">
                <a:extLst>
                  <a:ext uri="{FF2B5EF4-FFF2-40B4-BE49-F238E27FC236}">
                    <a16:creationId xmlns:a16="http://schemas.microsoft.com/office/drawing/2014/main" id="{02F3804D-693A-969F-0A4B-9C932C13BF7F}"/>
                  </a:ext>
                </a:extLst>
              </p:cNvPr>
              <p:cNvSpPr/>
              <p:nvPr/>
            </p:nvSpPr>
            <p:spPr bwMode="auto">
              <a:xfrm>
                <a:off x="1183148" y="5926079"/>
                <a:ext cx="2809025" cy="585739"/>
              </a:xfrm>
              <a:prstGeom prst="roundRect">
                <a:avLst/>
              </a:prstGeom>
              <a:solidFill>
                <a:schemeClr val="bg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eaLnBrk="0" fontAlgn="base" hangingPunct="0">
                  <a:spcBef>
                    <a:spcPct val="0"/>
                  </a:spcBef>
                  <a:spcAft>
                    <a:spcPct val="0"/>
                  </a:spcAft>
                </a:pPr>
                <a:endParaRPr lang="en-US" sz="2400">
                  <a:latin typeface="45 Helvetica Light" pitchFamily="-110" charset="0"/>
                  <a:ea typeface="Geneva" pitchFamily="-110" charset="-128"/>
                  <a:cs typeface="Geneva" pitchFamily="-110" charset="-128"/>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6465984C-BCBE-CBB9-D13A-1EB1C838C34E}"/>
                      </a:ext>
                    </a:extLst>
                  </p:cNvPr>
                  <p:cNvSpPr txBox="1"/>
                  <p:nvPr/>
                </p:nvSpPr>
                <p:spPr>
                  <a:xfrm>
                    <a:off x="1183147" y="5997553"/>
                    <a:ext cx="2769291" cy="489231"/>
                  </a:xfrm>
                  <a:prstGeom prst="rect">
                    <a:avLst/>
                  </a:prstGeom>
                  <a:noFill/>
                </p:spPr>
                <p:txBody>
                  <a:bodyPr wrap="square" rtlCol="0">
                    <a:spAutoFit/>
                  </a:bodyPr>
                  <a:lstStyle/>
                  <a:p>
                    <a:pPr algn="ctr"/>
                    <a:r>
                      <a:rPr lang="en-US" b="1" dirty="0">
                        <a:latin typeface="Cambria Math" charset="0"/>
                        <a:ea typeface="Cambria Math" charset="0"/>
                        <a:cs typeface="Cambria Math" charset="0"/>
                      </a:rPr>
                      <a:t>Loss of best function </a:t>
                    </a:r>
                    <a14:m>
                      <m:oMath xmlns:m="http://schemas.openxmlformats.org/officeDocument/2006/math">
                        <m:sSup>
                          <m:sSupPr>
                            <m:ctrlPr>
                              <a:rPr lang="en-US" sz="1800" b="0" i="1" smtClean="0">
                                <a:solidFill>
                                  <a:schemeClr val="accent2"/>
                                </a:solidFill>
                                <a:latin typeface="Cambria Math" panose="02040503050406030204" pitchFamily="18" charset="0"/>
                              </a:rPr>
                            </m:ctrlPr>
                          </m:sSupPr>
                          <m:e>
                            <m:r>
                              <a:rPr lang="en-US" sz="1800" b="0" i="1" smtClean="0">
                                <a:solidFill>
                                  <a:schemeClr val="accent2"/>
                                </a:solidFill>
                                <a:latin typeface="Cambria Math" panose="02040503050406030204" pitchFamily="18" charset="0"/>
                              </a:rPr>
                              <m:t>h</m:t>
                            </m:r>
                          </m:e>
                          <m:sup>
                            <m:r>
                              <a:rPr lang="en-US" sz="1800" b="0" i="1" smtClean="0">
                                <a:solidFill>
                                  <a:schemeClr val="accent2"/>
                                </a:solidFill>
                                <a:latin typeface="Cambria Math" panose="02040503050406030204" pitchFamily="18" charset="0"/>
                              </a:rPr>
                              <m:t>∗</m:t>
                            </m:r>
                          </m:sup>
                        </m:sSup>
                      </m:oMath>
                    </a14:m>
                    <a:r>
                      <a:rPr lang="en-US" b="1" dirty="0">
                        <a:latin typeface="Cambria Math" charset="0"/>
                        <a:ea typeface="Cambria Math" charset="0"/>
                        <a:cs typeface="Cambria Math" charset="0"/>
                      </a:rPr>
                      <a:t> </a:t>
                    </a:r>
                  </a:p>
                  <a:p>
                    <a:pPr algn="ctr"/>
                    <a:r>
                      <a:rPr lang="en-US" b="1" dirty="0">
                        <a:latin typeface="Cambria Math" charset="0"/>
                        <a:ea typeface="Cambria Math" charset="0"/>
                        <a:cs typeface="Cambria Math" charset="0"/>
                      </a:rPr>
                      <a:t> in hindsight</a:t>
                    </a:r>
                  </a:p>
                  <a:p>
                    <a:pPr algn="ctr"/>
                    <a:endParaRPr lang="en-US" b="1" dirty="0">
                      <a:latin typeface="Cambria Math" charset="0"/>
                      <a:ea typeface="Cambria Math" charset="0"/>
                      <a:cs typeface="Cambria Math" charset="0"/>
                    </a:endParaRPr>
                  </a:p>
                </p:txBody>
              </p:sp>
            </mc:Choice>
            <mc:Fallback>
              <p:sp>
                <p:nvSpPr>
                  <p:cNvPr id="9" name="TextBox 8">
                    <a:extLst>
                      <a:ext uri="{FF2B5EF4-FFF2-40B4-BE49-F238E27FC236}">
                        <a16:creationId xmlns:a16="http://schemas.microsoft.com/office/drawing/2014/main" id="{6465984C-BCBE-CBB9-D13A-1EB1C838C34E}"/>
                      </a:ext>
                    </a:extLst>
                  </p:cNvPr>
                  <p:cNvSpPr txBox="1">
                    <a:spLocks noRot="1" noChangeAspect="1" noMove="1" noResize="1" noEditPoints="1" noAdjustHandles="1" noChangeArrowheads="1" noChangeShapeType="1" noTextEdit="1"/>
                  </p:cNvSpPr>
                  <p:nvPr/>
                </p:nvSpPr>
                <p:spPr>
                  <a:xfrm>
                    <a:off x="1183147" y="5997553"/>
                    <a:ext cx="2769291" cy="489231"/>
                  </a:xfrm>
                  <a:prstGeom prst="rect">
                    <a:avLst/>
                  </a:prstGeom>
                  <a:blipFill>
                    <a:blip r:embed="rId8"/>
                    <a:stretch>
                      <a:fillRect l="-2041" t="-2740"/>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30922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nodeType="clickEffect">
                                  <p:stCondLst>
                                    <p:cond delay="0"/>
                                  </p:stCondLst>
                                  <p:childTnLst>
                                    <p:animMotion origin="layout" path="M -3.125E-6 4.44444E-6 L -0.00169 0.15671 " pathEditMode="relative" rAng="0" ptsTypes="AA">
                                      <p:cBhvr>
                                        <p:cTn id="46" dur="2000" fill="hold"/>
                                        <p:tgtEl>
                                          <p:spTgt spid="5"/>
                                        </p:tgtEl>
                                        <p:attrNameLst>
                                          <p:attrName>ppt_x</p:attrName>
                                          <p:attrName>ppt_y</p:attrName>
                                        </p:attrNameLst>
                                      </p:cBhvr>
                                      <p:rCtr x="-91" y="7824"/>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5"/>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8" grpId="0"/>
      <p:bldP spid="10" grpId="1"/>
      <p:bldP spid="11"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304A6-6C2B-1F4B-B3DC-F5F88AE74E88}"/>
              </a:ext>
            </a:extLst>
          </p:cNvPr>
          <p:cNvSpPr>
            <a:spLocks noGrp="1"/>
          </p:cNvSpPr>
          <p:nvPr>
            <p:ph type="title"/>
          </p:nvPr>
        </p:nvSpPr>
        <p:spPr>
          <a:xfrm>
            <a:off x="183483" y="20347"/>
            <a:ext cx="11369040" cy="894715"/>
          </a:xfrm>
        </p:spPr>
        <p:txBody>
          <a:bodyPr>
            <a:normAutofit/>
          </a:bodyPr>
          <a:lstStyle/>
          <a:p>
            <a:r>
              <a:rPr lang="en-US" dirty="0"/>
              <a:t>Example of the Multiple LP approach</a:t>
            </a:r>
          </a:p>
        </p:txBody>
      </p:sp>
      <p:grpSp>
        <p:nvGrpSpPr>
          <p:cNvPr id="51" name="Group 50">
            <a:extLst>
              <a:ext uri="{FF2B5EF4-FFF2-40B4-BE49-F238E27FC236}">
                <a16:creationId xmlns:a16="http://schemas.microsoft.com/office/drawing/2014/main" id="{0F4757B0-E52E-0249-8584-41D4415A9EF4}"/>
              </a:ext>
            </a:extLst>
          </p:cNvPr>
          <p:cNvGrpSpPr/>
          <p:nvPr/>
        </p:nvGrpSpPr>
        <p:grpSpPr>
          <a:xfrm>
            <a:off x="5960251" y="3841835"/>
            <a:ext cx="2707185" cy="2801997"/>
            <a:chOff x="289384" y="2006119"/>
            <a:chExt cx="2707185" cy="2801997"/>
          </a:xfrm>
        </p:grpSpPr>
        <p:sp>
          <p:nvSpPr>
            <p:cNvPr id="52" name="Right Triangle 51">
              <a:extLst>
                <a:ext uri="{FF2B5EF4-FFF2-40B4-BE49-F238E27FC236}">
                  <a16:creationId xmlns:a16="http://schemas.microsoft.com/office/drawing/2014/main" id="{6C28ABBE-2182-C846-87DA-6340201A13BE}"/>
                </a:ext>
              </a:extLst>
            </p:cNvPr>
            <p:cNvSpPr/>
            <p:nvPr/>
          </p:nvSpPr>
          <p:spPr bwMode="auto">
            <a:xfrm>
              <a:off x="623347" y="2294481"/>
              <a:ext cx="2191537" cy="2191537"/>
            </a:xfrm>
            <a:prstGeom prst="rtTriangle">
              <a:avLst/>
            </a:prstGeom>
            <a:solidFill>
              <a:schemeClr val="bg2">
                <a:lumMod val="20000"/>
                <a:lumOff val="8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53" name="TextBox 52">
              <a:extLst>
                <a:ext uri="{FF2B5EF4-FFF2-40B4-BE49-F238E27FC236}">
                  <a16:creationId xmlns:a16="http://schemas.microsoft.com/office/drawing/2014/main" id="{07DF0BA0-D15C-D949-8C1A-DABDE13C9053}"/>
                </a:ext>
              </a:extLst>
            </p:cNvPr>
            <p:cNvSpPr txBox="1"/>
            <p:nvPr/>
          </p:nvSpPr>
          <p:spPr>
            <a:xfrm>
              <a:off x="614966" y="4484951"/>
              <a:ext cx="2362122" cy="323165"/>
            </a:xfrm>
            <a:prstGeom prst="rect">
              <a:avLst/>
            </a:prstGeom>
            <a:noFill/>
          </p:spPr>
          <p:txBody>
            <a:bodyPr wrap="none" rtlCol="0">
              <a:spAutoFit/>
            </a:bodyPr>
            <a:lstStyle/>
            <a:p>
              <a:r>
                <a:rPr lang="en-US" sz="1500" dirty="0">
                  <a:latin typeface="Cambria Math" charset="0"/>
                  <a:ea typeface="Cambria Math" charset="0"/>
                  <a:cs typeface="Cambria Math" charset="0"/>
                </a:rPr>
                <a:t>Strategy 2: Protect </a:t>
              </a:r>
              <a:r>
                <a:rPr lang="en-US" sz="1500" b="0" dirty="0">
                  <a:latin typeface="Cambria Math" charset="0"/>
                  <a:ea typeface="Cambria Math" charset="0"/>
                  <a:cs typeface="Cambria Math" charset="0"/>
                </a:rPr>
                <a:t>gorillas</a:t>
              </a:r>
            </a:p>
          </p:txBody>
        </p:sp>
        <p:cxnSp>
          <p:nvCxnSpPr>
            <p:cNvPr id="54" name="Straight Arrow Connector 53">
              <a:extLst>
                <a:ext uri="{FF2B5EF4-FFF2-40B4-BE49-F238E27FC236}">
                  <a16:creationId xmlns:a16="http://schemas.microsoft.com/office/drawing/2014/main" id="{4CA511A6-200F-3C4B-896E-AE50186D9F71}"/>
                </a:ext>
              </a:extLst>
            </p:cNvPr>
            <p:cNvCxnSpPr>
              <a:stCxn id="52" idx="2"/>
            </p:cNvCxnSpPr>
            <p:nvPr/>
          </p:nvCxnSpPr>
          <p:spPr bwMode="auto">
            <a:xfrm flipV="1">
              <a:off x="623347" y="2114426"/>
              <a:ext cx="0" cy="23715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55" name="Straight Arrow Connector 54">
              <a:extLst>
                <a:ext uri="{FF2B5EF4-FFF2-40B4-BE49-F238E27FC236}">
                  <a16:creationId xmlns:a16="http://schemas.microsoft.com/office/drawing/2014/main" id="{8BA24727-DAEB-034F-8D51-364902F1E53C}"/>
                </a:ext>
              </a:extLst>
            </p:cNvPr>
            <p:cNvCxnSpPr>
              <a:stCxn id="52" idx="2"/>
            </p:cNvCxnSpPr>
            <p:nvPr/>
          </p:nvCxnSpPr>
          <p:spPr bwMode="auto">
            <a:xfrm>
              <a:off x="623347" y="4486018"/>
              <a:ext cx="2373222"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56" name="TextBox 55">
              <a:extLst>
                <a:ext uri="{FF2B5EF4-FFF2-40B4-BE49-F238E27FC236}">
                  <a16:creationId xmlns:a16="http://schemas.microsoft.com/office/drawing/2014/main" id="{D791B0FF-40C7-DB4B-B233-A0DBF1626695}"/>
                </a:ext>
              </a:extLst>
            </p:cNvPr>
            <p:cNvSpPr txBox="1"/>
            <p:nvPr/>
          </p:nvSpPr>
          <p:spPr>
            <a:xfrm rot="16200000">
              <a:off x="-826274" y="3121777"/>
              <a:ext cx="2554482" cy="323165"/>
            </a:xfrm>
            <a:prstGeom prst="rect">
              <a:avLst/>
            </a:prstGeom>
            <a:noFill/>
          </p:spPr>
          <p:txBody>
            <a:bodyPr wrap="none" rtlCol="0">
              <a:spAutoFit/>
            </a:bodyPr>
            <a:lstStyle/>
            <a:p>
              <a:r>
                <a:rPr lang="en-US" sz="1500" b="0" dirty="0">
                  <a:latin typeface="Cambria Math" charset="0"/>
                  <a:ea typeface="Cambria Math" charset="0"/>
                  <a:cs typeface="Cambria Math" charset="0"/>
                </a:rPr>
                <a:t>Strategy 1: Protect elephants</a:t>
              </a:r>
            </a:p>
          </p:txBody>
        </p:sp>
      </p:grpSp>
      <p:grpSp>
        <p:nvGrpSpPr>
          <p:cNvPr id="57" name="Group 56">
            <a:extLst>
              <a:ext uri="{FF2B5EF4-FFF2-40B4-BE49-F238E27FC236}">
                <a16:creationId xmlns:a16="http://schemas.microsoft.com/office/drawing/2014/main" id="{0D8DEE8B-4731-994C-AD40-CDE6B17A16DF}"/>
              </a:ext>
            </a:extLst>
          </p:cNvPr>
          <p:cNvGrpSpPr/>
          <p:nvPr/>
        </p:nvGrpSpPr>
        <p:grpSpPr>
          <a:xfrm>
            <a:off x="7041864" y="3464383"/>
            <a:ext cx="2031967" cy="730488"/>
            <a:chOff x="1370997" y="1628667"/>
            <a:chExt cx="2031967" cy="730488"/>
          </a:xfrm>
        </p:grpSpPr>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AFC9B7D6-CE04-B342-8EF2-AB6C332CC7D0}"/>
                    </a:ext>
                  </a:extLst>
                </p:cNvPr>
                <p:cNvSpPr/>
                <p:nvPr/>
              </p:nvSpPr>
              <p:spPr>
                <a:xfrm>
                  <a:off x="1526153" y="1989823"/>
                  <a:ext cx="16827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033BFF"/>
                                    </a:solidFill>
                                    <a:latin typeface="Cambria Math" charset="0"/>
                                    <a:ea typeface="Cambria Math" charset="0"/>
                                    <a:cs typeface="Cambria Math" charset="0"/>
                                  </a:rPr>
                                  <m:t>1</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26153" y="1989823"/>
                  <a:ext cx="1682705" cy="369332"/>
                </a:xfrm>
                <a:prstGeom prst="rect">
                  <a:avLst/>
                </a:prstGeom>
                <a:blipFill rotWithShape="0">
                  <a:blip r:embed="rId13"/>
                  <a:stretch>
                    <a:fillRect t="-95082" b="-121311"/>
                  </a:stretch>
                </a:blipFill>
              </p:spPr>
              <p:txBody>
                <a:bodyPr/>
                <a:lstStyle/>
                <a:p>
                  <a:r>
                    <a:rPr lang="en-US">
                      <a:noFill/>
                    </a:rPr>
                    <a:t> </a:t>
                  </a:r>
                </a:p>
              </p:txBody>
            </p:sp>
          </mc:Fallback>
        </mc:AlternateContent>
        <p:sp>
          <p:nvSpPr>
            <p:cNvPr id="59" name="Rectangle 58">
              <a:extLst>
                <a:ext uri="{FF2B5EF4-FFF2-40B4-BE49-F238E27FC236}">
                  <a16:creationId xmlns:a16="http://schemas.microsoft.com/office/drawing/2014/main" id="{9F468F3F-4CFA-4041-8649-1D412DD9B614}"/>
                </a:ext>
              </a:extLst>
            </p:cNvPr>
            <p:cNvSpPr/>
            <p:nvPr/>
          </p:nvSpPr>
          <p:spPr>
            <a:xfrm>
              <a:off x="1370997" y="1628667"/>
              <a:ext cx="2031967" cy="369332"/>
            </a:xfrm>
            <a:prstGeom prst="rect">
              <a:avLst/>
            </a:prstGeom>
          </p:spPr>
          <p:txBody>
            <a:bodyPr wrap="none">
              <a:spAutoFit/>
            </a:bodyPr>
            <a:lstStyle/>
            <a:p>
              <a:r>
                <a:rPr lang="en-US" dirty="0">
                  <a:solidFill>
                    <a:srgbClr val="033AFF"/>
                  </a:solidFill>
                  <a:latin typeface="Cambria Math" charset="0"/>
                  <a:ea typeface="Cambria Math" charset="0"/>
                  <a:cs typeface="Cambria Math" charset="0"/>
                </a:rPr>
                <a:t>Objective function:</a:t>
              </a:r>
            </a:p>
          </p:txBody>
        </p:sp>
        <p:pic>
          <p:nvPicPr>
            <p:cNvPr id="60" name="Picture 59">
              <a:extLst>
                <a:ext uri="{FF2B5EF4-FFF2-40B4-BE49-F238E27FC236}">
                  <a16:creationId xmlns:a16="http://schemas.microsoft.com/office/drawing/2014/main" id="{422E77F9-6B2B-BF4F-9868-D5585BEF5113}"/>
                </a:ext>
              </a:extLst>
            </p:cNvPr>
            <p:cNvPicPr>
              <a:picLocks noChangeAspect="1"/>
            </p:cNvPicPr>
            <p:nvPr/>
          </p:nvPicPr>
          <p:blipFill>
            <a:blip r:embed="rId14"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2553902" y="2054079"/>
              <a:ext cx="348785" cy="272105"/>
            </a:xfrm>
            <a:prstGeom prst="rect">
              <a:avLst/>
            </a:prstGeom>
            <a:effectLst>
              <a:glow rad="12700">
                <a:schemeClr val="bg1"/>
              </a:glow>
            </a:effectLst>
          </p:spPr>
        </p:pic>
      </p:grpSp>
      <p:grpSp>
        <p:nvGrpSpPr>
          <p:cNvPr id="61" name="Group 60">
            <a:extLst>
              <a:ext uri="{FF2B5EF4-FFF2-40B4-BE49-F238E27FC236}">
                <a16:creationId xmlns:a16="http://schemas.microsoft.com/office/drawing/2014/main" id="{89F13719-0A69-134F-818E-DD99E4E9FC2C}"/>
              </a:ext>
            </a:extLst>
          </p:cNvPr>
          <p:cNvGrpSpPr/>
          <p:nvPr/>
        </p:nvGrpSpPr>
        <p:grpSpPr>
          <a:xfrm>
            <a:off x="7737013" y="4900217"/>
            <a:ext cx="3337260" cy="724031"/>
            <a:chOff x="2066146" y="3064501"/>
            <a:chExt cx="3337260" cy="724031"/>
          </a:xfrm>
        </p:grpSpPr>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6700BB7C-A101-164F-BC95-800412DE275C}"/>
                    </a:ext>
                  </a:extLst>
                </p:cNvPr>
                <p:cNvSpPr/>
                <p:nvPr/>
              </p:nvSpPr>
              <p:spPr>
                <a:xfrm>
                  <a:off x="2066146" y="3419200"/>
                  <a:ext cx="33372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C00000"/>
                                    </a:solidFill>
                                    <a:latin typeface="Cambria Math" charset="0"/>
                                    <a:ea typeface="Cambria Math" charset="0"/>
                                    <a:cs typeface="Cambria Math" charset="0"/>
                                  </a:rPr>
                                  <m:t>2</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C00000"/>
                                    </a:solidFill>
                                    <a:latin typeface="Cambria Math" charset="0"/>
                                    <a:ea typeface="Cambria Math" charset="0"/>
                                    <a:cs typeface="Cambria Math" charset="0"/>
                                  </a:rPr>
                                  <m:t>2</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66146" y="3419200"/>
                  <a:ext cx="3337260" cy="369332"/>
                </a:xfrm>
                <a:prstGeom prst="rect">
                  <a:avLst/>
                </a:prstGeom>
                <a:blipFill rotWithShape="0">
                  <a:blip r:embed="rId16"/>
                  <a:stretch>
                    <a:fillRect b="-13333"/>
                  </a:stretch>
                </a:blipFill>
              </p:spPr>
              <p:txBody>
                <a:bodyPr/>
                <a:lstStyle/>
                <a:p>
                  <a:r>
                    <a:rPr lang="en-US">
                      <a:noFill/>
                    </a:rPr>
                    <a:t> </a:t>
                  </a:r>
                </a:p>
              </p:txBody>
            </p:sp>
          </mc:Fallback>
        </mc:AlternateContent>
        <p:pic>
          <p:nvPicPr>
            <p:cNvPr id="63" name="Picture 62">
              <a:extLst>
                <a:ext uri="{FF2B5EF4-FFF2-40B4-BE49-F238E27FC236}">
                  <a16:creationId xmlns:a16="http://schemas.microsoft.com/office/drawing/2014/main" id="{14207430-519D-F446-8318-4216D2389783}"/>
                </a:ext>
              </a:extLst>
            </p:cNvPr>
            <p:cNvPicPr>
              <a:picLocks noChangeAspect="1"/>
            </p:cNvPicPr>
            <p:nvPr/>
          </p:nvPicPr>
          <p:blipFill>
            <a:blip r:embed="rId17"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4761655" y="3497872"/>
              <a:ext cx="317077" cy="247368"/>
            </a:xfrm>
            <a:prstGeom prst="rect">
              <a:avLst/>
            </a:prstGeom>
            <a:effectLst>
              <a:glow>
                <a:schemeClr val="bg1">
                  <a:alpha val="40000"/>
                </a:schemeClr>
              </a:glow>
            </a:effectLst>
          </p:spPr>
        </p:pic>
        <p:pic>
          <p:nvPicPr>
            <p:cNvPr id="64" name="Picture 63">
              <a:extLst>
                <a:ext uri="{FF2B5EF4-FFF2-40B4-BE49-F238E27FC236}">
                  <a16:creationId xmlns:a16="http://schemas.microsoft.com/office/drawing/2014/main" id="{BCFB5363-F030-0E48-8050-5ACFC5E75CE5}"/>
                </a:ext>
              </a:extLst>
            </p:cNvPr>
            <p:cNvPicPr>
              <a:picLocks noChangeAspect="1"/>
            </p:cNvPicPr>
            <p:nvPr/>
          </p:nvPicPr>
          <p:blipFill>
            <a:blip r:embed="rId18" cstate="print">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3078794" y="3402018"/>
              <a:ext cx="307982" cy="307982"/>
            </a:xfrm>
            <a:prstGeom prst="rect">
              <a:avLst/>
            </a:prstGeom>
            <a:effectLst>
              <a:glow>
                <a:schemeClr val="bg1">
                  <a:alpha val="40000"/>
                </a:schemeClr>
              </a:glow>
            </a:effectLst>
          </p:spPr>
        </p:pic>
        <p:sp>
          <p:nvSpPr>
            <p:cNvPr id="65" name="Rectangle 64">
              <a:extLst>
                <a:ext uri="{FF2B5EF4-FFF2-40B4-BE49-F238E27FC236}">
                  <a16:creationId xmlns:a16="http://schemas.microsoft.com/office/drawing/2014/main" id="{EE9D6595-82B1-AF4C-BC0B-2DFE4C3696F5}"/>
                </a:ext>
              </a:extLst>
            </p:cNvPr>
            <p:cNvSpPr/>
            <p:nvPr/>
          </p:nvSpPr>
          <p:spPr>
            <a:xfrm>
              <a:off x="2630437" y="3064501"/>
              <a:ext cx="1378198" cy="369332"/>
            </a:xfrm>
            <a:prstGeom prst="rect">
              <a:avLst/>
            </a:prstGeom>
          </p:spPr>
          <p:txBody>
            <a:bodyPr wrap="none">
              <a:spAutoFit/>
            </a:bodyPr>
            <a:lstStyle/>
            <a:p>
              <a:r>
                <a:rPr lang="en-US" dirty="0">
                  <a:solidFill>
                    <a:srgbClr val="C00000"/>
                  </a:solidFill>
                  <a:latin typeface="Cambria Math" charset="0"/>
                  <a:ea typeface="Cambria Math" charset="0"/>
                  <a:cs typeface="Cambria Math" charset="0"/>
                </a:rPr>
                <a:t>Constraints:</a:t>
              </a:r>
            </a:p>
          </p:txBody>
        </p:sp>
      </p:grpSp>
      <p:sp>
        <p:nvSpPr>
          <p:cNvPr id="66" name="Rectangle 65">
            <a:extLst>
              <a:ext uri="{FF2B5EF4-FFF2-40B4-BE49-F238E27FC236}">
                <a16:creationId xmlns:a16="http://schemas.microsoft.com/office/drawing/2014/main" id="{A56DA48D-7E1C-D141-B3FC-2B28F09C8943}"/>
              </a:ext>
            </a:extLst>
          </p:cNvPr>
          <p:cNvSpPr/>
          <p:nvPr/>
        </p:nvSpPr>
        <p:spPr>
          <a:xfrm>
            <a:off x="6860321" y="856673"/>
            <a:ext cx="1970924" cy="430887"/>
          </a:xfrm>
          <a:prstGeom prst="rect">
            <a:avLst/>
          </a:prstGeom>
        </p:spPr>
        <p:txBody>
          <a:bodyPr wrap="none">
            <a:spAutoFit/>
          </a:bodyPr>
          <a:lstStyle/>
          <a:p>
            <a:r>
              <a:rPr lang="en-US" sz="2200" b="1" dirty="0">
                <a:latin typeface="Cambria Math" charset="0"/>
                <a:ea typeface="Cambria Math" charset="0"/>
                <a:cs typeface="Cambria Math" charset="0"/>
              </a:rPr>
              <a:t>Known payoffs</a:t>
            </a:r>
          </a:p>
        </p:txBody>
      </p:sp>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B20AC19A-311E-0149-ACD9-B84B006B2D6C}"/>
                  </a:ext>
                </a:extLst>
              </p:cNvPr>
              <p:cNvSpPr/>
              <p:nvPr/>
            </p:nvSpPr>
            <p:spPr>
              <a:xfrm>
                <a:off x="5115341" y="1312518"/>
                <a:ext cx="6358985" cy="1387175"/>
              </a:xfrm>
              <a:prstGeom prst="rect">
                <a:avLst/>
              </a:prstGeom>
            </p:spPr>
            <p:txBody>
              <a:bodyPr wrap="square">
                <a:spAutoFit/>
              </a:bodyPr>
              <a:lstStyle/>
              <a:p>
                <a:r>
                  <a:rPr lang="en-US" sz="2400" dirty="0">
                    <a:latin typeface="Cambria Math" charset="0"/>
                    <a:ea typeface="Cambria Math" charset="0"/>
                    <a:cs typeface="Cambria Math" charset="0"/>
                  </a:rPr>
                  <a:t>Solve multiple LPs. Convex polytope</a:t>
                </a:r>
              </a:p>
              <a:p>
                <a:pPr/>
                <a14:m>
                  <m:oMathPara xmlns:m="http://schemas.openxmlformats.org/officeDocument/2006/math">
                    <m:oMathParaPr>
                      <m:jc m:val="centerGroup"/>
                    </m:oMathParaPr>
                    <m:oMath xmlns:m="http://schemas.openxmlformats.org/officeDocument/2006/math">
                      <m:sSub>
                        <m:sSubPr>
                          <m:ctrlPr>
                            <a:rPr lang="en-US" sz="2400" i="1" smtClean="0">
                              <a:solidFill>
                                <a:schemeClr val="tx1"/>
                              </a:solidFill>
                              <a:latin typeface="Cambria Math" panose="02040503050406030204" pitchFamily="18" charset="0"/>
                              <a:ea typeface="Cambria Math" charset="0"/>
                              <a:cs typeface="Cambria Math" charset="0"/>
                            </a:rPr>
                          </m:ctrlPr>
                        </m:sSubPr>
                        <m:e>
                          <m:r>
                            <a:rPr lang="en-US" sz="2400" i="1">
                              <a:solidFill>
                                <a:schemeClr val="tx1"/>
                              </a:solidFill>
                              <a:latin typeface="Cambria Math" panose="02040503050406030204" pitchFamily="18" charset="0"/>
                              <a:ea typeface="Cambria Math" charset="0"/>
                              <a:cs typeface="Cambria Math" charset="0"/>
                            </a:rPr>
                            <m:t>𝑃</m:t>
                          </m:r>
                        </m:e>
                        <m:sub>
                          <m:r>
                            <a:rPr lang="en-US" sz="2400" i="1">
                              <a:solidFill>
                                <a:schemeClr val="tx1"/>
                              </a:solidFill>
                              <a:latin typeface="Cambria Math" panose="02040503050406030204" pitchFamily="18" charset="0"/>
                              <a:ea typeface="Cambria Math" charset="0"/>
                              <a:cs typeface="Cambria Math" charset="0"/>
                            </a:rPr>
                            <m:t>𝑦</m:t>
                          </m:r>
                        </m:sub>
                      </m:sSub>
                      <m:r>
                        <a:rPr lang="en-US" sz="2400" i="1">
                          <a:solidFill>
                            <a:schemeClr val="tx1"/>
                          </a:solidFill>
                          <a:latin typeface="Cambria Math" panose="02040503050406030204" pitchFamily="18" charset="0"/>
                          <a:ea typeface="Cambria Math" charset="0"/>
                          <a:cs typeface="Cambria Math" charset="0"/>
                        </a:rPr>
                        <m:t>=</m:t>
                      </m:r>
                      <m:d>
                        <m:dPr>
                          <m:begChr m:val="{"/>
                          <m:endChr m:val="}"/>
                          <m:ctrlPr>
                            <a:rPr lang="en-US" sz="2400" i="1">
                              <a:solidFill>
                                <a:schemeClr val="tx1"/>
                              </a:solidFill>
                              <a:latin typeface="Cambria Math" panose="02040503050406030204" pitchFamily="18" charset="0"/>
                              <a:ea typeface="Cambria Math" charset="0"/>
                            </a:rPr>
                          </m:ctrlPr>
                        </m:dPr>
                        <m:e>
                          <m:r>
                            <a:rPr lang="en-US" sz="2400" i="1">
                              <a:solidFill>
                                <a:schemeClr val="tx1"/>
                              </a:solidFill>
                              <a:latin typeface="Cambria Math" panose="02040503050406030204" pitchFamily="18" charset="0"/>
                              <a:ea typeface="Cambria Math" charset="0"/>
                            </a:rPr>
                            <m:t>𝑃</m:t>
                          </m:r>
                          <m:r>
                            <a:rPr lang="en-US" sz="2400" i="1">
                              <a:solidFill>
                                <a:schemeClr val="tx1"/>
                              </a:solidFill>
                              <a:latin typeface="Cambria Math" panose="02040503050406030204" pitchFamily="18" charset="0"/>
                              <a:ea typeface="Cambria Math" charset="0"/>
                            </a:rPr>
                            <m:t>∈</m:t>
                          </m:r>
                          <m:r>
                            <m:rPr>
                              <m:sty m:val="p"/>
                            </m:rPr>
                            <a:rPr lang="en-US" sz="2400">
                              <a:solidFill>
                                <a:schemeClr val="tx1"/>
                              </a:solidFill>
                              <a:latin typeface="Cambria Math" panose="02040503050406030204" pitchFamily="18" charset="0"/>
                              <a:ea typeface="Cambria Math" charset="0"/>
                            </a:rPr>
                            <m:t>Δ</m:t>
                          </m:r>
                          <m:d>
                            <m:dPr>
                              <m:ctrlPr>
                                <a:rPr lang="en-US" sz="2400" i="1">
                                  <a:solidFill>
                                    <a:schemeClr val="tx1"/>
                                  </a:solidFill>
                                  <a:latin typeface="Cambria Math" panose="02040503050406030204" pitchFamily="18" charset="0"/>
                                  <a:ea typeface="Cambria Math" charset="0"/>
                                </a:rPr>
                              </m:ctrlPr>
                            </m:dPr>
                            <m:e>
                              <m:r>
                                <a:rPr lang="en-US" sz="2400" i="1">
                                  <a:solidFill>
                                    <a:schemeClr val="tx1"/>
                                  </a:solidFill>
                                  <a:latin typeface="Cambria Math" panose="02040503050406030204" pitchFamily="18" charset="0"/>
                                  <a:ea typeface="Cambria Math" charset="0"/>
                                </a:rPr>
                                <m:t>𝑋</m:t>
                              </m:r>
                            </m:e>
                          </m:d>
                          <m:r>
                            <a:rPr lang="en-US" sz="2400" i="1">
                              <a:solidFill>
                                <a:schemeClr val="tx1"/>
                              </a:solidFill>
                              <a:latin typeface="Cambria Math" panose="02040503050406030204" pitchFamily="18" charset="0"/>
                              <a:ea typeface="Cambria Math" charset="0"/>
                            </a:rPr>
                            <m:t> |</m:t>
                          </m:r>
                          <m:r>
                            <a:rPr lang="en-US" sz="2400" b="0" i="1" smtClean="0">
                              <a:solidFill>
                                <a:schemeClr val="tx1"/>
                              </a:solidFill>
                              <a:latin typeface="Cambria Math" panose="02040503050406030204" pitchFamily="18" charset="0"/>
                              <a:ea typeface="Cambria Math" charset="0"/>
                            </a:rPr>
                            <m:t>  </m:t>
                          </m:r>
                          <m:r>
                            <a:rPr lang="en-US" sz="2400" i="1" smtClean="0">
                              <a:solidFill>
                                <a:schemeClr val="accent1"/>
                              </a:solidFill>
                              <a:latin typeface="Cambria Math" panose="02040503050406030204" pitchFamily="18" charset="0"/>
                              <a:ea typeface="Cambria Math" charset="0"/>
                              <a:cs typeface="Cambria Math" charset="0"/>
                            </a:rPr>
                            <m:t>𝐵𝑅</m:t>
                          </m:r>
                          <m:d>
                            <m:dPr>
                              <m:ctrlPr>
                                <a:rPr lang="en-US" sz="2400" i="1">
                                  <a:solidFill>
                                    <a:schemeClr val="accent1"/>
                                  </a:solidFill>
                                  <a:latin typeface="Cambria Math" panose="02040503050406030204" pitchFamily="18" charset="0"/>
                                  <a:ea typeface="Cambria Math" charset="0"/>
                                  <a:cs typeface="Cambria Math" charset="0"/>
                                </a:rPr>
                              </m:ctrlPr>
                            </m:dPr>
                            <m:e>
                              <m:r>
                                <a:rPr lang="en-US" sz="2400" i="1">
                                  <a:solidFill>
                                    <a:schemeClr val="accent1"/>
                                  </a:solidFill>
                                  <a:latin typeface="Cambria Math" panose="02040503050406030204" pitchFamily="18" charset="0"/>
                                  <a:ea typeface="Cambria Math" charset="0"/>
                                  <a:cs typeface="Cambria Math" charset="0"/>
                                </a:rPr>
                                <m:t>𝑃</m:t>
                              </m:r>
                            </m:e>
                          </m:d>
                          <m:r>
                            <a:rPr lang="en-US"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𝑦</m:t>
                          </m:r>
                        </m:e>
                      </m:d>
                    </m:oMath>
                  </m:oMathPara>
                </a14:m>
                <a:endParaRPr lang="en-US" sz="2400" dirty="0">
                  <a:solidFill>
                    <a:schemeClr val="tx1"/>
                  </a:solidFill>
                </a:endParaRPr>
              </a:p>
              <a:p>
                <a:r>
                  <a:rPr lang="en-US" sz="2400" dirty="0"/>
                  <a:t>Compute </a:t>
                </a:r>
                <a14:m>
                  <m:oMath xmlns:m="http://schemas.openxmlformats.org/officeDocument/2006/math">
                    <m:func>
                      <m:funcPr>
                        <m:ctrlPr>
                          <a:rPr lang="en-US" sz="2400" b="0" i="1" smtClean="0">
                            <a:latin typeface="Cambria Math" panose="02040503050406030204" pitchFamily="18" charset="0"/>
                            <a:ea typeface="Cambria Math" charset="0"/>
                          </a:rPr>
                        </m:ctrlPr>
                      </m:funcPr>
                      <m:fName>
                        <m:limLow>
                          <m:limLowPr>
                            <m:ctrlPr>
                              <a:rPr lang="en-US" sz="2400" b="0" i="1" smtClean="0">
                                <a:latin typeface="Cambria Math" panose="02040503050406030204" pitchFamily="18" charset="0"/>
                                <a:ea typeface="Cambria Math" charset="0"/>
                              </a:rPr>
                            </m:ctrlPr>
                          </m:limLowPr>
                          <m:e>
                            <m:r>
                              <m:rPr>
                                <m:sty m:val="p"/>
                              </m:rPr>
                              <a:rPr lang="en-US" sz="2400" b="0" i="0" smtClean="0">
                                <a:latin typeface="Cambria Math" panose="02040503050406030204" pitchFamily="18" charset="0"/>
                                <a:ea typeface="Cambria Math" charset="0"/>
                              </a:rPr>
                              <m:t>max</m:t>
                            </m:r>
                          </m:e>
                          <m:lim>
                            <m:r>
                              <a:rPr lang="en-US" sz="2400" b="0" i="1" smtClean="0">
                                <a:latin typeface="Cambria Math" panose="02040503050406030204" pitchFamily="18" charset="0"/>
                                <a:ea typeface="Cambria Math" charset="0"/>
                              </a:rPr>
                              <m:t>𝑌</m:t>
                            </m:r>
                          </m:lim>
                        </m:limLow>
                      </m:fName>
                      <m:e>
                        <m:func>
                          <m:funcPr>
                            <m:ctrlPr>
                              <a:rPr lang="en-US" sz="2400" b="0" i="1" smtClean="0">
                                <a:latin typeface="Cambria Math" panose="02040503050406030204" pitchFamily="18" charset="0"/>
                                <a:ea typeface="Cambria Math" charset="0"/>
                              </a:rPr>
                            </m:ctrlPr>
                          </m:funcPr>
                          <m:fName>
                            <m:limLow>
                              <m:limLowPr>
                                <m:ctrlPr>
                                  <a:rPr lang="en-US" sz="2400" b="0" i="1" smtClean="0">
                                    <a:latin typeface="Cambria Math" panose="02040503050406030204" pitchFamily="18" charset="0"/>
                                    <a:ea typeface="Cambria Math" charset="0"/>
                                  </a:rPr>
                                </m:ctrlPr>
                              </m:limLowPr>
                              <m:e>
                                <m:r>
                                  <m:rPr>
                                    <m:sty m:val="p"/>
                                  </m:rPr>
                                  <a:rPr lang="en-US" sz="2400" b="0" i="0" smtClean="0">
                                    <a:latin typeface="Cambria Math" panose="02040503050406030204" pitchFamily="18" charset="0"/>
                                    <a:ea typeface="Cambria Math" charset="0"/>
                                  </a:rPr>
                                  <m:t>max</m:t>
                                </m:r>
                              </m:e>
                              <m:lim>
                                <m:r>
                                  <a:rPr lang="en-US" sz="2400" b="0" i="1" smtClean="0">
                                    <a:latin typeface="Cambria Math" panose="02040503050406030204" pitchFamily="18" charset="0"/>
                                    <a:ea typeface="Cambria Math" charset="0"/>
                                  </a:rPr>
                                  <m:t>𝑃</m:t>
                                </m:r>
                                <m:r>
                                  <a:rPr lang="en-US" sz="2400" b="0" i="1" smtClean="0">
                                    <a:latin typeface="Cambria Math" panose="02040503050406030204" pitchFamily="18" charset="0"/>
                                    <a:ea typeface="Cambria Math" charset="0"/>
                                  </a:rPr>
                                  <m:t>∈</m:t>
                                </m:r>
                                <m:sSub>
                                  <m:sSubPr>
                                    <m:ctrlPr>
                                      <a:rPr lang="en-US" sz="2400" b="0" i="1" smtClean="0">
                                        <a:latin typeface="Cambria Math" panose="02040503050406030204" pitchFamily="18" charset="0"/>
                                        <a:ea typeface="Cambria Math" charset="0"/>
                                      </a:rPr>
                                    </m:ctrlPr>
                                  </m:sSubPr>
                                  <m:e>
                                    <m:r>
                                      <a:rPr lang="en-US" sz="2400" b="0" i="1" smtClean="0">
                                        <a:latin typeface="Cambria Math" panose="02040503050406030204" pitchFamily="18" charset="0"/>
                                        <a:ea typeface="Cambria Math" charset="0"/>
                                      </a:rPr>
                                      <m:t>𝑃</m:t>
                                    </m:r>
                                  </m:e>
                                  <m:sub>
                                    <m:r>
                                      <a:rPr lang="en-US" sz="2400" b="0" i="1" smtClean="0">
                                        <a:latin typeface="Cambria Math" panose="02040503050406030204" pitchFamily="18" charset="0"/>
                                        <a:ea typeface="Cambria Math" charset="0"/>
                                      </a:rPr>
                                      <m:t>𝑌</m:t>
                                    </m:r>
                                  </m:sub>
                                </m:sSub>
                              </m:lim>
                            </m:limLow>
                          </m:fName>
                          <m:e>
                            <m:sSub>
                              <m:sSubPr>
                                <m:ctrlPr>
                                  <a:rPr lang="en-US" sz="2400" b="0" i="1" smtClean="0">
                                    <a:solidFill>
                                      <a:schemeClr val="accent2"/>
                                    </a:solidFill>
                                    <a:latin typeface="Cambria Math" panose="02040503050406030204" pitchFamily="18" charset="0"/>
                                    <a:ea typeface="Cambria Math" charset="0"/>
                                  </a:rPr>
                                </m:ctrlPr>
                              </m:sSubPr>
                              <m:e>
                                <m:r>
                                  <a:rPr lang="en-US" sz="2400" b="0" i="1" smtClean="0">
                                    <a:solidFill>
                                      <a:schemeClr val="accent2"/>
                                    </a:solidFill>
                                    <a:latin typeface="Cambria Math" panose="02040503050406030204" pitchFamily="18" charset="0"/>
                                    <a:ea typeface="Cambria Math" charset="0"/>
                                  </a:rPr>
                                  <m:t>𝑈</m:t>
                                </m:r>
                              </m:e>
                              <m:sub>
                                <m:r>
                                  <a:rPr lang="en-US" sz="2400" b="0" i="1" smtClean="0">
                                    <a:solidFill>
                                      <a:schemeClr val="accent2"/>
                                    </a:solidFill>
                                    <a:latin typeface="Cambria Math" panose="02040503050406030204" pitchFamily="18" charset="0"/>
                                    <a:ea typeface="Cambria Math" charset="0"/>
                                  </a:rPr>
                                  <m:t>1</m:t>
                                </m:r>
                              </m:sub>
                            </m:sSub>
                            <m:r>
                              <a:rPr lang="en-US" sz="2400" b="0" i="1" smtClean="0">
                                <a:latin typeface="Cambria Math" panose="02040503050406030204" pitchFamily="18" charset="0"/>
                                <a:ea typeface="Cambria Math" charset="0"/>
                              </a:rPr>
                              <m:t>(</m:t>
                            </m:r>
                            <m:r>
                              <a:rPr lang="en-US" sz="2400" b="0" i="1" smtClean="0">
                                <a:latin typeface="Cambria Math" panose="02040503050406030204" pitchFamily="18" charset="0"/>
                                <a:ea typeface="Cambria Math" charset="0"/>
                              </a:rPr>
                              <m:t>𝑃</m:t>
                            </m:r>
                            <m:r>
                              <a:rPr lang="en-US" sz="2400" b="0" i="1" smtClean="0">
                                <a:latin typeface="Cambria Math" panose="02040503050406030204" pitchFamily="18" charset="0"/>
                                <a:ea typeface="Cambria Math" charset="0"/>
                              </a:rPr>
                              <m:t>, </m:t>
                            </m:r>
                            <m:r>
                              <a:rPr lang="en-US" sz="2400" b="0" i="1" smtClean="0">
                                <a:latin typeface="Cambria Math" panose="02040503050406030204" pitchFamily="18" charset="0"/>
                                <a:ea typeface="Cambria Math" charset="0"/>
                              </a:rPr>
                              <m:t>𝑦</m:t>
                            </m:r>
                            <m:r>
                              <a:rPr lang="en-US" sz="2400" b="0" i="1" smtClean="0">
                                <a:latin typeface="Cambria Math" panose="02040503050406030204" pitchFamily="18" charset="0"/>
                                <a:ea typeface="Cambria Math" charset="0"/>
                              </a:rPr>
                              <m:t>)</m:t>
                            </m:r>
                          </m:e>
                        </m:func>
                      </m:e>
                    </m:func>
                  </m:oMath>
                </a14:m>
                <a:endParaRPr lang="en-US" sz="2400" dirty="0">
                  <a:solidFill>
                    <a:schemeClr val="tx1"/>
                  </a:solidFill>
                </a:endParaRPr>
              </a:p>
            </p:txBody>
          </p:sp>
        </mc:Choice>
        <mc:Fallback xmlns="">
          <p:sp>
            <p:nvSpPr>
              <p:cNvPr id="67" name="Rectangle 66">
                <a:extLst>
                  <a:ext uri="{FF2B5EF4-FFF2-40B4-BE49-F238E27FC236}">
                    <a16:creationId xmlns:a16="http://schemas.microsoft.com/office/drawing/2014/main" id="{B20AC19A-311E-0149-ACD9-B84B006B2D6C}"/>
                  </a:ext>
                </a:extLst>
              </p:cNvPr>
              <p:cNvSpPr>
                <a:spLocks noRot="1" noChangeAspect="1" noMove="1" noResize="1" noEditPoints="1" noAdjustHandles="1" noChangeArrowheads="1" noChangeShapeType="1" noTextEdit="1"/>
              </p:cNvSpPr>
              <p:nvPr/>
            </p:nvSpPr>
            <p:spPr>
              <a:xfrm>
                <a:off x="5115341" y="1312518"/>
                <a:ext cx="6358985" cy="1387175"/>
              </a:xfrm>
              <a:prstGeom prst="rect">
                <a:avLst/>
              </a:prstGeom>
              <a:blipFill>
                <a:blip r:embed="rId20"/>
                <a:stretch>
                  <a:fillRect l="-1394" t="-3636" b="-909"/>
                </a:stretch>
              </a:blipFill>
            </p:spPr>
            <p:txBody>
              <a:bodyPr/>
              <a:lstStyle/>
              <a:p>
                <a:r>
                  <a:rPr lang="en-US">
                    <a:noFill/>
                  </a:rPr>
                  <a:t> </a:t>
                </a:r>
              </a:p>
            </p:txBody>
          </p:sp>
        </mc:Fallback>
      </mc:AlternateContent>
      <p:grpSp>
        <p:nvGrpSpPr>
          <p:cNvPr id="68" name="Group 67">
            <a:extLst>
              <a:ext uri="{FF2B5EF4-FFF2-40B4-BE49-F238E27FC236}">
                <a16:creationId xmlns:a16="http://schemas.microsoft.com/office/drawing/2014/main" id="{C01BB814-9F63-D74E-AF3D-CAE5B9C88F5F}"/>
              </a:ext>
            </a:extLst>
          </p:cNvPr>
          <p:cNvGrpSpPr/>
          <p:nvPr/>
        </p:nvGrpSpPr>
        <p:grpSpPr>
          <a:xfrm>
            <a:off x="6294214" y="4155404"/>
            <a:ext cx="2164771" cy="2156059"/>
            <a:chOff x="623347" y="2319688"/>
            <a:chExt cx="2164771" cy="2156059"/>
          </a:xfrm>
        </p:grpSpPr>
        <p:sp>
          <p:nvSpPr>
            <p:cNvPr id="69" name="Triangle 68">
              <a:extLst>
                <a:ext uri="{FF2B5EF4-FFF2-40B4-BE49-F238E27FC236}">
                  <a16:creationId xmlns:a16="http://schemas.microsoft.com/office/drawing/2014/main" id="{B1CE031D-5252-6148-89E8-EBAF4AFFC4F5}"/>
                </a:ext>
              </a:extLst>
            </p:cNvPr>
            <p:cNvSpPr/>
            <p:nvPr/>
          </p:nvSpPr>
          <p:spPr bwMode="auto">
            <a:xfrm>
              <a:off x="623347" y="3048084"/>
              <a:ext cx="2164771" cy="1427663"/>
            </a:xfrm>
            <a:prstGeom prst="triangle">
              <a:avLst>
                <a:gd name="adj" fmla="val 33931"/>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0" name="Triangle 69">
              <a:extLst>
                <a:ext uri="{FF2B5EF4-FFF2-40B4-BE49-F238E27FC236}">
                  <a16:creationId xmlns:a16="http://schemas.microsoft.com/office/drawing/2014/main" id="{196BB3EC-1616-6443-AA1D-463317C51276}"/>
                </a:ext>
              </a:extLst>
            </p:cNvPr>
            <p:cNvSpPr/>
            <p:nvPr/>
          </p:nvSpPr>
          <p:spPr bwMode="auto">
            <a:xfrm rot="5400000">
              <a:off x="-70587" y="3028749"/>
              <a:ext cx="2136810" cy="718687"/>
            </a:xfrm>
            <a:prstGeom prst="triangle">
              <a:avLst>
                <a:gd name="adj" fmla="val 33964"/>
              </a:avLst>
            </a:prstGeom>
            <a:pattFill prst="wdUpDiag">
              <a:fgClr>
                <a:schemeClr val="bg2"/>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71" name="Picture 70">
              <a:extLst>
                <a:ext uri="{FF2B5EF4-FFF2-40B4-BE49-F238E27FC236}">
                  <a16:creationId xmlns:a16="http://schemas.microsoft.com/office/drawing/2014/main" id="{6F6F3335-1032-0C44-8936-C62F91409A7A}"/>
                </a:ext>
              </a:extLst>
            </p:cNvPr>
            <p:cNvPicPr>
              <a:picLocks noChangeAspect="1"/>
            </p:cNvPicPr>
            <p:nvPr/>
          </p:nvPicPr>
          <p:blipFill>
            <a:blip r:embed="rId21" cstate="print">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a:ext>
              </a:extLst>
            </a:blip>
            <a:stretch>
              <a:fillRect/>
            </a:stretch>
          </p:blipFill>
          <p:spPr>
            <a:xfrm>
              <a:off x="1374226" y="3910022"/>
              <a:ext cx="510656" cy="398388"/>
            </a:xfrm>
            <a:prstGeom prst="rect">
              <a:avLst/>
            </a:prstGeom>
            <a:effectLst>
              <a:glow rad="12700">
                <a:schemeClr val="bg1"/>
              </a:glow>
            </a:effectLst>
          </p:spPr>
        </p:pic>
        <p:pic>
          <p:nvPicPr>
            <p:cNvPr id="72" name="Picture 71">
              <a:extLst>
                <a:ext uri="{FF2B5EF4-FFF2-40B4-BE49-F238E27FC236}">
                  <a16:creationId xmlns:a16="http://schemas.microsoft.com/office/drawing/2014/main" id="{B38CAC93-FEC0-DA4E-81E8-B4168975239B}"/>
                </a:ext>
              </a:extLst>
            </p:cNvPr>
            <p:cNvPicPr>
              <a:picLocks noChangeAspect="1"/>
            </p:cNvPicPr>
            <p:nvPr/>
          </p:nvPicPr>
          <p:blipFill>
            <a:blip r:embed="rId22" cstate="print">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671350" y="2863857"/>
              <a:ext cx="450916" cy="450916"/>
            </a:xfrm>
            <a:prstGeom prst="rect">
              <a:avLst/>
            </a:prstGeom>
            <a:effectLst>
              <a:glow rad="25400">
                <a:schemeClr val="bg1">
                  <a:alpha val="91000"/>
                </a:schemeClr>
              </a:glow>
            </a:effectLst>
          </p:spPr>
        </p:pic>
        <p:cxnSp>
          <p:nvCxnSpPr>
            <p:cNvPr id="73" name="Straight Connector 72">
              <a:extLst>
                <a:ext uri="{FF2B5EF4-FFF2-40B4-BE49-F238E27FC236}">
                  <a16:creationId xmlns:a16="http://schemas.microsoft.com/office/drawing/2014/main" id="{ECE6806C-F4A1-1546-AE4F-02487C891087}"/>
                </a:ext>
              </a:extLst>
            </p:cNvPr>
            <p:cNvCxnSpPr>
              <a:cxnSpLocks/>
            </p:cNvCxnSpPr>
            <p:nvPr/>
          </p:nvCxnSpPr>
          <p:spPr bwMode="auto">
            <a:xfrm flipV="1">
              <a:off x="645909" y="3021229"/>
              <a:ext cx="747650" cy="1437934"/>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sp>
        <p:nvSpPr>
          <p:cNvPr id="74" name="Freeform 73">
            <a:extLst>
              <a:ext uri="{FF2B5EF4-FFF2-40B4-BE49-F238E27FC236}">
                <a16:creationId xmlns:a16="http://schemas.microsoft.com/office/drawing/2014/main" id="{5C208791-A47C-BF4B-B1EE-9CF87ED63660}"/>
              </a:ext>
            </a:extLst>
          </p:cNvPr>
          <p:cNvSpPr/>
          <p:nvPr/>
        </p:nvSpPr>
        <p:spPr bwMode="auto">
          <a:xfrm rot="16200000" flipV="1">
            <a:off x="7701661" y="4985839"/>
            <a:ext cx="334597" cy="550071"/>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rgbClr val="C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5" name="Triangle 74">
            <a:extLst>
              <a:ext uri="{FF2B5EF4-FFF2-40B4-BE49-F238E27FC236}">
                <a16:creationId xmlns:a16="http://schemas.microsoft.com/office/drawing/2014/main" id="{5EDFBF4B-C3FF-9846-9C5D-256DFACE68E9}"/>
              </a:ext>
            </a:extLst>
          </p:cNvPr>
          <p:cNvSpPr/>
          <p:nvPr/>
        </p:nvSpPr>
        <p:spPr bwMode="auto">
          <a:xfrm>
            <a:off x="6303354" y="4876686"/>
            <a:ext cx="2191537" cy="1438816"/>
          </a:xfrm>
          <a:prstGeom prst="triangle">
            <a:avLst>
              <a:gd name="adj" fmla="val 33931"/>
            </a:avLst>
          </a:prstGeom>
          <a:noFill/>
          <a:ln w="31750" cap="flat" cmpd="sng" algn="ctr">
            <a:solidFill>
              <a:srgbClr val="C00000"/>
            </a:solidFill>
            <a:prstDash val="solid"/>
            <a:round/>
            <a:headEnd type="none" w="med" len="med"/>
            <a:tailEnd type="none" w="med" len="med"/>
          </a:ln>
          <a:effectLst>
            <a:glow rad="25400">
              <a:schemeClr val="bg1">
                <a:alpha val="24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6" name="Freeform 75">
            <a:extLst>
              <a:ext uri="{FF2B5EF4-FFF2-40B4-BE49-F238E27FC236}">
                <a16:creationId xmlns:a16="http://schemas.microsoft.com/office/drawing/2014/main" id="{D02CB14E-3B21-8A46-92FB-9C8B361CEB2B}"/>
              </a:ext>
            </a:extLst>
          </p:cNvPr>
          <p:cNvSpPr/>
          <p:nvPr/>
        </p:nvSpPr>
        <p:spPr bwMode="auto">
          <a:xfrm rot="21061879">
            <a:off x="6901463" y="4333227"/>
            <a:ext cx="1230343" cy="973670"/>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rgbClr val="033AFF"/>
            </a:solidFill>
            <a:prstDash val="solid"/>
            <a:round/>
            <a:headEnd type="none" w="med" len="med"/>
            <a:tailEnd type="arrow" w="med" len="med"/>
          </a:ln>
          <a:effectLst>
            <a:glow rad="12700">
              <a:schemeClr val="bg1">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78" name="Group 77">
            <a:extLst>
              <a:ext uri="{FF2B5EF4-FFF2-40B4-BE49-F238E27FC236}">
                <a16:creationId xmlns:a16="http://schemas.microsoft.com/office/drawing/2014/main" id="{4A3F4A8F-2CE4-834F-86A9-B69C5525AB53}"/>
              </a:ext>
            </a:extLst>
          </p:cNvPr>
          <p:cNvGrpSpPr/>
          <p:nvPr/>
        </p:nvGrpSpPr>
        <p:grpSpPr>
          <a:xfrm>
            <a:off x="1039805" y="4859310"/>
            <a:ext cx="2473331" cy="1841964"/>
            <a:chOff x="175471" y="4907840"/>
            <a:chExt cx="2720665" cy="1948939"/>
          </a:xfrm>
        </p:grpSpPr>
        <p:sp>
          <p:nvSpPr>
            <p:cNvPr id="79" name="Rounded Rectangular Callout 78">
              <a:extLst>
                <a:ext uri="{FF2B5EF4-FFF2-40B4-BE49-F238E27FC236}">
                  <a16:creationId xmlns:a16="http://schemas.microsoft.com/office/drawing/2014/main" id="{FD3093C4-E170-6446-980C-345B9F9E4967}"/>
                </a:ext>
              </a:extLst>
            </p:cNvPr>
            <p:cNvSpPr/>
            <p:nvPr/>
          </p:nvSpPr>
          <p:spPr bwMode="auto">
            <a:xfrm rot="10800000">
              <a:off x="175471" y="4907840"/>
              <a:ext cx="2720665" cy="1948938"/>
            </a:xfrm>
            <a:prstGeom prst="wedgeRoundRectCallout">
              <a:avLst>
                <a:gd name="adj1" fmla="val -793"/>
                <a:gd name="adj2" fmla="val 66333"/>
                <a:gd name="adj3" fmla="val 16667"/>
              </a:avLst>
            </a:prstGeom>
            <a:solidFill>
              <a:srgbClr val="92D050">
                <a:alpha val="88000"/>
              </a:srgbClr>
            </a:solidFill>
            <a:ln w="9525" cap="flat" cmpd="sng" algn="ctr">
              <a:solidFill>
                <a:srgbClr val="92D050">
                  <a:alpha val="39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80" name="TextBox 79">
              <a:extLst>
                <a:ext uri="{FF2B5EF4-FFF2-40B4-BE49-F238E27FC236}">
                  <a16:creationId xmlns:a16="http://schemas.microsoft.com/office/drawing/2014/main" id="{6452BA78-AA94-4341-8E65-769106070C03}"/>
                </a:ext>
              </a:extLst>
            </p:cNvPr>
            <p:cNvSpPr txBox="1"/>
            <p:nvPr/>
          </p:nvSpPr>
          <p:spPr>
            <a:xfrm>
              <a:off x="996019" y="5808247"/>
              <a:ext cx="219960" cy="372409"/>
            </a:xfrm>
            <a:prstGeom prst="rect">
              <a:avLst/>
            </a:prstGeom>
            <a:noFill/>
          </p:spPr>
          <p:txBody>
            <a:bodyPr wrap="square" rtlCol="0">
              <a:spAutoFit/>
            </a:bodyPr>
            <a:lstStyle/>
            <a:p>
              <a:r>
                <a:rPr lang="en-US" sz="1600" dirty="0">
                  <a:latin typeface="Cambria Math" charset="0"/>
                  <a:ea typeface="Cambria Math" charset="0"/>
                  <a:cs typeface="Cambria Math" charset="0"/>
                </a:rPr>
                <a:t>0</a:t>
              </a:r>
            </a:p>
          </p:txBody>
        </p:sp>
        <p:sp>
          <p:nvSpPr>
            <p:cNvPr id="81" name="TextBox 80">
              <a:extLst>
                <a:ext uri="{FF2B5EF4-FFF2-40B4-BE49-F238E27FC236}">
                  <a16:creationId xmlns:a16="http://schemas.microsoft.com/office/drawing/2014/main" id="{AB2A9ED4-AD06-7749-94CA-94CED24AE575}"/>
                </a:ext>
              </a:extLst>
            </p:cNvPr>
            <p:cNvSpPr txBox="1"/>
            <p:nvPr/>
          </p:nvSpPr>
          <p:spPr>
            <a:xfrm>
              <a:off x="946850" y="6388185"/>
              <a:ext cx="410138" cy="372409"/>
            </a:xfrm>
            <a:prstGeom prst="rect">
              <a:avLst/>
            </a:prstGeom>
            <a:noFill/>
          </p:spPr>
          <p:txBody>
            <a:bodyPr wrap="square" rtlCol="0">
              <a:spAutoFit/>
            </a:bodyPr>
            <a:lstStyle/>
            <a:p>
              <a:r>
                <a:rPr lang="en-US" sz="1600">
                  <a:latin typeface="Cambria Math" charset="0"/>
                  <a:ea typeface="Cambria Math" charset="0"/>
                  <a:cs typeface="Cambria Math" charset="0"/>
                </a:rPr>
                <a:t>-4</a:t>
              </a:r>
              <a:endParaRPr lang="en-US" sz="1600" dirty="0">
                <a:latin typeface="Cambria Math" charset="0"/>
                <a:ea typeface="Cambria Math" charset="0"/>
                <a:cs typeface="Cambria Math" charset="0"/>
              </a:endParaRPr>
            </a:p>
          </p:txBody>
        </p:sp>
        <p:sp>
          <p:nvSpPr>
            <p:cNvPr id="82" name="TextBox 81">
              <a:extLst>
                <a:ext uri="{FF2B5EF4-FFF2-40B4-BE49-F238E27FC236}">
                  <a16:creationId xmlns:a16="http://schemas.microsoft.com/office/drawing/2014/main" id="{C7CB18E9-C0D2-514C-9595-AB5DA80678BA}"/>
                </a:ext>
              </a:extLst>
            </p:cNvPr>
            <p:cNvSpPr txBox="1"/>
            <p:nvPr/>
          </p:nvSpPr>
          <p:spPr>
            <a:xfrm>
              <a:off x="1275426" y="5545807"/>
              <a:ext cx="219960" cy="372409"/>
            </a:xfrm>
            <a:prstGeom prst="rect">
              <a:avLst/>
            </a:prstGeom>
            <a:noFill/>
          </p:spPr>
          <p:txBody>
            <a:bodyPr wrap="square" rtlCol="0">
              <a:spAutoFit/>
            </a:bodyPr>
            <a:lstStyle/>
            <a:p>
              <a:r>
                <a:rPr lang="en-US" sz="1600" dirty="0">
                  <a:latin typeface="Cambria Math" charset="0"/>
                  <a:ea typeface="Cambria Math" charset="0"/>
                  <a:cs typeface="Cambria Math" charset="0"/>
                </a:rPr>
                <a:t>0</a:t>
              </a:r>
            </a:p>
          </p:txBody>
        </p:sp>
        <p:sp>
          <p:nvSpPr>
            <p:cNvPr id="83" name="TextBox 82">
              <a:extLst>
                <a:ext uri="{FF2B5EF4-FFF2-40B4-BE49-F238E27FC236}">
                  <a16:creationId xmlns:a16="http://schemas.microsoft.com/office/drawing/2014/main" id="{097F8645-8B82-C248-8156-1AC293DB7684}"/>
                </a:ext>
              </a:extLst>
            </p:cNvPr>
            <p:cNvSpPr txBox="1"/>
            <p:nvPr/>
          </p:nvSpPr>
          <p:spPr>
            <a:xfrm>
              <a:off x="1668295" y="6388185"/>
              <a:ext cx="219960" cy="372409"/>
            </a:xfrm>
            <a:prstGeom prst="rect">
              <a:avLst/>
            </a:prstGeom>
            <a:noFill/>
          </p:spPr>
          <p:txBody>
            <a:bodyPr wrap="square" rtlCol="0">
              <a:spAutoFit/>
            </a:bodyPr>
            <a:lstStyle/>
            <a:p>
              <a:r>
                <a:rPr lang="en-US" sz="1600" dirty="0">
                  <a:latin typeface="Cambria Math" charset="0"/>
                  <a:ea typeface="Cambria Math" charset="0"/>
                  <a:cs typeface="Cambria Math" charset="0"/>
                </a:rPr>
                <a:t>0</a:t>
              </a:r>
            </a:p>
          </p:txBody>
        </p:sp>
        <p:sp>
          <p:nvSpPr>
            <p:cNvPr id="84" name="TextBox 83">
              <a:extLst>
                <a:ext uri="{FF2B5EF4-FFF2-40B4-BE49-F238E27FC236}">
                  <a16:creationId xmlns:a16="http://schemas.microsoft.com/office/drawing/2014/main" id="{D3B65D59-6215-EA44-A5ED-C2ABB9651FF3}"/>
                </a:ext>
              </a:extLst>
            </p:cNvPr>
            <p:cNvSpPr txBox="1"/>
            <p:nvPr/>
          </p:nvSpPr>
          <p:spPr>
            <a:xfrm>
              <a:off x="1948053" y="6150846"/>
              <a:ext cx="241956" cy="372409"/>
            </a:xfrm>
            <a:prstGeom prst="rect">
              <a:avLst/>
            </a:prstGeom>
            <a:noFill/>
          </p:spPr>
          <p:txBody>
            <a:bodyPr wrap="square" rtlCol="0">
              <a:spAutoFit/>
            </a:bodyPr>
            <a:lstStyle/>
            <a:p>
              <a:r>
                <a:rPr lang="en-US" sz="1600" dirty="0">
                  <a:latin typeface="Cambria Math" charset="0"/>
                  <a:ea typeface="Cambria Math" charset="0"/>
                  <a:cs typeface="Cambria Math" charset="0"/>
                </a:rPr>
                <a:t>0</a:t>
              </a:r>
            </a:p>
          </p:txBody>
        </p:sp>
        <p:sp>
          <p:nvSpPr>
            <p:cNvPr id="85" name="TextBox 84">
              <a:extLst>
                <a:ext uri="{FF2B5EF4-FFF2-40B4-BE49-F238E27FC236}">
                  <a16:creationId xmlns:a16="http://schemas.microsoft.com/office/drawing/2014/main" id="{1422C166-E438-684D-9272-4EA0DB74080D}"/>
                </a:ext>
              </a:extLst>
            </p:cNvPr>
            <p:cNvSpPr txBox="1"/>
            <p:nvPr/>
          </p:nvSpPr>
          <p:spPr>
            <a:xfrm>
              <a:off x="1707015" y="5793506"/>
              <a:ext cx="431321" cy="372409"/>
            </a:xfrm>
            <a:prstGeom prst="rect">
              <a:avLst/>
            </a:prstGeom>
            <a:noFill/>
          </p:spPr>
          <p:txBody>
            <a:bodyPr wrap="square" rtlCol="0">
              <a:spAutoFit/>
            </a:bodyPr>
            <a:lstStyle/>
            <a:p>
              <a:r>
                <a:rPr lang="en-US" sz="1600" dirty="0">
                  <a:latin typeface="Cambria Math" charset="0"/>
                  <a:ea typeface="Cambria Math" charset="0"/>
                  <a:cs typeface="Cambria Math" charset="0"/>
                </a:rPr>
                <a:t>-2</a:t>
              </a:r>
            </a:p>
          </p:txBody>
        </p:sp>
        <p:sp>
          <p:nvSpPr>
            <p:cNvPr id="86" name="TextBox 85">
              <a:extLst>
                <a:ext uri="{FF2B5EF4-FFF2-40B4-BE49-F238E27FC236}">
                  <a16:creationId xmlns:a16="http://schemas.microsoft.com/office/drawing/2014/main" id="{0C3E94DC-07B3-1C47-99A0-D9F08313B5FD}"/>
                </a:ext>
              </a:extLst>
            </p:cNvPr>
            <p:cNvSpPr txBox="1"/>
            <p:nvPr/>
          </p:nvSpPr>
          <p:spPr>
            <a:xfrm>
              <a:off x="1266358" y="6166451"/>
              <a:ext cx="356705" cy="372409"/>
            </a:xfrm>
            <a:prstGeom prst="rect">
              <a:avLst/>
            </a:prstGeom>
            <a:noFill/>
          </p:spPr>
          <p:txBody>
            <a:bodyPr wrap="square" rtlCol="0">
              <a:spAutoFit/>
            </a:bodyPr>
            <a:lstStyle/>
            <a:p>
              <a:r>
                <a:rPr lang="en-US" sz="1600" dirty="0">
                  <a:latin typeface="Cambria Math" charset="0"/>
                  <a:ea typeface="Cambria Math" charset="0"/>
                  <a:cs typeface="Cambria Math" charset="0"/>
                </a:rPr>
                <a:t>2</a:t>
              </a:r>
            </a:p>
          </p:txBody>
        </p:sp>
        <p:sp>
          <p:nvSpPr>
            <p:cNvPr id="87" name="TextBox 86">
              <a:extLst>
                <a:ext uri="{FF2B5EF4-FFF2-40B4-BE49-F238E27FC236}">
                  <a16:creationId xmlns:a16="http://schemas.microsoft.com/office/drawing/2014/main" id="{A8FCB2D7-B89D-A348-AEF4-E5BBB9ACB48E}"/>
                </a:ext>
              </a:extLst>
            </p:cNvPr>
            <p:cNvSpPr txBox="1"/>
            <p:nvPr/>
          </p:nvSpPr>
          <p:spPr>
            <a:xfrm>
              <a:off x="2089424" y="5588629"/>
              <a:ext cx="356705" cy="372409"/>
            </a:xfrm>
            <a:prstGeom prst="rect">
              <a:avLst/>
            </a:prstGeom>
            <a:noFill/>
          </p:spPr>
          <p:txBody>
            <a:bodyPr wrap="square" rtlCol="0">
              <a:spAutoFit/>
            </a:bodyPr>
            <a:lstStyle/>
            <a:p>
              <a:r>
                <a:rPr lang="en-US" sz="1600" dirty="0">
                  <a:latin typeface="Cambria Math" charset="0"/>
                  <a:ea typeface="Cambria Math" charset="0"/>
                  <a:cs typeface="Cambria Math" charset="0"/>
                </a:rPr>
                <a:t>4</a:t>
              </a:r>
              <a:endParaRPr lang="en-US" sz="2000" dirty="0">
                <a:latin typeface="Cambria Math" charset="0"/>
                <a:ea typeface="Cambria Math" charset="0"/>
                <a:cs typeface="Cambria Math" charset="0"/>
              </a:endParaRPr>
            </a:p>
          </p:txBody>
        </p:sp>
        <p:sp>
          <p:nvSpPr>
            <p:cNvPr id="88" name="TextBox 87">
              <a:extLst>
                <a:ext uri="{FF2B5EF4-FFF2-40B4-BE49-F238E27FC236}">
                  <a16:creationId xmlns:a16="http://schemas.microsoft.com/office/drawing/2014/main" id="{0318696D-2A3B-344E-BFEA-C4CFBA576336}"/>
                </a:ext>
              </a:extLst>
            </p:cNvPr>
            <p:cNvSpPr txBox="1"/>
            <p:nvPr/>
          </p:nvSpPr>
          <p:spPr>
            <a:xfrm rot="16200000">
              <a:off x="546604" y="5698502"/>
              <a:ext cx="532871" cy="338555"/>
            </a:xfrm>
            <a:prstGeom prst="rect">
              <a:avLst/>
            </a:prstGeom>
            <a:noFill/>
          </p:spPr>
          <p:txBody>
            <a:bodyPr wrap="none" rtlCol="0">
              <a:spAutoFit/>
            </a:bodyPr>
            <a:lstStyle/>
            <a:p>
              <a:r>
                <a:rPr lang="en-US" sz="1400" dirty="0">
                  <a:latin typeface="Cambria Math" charset="0"/>
                  <a:ea typeface="Cambria Math" charset="0"/>
                  <a:cs typeface="Cambria Math" charset="0"/>
                </a:rPr>
                <a:t>Left</a:t>
              </a:r>
            </a:p>
          </p:txBody>
        </p:sp>
        <p:sp>
          <p:nvSpPr>
            <p:cNvPr id="89" name="TextBox 88">
              <a:extLst>
                <a:ext uri="{FF2B5EF4-FFF2-40B4-BE49-F238E27FC236}">
                  <a16:creationId xmlns:a16="http://schemas.microsoft.com/office/drawing/2014/main" id="{261F544E-FB56-9446-9229-4EC057AABF11}"/>
                </a:ext>
              </a:extLst>
            </p:cNvPr>
            <p:cNvSpPr txBox="1"/>
            <p:nvPr/>
          </p:nvSpPr>
          <p:spPr>
            <a:xfrm rot="16200000">
              <a:off x="485085" y="6360831"/>
              <a:ext cx="653340" cy="338555"/>
            </a:xfrm>
            <a:prstGeom prst="rect">
              <a:avLst/>
            </a:prstGeom>
            <a:noFill/>
          </p:spPr>
          <p:txBody>
            <a:bodyPr wrap="none" rtlCol="0">
              <a:spAutoFit/>
            </a:bodyPr>
            <a:lstStyle/>
            <a:p>
              <a:r>
                <a:rPr lang="en-US" sz="1400" dirty="0">
                  <a:latin typeface="Cambria Math" charset="0"/>
                  <a:ea typeface="Cambria Math" charset="0"/>
                  <a:cs typeface="Cambria Math" charset="0"/>
                </a:rPr>
                <a:t>Right</a:t>
              </a:r>
            </a:p>
          </p:txBody>
        </p:sp>
        <p:pic>
          <p:nvPicPr>
            <p:cNvPr id="90" name="Picture 89">
              <a:extLst>
                <a:ext uri="{FF2B5EF4-FFF2-40B4-BE49-F238E27FC236}">
                  <a16:creationId xmlns:a16="http://schemas.microsoft.com/office/drawing/2014/main" id="{9561F4D0-28DB-2348-BD0C-7C548CFEEB4E}"/>
                </a:ext>
              </a:extLst>
            </p:cNvPr>
            <p:cNvPicPr>
              <a:picLocks noChangeAspect="1"/>
            </p:cNvPicPr>
            <p:nvPr/>
          </p:nvPicPr>
          <p:blipFill>
            <a:blip r:embed="rId23" cstate="print">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1159309" y="5276108"/>
              <a:ext cx="324134" cy="324134"/>
            </a:xfrm>
            <a:prstGeom prst="rect">
              <a:avLst/>
            </a:prstGeom>
          </p:spPr>
        </p:pic>
        <p:pic>
          <p:nvPicPr>
            <p:cNvPr id="91" name="Picture 90">
              <a:extLst>
                <a:ext uri="{FF2B5EF4-FFF2-40B4-BE49-F238E27FC236}">
                  <a16:creationId xmlns:a16="http://schemas.microsoft.com/office/drawing/2014/main" id="{3807827B-7AE3-7B4F-96D8-B23A1092CD43}"/>
                </a:ext>
              </a:extLst>
            </p:cNvPr>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1781722" y="5256755"/>
              <a:ext cx="466879" cy="329247"/>
            </a:xfrm>
            <a:prstGeom prst="rect">
              <a:avLst/>
            </a:prstGeom>
          </p:spPr>
        </p:pic>
      </p:grpSp>
      <p:graphicFrame>
        <p:nvGraphicFramePr>
          <p:cNvPr id="92" name="Table 91">
            <a:extLst>
              <a:ext uri="{FF2B5EF4-FFF2-40B4-BE49-F238E27FC236}">
                <a16:creationId xmlns:a16="http://schemas.microsoft.com/office/drawing/2014/main" id="{32905EDB-CA6C-5B4A-85F2-947DC3A6EC21}"/>
              </a:ext>
            </a:extLst>
          </p:cNvPr>
          <p:cNvGraphicFramePr>
            <a:graphicFrameLocks noGrp="1"/>
          </p:cNvGraphicFramePr>
          <p:nvPr>
            <p:extLst>
              <p:ext uri="{D42A27DB-BD31-4B8C-83A1-F6EECF244321}">
                <p14:modId xmlns:p14="http://schemas.microsoft.com/office/powerpoint/2010/main" val="2859786338"/>
              </p:ext>
            </p:extLst>
          </p:nvPr>
        </p:nvGraphicFramePr>
        <p:xfrm>
          <a:off x="1766325" y="5513707"/>
          <a:ext cx="1275464" cy="1036191"/>
        </p:xfrm>
        <a:graphic>
          <a:graphicData uri="http://schemas.openxmlformats.org/drawingml/2006/table">
            <a:tbl>
              <a:tblPr firstRow="1" bandRow="1">
                <a:tableStyleId>{2D5ABB26-0587-4C30-8999-92F81FD0307C}</a:tableStyleId>
              </a:tblPr>
              <a:tblGrid>
                <a:gridCol w="640918">
                  <a:extLst>
                    <a:ext uri="{9D8B030D-6E8A-4147-A177-3AD203B41FA5}">
                      <a16:colId xmlns:a16="http://schemas.microsoft.com/office/drawing/2014/main" val="20000"/>
                    </a:ext>
                  </a:extLst>
                </a:gridCol>
                <a:gridCol w="634546">
                  <a:extLst>
                    <a:ext uri="{9D8B030D-6E8A-4147-A177-3AD203B41FA5}">
                      <a16:colId xmlns:a16="http://schemas.microsoft.com/office/drawing/2014/main" val="20001"/>
                    </a:ext>
                  </a:extLst>
                </a:gridCol>
              </a:tblGrid>
              <a:tr h="490478">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0000"/>
                  </a:ext>
                </a:extLst>
              </a:tr>
              <a:tr h="545713">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10001"/>
                  </a:ext>
                </a:extLst>
              </a:tr>
            </a:tbl>
          </a:graphicData>
        </a:graphic>
      </p:graphicFrame>
      <p:pic>
        <p:nvPicPr>
          <p:cNvPr id="94" name="Picture 35" descr="http://ipadinsight.wpengine.netdna-cdn.com/wp-content/uploads/2013/03/WWF-Together-Gorillas.jpg">
            <a:extLst>
              <a:ext uri="{FF2B5EF4-FFF2-40B4-BE49-F238E27FC236}">
                <a16:creationId xmlns:a16="http://schemas.microsoft.com/office/drawing/2014/main" id="{7325F7D0-EAF5-584D-B370-1DC0690D8404}"/>
              </a:ext>
            </a:extLst>
          </p:cNvPr>
          <p:cNvPicPr>
            <a:picLocks noChangeAspect="1" noChangeArrowheads="1"/>
          </p:cNvPicPr>
          <p:nvPr/>
        </p:nvPicPr>
        <p:blipFill rotWithShape="1">
          <a:blip r:embed="rId25" cstate="print">
            <a:grayscl/>
            <a:extLst>
              <a:ext uri="{BEBA8EAE-BF5A-486C-A8C5-ECC9F3942E4B}">
                <a14:imgProps xmlns:a14="http://schemas.microsoft.com/office/drawing/2010/main">
                  <a14:imgLayer r:embed="rId26">
                    <a14:imgEffect>
                      <a14:sharpenSoften amount="50000"/>
                    </a14:imgEffect>
                    <a14:imgEffect>
                      <a14:brightnessContrast bright="20000" contrast="20000"/>
                    </a14:imgEffect>
                  </a14:imgLayer>
                </a14:imgProps>
              </a:ext>
              <a:ext uri="{28A0092B-C50C-407E-A947-70E740481C1C}">
                <a14:useLocalDpi xmlns:a14="http://schemas.microsoft.com/office/drawing/2010/main"/>
              </a:ext>
            </a:extLst>
          </a:blip>
          <a:srcRect/>
          <a:stretch/>
        </p:blipFill>
        <p:spPr bwMode="auto">
          <a:xfrm>
            <a:off x="743236" y="3231880"/>
            <a:ext cx="645804" cy="64893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0E47787D-F055-1349-8C45-45CA71DD985D}"/>
              </a:ext>
            </a:extLst>
          </p:cNvPr>
          <p:cNvSpPr/>
          <p:nvPr/>
        </p:nvSpPr>
        <p:spPr>
          <a:xfrm flipV="1">
            <a:off x="1140207" y="4121265"/>
            <a:ext cx="241641" cy="208182"/>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49E22557-FA16-6C4D-A550-972BDEEE8811}"/>
              </a:ext>
            </a:extLst>
          </p:cNvPr>
          <p:cNvSpPr/>
          <p:nvPr/>
        </p:nvSpPr>
        <p:spPr>
          <a:xfrm flipV="1">
            <a:off x="1140207" y="3914022"/>
            <a:ext cx="241641" cy="208182"/>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BFD4CEDA-47D7-C04E-85C6-CE93E4DC9484}"/>
              </a:ext>
            </a:extLst>
          </p:cNvPr>
          <p:cNvSpPr/>
          <p:nvPr/>
        </p:nvSpPr>
        <p:spPr>
          <a:xfrm flipV="1">
            <a:off x="750316" y="3902146"/>
            <a:ext cx="241641" cy="208182"/>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8722A993-BB32-1641-87C1-5DFE4EA49B7A}"/>
              </a:ext>
            </a:extLst>
          </p:cNvPr>
          <p:cNvSpPr/>
          <p:nvPr/>
        </p:nvSpPr>
        <p:spPr>
          <a:xfrm flipV="1">
            <a:off x="1140207" y="4328506"/>
            <a:ext cx="241641" cy="208182"/>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F26E6F12-7110-9C47-97BA-3A036141AD0E}"/>
              </a:ext>
            </a:extLst>
          </p:cNvPr>
          <p:cNvSpPr/>
          <p:nvPr/>
        </p:nvSpPr>
        <p:spPr>
          <a:xfrm flipV="1">
            <a:off x="750316" y="4109389"/>
            <a:ext cx="241641" cy="208182"/>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9609743-A064-534F-98C5-6AA589528C46}"/>
              </a:ext>
            </a:extLst>
          </p:cNvPr>
          <p:cNvSpPr/>
          <p:nvPr/>
        </p:nvSpPr>
        <p:spPr>
          <a:xfrm flipV="1">
            <a:off x="1140205" y="4535746"/>
            <a:ext cx="241641" cy="208183"/>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1" name="Picture 100">
            <a:extLst>
              <a:ext uri="{FF2B5EF4-FFF2-40B4-BE49-F238E27FC236}">
                <a16:creationId xmlns:a16="http://schemas.microsoft.com/office/drawing/2014/main" id="{505C89C0-F8BB-0A43-BE11-C6A393CA1B09}"/>
              </a:ext>
            </a:extLst>
          </p:cNvPr>
          <p:cNvPicPr>
            <a:picLocks noChangeAspect="1"/>
          </p:cNvPicPr>
          <p:nvPr/>
        </p:nvPicPr>
        <p:blipFill>
          <a:blip r:embed="rId27" cstate="print">
            <a:extLst>
              <a:ext uri="{28A0092B-C50C-407E-A947-70E740481C1C}">
                <a14:useLocalDpi xmlns:a14="http://schemas.microsoft.com/office/drawing/2010/main"/>
              </a:ext>
            </a:extLst>
          </a:blip>
          <a:srcRect/>
          <a:stretch>
            <a:fillRect/>
          </a:stretch>
        </p:blipFill>
        <p:spPr>
          <a:xfrm>
            <a:off x="652758" y="1106979"/>
            <a:ext cx="2751941" cy="3243913"/>
          </a:xfrm>
          <a:custGeom>
            <a:avLst/>
            <a:gdLst>
              <a:gd name="connsiteX0" fmla="*/ 1628233 w 5984150"/>
              <a:gd name="connsiteY0" fmla="*/ 0 h 6858000"/>
              <a:gd name="connsiteX1" fmla="*/ 2625570 w 5984150"/>
              <a:gd name="connsiteY1" fmla="*/ 0 h 6858000"/>
              <a:gd name="connsiteX2" fmla="*/ 2626065 w 5984150"/>
              <a:gd name="connsiteY2" fmla="*/ 18273 h 6858000"/>
              <a:gd name="connsiteX3" fmla="*/ 2598949 w 5984150"/>
              <a:gd name="connsiteY3" fmla="*/ 301083 h 6858000"/>
              <a:gd name="connsiteX4" fmla="*/ 3145359 w 5984150"/>
              <a:gd name="connsiteY4" fmla="*/ 479502 h 6858000"/>
              <a:gd name="connsiteX5" fmla="*/ 4405447 w 5984150"/>
              <a:gd name="connsiteY5" fmla="*/ 468351 h 6858000"/>
              <a:gd name="connsiteX6" fmla="*/ 4951857 w 5984150"/>
              <a:gd name="connsiteY6" fmla="*/ 2018371 h 6858000"/>
              <a:gd name="connsiteX7" fmla="*/ 5777047 w 5984150"/>
              <a:gd name="connsiteY7" fmla="*/ 2341756 h 6858000"/>
              <a:gd name="connsiteX8" fmla="*/ 5922013 w 5984150"/>
              <a:gd name="connsiteY8" fmla="*/ 2810107 h 6858000"/>
              <a:gd name="connsiteX9" fmla="*/ 4951857 w 5984150"/>
              <a:gd name="connsiteY9" fmla="*/ 4070195 h 6858000"/>
              <a:gd name="connsiteX10" fmla="*/ 5074520 w 5984150"/>
              <a:gd name="connsiteY10" fmla="*/ 4694663 h 6858000"/>
              <a:gd name="connsiteX11" fmla="*/ 4360842 w 5984150"/>
              <a:gd name="connsiteY11" fmla="*/ 6300439 h 6858000"/>
              <a:gd name="connsiteX12" fmla="*/ 3642364 w 5984150"/>
              <a:gd name="connsiteY12" fmla="*/ 6829760 h 6858000"/>
              <a:gd name="connsiteX13" fmla="*/ 3571448 w 5984150"/>
              <a:gd name="connsiteY13" fmla="*/ 6858000 h 6858000"/>
              <a:gd name="connsiteX14" fmla="*/ 3097527 w 5984150"/>
              <a:gd name="connsiteY14" fmla="*/ 6858000 h 6858000"/>
              <a:gd name="connsiteX15" fmla="*/ 3055097 w 5984150"/>
              <a:gd name="connsiteY15" fmla="*/ 6825094 h 6858000"/>
              <a:gd name="connsiteX16" fmla="*/ 2509739 w 5984150"/>
              <a:gd name="connsiteY16" fmla="*/ 5218771 h 6858000"/>
              <a:gd name="connsiteX17" fmla="*/ 2677008 w 5984150"/>
              <a:gd name="connsiteY17" fmla="*/ 4583151 h 6858000"/>
              <a:gd name="connsiteX18" fmla="*/ 2275564 w 5984150"/>
              <a:gd name="connsiteY18" fmla="*/ 3668751 h 6858000"/>
              <a:gd name="connsiteX19" fmla="*/ 2375925 w 5984150"/>
              <a:gd name="connsiteY19" fmla="*/ 3356517 h 6858000"/>
              <a:gd name="connsiteX20" fmla="*/ 2286715 w 5984150"/>
              <a:gd name="connsiteY20" fmla="*/ 3144644 h 6858000"/>
              <a:gd name="connsiteX21" fmla="*/ 2085993 w 5984150"/>
              <a:gd name="connsiteY21" fmla="*/ 3200400 h 6858000"/>
              <a:gd name="connsiteX22" fmla="*/ 1851817 w 5984150"/>
              <a:gd name="connsiteY22" fmla="*/ 3088888 h 6858000"/>
              <a:gd name="connsiteX23" fmla="*/ 680939 w 5984150"/>
              <a:gd name="connsiteY23" fmla="*/ 3300761 h 6858000"/>
              <a:gd name="connsiteX24" fmla="*/ 715 w 5984150"/>
              <a:gd name="connsiteY24" fmla="*/ 1728439 h 6858000"/>
              <a:gd name="connsiteX25" fmla="*/ 558276 w 5984150"/>
              <a:gd name="connsiteY25" fmla="*/ 880946 h 6858000"/>
              <a:gd name="connsiteX26" fmla="*/ 926266 w 5984150"/>
              <a:gd name="connsiteY26" fmla="*/ 189571 h 6858000"/>
              <a:gd name="connsiteX27" fmla="*/ 1491384 w 5984150"/>
              <a:gd name="connsiteY27" fmla="*/ 249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984150" h="6858000">
                <a:moveTo>
                  <a:pt x="1628233" y="0"/>
                </a:moveTo>
                <a:lnTo>
                  <a:pt x="2625570" y="0"/>
                </a:lnTo>
                <a:lnTo>
                  <a:pt x="2626065" y="18273"/>
                </a:lnTo>
                <a:cubicBezTo>
                  <a:pt x="2619568" y="112180"/>
                  <a:pt x="2531577" y="241842"/>
                  <a:pt x="2598949" y="301083"/>
                </a:cubicBezTo>
                <a:cubicBezTo>
                  <a:pt x="2706744" y="395868"/>
                  <a:pt x="2844276" y="451624"/>
                  <a:pt x="3145359" y="479502"/>
                </a:cubicBezTo>
                <a:cubicBezTo>
                  <a:pt x="3446442" y="507380"/>
                  <a:pt x="4104364" y="211873"/>
                  <a:pt x="4405447" y="468351"/>
                </a:cubicBezTo>
                <a:cubicBezTo>
                  <a:pt x="4706530" y="724829"/>
                  <a:pt x="4723257" y="1706137"/>
                  <a:pt x="4951857" y="2018371"/>
                </a:cubicBezTo>
                <a:cubicBezTo>
                  <a:pt x="5180457" y="2330605"/>
                  <a:pt x="5604203" y="2377068"/>
                  <a:pt x="5777047" y="2341756"/>
                </a:cubicBezTo>
                <a:cubicBezTo>
                  <a:pt x="5949891" y="2306444"/>
                  <a:pt x="6059545" y="2522034"/>
                  <a:pt x="5922013" y="2810107"/>
                </a:cubicBezTo>
                <a:cubicBezTo>
                  <a:pt x="5784481" y="3098180"/>
                  <a:pt x="5093106" y="3756102"/>
                  <a:pt x="4951857" y="4070195"/>
                </a:cubicBezTo>
                <a:cubicBezTo>
                  <a:pt x="4810608" y="4384288"/>
                  <a:pt x="5173022" y="4322956"/>
                  <a:pt x="5074520" y="4694663"/>
                </a:cubicBezTo>
                <a:cubicBezTo>
                  <a:pt x="4976018" y="5066370"/>
                  <a:pt x="4687944" y="5938024"/>
                  <a:pt x="4360842" y="6300439"/>
                </a:cubicBezTo>
                <a:cubicBezTo>
                  <a:pt x="4176847" y="6504298"/>
                  <a:pt x="3902292" y="6715800"/>
                  <a:pt x="3642364" y="6829760"/>
                </a:cubicBezTo>
                <a:lnTo>
                  <a:pt x="3571448" y="6858000"/>
                </a:lnTo>
                <a:lnTo>
                  <a:pt x="3097527" y="6858000"/>
                </a:lnTo>
                <a:lnTo>
                  <a:pt x="3055097" y="6825094"/>
                </a:lnTo>
                <a:cubicBezTo>
                  <a:pt x="2776323" y="6555501"/>
                  <a:pt x="2577692" y="5575959"/>
                  <a:pt x="2509739" y="5218771"/>
                </a:cubicBezTo>
                <a:cubicBezTo>
                  <a:pt x="2437256" y="4837771"/>
                  <a:pt x="2716037" y="4841488"/>
                  <a:pt x="2677008" y="4583151"/>
                </a:cubicBezTo>
                <a:cubicBezTo>
                  <a:pt x="2637979" y="4324814"/>
                  <a:pt x="2325744" y="3873190"/>
                  <a:pt x="2275564" y="3668751"/>
                </a:cubicBezTo>
                <a:cubicBezTo>
                  <a:pt x="2225384" y="3464312"/>
                  <a:pt x="2374067" y="3443868"/>
                  <a:pt x="2375925" y="3356517"/>
                </a:cubicBezTo>
                <a:cubicBezTo>
                  <a:pt x="2377783" y="3269166"/>
                  <a:pt x="2335037" y="3170663"/>
                  <a:pt x="2286715" y="3144644"/>
                </a:cubicBezTo>
                <a:cubicBezTo>
                  <a:pt x="2238393" y="3118625"/>
                  <a:pt x="2158476" y="3209693"/>
                  <a:pt x="2085993" y="3200400"/>
                </a:cubicBezTo>
                <a:cubicBezTo>
                  <a:pt x="2013510" y="3191107"/>
                  <a:pt x="2085993" y="3072161"/>
                  <a:pt x="1851817" y="3088888"/>
                </a:cubicBezTo>
                <a:cubicBezTo>
                  <a:pt x="1617641" y="3105615"/>
                  <a:pt x="989456" y="3527503"/>
                  <a:pt x="680939" y="3300761"/>
                </a:cubicBezTo>
                <a:cubicBezTo>
                  <a:pt x="372422" y="3074020"/>
                  <a:pt x="21159" y="2131741"/>
                  <a:pt x="715" y="1728439"/>
                </a:cubicBezTo>
                <a:cubicBezTo>
                  <a:pt x="-19729" y="1325137"/>
                  <a:pt x="404017" y="1137424"/>
                  <a:pt x="558276" y="880946"/>
                </a:cubicBezTo>
                <a:cubicBezTo>
                  <a:pt x="712534" y="624468"/>
                  <a:pt x="602881" y="351264"/>
                  <a:pt x="926266" y="189571"/>
                </a:cubicBezTo>
                <a:cubicBezTo>
                  <a:pt x="1047536" y="128936"/>
                  <a:pt x="1259234" y="71699"/>
                  <a:pt x="1491384" y="24916"/>
                </a:cubicBezTo>
                <a:close/>
              </a:path>
            </a:pathLst>
          </a:custGeom>
        </p:spPr>
      </p:pic>
      <p:sp>
        <p:nvSpPr>
          <p:cNvPr id="102" name="Freeform 101">
            <a:extLst>
              <a:ext uri="{FF2B5EF4-FFF2-40B4-BE49-F238E27FC236}">
                <a16:creationId xmlns:a16="http://schemas.microsoft.com/office/drawing/2014/main" id="{F22DF87F-488B-9443-8126-A0281AFD240D}"/>
              </a:ext>
            </a:extLst>
          </p:cNvPr>
          <p:cNvSpPr/>
          <p:nvPr/>
        </p:nvSpPr>
        <p:spPr bwMode="auto">
          <a:xfrm>
            <a:off x="717671" y="1555383"/>
            <a:ext cx="849516" cy="988970"/>
          </a:xfrm>
          <a:custGeom>
            <a:avLst/>
            <a:gdLst>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804672 w 1261872"/>
              <a:gd name="connsiteY27" fmla="*/ 209336 h 1590080"/>
              <a:gd name="connsiteX28" fmla="*/ 731520 w 1261872"/>
              <a:gd name="connsiteY28" fmla="*/ 145328 h 1590080"/>
              <a:gd name="connsiteX29" fmla="*/ 704088 w 1261872"/>
              <a:gd name="connsiteY29" fmla="*/ 127040 h 1590080"/>
              <a:gd name="connsiteX30" fmla="*/ 676656 w 1261872"/>
              <a:gd name="connsiteY30" fmla="*/ 117896 h 1590080"/>
              <a:gd name="connsiteX31" fmla="*/ 649224 w 1261872"/>
              <a:gd name="connsiteY31" fmla="*/ 99608 h 1590080"/>
              <a:gd name="connsiteX32" fmla="*/ 621792 w 1261872"/>
              <a:gd name="connsiteY32" fmla="*/ 90464 h 1590080"/>
              <a:gd name="connsiteX33" fmla="*/ 594360 w 1261872"/>
              <a:gd name="connsiteY33" fmla="*/ 72176 h 1590080"/>
              <a:gd name="connsiteX34" fmla="*/ 539496 w 1261872"/>
              <a:gd name="connsiteY34" fmla="*/ 53888 h 1590080"/>
              <a:gd name="connsiteX35" fmla="*/ 521208 w 1261872"/>
              <a:gd name="connsiteY35" fmla="*/ 26456 h 1590080"/>
              <a:gd name="connsiteX36" fmla="*/ 320040 w 1261872"/>
              <a:gd name="connsiteY36" fmla="*/ 17312 h 1590080"/>
              <a:gd name="connsiteX37" fmla="*/ 256032 w 1261872"/>
              <a:gd name="connsiteY37" fmla="*/ 26456 h 1590080"/>
              <a:gd name="connsiteX38" fmla="*/ 246888 w 1261872"/>
              <a:gd name="connsiteY38" fmla="*/ 63032 h 1590080"/>
              <a:gd name="connsiteX39" fmla="*/ 237744 w 1261872"/>
              <a:gd name="connsiteY39" fmla="*/ 90464 h 1590080"/>
              <a:gd name="connsiteX40" fmla="*/ 210312 w 1261872"/>
              <a:gd name="connsiteY40" fmla="*/ 117896 h 1590080"/>
              <a:gd name="connsiteX41" fmla="*/ 173736 w 1261872"/>
              <a:gd name="connsiteY41" fmla="*/ 172760 h 1590080"/>
              <a:gd name="connsiteX42" fmla="*/ 155448 w 1261872"/>
              <a:gd name="connsiteY42" fmla="*/ 200192 h 1590080"/>
              <a:gd name="connsiteX43" fmla="*/ 137160 w 1261872"/>
              <a:gd name="connsiteY43" fmla="*/ 227624 h 1590080"/>
              <a:gd name="connsiteX44" fmla="*/ 118872 w 1261872"/>
              <a:gd name="connsiteY44" fmla="*/ 255056 h 1590080"/>
              <a:gd name="connsiteX45" fmla="*/ 64008 w 1261872"/>
              <a:gd name="connsiteY45" fmla="*/ 282488 h 1590080"/>
              <a:gd name="connsiteX46" fmla="*/ 45720 w 1261872"/>
              <a:gd name="connsiteY46" fmla="*/ 383072 h 1590080"/>
              <a:gd name="connsiteX47" fmla="*/ 27432 w 1261872"/>
              <a:gd name="connsiteY47" fmla="*/ 437936 h 1590080"/>
              <a:gd name="connsiteX48" fmla="*/ 45720 w 1261872"/>
              <a:gd name="connsiteY48" fmla="*/ 492800 h 1590080"/>
              <a:gd name="connsiteX49" fmla="*/ 64008 w 1261872"/>
              <a:gd name="connsiteY49" fmla="*/ 620816 h 1590080"/>
              <a:gd name="connsiteX50" fmla="*/ 36576 w 1261872"/>
              <a:gd name="connsiteY50" fmla="*/ 821984 h 1590080"/>
              <a:gd name="connsiteX51" fmla="*/ 18288 w 1261872"/>
              <a:gd name="connsiteY51" fmla="*/ 849416 h 1590080"/>
              <a:gd name="connsiteX52" fmla="*/ 0 w 1261872"/>
              <a:gd name="connsiteY52" fmla="*/ 904280 h 1590080"/>
              <a:gd name="connsiteX53" fmla="*/ 9144 w 1261872"/>
              <a:gd name="connsiteY53" fmla="*/ 931712 h 1590080"/>
              <a:gd name="connsiteX54" fmla="*/ 27432 w 1261872"/>
              <a:gd name="connsiteY54" fmla="*/ 959144 h 1590080"/>
              <a:gd name="connsiteX55" fmla="*/ 18288 w 1261872"/>
              <a:gd name="connsiteY55" fmla="*/ 1014008 h 1590080"/>
              <a:gd name="connsiteX56" fmla="*/ 45720 w 1261872"/>
              <a:gd name="connsiteY56" fmla="*/ 1105448 h 1590080"/>
              <a:gd name="connsiteX57" fmla="*/ 100584 w 1261872"/>
              <a:gd name="connsiteY57" fmla="*/ 1123736 h 1590080"/>
              <a:gd name="connsiteX58" fmla="*/ 155448 w 1261872"/>
              <a:gd name="connsiteY58" fmla="*/ 1160312 h 1590080"/>
              <a:gd name="connsiteX59" fmla="*/ 173736 w 1261872"/>
              <a:gd name="connsiteY59" fmla="*/ 1187744 h 1590080"/>
              <a:gd name="connsiteX60" fmla="*/ 228600 w 1261872"/>
              <a:gd name="connsiteY60" fmla="*/ 1224320 h 1590080"/>
              <a:gd name="connsiteX61" fmla="*/ 246888 w 1261872"/>
              <a:gd name="connsiteY61" fmla="*/ 1297472 h 1590080"/>
              <a:gd name="connsiteX62" fmla="*/ 265176 w 1261872"/>
              <a:gd name="connsiteY62" fmla="*/ 1352336 h 1590080"/>
              <a:gd name="connsiteX63" fmla="*/ 283464 w 1261872"/>
              <a:gd name="connsiteY63" fmla="*/ 1425488 h 1590080"/>
              <a:gd name="connsiteX64" fmla="*/ 338328 w 1261872"/>
              <a:gd name="connsiteY64" fmla="*/ 1452920 h 1590080"/>
              <a:gd name="connsiteX65" fmla="*/ 393192 w 1261872"/>
              <a:gd name="connsiteY65" fmla="*/ 1434632 h 1590080"/>
              <a:gd name="connsiteX66" fmla="*/ 457200 w 1261872"/>
              <a:gd name="connsiteY66" fmla="*/ 1416344 h 1590080"/>
              <a:gd name="connsiteX67" fmla="*/ 594360 w 1261872"/>
              <a:gd name="connsiteY67" fmla="*/ 1425488 h 1590080"/>
              <a:gd name="connsiteX68" fmla="*/ 649224 w 1261872"/>
              <a:gd name="connsiteY68" fmla="*/ 1452920 h 1590080"/>
              <a:gd name="connsiteX69" fmla="*/ 740664 w 1261872"/>
              <a:gd name="connsiteY69" fmla="*/ 1480352 h 1590080"/>
              <a:gd name="connsiteX70" fmla="*/ 841248 w 1261872"/>
              <a:gd name="connsiteY70" fmla="*/ 1526072 h 1590080"/>
              <a:gd name="connsiteX71" fmla="*/ 896112 w 1261872"/>
              <a:gd name="connsiteY71" fmla="*/ 1571792 h 1590080"/>
              <a:gd name="connsiteX72" fmla="*/ 923544 w 1261872"/>
              <a:gd name="connsiteY72" fmla="*/ 1590080 h 1590080"/>
              <a:gd name="connsiteX73" fmla="*/ 950976 w 1261872"/>
              <a:gd name="connsiteY73" fmla="*/ 1526072 h 1590080"/>
              <a:gd name="connsiteX74" fmla="*/ 1014984 w 1261872"/>
              <a:gd name="connsiteY74" fmla="*/ 1452920 h 1590080"/>
              <a:gd name="connsiteX75" fmla="*/ 1060704 w 1261872"/>
              <a:gd name="connsiteY75" fmla="*/ 1443776 h 1590080"/>
              <a:gd name="connsiteX76" fmla="*/ 1115568 w 1261872"/>
              <a:gd name="connsiteY76" fmla="*/ 1434632 h 1590080"/>
              <a:gd name="connsiteX77" fmla="*/ 1161288 w 1261872"/>
              <a:gd name="connsiteY7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804672 w 1261872"/>
              <a:gd name="connsiteY27" fmla="*/ 209336 h 1590080"/>
              <a:gd name="connsiteX28" fmla="*/ 731520 w 1261872"/>
              <a:gd name="connsiteY28" fmla="*/ 145328 h 1590080"/>
              <a:gd name="connsiteX29" fmla="*/ 704088 w 1261872"/>
              <a:gd name="connsiteY29" fmla="*/ 127040 h 1590080"/>
              <a:gd name="connsiteX30" fmla="*/ 676656 w 1261872"/>
              <a:gd name="connsiteY30" fmla="*/ 117896 h 1590080"/>
              <a:gd name="connsiteX31" fmla="*/ 649224 w 1261872"/>
              <a:gd name="connsiteY31" fmla="*/ 99608 h 1590080"/>
              <a:gd name="connsiteX32" fmla="*/ 621792 w 1261872"/>
              <a:gd name="connsiteY32" fmla="*/ 90464 h 1590080"/>
              <a:gd name="connsiteX33" fmla="*/ 594360 w 1261872"/>
              <a:gd name="connsiteY33" fmla="*/ 72176 h 1590080"/>
              <a:gd name="connsiteX34" fmla="*/ 539496 w 1261872"/>
              <a:gd name="connsiteY34" fmla="*/ 53888 h 1590080"/>
              <a:gd name="connsiteX35" fmla="*/ 521208 w 1261872"/>
              <a:gd name="connsiteY35" fmla="*/ 26456 h 1590080"/>
              <a:gd name="connsiteX36" fmla="*/ 320040 w 1261872"/>
              <a:gd name="connsiteY36" fmla="*/ 17312 h 1590080"/>
              <a:gd name="connsiteX37" fmla="*/ 256032 w 1261872"/>
              <a:gd name="connsiteY37" fmla="*/ 26456 h 1590080"/>
              <a:gd name="connsiteX38" fmla="*/ 246888 w 1261872"/>
              <a:gd name="connsiteY38" fmla="*/ 63032 h 1590080"/>
              <a:gd name="connsiteX39" fmla="*/ 237744 w 1261872"/>
              <a:gd name="connsiteY39" fmla="*/ 90464 h 1590080"/>
              <a:gd name="connsiteX40" fmla="*/ 172212 w 1261872"/>
              <a:gd name="connsiteY40" fmla="*/ 105196 h 1590080"/>
              <a:gd name="connsiteX41" fmla="*/ 173736 w 1261872"/>
              <a:gd name="connsiteY41" fmla="*/ 172760 h 1590080"/>
              <a:gd name="connsiteX42" fmla="*/ 155448 w 1261872"/>
              <a:gd name="connsiteY42" fmla="*/ 200192 h 1590080"/>
              <a:gd name="connsiteX43" fmla="*/ 137160 w 1261872"/>
              <a:gd name="connsiteY43" fmla="*/ 227624 h 1590080"/>
              <a:gd name="connsiteX44" fmla="*/ 118872 w 1261872"/>
              <a:gd name="connsiteY44" fmla="*/ 255056 h 1590080"/>
              <a:gd name="connsiteX45" fmla="*/ 64008 w 1261872"/>
              <a:gd name="connsiteY45" fmla="*/ 282488 h 1590080"/>
              <a:gd name="connsiteX46" fmla="*/ 45720 w 1261872"/>
              <a:gd name="connsiteY46" fmla="*/ 383072 h 1590080"/>
              <a:gd name="connsiteX47" fmla="*/ 27432 w 1261872"/>
              <a:gd name="connsiteY47" fmla="*/ 437936 h 1590080"/>
              <a:gd name="connsiteX48" fmla="*/ 45720 w 1261872"/>
              <a:gd name="connsiteY48" fmla="*/ 492800 h 1590080"/>
              <a:gd name="connsiteX49" fmla="*/ 64008 w 1261872"/>
              <a:gd name="connsiteY49" fmla="*/ 620816 h 1590080"/>
              <a:gd name="connsiteX50" fmla="*/ 36576 w 1261872"/>
              <a:gd name="connsiteY50" fmla="*/ 821984 h 1590080"/>
              <a:gd name="connsiteX51" fmla="*/ 18288 w 1261872"/>
              <a:gd name="connsiteY51" fmla="*/ 849416 h 1590080"/>
              <a:gd name="connsiteX52" fmla="*/ 0 w 1261872"/>
              <a:gd name="connsiteY52" fmla="*/ 904280 h 1590080"/>
              <a:gd name="connsiteX53" fmla="*/ 9144 w 1261872"/>
              <a:gd name="connsiteY53" fmla="*/ 931712 h 1590080"/>
              <a:gd name="connsiteX54" fmla="*/ 27432 w 1261872"/>
              <a:gd name="connsiteY54" fmla="*/ 959144 h 1590080"/>
              <a:gd name="connsiteX55" fmla="*/ 18288 w 1261872"/>
              <a:gd name="connsiteY55" fmla="*/ 1014008 h 1590080"/>
              <a:gd name="connsiteX56" fmla="*/ 45720 w 1261872"/>
              <a:gd name="connsiteY56" fmla="*/ 1105448 h 1590080"/>
              <a:gd name="connsiteX57" fmla="*/ 100584 w 1261872"/>
              <a:gd name="connsiteY57" fmla="*/ 1123736 h 1590080"/>
              <a:gd name="connsiteX58" fmla="*/ 155448 w 1261872"/>
              <a:gd name="connsiteY58" fmla="*/ 1160312 h 1590080"/>
              <a:gd name="connsiteX59" fmla="*/ 173736 w 1261872"/>
              <a:gd name="connsiteY59" fmla="*/ 1187744 h 1590080"/>
              <a:gd name="connsiteX60" fmla="*/ 228600 w 1261872"/>
              <a:gd name="connsiteY60" fmla="*/ 1224320 h 1590080"/>
              <a:gd name="connsiteX61" fmla="*/ 246888 w 1261872"/>
              <a:gd name="connsiteY61" fmla="*/ 1297472 h 1590080"/>
              <a:gd name="connsiteX62" fmla="*/ 265176 w 1261872"/>
              <a:gd name="connsiteY62" fmla="*/ 1352336 h 1590080"/>
              <a:gd name="connsiteX63" fmla="*/ 283464 w 1261872"/>
              <a:gd name="connsiteY63" fmla="*/ 1425488 h 1590080"/>
              <a:gd name="connsiteX64" fmla="*/ 338328 w 1261872"/>
              <a:gd name="connsiteY64" fmla="*/ 1452920 h 1590080"/>
              <a:gd name="connsiteX65" fmla="*/ 393192 w 1261872"/>
              <a:gd name="connsiteY65" fmla="*/ 1434632 h 1590080"/>
              <a:gd name="connsiteX66" fmla="*/ 457200 w 1261872"/>
              <a:gd name="connsiteY66" fmla="*/ 1416344 h 1590080"/>
              <a:gd name="connsiteX67" fmla="*/ 594360 w 1261872"/>
              <a:gd name="connsiteY67" fmla="*/ 1425488 h 1590080"/>
              <a:gd name="connsiteX68" fmla="*/ 649224 w 1261872"/>
              <a:gd name="connsiteY68" fmla="*/ 1452920 h 1590080"/>
              <a:gd name="connsiteX69" fmla="*/ 740664 w 1261872"/>
              <a:gd name="connsiteY69" fmla="*/ 1480352 h 1590080"/>
              <a:gd name="connsiteX70" fmla="*/ 841248 w 1261872"/>
              <a:gd name="connsiteY70" fmla="*/ 1526072 h 1590080"/>
              <a:gd name="connsiteX71" fmla="*/ 896112 w 1261872"/>
              <a:gd name="connsiteY71" fmla="*/ 1571792 h 1590080"/>
              <a:gd name="connsiteX72" fmla="*/ 923544 w 1261872"/>
              <a:gd name="connsiteY72" fmla="*/ 1590080 h 1590080"/>
              <a:gd name="connsiteX73" fmla="*/ 950976 w 1261872"/>
              <a:gd name="connsiteY73" fmla="*/ 1526072 h 1590080"/>
              <a:gd name="connsiteX74" fmla="*/ 1014984 w 1261872"/>
              <a:gd name="connsiteY74" fmla="*/ 1452920 h 1590080"/>
              <a:gd name="connsiteX75" fmla="*/ 1060704 w 1261872"/>
              <a:gd name="connsiteY75" fmla="*/ 1443776 h 1590080"/>
              <a:gd name="connsiteX76" fmla="*/ 1115568 w 1261872"/>
              <a:gd name="connsiteY76" fmla="*/ 1434632 h 1590080"/>
              <a:gd name="connsiteX77" fmla="*/ 1161288 w 1261872"/>
              <a:gd name="connsiteY7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804672 w 1261872"/>
              <a:gd name="connsiteY27" fmla="*/ 209336 h 1590080"/>
              <a:gd name="connsiteX28" fmla="*/ 731520 w 1261872"/>
              <a:gd name="connsiteY28" fmla="*/ 145328 h 1590080"/>
              <a:gd name="connsiteX29" fmla="*/ 704088 w 1261872"/>
              <a:gd name="connsiteY29" fmla="*/ 127040 h 1590080"/>
              <a:gd name="connsiteX30" fmla="*/ 676656 w 1261872"/>
              <a:gd name="connsiteY30" fmla="*/ 117896 h 1590080"/>
              <a:gd name="connsiteX31" fmla="*/ 649224 w 1261872"/>
              <a:gd name="connsiteY31" fmla="*/ 99608 h 1590080"/>
              <a:gd name="connsiteX32" fmla="*/ 621792 w 1261872"/>
              <a:gd name="connsiteY32" fmla="*/ 90464 h 1590080"/>
              <a:gd name="connsiteX33" fmla="*/ 594360 w 1261872"/>
              <a:gd name="connsiteY33" fmla="*/ 72176 h 1590080"/>
              <a:gd name="connsiteX34" fmla="*/ 539496 w 1261872"/>
              <a:gd name="connsiteY34" fmla="*/ 53888 h 1590080"/>
              <a:gd name="connsiteX35" fmla="*/ 521208 w 1261872"/>
              <a:gd name="connsiteY35" fmla="*/ 26456 h 1590080"/>
              <a:gd name="connsiteX36" fmla="*/ 320040 w 1261872"/>
              <a:gd name="connsiteY36" fmla="*/ 17312 h 1590080"/>
              <a:gd name="connsiteX37" fmla="*/ 256032 w 1261872"/>
              <a:gd name="connsiteY37" fmla="*/ 26456 h 1590080"/>
              <a:gd name="connsiteX38" fmla="*/ 246888 w 1261872"/>
              <a:gd name="connsiteY38" fmla="*/ 63032 h 1590080"/>
              <a:gd name="connsiteX39" fmla="*/ 215519 w 1261872"/>
              <a:gd name="connsiteY39" fmla="*/ 74589 h 1590080"/>
              <a:gd name="connsiteX40" fmla="*/ 172212 w 1261872"/>
              <a:gd name="connsiteY40" fmla="*/ 105196 h 1590080"/>
              <a:gd name="connsiteX41" fmla="*/ 173736 w 1261872"/>
              <a:gd name="connsiteY41" fmla="*/ 172760 h 1590080"/>
              <a:gd name="connsiteX42" fmla="*/ 155448 w 1261872"/>
              <a:gd name="connsiteY42" fmla="*/ 200192 h 1590080"/>
              <a:gd name="connsiteX43" fmla="*/ 137160 w 1261872"/>
              <a:gd name="connsiteY43" fmla="*/ 227624 h 1590080"/>
              <a:gd name="connsiteX44" fmla="*/ 118872 w 1261872"/>
              <a:gd name="connsiteY44" fmla="*/ 255056 h 1590080"/>
              <a:gd name="connsiteX45" fmla="*/ 64008 w 1261872"/>
              <a:gd name="connsiteY45" fmla="*/ 282488 h 1590080"/>
              <a:gd name="connsiteX46" fmla="*/ 45720 w 1261872"/>
              <a:gd name="connsiteY46" fmla="*/ 383072 h 1590080"/>
              <a:gd name="connsiteX47" fmla="*/ 27432 w 1261872"/>
              <a:gd name="connsiteY47" fmla="*/ 437936 h 1590080"/>
              <a:gd name="connsiteX48" fmla="*/ 45720 w 1261872"/>
              <a:gd name="connsiteY48" fmla="*/ 492800 h 1590080"/>
              <a:gd name="connsiteX49" fmla="*/ 64008 w 1261872"/>
              <a:gd name="connsiteY49" fmla="*/ 620816 h 1590080"/>
              <a:gd name="connsiteX50" fmla="*/ 36576 w 1261872"/>
              <a:gd name="connsiteY50" fmla="*/ 821984 h 1590080"/>
              <a:gd name="connsiteX51" fmla="*/ 18288 w 1261872"/>
              <a:gd name="connsiteY51" fmla="*/ 849416 h 1590080"/>
              <a:gd name="connsiteX52" fmla="*/ 0 w 1261872"/>
              <a:gd name="connsiteY52" fmla="*/ 904280 h 1590080"/>
              <a:gd name="connsiteX53" fmla="*/ 9144 w 1261872"/>
              <a:gd name="connsiteY53" fmla="*/ 931712 h 1590080"/>
              <a:gd name="connsiteX54" fmla="*/ 27432 w 1261872"/>
              <a:gd name="connsiteY54" fmla="*/ 959144 h 1590080"/>
              <a:gd name="connsiteX55" fmla="*/ 18288 w 1261872"/>
              <a:gd name="connsiteY55" fmla="*/ 1014008 h 1590080"/>
              <a:gd name="connsiteX56" fmla="*/ 45720 w 1261872"/>
              <a:gd name="connsiteY56" fmla="*/ 1105448 h 1590080"/>
              <a:gd name="connsiteX57" fmla="*/ 100584 w 1261872"/>
              <a:gd name="connsiteY57" fmla="*/ 1123736 h 1590080"/>
              <a:gd name="connsiteX58" fmla="*/ 155448 w 1261872"/>
              <a:gd name="connsiteY58" fmla="*/ 1160312 h 1590080"/>
              <a:gd name="connsiteX59" fmla="*/ 173736 w 1261872"/>
              <a:gd name="connsiteY59" fmla="*/ 1187744 h 1590080"/>
              <a:gd name="connsiteX60" fmla="*/ 228600 w 1261872"/>
              <a:gd name="connsiteY60" fmla="*/ 1224320 h 1590080"/>
              <a:gd name="connsiteX61" fmla="*/ 246888 w 1261872"/>
              <a:gd name="connsiteY61" fmla="*/ 1297472 h 1590080"/>
              <a:gd name="connsiteX62" fmla="*/ 265176 w 1261872"/>
              <a:gd name="connsiteY62" fmla="*/ 1352336 h 1590080"/>
              <a:gd name="connsiteX63" fmla="*/ 283464 w 1261872"/>
              <a:gd name="connsiteY63" fmla="*/ 1425488 h 1590080"/>
              <a:gd name="connsiteX64" fmla="*/ 338328 w 1261872"/>
              <a:gd name="connsiteY64" fmla="*/ 1452920 h 1590080"/>
              <a:gd name="connsiteX65" fmla="*/ 393192 w 1261872"/>
              <a:gd name="connsiteY65" fmla="*/ 1434632 h 1590080"/>
              <a:gd name="connsiteX66" fmla="*/ 457200 w 1261872"/>
              <a:gd name="connsiteY66" fmla="*/ 1416344 h 1590080"/>
              <a:gd name="connsiteX67" fmla="*/ 594360 w 1261872"/>
              <a:gd name="connsiteY67" fmla="*/ 1425488 h 1590080"/>
              <a:gd name="connsiteX68" fmla="*/ 649224 w 1261872"/>
              <a:gd name="connsiteY68" fmla="*/ 1452920 h 1590080"/>
              <a:gd name="connsiteX69" fmla="*/ 740664 w 1261872"/>
              <a:gd name="connsiteY69" fmla="*/ 1480352 h 1590080"/>
              <a:gd name="connsiteX70" fmla="*/ 841248 w 1261872"/>
              <a:gd name="connsiteY70" fmla="*/ 1526072 h 1590080"/>
              <a:gd name="connsiteX71" fmla="*/ 896112 w 1261872"/>
              <a:gd name="connsiteY71" fmla="*/ 1571792 h 1590080"/>
              <a:gd name="connsiteX72" fmla="*/ 923544 w 1261872"/>
              <a:gd name="connsiteY72" fmla="*/ 1590080 h 1590080"/>
              <a:gd name="connsiteX73" fmla="*/ 950976 w 1261872"/>
              <a:gd name="connsiteY73" fmla="*/ 1526072 h 1590080"/>
              <a:gd name="connsiteX74" fmla="*/ 1014984 w 1261872"/>
              <a:gd name="connsiteY74" fmla="*/ 1452920 h 1590080"/>
              <a:gd name="connsiteX75" fmla="*/ 1060704 w 1261872"/>
              <a:gd name="connsiteY75" fmla="*/ 1443776 h 1590080"/>
              <a:gd name="connsiteX76" fmla="*/ 1115568 w 1261872"/>
              <a:gd name="connsiteY76" fmla="*/ 1434632 h 1590080"/>
              <a:gd name="connsiteX77" fmla="*/ 1161288 w 1261872"/>
              <a:gd name="connsiteY7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804672 w 1261872"/>
              <a:gd name="connsiteY27" fmla="*/ 209336 h 1590080"/>
              <a:gd name="connsiteX28" fmla="*/ 731520 w 1261872"/>
              <a:gd name="connsiteY28" fmla="*/ 145328 h 1590080"/>
              <a:gd name="connsiteX29" fmla="*/ 704088 w 1261872"/>
              <a:gd name="connsiteY29" fmla="*/ 127040 h 1590080"/>
              <a:gd name="connsiteX30" fmla="*/ 676656 w 1261872"/>
              <a:gd name="connsiteY30" fmla="*/ 117896 h 1590080"/>
              <a:gd name="connsiteX31" fmla="*/ 649224 w 1261872"/>
              <a:gd name="connsiteY31" fmla="*/ 99608 h 1590080"/>
              <a:gd name="connsiteX32" fmla="*/ 621792 w 1261872"/>
              <a:gd name="connsiteY32" fmla="*/ 90464 h 1590080"/>
              <a:gd name="connsiteX33" fmla="*/ 594360 w 1261872"/>
              <a:gd name="connsiteY33" fmla="*/ 72176 h 1590080"/>
              <a:gd name="connsiteX34" fmla="*/ 539496 w 1261872"/>
              <a:gd name="connsiteY34" fmla="*/ 53888 h 1590080"/>
              <a:gd name="connsiteX35" fmla="*/ 521208 w 1261872"/>
              <a:gd name="connsiteY35" fmla="*/ 26456 h 1590080"/>
              <a:gd name="connsiteX36" fmla="*/ 320040 w 1261872"/>
              <a:gd name="connsiteY36" fmla="*/ 17312 h 1590080"/>
              <a:gd name="connsiteX37" fmla="*/ 256032 w 1261872"/>
              <a:gd name="connsiteY37" fmla="*/ 26456 h 1590080"/>
              <a:gd name="connsiteX38" fmla="*/ 231013 w 1261872"/>
              <a:gd name="connsiteY38" fmla="*/ 50332 h 1590080"/>
              <a:gd name="connsiteX39" fmla="*/ 215519 w 1261872"/>
              <a:gd name="connsiteY39" fmla="*/ 74589 h 1590080"/>
              <a:gd name="connsiteX40" fmla="*/ 172212 w 1261872"/>
              <a:gd name="connsiteY40" fmla="*/ 105196 h 1590080"/>
              <a:gd name="connsiteX41" fmla="*/ 173736 w 1261872"/>
              <a:gd name="connsiteY41" fmla="*/ 172760 h 1590080"/>
              <a:gd name="connsiteX42" fmla="*/ 155448 w 1261872"/>
              <a:gd name="connsiteY42" fmla="*/ 200192 h 1590080"/>
              <a:gd name="connsiteX43" fmla="*/ 137160 w 1261872"/>
              <a:gd name="connsiteY43" fmla="*/ 227624 h 1590080"/>
              <a:gd name="connsiteX44" fmla="*/ 118872 w 1261872"/>
              <a:gd name="connsiteY44" fmla="*/ 255056 h 1590080"/>
              <a:gd name="connsiteX45" fmla="*/ 64008 w 1261872"/>
              <a:gd name="connsiteY45" fmla="*/ 282488 h 1590080"/>
              <a:gd name="connsiteX46" fmla="*/ 45720 w 1261872"/>
              <a:gd name="connsiteY46" fmla="*/ 383072 h 1590080"/>
              <a:gd name="connsiteX47" fmla="*/ 27432 w 1261872"/>
              <a:gd name="connsiteY47" fmla="*/ 437936 h 1590080"/>
              <a:gd name="connsiteX48" fmla="*/ 45720 w 1261872"/>
              <a:gd name="connsiteY48" fmla="*/ 492800 h 1590080"/>
              <a:gd name="connsiteX49" fmla="*/ 64008 w 1261872"/>
              <a:gd name="connsiteY49" fmla="*/ 620816 h 1590080"/>
              <a:gd name="connsiteX50" fmla="*/ 36576 w 1261872"/>
              <a:gd name="connsiteY50" fmla="*/ 821984 h 1590080"/>
              <a:gd name="connsiteX51" fmla="*/ 18288 w 1261872"/>
              <a:gd name="connsiteY51" fmla="*/ 849416 h 1590080"/>
              <a:gd name="connsiteX52" fmla="*/ 0 w 1261872"/>
              <a:gd name="connsiteY52" fmla="*/ 904280 h 1590080"/>
              <a:gd name="connsiteX53" fmla="*/ 9144 w 1261872"/>
              <a:gd name="connsiteY53" fmla="*/ 931712 h 1590080"/>
              <a:gd name="connsiteX54" fmla="*/ 27432 w 1261872"/>
              <a:gd name="connsiteY54" fmla="*/ 959144 h 1590080"/>
              <a:gd name="connsiteX55" fmla="*/ 18288 w 1261872"/>
              <a:gd name="connsiteY55" fmla="*/ 1014008 h 1590080"/>
              <a:gd name="connsiteX56" fmla="*/ 45720 w 1261872"/>
              <a:gd name="connsiteY56" fmla="*/ 1105448 h 1590080"/>
              <a:gd name="connsiteX57" fmla="*/ 100584 w 1261872"/>
              <a:gd name="connsiteY57" fmla="*/ 1123736 h 1590080"/>
              <a:gd name="connsiteX58" fmla="*/ 155448 w 1261872"/>
              <a:gd name="connsiteY58" fmla="*/ 1160312 h 1590080"/>
              <a:gd name="connsiteX59" fmla="*/ 173736 w 1261872"/>
              <a:gd name="connsiteY59" fmla="*/ 1187744 h 1590080"/>
              <a:gd name="connsiteX60" fmla="*/ 228600 w 1261872"/>
              <a:gd name="connsiteY60" fmla="*/ 1224320 h 1590080"/>
              <a:gd name="connsiteX61" fmla="*/ 246888 w 1261872"/>
              <a:gd name="connsiteY61" fmla="*/ 1297472 h 1590080"/>
              <a:gd name="connsiteX62" fmla="*/ 265176 w 1261872"/>
              <a:gd name="connsiteY62" fmla="*/ 1352336 h 1590080"/>
              <a:gd name="connsiteX63" fmla="*/ 283464 w 1261872"/>
              <a:gd name="connsiteY63" fmla="*/ 1425488 h 1590080"/>
              <a:gd name="connsiteX64" fmla="*/ 338328 w 1261872"/>
              <a:gd name="connsiteY64" fmla="*/ 1452920 h 1590080"/>
              <a:gd name="connsiteX65" fmla="*/ 393192 w 1261872"/>
              <a:gd name="connsiteY65" fmla="*/ 1434632 h 1590080"/>
              <a:gd name="connsiteX66" fmla="*/ 457200 w 1261872"/>
              <a:gd name="connsiteY66" fmla="*/ 1416344 h 1590080"/>
              <a:gd name="connsiteX67" fmla="*/ 594360 w 1261872"/>
              <a:gd name="connsiteY67" fmla="*/ 1425488 h 1590080"/>
              <a:gd name="connsiteX68" fmla="*/ 649224 w 1261872"/>
              <a:gd name="connsiteY68" fmla="*/ 1452920 h 1590080"/>
              <a:gd name="connsiteX69" fmla="*/ 740664 w 1261872"/>
              <a:gd name="connsiteY69" fmla="*/ 1480352 h 1590080"/>
              <a:gd name="connsiteX70" fmla="*/ 841248 w 1261872"/>
              <a:gd name="connsiteY70" fmla="*/ 1526072 h 1590080"/>
              <a:gd name="connsiteX71" fmla="*/ 896112 w 1261872"/>
              <a:gd name="connsiteY71" fmla="*/ 1571792 h 1590080"/>
              <a:gd name="connsiteX72" fmla="*/ 923544 w 1261872"/>
              <a:gd name="connsiteY72" fmla="*/ 1590080 h 1590080"/>
              <a:gd name="connsiteX73" fmla="*/ 950976 w 1261872"/>
              <a:gd name="connsiteY73" fmla="*/ 1526072 h 1590080"/>
              <a:gd name="connsiteX74" fmla="*/ 1014984 w 1261872"/>
              <a:gd name="connsiteY74" fmla="*/ 1452920 h 1590080"/>
              <a:gd name="connsiteX75" fmla="*/ 1060704 w 1261872"/>
              <a:gd name="connsiteY75" fmla="*/ 1443776 h 1590080"/>
              <a:gd name="connsiteX76" fmla="*/ 1115568 w 1261872"/>
              <a:gd name="connsiteY76" fmla="*/ 1434632 h 1590080"/>
              <a:gd name="connsiteX77" fmla="*/ 1161288 w 1261872"/>
              <a:gd name="connsiteY7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804672 w 1261872"/>
              <a:gd name="connsiteY27" fmla="*/ 209336 h 1590080"/>
              <a:gd name="connsiteX28" fmla="*/ 731520 w 1261872"/>
              <a:gd name="connsiteY28" fmla="*/ 145328 h 1590080"/>
              <a:gd name="connsiteX29" fmla="*/ 704088 w 1261872"/>
              <a:gd name="connsiteY29" fmla="*/ 127040 h 1590080"/>
              <a:gd name="connsiteX30" fmla="*/ 676656 w 1261872"/>
              <a:gd name="connsiteY30" fmla="*/ 117896 h 1590080"/>
              <a:gd name="connsiteX31" fmla="*/ 649224 w 1261872"/>
              <a:gd name="connsiteY31" fmla="*/ 99608 h 1590080"/>
              <a:gd name="connsiteX32" fmla="*/ 621792 w 1261872"/>
              <a:gd name="connsiteY32" fmla="*/ 90464 h 1590080"/>
              <a:gd name="connsiteX33" fmla="*/ 594360 w 1261872"/>
              <a:gd name="connsiteY33" fmla="*/ 72176 h 1590080"/>
              <a:gd name="connsiteX34" fmla="*/ 539496 w 1261872"/>
              <a:gd name="connsiteY34" fmla="*/ 53888 h 1590080"/>
              <a:gd name="connsiteX35" fmla="*/ 521208 w 1261872"/>
              <a:gd name="connsiteY35" fmla="*/ 26456 h 1590080"/>
              <a:gd name="connsiteX36" fmla="*/ 320040 w 1261872"/>
              <a:gd name="connsiteY36" fmla="*/ 17312 h 1590080"/>
              <a:gd name="connsiteX37" fmla="*/ 256032 w 1261872"/>
              <a:gd name="connsiteY37" fmla="*/ 26456 h 1590080"/>
              <a:gd name="connsiteX38" fmla="*/ 231013 w 1261872"/>
              <a:gd name="connsiteY38" fmla="*/ 50332 h 1590080"/>
              <a:gd name="connsiteX39" fmla="*/ 215519 w 1261872"/>
              <a:gd name="connsiteY39" fmla="*/ 74589 h 1590080"/>
              <a:gd name="connsiteX40" fmla="*/ 172212 w 1261872"/>
              <a:gd name="connsiteY40" fmla="*/ 105196 h 1590080"/>
              <a:gd name="connsiteX41" fmla="*/ 154686 w 1261872"/>
              <a:gd name="connsiteY41" fmla="*/ 169585 h 1590080"/>
              <a:gd name="connsiteX42" fmla="*/ 155448 w 1261872"/>
              <a:gd name="connsiteY42" fmla="*/ 200192 h 1590080"/>
              <a:gd name="connsiteX43" fmla="*/ 137160 w 1261872"/>
              <a:gd name="connsiteY43" fmla="*/ 227624 h 1590080"/>
              <a:gd name="connsiteX44" fmla="*/ 118872 w 1261872"/>
              <a:gd name="connsiteY44" fmla="*/ 255056 h 1590080"/>
              <a:gd name="connsiteX45" fmla="*/ 64008 w 1261872"/>
              <a:gd name="connsiteY45" fmla="*/ 282488 h 1590080"/>
              <a:gd name="connsiteX46" fmla="*/ 45720 w 1261872"/>
              <a:gd name="connsiteY46" fmla="*/ 383072 h 1590080"/>
              <a:gd name="connsiteX47" fmla="*/ 27432 w 1261872"/>
              <a:gd name="connsiteY47" fmla="*/ 437936 h 1590080"/>
              <a:gd name="connsiteX48" fmla="*/ 45720 w 1261872"/>
              <a:gd name="connsiteY48" fmla="*/ 492800 h 1590080"/>
              <a:gd name="connsiteX49" fmla="*/ 64008 w 1261872"/>
              <a:gd name="connsiteY49" fmla="*/ 620816 h 1590080"/>
              <a:gd name="connsiteX50" fmla="*/ 36576 w 1261872"/>
              <a:gd name="connsiteY50" fmla="*/ 821984 h 1590080"/>
              <a:gd name="connsiteX51" fmla="*/ 18288 w 1261872"/>
              <a:gd name="connsiteY51" fmla="*/ 849416 h 1590080"/>
              <a:gd name="connsiteX52" fmla="*/ 0 w 1261872"/>
              <a:gd name="connsiteY52" fmla="*/ 904280 h 1590080"/>
              <a:gd name="connsiteX53" fmla="*/ 9144 w 1261872"/>
              <a:gd name="connsiteY53" fmla="*/ 931712 h 1590080"/>
              <a:gd name="connsiteX54" fmla="*/ 27432 w 1261872"/>
              <a:gd name="connsiteY54" fmla="*/ 959144 h 1590080"/>
              <a:gd name="connsiteX55" fmla="*/ 18288 w 1261872"/>
              <a:gd name="connsiteY55" fmla="*/ 1014008 h 1590080"/>
              <a:gd name="connsiteX56" fmla="*/ 45720 w 1261872"/>
              <a:gd name="connsiteY56" fmla="*/ 1105448 h 1590080"/>
              <a:gd name="connsiteX57" fmla="*/ 100584 w 1261872"/>
              <a:gd name="connsiteY57" fmla="*/ 1123736 h 1590080"/>
              <a:gd name="connsiteX58" fmla="*/ 155448 w 1261872"/>
              <a:gd name="connsiteY58" fmla="*/ 1160312 h 1590080"/>
              <a:gd name="connsiteX59" fmla="*/ 173736 w 1261872"/>
              <a:gd name="connsiteY59" fmla="*/ 1187744 h 1590080"/>
              <a:gd name="connsiteX60" fmla="*/ 228600 w 1261872"/>
              <a:gd name="connsiteY60" fmla="*/ 1224320 h 1590080"/>
              <a:gd name="connsiteX61" fmla="*/ 246888 w 1261872"/>
              <a:gd name="connsiteY61" fmla="*/ 1297472 h 1590080"/>
              <a:gd name="connsiteX62" fmla="*/ 265176 w 1261872"/>
              <a:gd name="connsiteY62" fmla="*/ 1352336 h 1590080"/>
              <a:gd name="connsiteX63" fmla="*/ 283464 w 1261872"/>
              <a:gd name="connsiteY63" fmla="*/ 1425488 h 1590080"/>
              <a:gd name="connsiteX64" fmla="*/ 338328 w 1261872"/>
              <a:gd name="connsiteY64" fmla="*/ 1452920 h 1590080"/>
              <a:gd name="connsiteX65" fmla="*/ 393192 w 1261872"/>
              <a:gd name="connsiteY65" fmla="*/ 1434632 h 1590080"/>
              <a:gd name="connsiteX66" fmla="*/ 457200 w 1261872"/>
              <a:gd name="connsiteY66" fmla="*/ 1416344 h 1590080"/>
              <a:gd name="connsiteX67" fmla="*/ 594360 w 1261872"/>
              <a:gd name="connsiteY67" fmla="*/ 1425488 h 1590080"/>
              <a:gd name="connsiteX68" fmla="*/ 649224 w 1261872"/>
              <a:gd name="connsiteY68" fmla="*/ 1452920 h 1590080"/>
              <a:gd name="connsiteX69" fmla="*/ 740664 w 1261872"/>
              <a:gd name="connsiteY69" fmla="*/ 1480352 h 1590080"/>
              <a:gd name="connsiteX70" fmla="*/ 841248 w 1261872"/>
              <a:gd name="connsiteY70" fmla="*/ 1526072 h 1590080"/>
              <a:gd name="connsiteX71" fmla="*/ 896112 w 1261872"/>
              <a:gd name="connsiteY71" fmla="*/ 1571792 h 1590080"/>
              <a:gd name="connsiteX72" fmla="*/ 923544 w 1261872"/>
              <a:gd name="connsiteY72" fmla="*/ 1590080 h 1590080"/>
              <a:gd name="connsiteX73" fmla="*/ 950976 w 1261872"/>
              <a:gd name="connsiteY73" fmla="*/ 1526072 h 1590080"/>
              <a:gd name="connsiteX74" fmla="*/ 1014984 w 1261872"/>
              <a:gd name="connsiteY74" fmla="*/ 1452920 h 1590080"/>
              <a:gd name="connsiteX75" fmla="*/ 1060704 w 1261872"/>
              <a:gd name="connsiteY75" fmla="*/ 1443776 h 1590080"/>
              <a:gd name="connsiteX76" fmla="*/ 1115568 w 1261872"/>
              <a:gd name="connsiteY76" fmla="*/ 1434632 h 1590080"/>
              <a:gd name="connsiteX77" fmla="*/ 1161288 w 1261872"/>
              <a:gd name="connsiteY7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731520 w 1261872"/>
              <a:gd name="connsiteY27" fmla="*/ 145328 h 1590080"/>
              <a:gd name="connsiteX28" fmla="*/ 704088 w 1261872"/>
              <a:gd name="connsiteY28" fmla="*/ 127040 h 1590080"/>
              <a:gd name="connsiteX29" fmla="*/ 676656 w 1261872"/>
              <a:gd name="connsiteY29" fmla="*/ 117896 h 1590080"/>
              <a:gd name="connsiteX30" fmla="*/ 649224 w 1261872"/>
              <a:gd name="connsiteY30" fmla="*/ 99608 h 1590080"/>
              <a:gd name="connsiteX31" fmla="*/ 621792 w 1261872"/>
              <a:gd name="connsiteY31" fmla="*/ 90464 h 1590080"/>
              <a:gd name="connsiteX32" fmla="*/ 594360 w 1261872"/>
              <a:gd name="connsiteY32" fmla="*/ 72176 h 1590080"/>
              <a:gd name="connsiteX33" fmla="*/ 539496 w 1261872"/>
              <a:gd name="connsiteY33" fmla="*/ 53888 h 1590080"/>
              <a:gd name="connsiteX34" fmla="*/ 521208 w 1261872"/>
              <a:gd name="connsiteY34" fmla="*/ 26456 h 1590080"/>
              <a:gd name="connsiteX35" fmla="*/ 320040 w 1261872"/>
              <a:gd name="connsiteY35" fmla="*/ 17312 h 1590080"/>
              <a:gd name="connsiteX36" fmla="*/ 256032 w 1261872"/>
              <a:gd name="connsiteY36" fmla="*/ 26456 h 1590080"/>
              <a:gd name="connsiteX37" fmla="*/ 231013 w 1261872"/>
              <a:gd name="connsiteY37" fmla="*/ 50332 h 1590080"/>
              <a:gd name="connsiteX38" fmla="*/ 215519 w 1261872"/>
              <a:gd name="connsiteY38" fmla="*/ 74589 h 1590080"/>
              <a:gd name="connsiteX39" fmla="*/ 172212 w 1261872"/>
              <a:gd name="connsiteY39" fmla="*/ 105196 h 1590080"/>
              <a:gd name="connsiteX40" fmla="*/ 154686 w 1261872"/>
              <a:gd name="connsiteY40" fmla="*/ 169585 h 1590080"/>
              <a:gd name="connsiteX41" fmla="*/ 155448 w 1261872"/>
              <a:gd name="connsiteY41" fmla="*/ 200192 h 1590080"/>
              <a:gd name="connsiteX42" fmla="*/ 137160 w 1261872"/>
              <a:gd name="connsiteY42" fmla="*/ 227624 h 1590080"/>
              <a:gd name="connsiteX43" fmla="*/ 118872 w 1261872"/>
              <a:gd name="connsiteY43" fmla="*/ 255056 h 1590080"/>
              <a:gd name="connsiteX44" fmla="*/ 64008 w 1261872"/>
              <a:gd name="connsiteY44" fmla="*/ 282488 h 1590080"/>
              <a:gd name="connsiteX45" fmla="*/ 45720 w 1261872"/>
              <a:gd name="connsiteY45" fmla="*/ 383072 h 1590080"/>
              <a:gd name="connsiteX46" fmla="*/ 27432 w 1261872"/>
              <a:gd name="connsiteY46" fmla="*/ 437936 h 1590080"/>
              <a:gd name="connsiteX47" fmla="*/ 45720 w 1261872"/>
              <a:gd name="connsiteY47" fmla="*/ 492800 h 1590080"/>
              <a:gd name="connsiteX48" fmla="*/ 64008 w 1261872"/>
              <a:gd name="connsiteY48" fmla="*/ 620816 h 1590080"/>
              <a:gd name="connsiteX49" fmla="*/ 36576 w 1261872"/>
              <a:gd name="connsiteY49" fmla="*/ 821984 h 1590080"/>
              <a:gd name="connsiteX50" fmla="*/ 18288 w 1261872"/>
              <a:gd name="connsiteY50" fmla="*/ 849416 h 1590080"/>
              <a:gd name="connsiteX51" fmla="*/ 0 w 1261872"/>
              <a:gd name="connsiteY51" fmla="*/ 904280 h 1590080"/>
              <a:gd name="connsiteX52" fmla="*/ 9144 w 1261872"/>
              <a:gd name="connsiteY52" fmla="*/ 931712 h 1590080"/>
              <a:gd name="connsiteX53" fmla="*/ 27432 w 1261872"/>
              <a:gd name="connsiteY53" fmla="*/ 959144 h 1590080"/>
              <a:gd name="connsiteX54" fmla="*/ 18288 w 1261872"/>
              <a:gd name="connsiteY54" fmla="*/ 1014008 h 1590080"/>
              <a:gd name="connsiteX55" fmla="*/ 45720 w 1261872"/>
              <a:gd name="connsiteY55" fmla="*/ 1105448 h 1590080"/>
              <a:gd name="connsiteX56" fmla="*/ 100584 w 1261872"/>
              <a:gd name="connsiteY56" fmla="*/ 1123736 h 1590080"/>
              <a:gd name="connsiteX57" fmla="*/ 155448 w 1261872"/>
              <a:gd name="connsiteY57" fmla="*/ 1160312 h 1590080"/>
              <a:gd name="connsiteX58" fmla="*/ 173736 w 1261872"/>
              <a:gd name="connsiteY58" fmla="*/ 1187744 h 1590080"/>
              <a:gd name="connsiteX59" fmla="*/ 228600 w 1261872"/>
              <a:gd name="connsiteY59" fmla="*/ 1224320 h 1590080"/>
              <a:gd name="connsiteX60" fmla="*/ 246888 w 1261872"/>
              <a:gd name="connsiteY60" fmla="*/ 1297472 h 1590080"/>
              <a:gd name="connsiteX61" fmla="*/ 265176 w 1261872"/>
              <a:gd name="connsiteY61" fmla="*/ 1352336 h 1590080"/>
              <a:gd name="connsiteX62" fmla="*/ 283464 w 1261872"/>
              <a:gd name="connsiteY62" fmla="*/ 1425488 h 1590080"/>
              <a:gd name="connsiteX63" fmla="*/ 338328 w 1261872"/>
              <a:gd name="connsiteY63" fmla="*/ 1452920 h 1590080"/>
              <a:gd name="connsiteX64" fmla="*/ 393192 w 1261872"/>
              <a:gd name="connsiteY64" fmla="*/ 1434632 h 1590080"/>
              <a:gd name="connsiteX65" fmla="*/ 457200 w 1261872"/>
              <a:gd name="connsiteY65" fmla="*/ 1416344 h 1590080"/>
              <a:gd name="connsiteX66" fmla="*/ 594360 w 1261872"/>
              <a:gd name="connsiteY66" fmla="*/ 1425488 h 1590080"/>
              <a:gd name="connsiteX67" fmla="*/ 649224 w 1261872"/>
              <a:gd name="connsiteY67" fmla="*/ 1452920 h 1590080"/>
              <a:gd name="connsiteX68" fmla="*/ 740664 w 1261872"/>
              <a:gd name="connsiteY68" fmla="*/ 1480352 h 1590080"/>
              <a:gd name="connsiteX69" fmla="*/ 841248 w 1261872"/>
              <a:gd name="connsiteY69" fmla="*/ 1526072 h 1590080"/>
              <a:gd name="connsiteX70" fmla="*/ 896112 w 1261872"/>
              <a:gd name="connsiteY70" fmla="*/ 1571792 h 1590080"/>
              <a:gd name="connsiteX71" fmla="*/ 923544 w 1261872"/>
              <a:gd name="connsiteY71" fmla="*/ 1590080 h 1590080"/>
              <a:gd name="connsiteX72" fmla="*/ 950976 w 1261872"/>
              <a:gd name="connsiteY72" fmla="*/ 1526072 h 1590080"/>
              <a:gd name="connsiteX73" fmla="*/ 1014984 w 1261872"/>
              <a:gd name="connsiteY73" fmla="*/ 1452920 h 1590080"/>
              <a:gd name="connsiteX74" fmla="*/ 1060704 w 1261872"/>
              <a:gd name="connsiteY74" fmla="*/ 1443776 h 1590080"/>
              <a:gd name="connsiteX75" fmla="*/ 1115568 w 1261872"/>
              <a:gd name="connsiteY75" fmla="*/ 1434632 h 1590080"/>
              <a:gd name="connsiteX76" fmla="*/ 1161288 w 1261872"/>
              <a:gd name="connsiteY76"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704088 w 1261872"/>
              <a:gd name="connsiteY27" fmla="*/ 127040 h 1590080"/>
              <a:gd name="connsiteX28" fmla="*/ 676656 w 1261872"/>
              <a:gd name="connsiteY28" fmla="*/ 117896 h 1590080"/>
              <a:gd name="connsiteX29" fmla="*/ 649224 w 1261872"/>
              <a:gd name="connsiteY29" fmla="*/ 99608 h 1590080"/>
              <a:gd name="connsiteX30" fmla="*/ 621792 w 1261872"/>
              <a:gd name="connsiteY30" fmla="*/ 90464 h 1590080"/>
              <a:gd name="connsiteX31" fmla="*/ 594360 w 1261872"/>
              <a:gd name="connsiteY31" fmla="*/ 72176 h 1590080"/>
              <a:gd name="connsiteX32" fmla="*/ 539496 w 1261872"/>
              <a:gd name="connsiteY32" fmla="*/ 53888 h 1590080"/>
              <a:gd name="connsiteX33" fmla="*/ 521208 w 1261872"/>
              <a:gd name="connsiteY33" fmla="*/ 26456 h 1590080"/>
              <a:gd name="connsiteX34" fmla="*/ 320040 w 1261872"/>
              <a:gd name="connsiteY34" fmla="*/ 17312 h 1590080"/>
              <a:gd name="connsiteX35" fmla="*/ 256032 w 1261872"/>
              <a:gd name="connsiteY35" fmla="*/ 26456 h 1590080"/>
              <a:gd name="connsiteX36" fmla="*/ 231013 w 1261872"/>
              <a:gd name="connsiteY36" fmla="*/ 50332 h 1590080"/>
              <a:gd name="connsiteX37" fmla="*/ 215519 w 1261872"/>
              <a:gd name="connsiteY37" fmla="*/ 74589 h 1590080"/>
              <a:gd name="connsiteX38" fmla="*/ 172212 w 1261872"/>
              <a:gd name="connsiteY38" fmla="*/ 105196 h 1590080"/>
              <a:gd name="connsiteX39" fmla="*/ 154686 w 1261872"/>
              <a:gd name="connsiteY39" fmla="*/ 169585 h 1590080"/>
              <a:gd name="connsiteX40" fmla="*/ 155448 w 1261872"/>
              <a:gd name="connsiteY40" fmla="*/ 200192 h 1590080"/>
              <a:gd name="connsiteX41" fmla="*/ 137160 w 1261872"/>
              <a:gd name="connsiteY41" fmla="*/ 227624 h 1590080"/>
              <a:gd name="connsiteX42" fmla="*/ 118872 w 1261872"/>
              <a:gd name="connsiteY42" fmla="*/ 255056 h 1590080"/>
              <a:gd name="connsiteX43" fmla="*/ 64008 w 1261872"/>
              <a:gd name="connsiteY43" fmla="*/ 282488 h 1590080"/>
              <a:gd name="connsiteX44" fmla="*/ 45720 w 1261872"/>
              <a:gd name="connsiteY44" fmla="*/ 383072 h 1590080"/>
              <a:gd name="connsiteX45" fmla="*/ 27432 w 1261872"/>
              <a:gd name="connsiteY45" fmla="*/ 437936 h 1590080"/>
              <a:gd name="connsiteX46" fmla="*/ 45720 w 1261872"/>
              <a:gd name="connsiteY46" fmla="*/ 492800 h 1590080"/>
              <a:gd name="connsiteX47" fmla="*/ 64008 w 1261872"/>
              <a:gd name="connsiteY47" fmla="*/ 620816 h 1590080"/>
              <a:gd name="connsiteX48" fmla="*/ 36576 w 1261872"/>
              <a:gd name="connsiteY48" fmla="*/ 821984 h 1590080"/>
              <a:gd name="connsiteX49" fmla="*/ 18288 w 1261872"/>
              <a:gd name="connsiteY49" fmla="*/ 849416 h 1590080"/>
              <a:gd name="connsiteX50" fmla="*/ 0 w 1261872"/>
              <a:gd name="connsiteY50" fmla="*/ 904280 h 1590080"/>
              <a:gd name="connsiteX51" fmla="*/ 9144 w 1261872"/>
              <a:gd name="connsiteY51" fmla="*/ 931712 h 1590080"/>
              <a:gd name="connsiteX52" fmla="*/ 27432 w 1261872"/>
              <a:gd name="connsiteY52" fmla="*/ 959144 h 1590080"/>
              <a:gd name="connsiteX53" fmla="*/ 18288 w 1261872"/>
              <a:gd name="connsiteY53" fmla="*/ 1014008 h 1590080"/>
              <a:gd name="connsiteX54" fmla="*/ 45720 w 1261872"/>
              <a:gd name="connsiteY54" fmla="*/ 1105448 h 1590080"/>
              <a:gd name="connsiteX55" fmla="*/ 100584 w 1261872"/>
              <a:gd name="connsiteY55" fmla="*/ 1123736 h 1590080"/>
              <a:gd name="connsiteX56" fmla="*/ 155448 w 1261872"/>
              <a:gd name="connsiteY56" fmla="*/ 1160312 h 1590080"/>
              <a:gd name="connsiteX57" fmla="*/ 173736 w 1261872"/>
              <a:gd name="connsiteY57" fmla="*/ 1187744 h 1590080"/>
              <a:gd name="connsiteX58" fmla="*/ 228600 w 1261872"/>
              <a:gd name="connsiteY58" fmla="*/ 1224320 h 1590080"/>
              <a:gd name="connsiteX59" fmla="*/ 246888 w 1261872"/>
              <a:gd name="connsiteY59" fmla="*/ 1297472 h 1590080"/>
              <a:gd name="connsiteX60" fmla="*/ 265176 w 1261872"/>
              <a:gd name="connsiteY60" fmla="*/ 1352336 h 1590080"/>
              <a:gd name="connsiteX61" fmla="*/ 283464 w 1261872"/>
              <a:gd name="connsiteY61" fmla="*/ 1425488 h 1590080"/>
              <a:gd name="connsiteX62" fmla="*/ 338328 w 1261872"/>
              <a:gd name="connsiteY62" fmla="*/ 1452920 h 1590080"/>
              <a:gd name="connsiteX63" fmla="*/ 393192 w 1261872"/>
              <a:gd name="connsiteY63" fmla="*/ 1434632 h 1590080"/>
              <a:gd name="connsiteX64" fmla="*/ 457200 w 1261872"/>
              <a:gd name="connsiteY64" fmla="*/ 1416344 h 1590080"/>
              <a:gd name="connsiteX65" fmla="*/ 594360 w 1261872"/>
              <a:gd name="connsiteY65" fmla="*/ 1425488 h 1590080"/>
              <a:gd name="connsiteX66" fmla="*/ 649224 w 1261872"/>
              <a:gd name="connsiteY66" fmla="*/ 1452920 h 1590080"/>
              <a:gd name="connsiteX67" fmla="*/ 740664 w 1261872"/>
              <a:gd name="connsiteY67" fmla="*/ 1480352 h 1590080"/>
              <a:gd name="connsiteX68" fmla="*/ 841248 w 1261872"/>
              <a:gd name="connsiteY68" fmla="*/ 1526072 h 1590080"/>
              <a:gd name="connsiteX69" fmla="*/ 896112 w 1261872"/>
              <a:gd name="connsiteY69" fmla="*/ 1571792 h 1590080"/>
              <a:gd name="connsiteX70" fmla="*/ 923544 w 1261872"/>
              <a:gd name="connsiteY70" fmla="*/ 1590080 h 1590080"/>
              <a:gd name="connsiteX71" fmla="*/ 950976 w 1261872"/>
              <a:gd name="connsiteY71" fmla="*/ 1526072 h 1590080"/>
              <a:gd name="connsiteX72" fmla="*/ 1014984 w 1261872"/>
              <a:gd name="connsiteY72" fmla="*/ 1452920 h 1590080"/>
              <a:gd name="connsiteX73" fmla="*/ 1060704 w 1261872"/>
              <a:gd name="connsiteY73" fmla="*/ 1443776 h 1590080"/>
              <a:gd name="connsiteX74" fmla="*/ 1115568 w 1261872"/>
              <a:gd name="connsiteY74" fmla="*/ 1434632 h 1590080"/>
              <a:gd name="connsiteX75" fmla="*/ 1161288 w 1261872"/>
              <a:gd name="connsiteY75"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51560 w 1261872"/>
              <a:gd name="connsiteY21" fmla="*/ 428792 h 1590080"/>
              <a:gd name="connsiteX22" fmla="*/ 1024128 w 1261872"/>
              <a:gd name="connsiteY22" fmla="*/ 410504 h 1590080"/>
              <a:gd name="connsiteX23" fmla="*/ 996696 w 1261872"/>
              <a:gd name="connsiteY23" fmla="*/ 383072 h 1590080"/>
              <a:gd name="connsiteX24" fmla="*/ 941832 w 1261872"/>
              <a:gd name="connsiteY24" fmla="*/ 346496 h 1590080"/>
              <a:gd name="connsiteX25" fmla="*/ 886968 w 1261872"/>
              <a:gd name="connsiteY25" fmla="*/ 300776 h 1590080"/>
              <a:gd name="connsiteX26" fmla="*/ 850392 w 1261872"/>
              <a:gd name="connsiteY26" fmla="*/ 255056 h 1590080"/>
              <a:gd name="connsiteX27" fmla="*/ 704088 w 1261872"/>
              <a:gd name="connsiteY27" fmla="*/ 127040 h 1590080"/>
              <a:gd name="connsiteX28" fmla="*/ 676656 w 1261872"/>
              <a:gd name="connsiteY28" fmla="*/ 117896 h 1590080"/>
              <a:gd name="connsiteX29" fmla="*/ 621792 w 1261872"/>
              <a:gd name="connsiteY29" fmla="*/ 90464 h 1590080"/>
              <a:gd name="connsiteX30" fmla="*/ 594360 w 1261872"/>
              <a:gd name="connsiteY30" fmla="*/ 72176 h 1590080"/>
              <a:gd name="connsiteX31" fmla="*/ 539496 w 1261872"/>
              <a:gd name="connsiteY31" fmla="*/ 53888 h 1590080"/>
              <a:gd name="connsiteX32" fmla="*/ 521208 w 1261872"/>
              <a:gd name="connsiteY32" fmla="*/ 26456 h 1590080"/>
              <a:gd name="connsiteX33" fmla="*/ 320040 w 1261872"/>
              <a:gd name="connsiteY33" fmla="*/ 17312 h 1590080"/>
              <a:gd name="connsiteX34" fmla="*/ 256032 w 1261872"/>
              <a:gd name="connsiteY34" fmla="*/ 26456 h 1590080"/>
              <a:gd name="connsiteX35" fmla="*/ 231013 w 1261872"/>
              <a:gd name="connsiteY35" fmla="*/ 50332 h 1590080"/>
              <a:gd name="connsiteX36" fmla="*/ 215519 w 1261872"/>
              <a:gd name="connsiteY36" fmla="*/ 74589 h 1590080"/>
              <a:gd name="connsiteX37" fmla="*/ 172212 w 1261872"/>
              <a:gd name="connsiteY37" fmla="*/ 105196 h 1590080"/>
              <a:gd name="connsiteX38" fmla="*/ 154686 w 1261872"/>
              <a:gd name="connsiteY38" fmla="*/ 169585 h 1590080"/>
              <a:gd name="connsiteX39" fmla="*/ 155448 w 1261872"/>
              <a:gd name="connsiteY39" fmla="*/ 200192 h 1590080"/>
              <a:gd name="connsiteX40" fmla="*/ 137160 w 1261872"/>
              <a:gd name="connsiteY40" fmla="*/ 227624 h 1590080"/>
              <a:gd name="connsiteX41" fmla="*/ 118872 w 1261872"/>
              <a:gd name="connsiteY41" fmla="*/ 255056 h 1590080"/>
              <a:gd name="connsiteX42" fmla="*/ 64008 w 1261872"/>
              <a:gd name="connsiteY42" fmla="*/ 282488 h 1590080"/>
              <a:gd name="connsiteX43" fmla="*/ 45720 w 1261872"/>
              <a:gd name="connsiteY43" fmla="*/ 383072 h 1590080"/>
              <a:gd name="connsiteX44" fmla="*/ 27432 w 1261872"/>
              <a:gd name="connsiteY44" fmla="*/ 437936 h 1590080"/>
              <a:gd name="connsiteX45" fmla="*/ 45720 w 1261872"/>
              <a:gd name="connsiteY45" fmla="*/ 492800 h 1590080"/>
              <a:gd name="connsiteX46" fmla="*/ 64008 w 1261872"/>
              <a:gd name="connsiteY46" fmla="*/ 620816 h 1590080"/>
              <a:gd name="connsiteX47" fmla="*/ 36576 w 1261872"/>
              <a:gd name="connsiteY47" fmla="*/ 821984 h 1590080"/>
              <a:gd name="connsiteX48" fmla="*/ 18288 w 1261872"/>
              <a:gd name="connsiteY48" fmla="*/ 849416 h 1590080"/>
              <a:gd name="connsiteX49" fmla="*/ 0 w 1261872"/>
              <a:gd name="connsiteY49" fmla="*/ 904280 h 1590080"/>
              <a:gd name="connsiteX50" fmla="*/ 9144 w 1261872"/>
              <a:gd name="connsiteY50" fmla="*/ 931712 h 1590080"/>
              <a:gd name="connsiteX51" fmla="*/ 27432 w 1261872"/>
              <a:gd name="connsiteY51" fmla="*/ 959144 h 1590080"/>
              <a:gd name="connsiteX52" fmla="*/ 18288 w 1261872"/>
              <a:gd name="connsiteY52" fmla="*/ 1014008 h 1590080"/>
              <a:gd name="connsiteX53" fmla="*/ 45720 w 1261872"/>
              <a:gd name="connsiteY53" fmla="*/ 1105448 h 1590080"/>
              <a:gd name="connsiteX54" fmla="*/ 100584 w 1261872"/>
              <a:gd name="connsiteY54" fmla="*/ 1123736 h 1590080"/>
              <a:gd name="connsiteX55" fmla="*/ 155448 w 1261872"/>
              <a:gd name="connsiteY55" fmla="*/ 1160312 h 1590080"/>
              <a:gd name="connsiteX56" fmla="*/ 173736 w 1261872"/>
              <a:gd name="connsiteY56" fmla="*/ 1187744 h 1590080"/>
              <a:gd name="connsiteX57" fmla="*/ 228600 w 1261872"/>
              <a:gd name="connsiteY57" fmla="*/ 1224320 h 1590080"/>
              <a:gd name="connsiteX58" fmla="*/ 246888 w 1261872"/>
              <a:gd name="connsiteY58" fmla="*/ 1297472 h 1590080"/>
              <a:gd name="connsiteX59" fmla="*/ 265176 w 1261872"/>
              <a:gd name="connsiteY59" fmla="*/ 1352336 h 1590080"/>
              <a:gd name="connsiteX60" fmla="*/ 283464 w 1261872"/>
              <a:gd name="connsiteY60" fmla="*/ 1425488 h 1590080"/>
              <a:gd name="connsiteX61" fmla="*/ 338328 w 1261872"/>
              <a:gd name="connsiteY61" fmla="*/ 1452920 h 1590080"/>
              <a:gd name="connsiteX62" fmla="*/ 393192 w 1261872"/>
              <a:gd name="connsiteY62" fmla="*/ 1434632 h 1590080"/>
              <a:gd name="connsiteX63" fmla="*/ 457200 w 1261872"/>
              <a:gd name="connsiteY63" fmla="*/ 1416344 h 1590080"/>
              <a:gd name="connsiteX64" fmla="*/ 594360 w 1261872"/>
              <a:gd name="connsiteY64" fmla="*/ 1425488 h 1590080"/>
              <a:gd name="connsiteX65" fmla="*/ 649224 w 1261872"/>
              <a:gd name="connsiteY65" fmla="*/ 1452920 h 1590080"/>
              <a:gd name="connsiteX66" fmla="*/ 740664 w 1261872"/>
              <a:gd name="connsiteY66" fmla="*/ 1480352 h 1590080"/>
              <a:gd name="connsiteX67" fmla="*/ 841248 w 1261872"/>
              <a:gd name="connsiteY67" fmla="*/ 1526072 h 1590080"/>
              <a:gd name="connsiteX68" fmla="*/ 896112 w 1261872"/>
              <a:gd name="connsiteY68" fmla="*/ 1571792 h 1590080"/>
              <a:gd name="connsiteX69" fmla="*/ 923544 w 1261872"/>
              <a:gd name="connsiteY69" fmla="*/ 1590080 h 1590080"/>
              <a:gd name="connsiteX70" fmla="*/ 950976 w 1261872"/>
              <a:gd name="connsiteY70" fmla="*/ 1526072 h 1590080"/>
              <a:gd name="connsiteX71" fmla="*/ 1014984 w 1261872"/>
              <a:gd name="connsiteY71" fmla="*/ 1452920 h 1590080"/>
              <a:gd name="connsiteX72" fmla="*/ 1060704 w 1261872"/>
              <a:gd name="connsiteY72" fmla="*/ 1443776 h 1590080"/>
              <a:gd name="connsiteX73" fmla="*/ 1115568 w 1261872"/>
              <a:gd name="connsiteY73" fmla="*/ 1434632 h 1590080"/>
              <a:gd name="connsiteX74" fmla="*/ 1161288 w 1261872"/>
              <a:gd name="connsiteY74"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24128 w 1261872"/>
              <a:gd name="connsiteY21" fmla="*/ 410504 h 1590080"/>
              <a:gd name="connsiteX22" fmla="*/ 996696 w 1261872"/>
              <a:gd name="connsiteY22" fmla="*/ 383072 h 1590080"/>
              <a:gd name="connsiteX23" fmla="*/ 941832 w 1261872"/>
              <a:gd name="connsiteY23" fmla="*/ 346496 h 1590080"/>
              <a:gd name="connsiteX24" fmla="*/ 886968 w 1261872"/>
              <a:gd name="connsiteY24" fmla="*/ 300776 h 1590080"/>
              <a:gd name="connsiteX25" fmla="*/ 850392 w 1261872"/>
              <a:gd name="connsiteY25" fmla="*/ 255056 h 1590080"/>
              <a:gd name="connsiteX26" fmla="*/ 704088 w 1261872"/>
              <a:gd name="connsiteY26" fmla="*/ 127040 h 1590080"/>
              <a:gd name="connsiteX27" fmla="*/ 676656 w 1261872"/>
              <a:gd name="connsiteY27" fmla="*/ 117896 h 1590080"/>
              <a:gd name="connsiteX28" fmla="*/ 621792 w 1261872"/>
              <a:gd name="connsiteY28" fmla="*/ 90464 h 1590080"/>
              <a:gd name="connsiteX29" fmla="*/ 594360 w 1261872"/>
              <a:gd name="connsiteY29" fmla="*/ 72176 h 1590080"/>
              <a:gd name="connsiteX30" fmla="*/ 539496 w 1261872"/>
              <a:gd name="connsiteY30" fmla="*/ 53888 h 1590080"/>
              <a:gd name="connsiteX31" fmla="*/ 521208 w 1261872"/>
              <a:gd name="connsiteY31" fmla="*/ 26456 h 1590080"/>
              <a:gd name="connsiteX32" fmla="*/ 320040 w 1261872"/>
              <a:gd name="connsiteY32" fmla="*/ 17312 h 1590080"/>
              <a:gd name="connsiteX33" fmla="*/ 256032 w 1261872"/>
              <a:gd name="connsiteY33" fmla="*/ 26456 h 1590080"/>
              <a:gd name="connsiteX34" fmla="*/ 231013 w 1261872"/>
              <a:gd name="connsiteY34" fmla="*/ 50332 h 1590080"/>
              <a:gd name="connsiteX35" fmla="*/ 215519 w 1261872"/>
              <a:gd name="connsiteY35" fmla="*/ 74589 h 1590080"/>
              <a:gd name="connsiteX36" fmla="*/ 172212 w 1261872"/>
              <a:gd name="connsiteY36" fmla="*/ 105196 h 1590080"/>
              <a:gd name="connsiteX37" fmla="*/ 154686 w 1261872"/>
              <a:gd name="connsiteY37" fmla="*/ 169585 h 1590080"/>
              <a:gd name="connsiteX38" fmla="*/ 155448 w 1261872"/>
              <a:gd name="connsiteY38" fmla="*/ 200192 h 1590080"/>
              <a:gd name="connsiteX39" fmla="*/ 137160 w 1261872"/>
              <a:gd name="connsiteY39" fmla="*/ 227624 h 1590080"/>
              <a:gd name="connsiteX40" fmla="*/ 118872 w 1261872"/>
              <a:gd name="connsiteY40" fmla="*/ 255056 h 1590080"/>
              <a:gd name="connsiteX41" fmla="*/ 64008 w 1261872"/>
              <a:gd name="connsiteY41" fmla="*/ 282488 h 1590080"/>
              <a:gd name="connsiteX42" fmla="*/ 45720 w 1261872"/>
              <a:gd name="connsiteY42" fmla="*/ 383072 h 1590080"/>
              <a:gd name="connsiteX43" fmla="*/ 27432 w 1261872"/>
              <a:gd name="connsiteY43" fmla="*/ 437936 h 1590080"/>
              <a:gd name="connsiteX44" fmla="*/ 45720 w 1261872"/>
              <a:gd name="connsiteY44" fmla="*/ 492800 h 1590080"/>
              <a:gd name="connsiteX45" fmla="*/ 64008 w 1261872"/>
              <a:gd name="connsiteY45" fmla="*/ 620816 h 1590080"/>
              <a:gd name="connsiteX46" fmla="*/ 36576 w 1261872"/>
              <a:gd name="connsiteY46" fmla="*/ 821984 h 1590080"/>
              <a:gd name="connsiteX47" fmla="*/ 18288 w 1261872"/>
              <a:gd name="connsiteY47" fmla="*/ 849416 h 1590080"/>
              <a:gd name="connsiteX48" fmla="*/ 0 w 1261872"/>
              <a:gd name="connsiteY48" fmla="*/ 904280 h 1590080"/>
              <a:gd name="connsiteX49" fmla="*/ 9144 w 1261872"/>
              <a:gd name="connsiteY49" fmla="*/ 931712 h 1590080"/>
              <a:gd name="connsiteX50" fmla="*/ 27432 w 1261872"/>
              <a:gd name="connsiteY50" fmla="*/ 959144 h 1590080"/>
              <a:gd name="connsiteX51" fmla="*/ 18288 w 1261872"/>
              <a:gd name="connsiteY51" fmla="*/ 1014008 h 1590080"/>
              <a:gd name="connsiteX52" fmla="*/ 45720 w 1261872"/>
              <a:gd name="connsiteY52" fmla="*/ 1105448 h 1590080"/>
              <a:gd name="connsiteX53" fmla="*/ 100584 w 1261872"/>
              <a:gd name="connsiteY53" fmla="*/ 1123736 h 1590080"/>
              <a:gd name="connsiteX54" fmla="*/ 155448 w 1261872"/>
              <a:gd name="connsiteY54" fmla="*/ 1160312 h 1590080"/>
              <a:gd name="connsiteX55" fmla="*/ 173736 w 1261872"/>
              <a:gd name="connsiteY55" fmla="*/ 1187744 h 1590080"/>
              <a:gd name="connsiteX56" fmla="*/ 228600 w 1261872"/>
              <a:gd name="connsiteY56" fmla="*/ 1224320 h 1590080"/>
              <a:gd name="connsiteX57" fmla="*/ 246888 w 1261872"/>
              <a:gd name="connsiteY57" fmla="*/ 1297472 h 1590080"/>
              <a:gd name="connsiteX58" fmla="*/ 265176 w 1261872"/>
              <a:gd name="connsiteY58" fmla="*/ 1352336 h 1590080"/>
              <a:gd name="connsiteX59" fmla="*/ 283464 w 1261872"/>
              <a:gd name="connsiteY59" fmla="*/ 1425488 h 1590080"/>
              <a:gd name="connsiteX60" fmla="*/ 338328 w 1261872"/>
              <a:gd name="connsiteY60" fmla="*/ 1452920 h 1590080"/>
              <a:gd name="connsiteX61" fmla="*/ 393192 w 1261872"/>
              <a:gd name="connsiteY61" fmla="*/ 1434632 h 1590080"/>
              <a:gd name="connsiteX62" fmla="*/ 457200 w 1261872"/>
              <a:gd name="connsiteY62" fmla="*/ 1416344 h 1590080"/>
              <a:gd name="connsiteX63" fmla="*/ 594360 w 1261872"/>
              <a:gd name="connsiteY63" fmla="*/ 1425488 h 1590080"/>
              <a:gd name="connsiteX64" fmla="*/ 649224 w 1261872"/>
              <a:gd name="connsiteY64" fmla="*/ 1452920 h 1590080"/>
              <a:gd name="connsiteX65" fmla="*/ 740664 w 1261872"/>
              <a:gd name="connsiteY65" fmla="*/ 1480352 h 1590080"/>
              <a:gd name="connsiteX66" fmla="*/ 841248 w 1261872"/>
              <a:gd name="connsiteY66" fmla="*/ 1526072 h 1590080"/>
              <a:gd name="connsiteX67" fmla="*/ 896112 w 1261872"/>
              <a:gd name="connsiteY67" fmla="*/ 1571792 h 1590080"/>
              <a:gd name="connsiteX68" fmla="*/ 923544 w 1261872"/>
              <a:gd name="connsiteY68" fmla="*/ 1590080 h 1590080"/>
              <a:gd name="connsiteX69" fmla="*/ 950976 w 1261872"/>
              <a:gd name="connsiteY69" fmla="*/ 1526072 h 1590080"/>
              <a:gd name="connsiteX70" fmla="*/ 1014984 w 1261872"/>
              <a:gd name="connsiteY70" fmla="*/ 1452920 h 1590080"/>
              <a:gd name="connsiteX71" fmla="*/ 1060704 w 1261872"/>
              <a:gd name="connsiteY71" fmla="*/ 1443776 h 1590080"/>
              <a:gd name="connsiteX72" fmla="*/ 1115568 w 1261872"/>
              <a:gd name="connsiteY72" fmla="*/ 1434632 h 1590080"/>
              <a:gd name="connsiteX73" fmla="*/ 1161288 w 1261872"/>
              <a:gd name="connsiteY73"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24128 w 1261872"/>
              <a:gd name="connsiteY21" fmla="*/ 410504 h 1590080"/>
              <a:gd name="connsiteX22" fmla="*/ 941832 w 1261872"/>
              <a:gd name="connsiteY22" fmla="*/ 346496 h 1590080"/>
              <a:gd name="connsiteX23" fmla="*/ 886968 w 1261872"/>
              <a:gd name="connsiteY23" fmla="*/ 300776 h 1590080"/>
              <a:gd name="connsiteX24" fmla="*/ 850392 w 1261872"/>
              <a:gd name="connsiteY24" fmla="*/ 255056 h 1590080"/>
              <a:gd name="connsiteX25" fmla="*/ 704088 w 1261872"/>
              <a:gd name="connsiteY25" fmla="*/ 127040 h 1590080"/>
              <a:gd name="connsiteX26" fmla="*/ 676656 w 1261872"/>
              <a:gd name="connsiteY26" fmla="*/ 117896 h 1590080"/>
              <a:gd name="connsiteX27" fmla="*/ 621792 w 1261872"/>
              <a:gd name="connsiteY27" fmla="*/ 90464 h 1590080"/>
              <a:gd name="connsiteX28" fmla="*/ 594360 w 1261872"/>
              <a:gd name="connsiteY28" fmla="*/ 72176 h 1590080"/>
              <a:gd name="connsiteX29" fmla="*/ 539496 w 1261872"/>
              <a:gd name="connsiteY29" fmla="*/ 53888 h 1590080"/>
              <a:gd name="connsiteX30" fmla="*/ 521208 w 1261872"/>
              <a:gd name="connsiteY30" fmla="*/ 26456 h 1590080"/>
              <a:gd name="connsiteX31" fmla="*/ 320040 w 1261872"/>
              <a:gd name="connsiteY31" fmla="*/ 17312 h 1590080"/>
              <a:gd name="connsiteX32" fmla="*/ 256032 w 1261872"/>
              <a:gd name="connsiteY32" fmla="*/ 26456 h 1590080"/>
              <a:gd name="connsiteX33" fmla="*/ 231013 w 1261872"/>
              <a:gd name="connsiteY33" fmla="*/ 50332 h 1590080"/>
              <a:gd name="connsiteX34" fmla="*/ 215519 w 1261872"/>
              <a:gd name="connsiteY34" fmla="*/ 74589 h 1590080"/>
              <a:gd name="connsiteX35" fmla="*/ 172212 w 1261872"/>
              <a:gd name="connsiteY35" fmla="*/ 105196 h 1590080"/>
              <a:gd name="connsiteX36" fmla="*/ 154686 w 1261872"/>
              <a:gd name="connsiteY36" fmla="*/ 169585 h 1590080"/>
              <a:gd name="connsiteX37" fmla="*/ 155448 w 1261872"/>
              <a:gd name="connsiteY37" fmla="*/ 200192 h 1590080"/>
              <a:gd name="connsiteX38" fmla="*/ 137160 w 1261872"/>
              <a:gd name="connsiteY38" fmla="*/ 227624 h 1590080"/>
              <a:gd name="connsiteX39" fmla="*/ 118872 w 1261872"/>
              <a:gd name="connsiteY39" fmla="*/ 255056 h 1590080"/>
              <a:gd name="connsiteX40" fmla="*/ 64008 w 1261872"/>
              <a:gd name="connsiteY40" fmla="*/ 282488 h 1590080"/>
              <a:gd name="connsiteX41" fmla="*/ 45720 w 1261872"/>
              <a:gd name="connsiteY41" fmla="*/ 383072 h 1590080"/>
              <a:gd name="connsiteX42" fmla="*/ 27432 w 1261872"/>
              <a:gd name="connsiteY42" fmla="*/ 437936 h 1590080"/>
              <a:gd name="connsiteX43" fmla="*/ 45720 w 1261872"/>
              <a:gd name="connsiteY43" fmla="*/ 492800 h 1590080"/>
              <a:gd name="connsiteX44" fmla="*/ 64008 w 1261872"/>
              <a:gd name="connsiteY44" fmla="*/ 620816 h 1590080"/>
              <a:gd name="connsiteX45" fmla="*/ 36576 w 1261872"/>
              <a:gd name="connsiteY45" fmla="*/ 821984 h 1590080"/>
              <a:gd name="connsiteX46" fmla="*/ 18288 w 1261872"/>
              <a:gd name="connsiteY46" fmla="*/ 849416 h 1590080"/>
              <a:gd name="connsiteX47" fmla="*/ 0 w 1261872"/>
              <a:gd name="connsiteY47" fmla="*/ 904280 h 1590080"/>
              <a:gd name="connsiteX48" fmla="*/ 9144 w 1261872"/>
              <a:gd name="connsiteY48" fmla="*/ 931712 h 1590080"/>
              <a:gd name="connsiteX49" fmla="*/ 27432 w 1261872"/>
              <a:gd name="connsiteY49" fmla="*/ 959144 h 1590080"/>
              <a:gd name="connsiteX50" fmla="*/ 18288 w 1261872"/>
              <a:gd name="connsiteY50" fmla="*/ 1014008 h 1590080"/>
              <a:gd name="connsiteX51" fmla="*/ 45720 w 1261872"/>
              <a:gd name="connsiteY51" fmla="*/ 1105448 h 1590080"/>
              <a:gd name="connsiteX52" fmla="*/ 100584 w 1261872"/>
              <a:gd name="connsiteY52" fmla="*/ 1123736 h 1590080"/>
              <a:gd name="connsiteX53" fmla="*/ 155448 w 1261872"/>
              <a:gd name="connsiteY53" fmla="*/ 1160312 h 1590080"/>
              <a:gd name="connsiteX54" fmla="*/ 173736 w 1261872"/>
              <a:gd name="connsiteY54" fmla="*/ 1187744 h 1590080"/>
              <a:gd name="connsiteX55" fmla="*/ 228600 w 1261872"/>
              <a:gd name="connsiteY55" fmla="*/ 1224320 h 1590080"/>
              <a:gd name="connsiteX56" fmla="*/ 246888 w 1261872"/>
              <a:gd name="connsiteY56" fmla="*/ 1297472 h 1590080"/>
              <a:gd name="connsiteX57" fmla="*/ 265176 w 1261872"/>
              <a:gd name="connsiteY57" fmla="*/ 1352336 h 1590080"/>
              <a:gd name="connsiteX58" fmla="*/ 283464 w 1261872"/>
              <a:gd name="connsiteY58" fmla="*/ 1425488 h 1590080"/>
              <a:gd name="connsiteX59" fmla="*/ 338328 w 1261872"/>
              <a:gd name="connsiteY59" fmla="*/ 1452920 h 1590080"/>
              <a:gd name="connsiteX60" fmla="*/ 393192 w 1261872"/>
              <a:gd name="connsiteY60" fmla="*/ 1434632 h 1590080"/>
              <a:gd name="connsiteX61" fmla="*/ 457200 w 1261872"/>
              <a:gd name="connsiteY61" fmla="*/ 1416344 h 1590080"/>
              <a:gd name="connsiteX62" fmla="*/ 594360 w 1261872"/>
              <a:gd name="connsiteY62" fmla="*/ 1425488 h 1590080"/>
              <a:gd name="connsiteX63" fmla="*/ 649224 w 1261872"/>
              <a:gd name="connsiteY63" fmla="*/ 1452920 h 1590080"/>
              <a:gd name="connsiteX64" fmla="*/ 740664 w 1261872"/>
              <a:gd name="connsiteY64" fmla="*/ 1480352 h 1590080"/>
              <a:gd name="connsiteX65" fmla="*/ 841248 w 1261872"/>
              <a:gd name="connsiteY65" fmla="*/ 1526072 h 1590080"/>
              <a:gd name="connsiteX66" fmla="*/ 896112 w 1261872"/>
              <a:gd name="connsiteY66" fmla="*/ 1571792 h 1590080"/>
              <a:gd name="connsiteX67" fmla="*/ 923544 w 1261872"/>
              <a:gd name="connsiteY67" fmla="*/ 1590080 h 1590080"/>
              <a:gd name="connsiteX68" fmla="*/ 950976 w 1261872"/>
              <a:gd name="connsiteY68" fmla="*/ 1526072 h 1590080"/>
              <a:gd name="connsiteX69" fmla="*/ 1014984 w 1261872"/>
              <a:gd name="connsiteY69" fmla="*/ 1452920 h 1590080"/>
              <a:gd name="connsiteX70" fmla="*/ 1060704 w 1261872"/>
              <a:gd name="connsiteY70" fmla="*/ 1443776 h 1590080"/>
              <a:gd name="connsiteX71" fmla="*/ 1115568 w 1261872"/>
              <a:gd name="connsiteY71" fmla="*/ 1434632 h 1590080"/>
              <a:gd name="connsiteX72" fmla="*/ 1161288 w 1261872"/>
              <a:gd name="connsiteY72"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24128 w 1261872"/>
              <a:gd name="connsiteY21" fmla="*/ 410504 h 1590080"/>
              <a:gd name="connsiteX22" fmla="*/ 886968 w 1261872"/>
              <a:gd name="connsiteY22" fmla="*/ 300776 h 1590080"/>
              <a:gd name="connsiteX23" fmla="*/ 850392 w 1261872"/>
              <a:gd name="connsiteY23" fmla="*/ 255056 h 1590080"/>
              <a:gd name="connsiteX24" fmla="*/ 704088 w 1261872"/>
              <a:gd name="connsiteY24" fmla="*/ 127040 h 1590080"/>
              <a:gd name="connsiteX25" fmla="*/ 676656 w 1261872"/>
              <a:gd name="connsiteY25" fmla="*/ 117896 h 1590080"/>
              <a:gd name="connsiteX26" fmla="*/ 621792 w 1261872"/>
              <a:gd name="connsiteY26" fmla="*/ 90464 h 1590080"/>
              <a:gd name="connsiteX27" fmla="*/ 594360 w 1261872"/>
              <a:gd name="connsiteY27" fmla="*/ 72176 h 1590080"/>
              <a:gd name="connsiteX28" fmla="*/ 539496 w 1261872"/>
              <a:gd name="connsiteY28" fmla="*/ 53888 h 1590080"/>
              <a:gd name="connsiteX29" fmla="*/ 521208 w 1261872"/>
              <a:gd name="connsiteY29" fmla="*/ 26456 h 1590080"/>
              <a:gd name="connsiteX30" fmla="*/ 320040 w 1261872"/>
              <a:gd name="connsiteY30" fmla="*/ 17312 h 1590080"/>
              <a:gd name="connsiteX31" fmla="*/ 256032 w 1261872"/>
              <a:gd name="connsiteY31" fmla="*/ 26456 h 1590080"/>
              <a:gd name="connsiteX32" fmla="*/ 231013 w 1261872"/>
              <a:gd name="connsiteY32" fmla="*/ 50332 h 1590080"/>
              <a:gd name="connsiteX33" fmla="*/ 215519 w 1261872"/>
              <a:gd name="connsiteY33" fmla="*/ 74589 h 1590080"/>
              <a:gd name="connsiteX34" fmla="*/ 172212 w 1261872"/>
              <a:gd name="connsiteY34" fmla="*/ 105196 h 1590080"/>
              <a:gd name="connsiteX35" fmla="*/ 154686 w 1261872"/>
              <a:gd name="connsiteY35" fmla="*/ 169585 h 1590080"/>
              <a:gd name="connsiteX36" fmla="*/ 155448 w 1261872"/>
              <a:gd name="connsiteY36" fmla="*/ 200192 h 1590080"/>
              <a:gd name="connsiteX37" fmla="*/ 137160 w 1261872"/>
              <a:gd name="connsiteY37" fmla="*/ 227624 h 1590080"/>
              <a:gd name="connsiteX38" fmla="*/ 118872 w 1261872"/>
              <a:gd name="connsiteY38" fmla="*/ 255056 h 1590080"/>
              <a:gd name="connsiteX39" fmla="*/ 64008 w 1261872"/>
              <a:gd name="connsiteY39" fmla="*/ 282488 h 1590080"/>
              <a:gd name="connsiteX40" fmla="*/ 45720 w 1261872"/>
              <a:gd name="connsiteY40" fmla="*/ 383072 h 1590080"/>
              <a:gd name="connsiteX41" fmla="*/ 27432 w 1261872"/>
              <a:gd name="connsiteY41" fmla="*/ 437936 h 1590080"/>
              <a:gd name="connsiteX42" fmla="*/ 45720 w 1261872"/>
              <a:gd name="connsiteY42" fmla="*/ 492800 h 1590080"/>
              <a:gd name="connsiteX43" fmla="*/ 64008 w 1261872"/>
              <a:gd name="connsiteY43" fmla="*/ 620816 h 1590080"/>
              <a:gd name="connsiteX44" fmla="*/ 36576 w 1261872"/>
              <a:gd name="connsiteY44" fmla="*/ 821984 h 1590080"/>
              <a:gd name="connsiteX45" fmla="*/ 18288 w 1261872"/>
              <a:gd name="connsiteY45" fmla="*/ 849416 h 1590080"/>
              <a:gd name="connsiteX46" fmla="*/ 0 w 1261872"/>
              <a:gd name="connsiteY46" fmla="*/ 904280 h 1590080"/>
              <a:gd name="connsiteX47" fmla="*/ 9144 w 1261872"/>
              <a:gd name="connsiteY47" fmla="*/ 931712 h 1590080"/>
              <a:gd name="connsiteX48" fmla="*/ 27432 w 1261872"/>
              <a:gd name="connsiteY48" fmla="*/ 959144 h 1590080"/>
              <a:gd name="connsiteX49" fmla="*/ 18288 w 1261872"/>
              <a:gd name="connsiteY49" fmla="*/ 1014008 h 1590080"/>
              <a:gd name="connsiteX50" fmla="*/ 45720 w 1261872"/>
              <a:gd name="connsiteY50" fmla="*/ 1105448 h 1590080"/>
              <a:gd name="connsiteX51" fmla="*/ 100584 w 1261872"/>
              <a:gd name="connsiteY51" fmla="*/ 1123736 h 1590080"/>
              <a:gd name="connsiteX52" fmla="*/ 155448 w 1261872"/>
              <a:gd name="connsiteY52" fmla="*/ 1160312 h 1590080"/>
              <a:gd name="connsiteX53" fmla="*/ 173736 w 1261872"/>
              <a:gd name="connsiteY53" fmla="*/ 1187744 h 1590080"/>
              <a:gd name="connsiteX54" fmla="*/ 228600 w 1261872"/>
              <a:gd name="connsiteY54" fmla="*/ 1224320 h 1590080"/>
              <a:gd name="connsiteX55" fmla="*/ 246888 w 1261872"/>
              <a:gd name="connsiteY55" fmla="*/ 1297472 h 1590080"/>
              <a:gd name="connsiteX56" fmla="*/ 265176 w 1261872"/>
              <a:gd name="connsiteY56" fmla="*/ 1352336 h 1590080"/>
              <a:gd name="connsiteX57" fmla="*/ 283464 w 1261872"/>
              <a:gd name="connsiteY57" fmla="*/ 1425488 h 1590080"/>
              <a:gd name="connsiteX58" fmla="*/ 338328 w 1261872"/>
              <a:gd name="connsiteY58" fmla="*/ 1452920 h 1590080"/>
              <a:gd name="connsiteX59" fmla="*/ 393192 w 1261872"/>
              <a:gd name="connsiteY59" fmla="*/ 1434632 h 1590080"/>
              <a:gd name="connsiteX60" fmla="*/ 457200 w 1261872"/>
              <a:gd name="connsiteY60" fmla="*/ 1416344 h 1590080"/>
              <a:gd name="connsiteX61" fmla="*/ 594360 w 1261872"/>
              <a:gd name="connsiteY61" fmla="*/ 1425488 h 1590080"/>
              <a:gd name="connsiteX62" fmla="*/ 649224 w 1261872"/>
              <a:gd name="connsiteY62" fmla="*/ 1452920 h 1590080"/>
              <a:gd name="connsiteX63" fmla="*/ 740664 w 1261872"/>
              <a:gd name="connsiteY63" fmla="*/ 1480352 h 1590080"/>
              <a:gd name="connsiteX64" fmla="*/ 841248 w 1261872"/>
              <a:gd name="connsiteY64" fmla="*/ 1526072 h 1590080"/>
              <a:gd name="connsiteX65" fmla="*/ 896112 w 1261872"/>
              <a:gd name="connsiteY65" fmla="*/ 1571792 h 1590080"/>
              <a:gd name="connsiteX66" fmla="*/ 923544 w 1261872"/>
              <a:gd name="connsiteY66" fmla="*/ 1590080 h 1590080"/>
              <a:gd name="connsiteX67" fmla="*/ 950976 w 1261872"/>
              <a:gd name="connsiteY67" fmla="*/ 1526072 h 1590080"/>
              <a:gd name="connsiteX68" fmla="*/ 1014984 w 1261872"/>
              <a:gd name="connsiteY68" fmla="*/ 1452920 h 1590080"/>
              <a:gd name="connsiteX69" fmla="*/ 1060704 w 1261872"/>
              <a:gd name="connsiteY69" fmla="*/ 1443776 h 1590080"/>
              <a:gd name="connsiteX70" fmla="*/ 1115568 w 1261872"/>
              <a:gd name="connsiteY70" fmla="*/ 1434632 h 1590080"/>
              <a:gd name="connsiteX71" fmla="*/ 1161288 w 1261872"/>
              <a:gd name="connsiteY71"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24128 w 1261872"/>
              <a:gd name="connsiteY21" fmla="*/ 410504 h 1590080"/>
              <a:gd name="connsiteX22" fmla="*/ 850392 w 1261872"/>
              <a:gd name="connsiteY22" fmla="*/ 255056 h 1590080"/>
              <a:gd name="connsiteX23" fmla="*/ 704088 w 1261872"/>
              <a:gd name="connsiteY23" fmla="*/ 127040 h 1590080"/>
              <a:gd name="connsiteX24" fmla="*/ 676656 w 1261872"/>
              <a:gd name="connsiteY24" fmla="*/ 117896 h 1590080"/>
              <a:gd name="connsiteX25" fmla="*/ 621792 w 1261872"/>
              <a:gd name="connsiteY25" fmla="*/ 90464 h 1590080"/>
              <a:gd name="connsiteX26" fmla="*/ 594360 w 1261872"/>
              <a:gd name="connsiteY26" fmla="*/ 72176 h 1590080"/>
              <a:gd name="connsiteX27" fmla="*/ 539496 w 1261872"/>
              <a:gd name="connsiteY27" fmla="*/ 53888 h 1590080"/>
              <a:gd name="connsiteX28" fmla="*/ 521208 w 1261872"/>
              <a:gd name="connsiteY28" fmla="*/ 26456 h 1590080"/>
              <a:gd name="connsiteX29" fmla="*/ 320040 w 1261872"/>
              <a:gd name="connsiteY29" fmla="*/ 17312 h 1590080"/>
              <a:gd name="connsiteX30" fmla="*/ 256032 w 1261872"/>
              <a:gd name="connsiteY30" fmla="*/ 26456 h 1590080"/>
              <a:gd name="connsiteX31" fmla="*/ 231013 w 1261872"/>
              <a:gd name="connsiteY31" fmla="*/ 50332 h 1590080"/>
              <a:gd name="connsiteX32" fmla="*/ 215519 w 1261872"/>
              <a:gd name="connsiteY32" fmla="*/ 74589 h 1590080"/>
              <a:gd name="connsiteX33" fmla="*/ 172212 w 1261872"/>
              <a:gd name="connsiteY33" fmla="*/ 105196 h 1590080"/>
              <a:gd name="connsiteX34" fmla="*/ 154686 w 1261872"/>
              <a:gd name="connsiteY34" fmla="*/ 169585 h 1590080"/>
              <a:gd name="connsiteX35" fmla="*/ 155448 w 1261872"/>
              <a:gd name="connsiteY35" fmla="*/ 200192 h 1590080"/>
              <a:gd name="connsiteX36" fmla="*/ 137160 w 1261872"/>
              <a:gd name="connsiteY36" fmla="*/ 227624 h 1590080"/>
              <a:gd name="connsiteX37" fmla="*/ 118872 w 1261872"/>
              <a:gd name="connsiteY37" fmla="*/ 255056 h 1590080"/>
              <a:gd name="connsiteX38" fmla="*/ 64008 w 1261872"/>
              <a:gd name="connsiteY38" fmla="*/ 282488 h 1590080"/>
              <a:gd name="connsiteX39" fmla="*/ 45720 w 1261872"/>
              <a:gd name="connsiteY39" fmla="*/ 383072 h 1590080"/>
              <a:gd name="connsiteX40" fmla="*/ 27432 w 1261872"/>
              <a:gd name="connsiteY40" fmla="*/ 437936 h 1590080"/>
              <a:gd name="connsiteX41" fmla="*/ 45720 w 1261872"/>
              <a:gd name="connsiteY41" fmla="*/ 492800 h 1590080"/>
              <a:gd name="connsiteX42" fmla="*/ 64008 w 1261872"/>
              <a:gd name="connsiteY42" fmla="*/ 620816 h 1590080"/>
              <a:gd name="connsiteX43" fmla="*/ 36576 w 1261872"/>
              <a:gd name="connsiteY43" fmla="*/ 821984 h 1590080"/>
              <a:gd name="connsiteX44" fmla="*/ 18288 w 1261872"/>
              <a:gd name="connsiteY44" fmla="*/ 849416 h 1590080"/>
              <a:gd name="connsiteX45" fmla="*/ 0 w 1261872"/>
              <a:gd name="connsiteY45" fmla="*/ 904280 h 1590080"/>
              <a:gd name="connsiteX46" fmla="*/ 9144 w 1261872"/>
              <a:gd name="connsiteY46" fmla="*/ 931712 h 1590080"/>
              <a:gd name="connsiteX47" fmla="*/ 27432 w 1261872"/>
              <a:gd name="connsiteY47" fmla="*/ 959144 h 1590080"/>
              <a:gd name="connsiteX48" fmla="*/ 18288 w 1261872"/>
              <a:gd name="connsiteY48" fmla="*/ 1014008 h 1590080"/>
              <a:gd name="connsiteX49" fmla="*/ 45720 w 1261872"/>
              <a:gd name="connsiteY49" fmla="*/ 1105448 h 1590080"/>
              <a:gd name="connsiteX50" fmla="*/ 100584 w 1261872"/>
              <a:gd name="connsiteY50" fmla="*/ 1123736 h 1590080"/>
              <a:gd name="connsiteX51" fmla="*/ 155448 w 1261872"/>
              <a:gd name="connsiteY51" fmla="*/ 1160312 h 1590080"/>
              <a:gd name="connsiteX52" fmla="*/ 173736 w 1261872"/>
              <a:gd name="connsiteY52" fmla="*/ 1187744 h 1590080"/>
              <a:gd name="connsiteX53" fmla="*/ 228600 w 1261872"/>
              <a:gd name="connsiteY53" fmla="*/ 1224320 h 1590080"/>
              <a:gd name="connsiteX54" fmla="*/ 246888 w 1261872"/>
              <a:gd name="connsiteY54" fmla="*/ 1297472 h 1590080"/>
              <a:gd name="connsiteX55" fmla="*/ 265176 w 1261872"/>
              <a:gd name="connsiteY55" fmla="*/ 1352336 h 1590080"/>
              <a:gd name="connsiteX56" fmla="*/ 283464 w 1261872"/>
              <a:gd name="connsiteY56" fmla="*/ 1425488 h 1590080"/>
              <a:gd name="connsiteX57" fmla="*/ 338328 w 1261872"/>
              <a:gd name="connsiteY57" fmla="*/ 1452920 h 1590080"/>
              <a:gd name="connsiteX58" fmla="*/ 393192 w 1261872"/>
              <a:gd name="connsiteY58" fmla="*/ 1434632 h 1590080"/>
              <a:gd name="connsiteX59" fmla="*/ 457200 w 1261872"/>
              <a:gd name="connsiteY59" fmla="*/ 1416344 h 1590080"/>
              <a:gd name="connsiteX60" fmla="*/ 594360 w 1261872"/>
              <a:gd name="connsiteY60" fmla="*/ 1425488 h 1590080"/>
              <a:gd name="connsiteX61" fmla="*/ 649224 w 1261872"/>
              <a:gd name="connsiteY61" fmla="*/ 1452920 h 1590080"/>
              <a:gd name="connsiteX62" fmla="*/ 740664 w 1261872"/>
              <a:gd name="connsiteY62" fmla="*/ 1480352 h 1590080"/>
              <a:gd name="connsiteX63" fmla="*/ 841248 w 1261872"/>
              <a:gd name="connsiteY63" fmla="*/ 1526072 h 1590080"/>
              <a:gd name="connsiteX64" fmla="*/ 896112 w 1261872"/>
              <a:gd name="connsiteY64" fmla="*/ 1571792 h 1590080"/>
              <a:gd name="connsiteX65" fmla="*/ 923544 w 1261872"/>
              <a:gd name="connsiteY65" fmla="*/ 1590080 h 1590080"/>
              <a:gd name="connsiteX66" fmla="*/ 950976 w 1261872"/>
              <a:gd name="connsiteY66" fmla="*/ 1526072 h 1590080"/>
              <a:gd name="connsiteX67" fmla="*/ 1014984 w 1261872"/>
              <a:gd name="connsiteY67" fmla="*/ 1452920 h 1590080"/>
              <a:gd name="connsiteX68" fmla="*/ 1060704 w 1261872"/>
              <a:gd name="connsiteY68" fmla="*/ 1443776 h 1590080"/>
              <a:gd name="connsiteX69" fmla="*/ 1115568 w 1261872"/>
              <a:gd name="connsiteY69" fmla="*/ 1434632 h 1590080"/>
              <a:gd name="connsiteX70" fmla="*/ 1161288 w 1261872"/>
              <a:gd name="connsiteY70"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1024128 w 1261872"/>
              <a:gd name="connsiteY21" fmla="*/ 410504 h 1590080"/>
              <a:gd name="connsiteX22" fmla="*/ 704088 w 1261872"/>
              <a:gd name="connsiteY22" fmla="*/ 127040 h 1590080"/>
              <a:gd name="connsiteX23" fmla="*/ 676656 w 1261872"/>
              <a:gd name="connsiteY23" fmla="*/ 117896 h 1590080"/>
              <a:gd name="connsiteX24" fmla="*/ 621792 w 1261872"/>
              <a:gd name="connsiteY24" fmla="*/ 90464 h 1590080"/>
              <a:gd name="connsiteX25" fmla="*/ 594360 w 1261872"/>
              <a:gd name="connsiteY25" fmla="*/ 72176 h 1590080"/>
              <a:gd name="connsiteX26" fmla="*/ 539496 w 1261872"/>
              <a:gd name="connsiteY26" fmla="*/ 53888 h 1590080"/>
              <a:gd name="connsiteX27" fmla="*/ 521208 w 1261872"/>
              <a:gd name="connsiteY27" fmla="*/ 26456 h 1590080"/>
              <a:gd name="connsiteX28" fmla="*/ 320040 w 1261872"/>
              <a:gd name="connsiteY28" fmla="*/ 17312 h 1590080"/>
              <a:gd name="connsiteX29" fmla="*/ 256032 w 1261872"/>
              <a:gd name="connsiteY29" fmla="*/ 26456 h 1590080"/>
              <a:gd name="connsiteX30" fmla="*/ 231013 w 1261872"/>
              <a:gd name="connsiteY30" fmla="*/ 50332 h 1590080"/>
              <a:gd name="connsiteX31" fmla="*/ 215519 w 1261872"/>
              <a:gd name="connsiteY31" fmla="*/ 74589 h 1590080"/>
              <a:gd name="connsiteX32" fmla="*/ 172212 w 1261872"/>
              <a:gd name="connsiteY32" fmla="*/ 105196 h 1590080"/>
              <a:gd name="connsiteX33" fmla="*/ 154686 w 1261872"/>
              <a:gd name="connsiteY33" fmla="*/ 169585 h 1590080"/>
              <a:gd name="connsiteX34" fmla="*/ 155448 w 1261872"/>
              <a:gd name="connsiteY34" fmla="*/ 200192 h 1590080"/>
              <a:gd name="connsiteX35" fmla="*/ 137160 w 1261872"/>
              <a:gd name="connsiteY35" fmla="*/ 227624 h 1590080"/>
              <a:gd name="connsiteX36" fmla="*/ 118872 w 1261872"/>
              <a:gd name="connsiteY36" fmla="*/ 255056 h 1590080"/>
              <a:gd name="connsiteX37" fmla="*/ 64008 w 1261872"/>
              <a:gd name="connsiteY37" fmla="*/ 282488 h 1590080"/>
              <a:gd name="connsiteX38" fmla="*/ 45720 w 1261872"/>
              <a:gd name="connsiteY38" fmla="*/ 383072 h 1590080"/>
              <a:gd name="connsiteX39" fmla="*/ 27432 w 1261872"/>
              <a:gd name="connsiteY39" fmla="*/ 437936 h 1590080"/>
              <a:gd name="connsiteX40" fmla="*/ 45720 w 1261872"/>
              <a:gd name="connsiteY40" fmla="*/ 492800 h 1590080"/>
              <a:gd name="connsiteX41" fmla="*/ 64008 w 1261872"/>
              <a:gd name="connsiteY41" fmla="*/ 620816 h 1590080"/>
              <a:gd name="connsiteX42" fmla="*/ 36576 w 1261872"/>
              <a:gd name="connsiteY42" fmla="*/ 821984 h 1590080"/>
              <a:gd name="connsiteX43" fmla="*/ 18288 w 1261872"/>
              <a:gd name="connsiteY43" fmla="*/ 849416 h 1590080"/>
              <a:gd name="connsiteX44" fmla="*/ 0 w 1261872"/>
              <a:gd name="connsiteY44" fmla="*/ 904280 h 1590080"/>
              <a:gd name="connsiteX45" fmla="*/ 9144 w 1261872"/>
              <a:gd name="connsiteY45" fmla="*/ 931712 h 1590080"/>
              <a:gd name="connsiteX46" fmla="*/ 27432 w 1261872"/>
              <a:gd name="connsiteY46" fmla="*/ 959144 h 1590080"/>
              <a:gd name="connsiteX47" fmla="*/ 18288 w 1261872"/>
              <a:gd name="connsiteY47" fmla="*/ 1014008 h 1590080"/>
              <a:gd name="connsiteX48" fmla="*/ 45720 w 1261872"/>
              <a:gd name="connsiteY48" fmla="*/ 1105448 h 1590080"/>
              <a:gd name="connsiteX49" fmla="*/ 100584 w 1261872"/>
              <a:gd name="connsiteY49" fmla="*/ 1123736 h 1590080"/>
              <a:gd name="connsiteX50" fmla="*/ 155448 w 1261872"/>
              <a:gd name="connsiteY50" fmla="*/ 1160312 h 1590080"/>
              <a:gd name="connsiteX51" fmla="*/ 173736 w 1261872"/>
              <a:gd name="connsiteY51" fmla="*/ 1187744 h 1590080"/>
              <a:gd name="connsiteX52" fmla="*/ 228600 w 1261872"/>
              <a:gd name="connsiteY52" fmla="*/ 1224320 h 1590080"/>
              <a:gd name="connsiteX53" fmla="*/ 246888 w 1261872"/>
              <a:gd name="connsiteY53" fmla="*/ 1297472 h 1590080"/>
              <a:gd name="connsiteX54" fmla="*/ 265176 w 1261872"/>
              <a:gd name="connsiteY54" fmla="*/ 1352336 h 1590080"/>
              <a:gd name="connsiteX55" fmla="*/ 283464 w 1261872"/>
              <a:gd name="connsiteY55" fmla="*/ 1425488 h 1590080"/>
              <a:gd name="connsiteX56" fmla="*/ 338328 w 1261872"/>
              <a:gd name="connsiteY56" fmla="*/ 1452920 h 1590080"/>
              <a:gd name="connsiteX57" fmla="*/ 393192 w 1261872"/>
              <a:gd name="connsiteY57" fmla="*/ 1434632 h 1590080"/>
              <a:gd name="connsiteX58" fmla="*/ 457200 w 1261872"/>
              <a:gd name="connsiteY58" fmla="*/ 1416344 h 1590080"/>
              <a:gd name="connsiteX59" fmla="*/ 594360 w 1261872"/>
              <a:gd name="connsiteY59" fmla="*/ 1425488 h 1590080"/>
              <a:gd name="connsiteX60" fmla="*/ 649224 w 1261872"/>
              <a:gd name="connsiteY60" fmla="*/ 1452920 h 1590080"/>
              <a:gd name="connsiteX61" fmla="*/ 740664 w 1261872"/>
              <a:gd name="connsiteY61" fmla="*/ 1480352 h 1590080"/>
              <a:gd name="connsiteX62" fmla="*/ 841248 w 1261872"/>
              <a:gd name="connsiteY62" fmla="*/ 1526072 h 1590080"/>
              <a:gd name="connsiteX63" fmla="*/ 896112 w 1261872"/>
              <a:gd name="connsiteY63" fmla="*/ 1571792 h 1590080"/>
              <a:gd name="connsiteX64" fmla="*/ 923544 w 1261872"/>
              <a:gd name="connsiteY64" fmla="*/ 1590080 h 1590080"/>
              <a:gd name="connsiteX65" fmla="*/ 950976 w 1261872"/>
              <a:gd name="connsiteY65" fmla="*/ 1526072 h 1590080"/>
              <a:gd name="connsiteX66" fmla="*/ 1014984 w 1261872"/>
              <a:gd name="connsiteY66" fmla="*/ 1452920 h 1590080"/>
              <a:gd name="connsiteX67" fmla="*/ 1060704 w 1261872"/>
              <a:gd name="connsiteY67" fmla="*/ 1443776 h 1590080"/>
              <a:gd name="connsiteX68" fmla="*/ 1115568 w 1261872"/>
              <a:gd name="connsiteY68" fmla="*/ 1434632 h 1590080"/>
              <a:gd name="connsiteX69" fmla="*/ 1161288 w 1261872"/>
              <a:gd name="connsiteY69"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1106424 w 1261872"/>
              <a:gd name="connsiteY20" fmla="*/ 456224 h 1590080"/>
              <a:gd name="connsiteX21" fmla="*/ 704088 w 1261872"/>
              <a:gd name="connsiteY21" fmla="*/ 127040 h 1590080"/>
              <a:gd name="connsiteX22" fmla="*/ 676656 w 1261872"/>
              <a:gd name="connsiteY22" fmla="*/ 117896 h 1590080"/>
              <a:gd name="connsiteX23" fmla="*/ 621792 w 1261872"/>
              <a:gd name="connsiteY23" fmla="*/ 90464 h 1590080"/>
              <a:gd name="connsiteX24" fmla="*/ 594360 w 1261872"/>
              <a:gd name="connsiteY24" fmla="*/ 72176 h 1590080"/>
              <a:gd name="connsiteX25" fmla="*/ 539496 w 1261872"/>
              <a:gd name="connsiteY25" fmla="*/ 53888 h 1590080"/>
              <a:gd name="connsiteX26" fmla="*/ 521208 w 1261872"/>
              <a:gd name="connsiteY26" fmla="*/ 26456 h 1590080"/>
              <a:gd name="connsiteX27" fmla="*/ 320040 w 1261872"/>
              <a:gd name="connsiteY27" fmla="*/ 17312 h 1590080"/>
              <a:gd name="connsiteX28" fmla="*/ 256032 w 1261872"/>
              <a:gd name="connsiteY28" fmla="*/ 26456 h 1590080"/>
              <a:gd name="connsiteX29" fmla="*/ 231013 w 1261872"/>
              <a:gd name="connsiteY29" fmla="*/ 50332 h 1590080"/>
              <a:gd name="connsiteX30" fmla="*/ 215519 w 1261872"/>
              <a:gd name="connsiteY30" fmla="*/ 74589 h 1590080"/>
              <a:gd name="connsiteX31" fmla="*/ 172212 w 1261872"/>
              <a:gd name="connsiteY31" fmla="*/ 105196 h 1590080"/>
              <a:gd name="connsiteX32" fmla="*/ 154686 w 1261872"/>
              <a:gd name="connsiteY32" fmla="*/ 169585 h 1590080"/>
              <a:gd name="connsiteX33" fmla="*/ 155448 w 1261872"/>
              <a:gd name="connsiteY33" fmla="*/ 200192 h 1590080"/>
              <a:gd name="connsiteX34" fmla="*/ 137160 w 1261872"/>
              <a:gd name="connsiteY34" fmla="*/ 227624 h 1590080"/>
              <a:gd name="connsiteX35" fmla="*/ 118872 w 1261872"/>
              <a:gd name="connsiteY35" fmla="*/ 255056 h 1590080"/>
              <a:gd name="connsiteX36" fmla="*/ 64008 w 1261872"/>
              <a:gd name="connsiteY36" fmla="*/ 282488 h 1590080"/>
              <a:gd name="connsiteX37" fmla="*/ 45720 w 1261872"/>
              <a:gd name="connsiteY37" fmla="*/ 383072 h 1590080"/>
              <a:gd name="connsiteX38" fmla="*/ 27432 w 1261872"/>
              <a:gd name="connsiteY38" fmla="*/ 437936 h 1590080"/>
              <a:gd name="connsiteX39" fmla="*/ 45720 w 1261872"/>
              <a:gd name="connsiteY39" fmla="*/ 492800 h 1590080"/>
              <a:gd name="connsiteX40" fmla="*/ 64008 w 1261872"/>
              <a:gd name="connsiteY40" fmla="*/ 620816 h 1590080"/>
              <a:gd name="connsiteX41" fmla="*/ 36576 w 1261872"/>
              <a:gd name="connsiteY41" fmla="*/ 821984 h 1590080"/>
              <a:gd name="connsiteX42" fmla="*/ 18288 w 1261872"/>
              <a:gd name="connsiteY42" fmla="*/ 849416 h 1590080"/>
              <a:gd name="connsiteX43" fmla="*/ 0 w 1261872"/>
              <a:gd name="connsiteY43" fmla="*/ 904280 h 1590080"/>
              <a:gd name="connsiteX44" fmla="*/ 9144 w 1261872"/>
              <a:gd name="connsiteY44" fmla="*/ 931712 h 1590080"/>
              <a:gd name="connsiteX45" fmla="*/ 27432 w 1261872"/>
              <a:gd name="connsiteY45" fmla="*/ 959144 h 1590080"/>
              <a:gd name="connsiteX46" fmla="*/ 18288 w 1261872"/>
              <a:gd name="connsiteY46" fmla="*/ 1014008 h 1590080"/>
              <a:gd name="connsiteX47" fmla="*/ 45720 w 1261872"/>
              <a:gd name="connsiteY47" fmla="*/ 1105448 h 1590080"/>
              <a:gd name="connsiteX48" fmla="*/ 100584 w 1261872"/>
              <a:gd name="connsiteY48" fmla="*/ 1123736 h 1590080"/>
              <a:gd name="connsiteX49" fmla="*/ 155448 w 1261872"/>
              <a:gd name="connsiteY49" fmla="*/ 1160312 h 1590080"/>
              <a:gd name="connsiteX50" fmla="*/ 173736 w 1261872"/>
              <a:gd name="connsiteY50" fmla="*/ 1187744 h 1590080"/>
              <a:gd name="connsiteX51" fmla="*/ 228600 w 1261872"/>
              <a:gd name="connsiteY51" fmla="*/ 1224320 h 1590080"/>
              <a:gd name="connsiteX52" fmla="*/ 246888 w 1261872"/>
              <a:gd name="connsiteY52" fmla="*/ 1297472 h 1590080"/>
              <a:gd name="connsiteX53" fmla="*/ 265176 w 1261872"/>
              <a:gd name="connsiteY53" fmla="*/ 1352336 h 1590080"/>
              <a:gd name="connsiteX54" fmla="*/ 283464 w 1261872"/>
              <a:gd name="connsiteY54" fmla="*/ 1425488 h 1590080"/>
              <a:gd name="connsiteX55" fmla="*/ 338328 w 1261872"/>
              <a:gd name="connsiteY55" fmla="*/ 1452920 h 1590080"/>
              <a:gd name="connsiteX56" fmla="*/ 393192 w 1261872"/>
              <a:gd name="connsiteY56" fmla="*/ 1434632 h 1590080"/>
              <a:gd name="connsiteX57" fmla="*/ 457200 w 1261872"/>
              <a:gd name="connsiteY57" fmla="*/ 1416344 h 1590080"/>
              <a:gd name="connsiteX58" fmla="*/ 594360 w 1261872"/>
              <a:gd name="connsiteY58" fmla="*/ 1425488 h 1590080"/>
              <a:gd name="connsiteX59" fmla="*/ 649224 w 1261872"/>
              <a:gd name="connsiteY59" fmla="*/ 1452920 h 1590080"/>
              <a:gd name="connsiteX60" fmla="*/ 740664 w 1261872"/>
              <a:gd name="connsiteY60" fmla="*/ 1480352 h 1590080"/>
              <a:gd name="connsiteX61" fmla="*/ 841248 w 1261872"/>
              <a:gd name="connsiteY61" fmla="*/ 1526072 h 1590080"/>
              <a:gd name="connsiteX62" fmla="*/ 896112 w 1261872"/>
              <a:gd name="connsiteY62" fmla="*/ 1571792 h 1590080"/>
              <a:gd name="connsiteX63" fmla="*/ 923544 w 1261872"/>
              <a:gd name="connsiteY63" fmla="*/ 1590080 h 1590080"/>
              <a:gd name="connsiteX64" fmla="*/ 950976 w 1261872"/>
              <a:gd name="connsiteY64" fmla="*/ 1526072 h 1590080"/>
              <a:gd name="connsiteX65" fmla="*/ 1014984 w 1261872"/>
              <a:gd name="connsiteY65" fmla="*/ 1452920 h 1590080"/>
              <a:gd name="connsiteX66" fmla="*/ 1060704 w 1261872"/>
              <a:gd name="connsiteY66" fmla="*/ 1443776 h 1590080"/>
              <a:gd name="connsiteX67" fmla="*/ 1115568 w 1261872"/>
              <a:gd name="connsiteY67" fmla="*/ 1434632 h 1590080"/>
              <a:gd name="connsiteX68" fmla="*/ 1161288 w 1261872"/>
              <a:gd name="connsiteY68"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1115568 w 1261872"/>
              <a:gd name="connsiteY19" fmla="*/ 483656 h 1590080"/>
              <a:gd name="connsiteX20" fmla="*/ 704088 w 1261872"/>
              <a:gd name="connsiteY20" fmla="*/ 127040 h 1590080"/>
              <a:gd name="connsiteX21" fmla="*/ 676656 w 1261872"/>
              <a:gd name="connsiteY21" fmla="*/ 117896 h 1590080"/>
              <a:gd name="connsiteX22" fmla="*/ 621792 w 1261872"/>
              <a:gd name="connsiteY22" fmla="*/ 90464 h 1590080"/>
              <a:gd name="connsiteX23" fmla="*/ 594360 w 1261872"/>
              <a:gd name="connsiteY23" fmla="*/ 72176 h 1590080"/>
              <a:gd name="connsiteX24" fmla="*/ 539496 w 1261872"/>
              <a:gd name="connsiteY24" fmla="*/ 53888 h 1590080"/>
              <a:gd name="connsiteX25" fmla="*/ 521208 w 1261872"/>
              <a:gd name="connsiteY25" fmla="*/ 26456 h 1590080"/>
              <a:gd name="connsiteX26" fmla="*/ 320040 w 1261872"/>
              <a:gd name="connsiteY26" fmla="*/ 17312 h 1590080"/>
              <a:gd name="connsiteX27" fmla="*/ 256032 w 1261872"/>
              <a:gd name="connsiteY27" fmla="*/ 26456 h 1590080"/>
              <a:gd name="connsiteX28" fmla="*/ 231013 w 1261872"/>
              <a:gd name="connsiteY28" fmla="*/ 50332 h 1590080"/>
              <a:gd name="connsiteX29" fmla="*/ 215519 w 1261872"/>
              <a:gd name="connsiteY29" fmla="*/ 74589 h 1590080"/>
              <a:gd name="connsiteX30" fmla="*/ 172212 w 1261872"/>
              <a:gd name="connsiteY30" fmla="*/ 105196 h 1590080"/>
              <a:gd name="connsiteX31" fmla="*/ 154686 w 1261872"/>
              <a:gd name="connsiteY31" fmla="*/ 169585 h 1590080"/>
              <a:gd name="connsiteX32" fmla="*/ 155448 w 1261872"/>
              <a:gd name="connsiteY32" fmla="*/ 200192 h 1590080"/>
              <a:gd name="connsiteX33" fmla="*/ 137160 w 1261872"/>
              <a:gd name="connsiteY33" fmla="*/ 227624 h 1590080"/>
              <a:gd name="connsiteX34" fmla="*/ 118872 w 1261872"/>
              <a:gd name="connsiteY34" fmla="*/ 255056 h 1590080"/>
              <a:gd name="connsiteX35" fmla="*/ 64008 w 1261872"/>
              <a:gd name="connsiteY35" fmla="*/ 282488 h 1590080"/>
              <a:gd name="connsiteX36" fmla="*/ 45720 w 1261872"/>
              <a:gd name="connsiteY36" fmla="*/ 383072 h 1590080"/>
              <a:gd name="connsiteX37" fmla="*/ 27432 w 1261872"/>
              <a:gd name="connsiteY37" fmla="*/ 437936 h 1590080"/>
              <a:gd name="connsiteX38" fmla="*/ 45720 w 1261872"/>
              <a:gd name="connsiteY38" fmla="*/ 492800 h 1590080"/>
              <a:gd name="connsiteX39" fmla="*/ 64008 w 1261872"/>
              <a:gd name="connsiteY39" fmla="*/ 620816 h 1590080"/>
              <a:gd name="connsiteX40" fmla="*/ 36576 w 1261872"/>
              <a:gd name="connsiteY40" fmla="*/ 821984 h 1590080"/>
              <a:gd name="connsiteX41" fmla="*/ 18288 w 1261872"/>
              <a:gd name="connsiteY41" fmla="*/ 849416 h 1590080"/>
              <a:gd name="connsiteX42" fmla="*/ 0 w 1261872"/>
              <a:gd name="connsiteY42" fmla="*/ 904280 h 1590080"/>
              <a:gd name="connsiteX43" fmla="*/ 9144 w 1261872"/>
              <a:gd name="connsiteY43" fmla="*/ 931712 h 1590080"/>
              <a:gd name="connsiteX44" fmla="*/ 27432 w 1261872"/>
              <a:gd name="connsiteY44" fmla="*/ 959144 h 1590080"/>
              <a:gd name="connsiteX45" fmla="*/ 18288 w 1261872"/>
              <a:gd name="connsiteY45" fmla="*/ 1014008 h 1590080"/>
              <a:gd name="connsiteX46" fmla="*/ 45720 w 1261872"/>
              <a:gd name="connsiteY46" fmla="*/ 1105448 h 1590080"/>
              <a:gd name="connsiteX47" fmla="*/ 100584 w 1261872"/>
              <a:gd name="connsiteY47" fmla="*/ 1123736 h 1590080"/>
              <a:gd name="connsiteX48" fmla="*/ 155448 w 1261872"/>
              <a:gd name="connsiteY48" fmla="*/ 1160312 h 1590080"/>
              <a:gd name="connsiteX49" fmla="*/ 173736 w 1261872"/>
              <a:gd name="connsiteY49" fmla="*/ 1187744 h 1590080"/>
              <a:gd name="connsiteX50" fmla="*/ 228600 w 1261872"/>
              <a:gd name="connsiteY50" fmla="*/ 1224320 h 1590080"/>
              <a:gd name="connsiteX51" fmla="*/ 246888 w 1261872"/>
              <a:gd name="connsiteY51" fmla="*/ 1297472 h 1590080"/>
              <a:gd name="connsiteX52" fmla="*/ 265176 w 1261872"/>
              <a:gd name="connsiteY52" fmla="*/ 1352336 h 1590080"/>
              <a:gd name="connsiteX53" fmla="*/ 283464 w 1261872"/>
              <a:gd name="connsiteY53" fmla="*/ 1425488 h 1590080"/>
              <a:gd name="connsiteX54" fmla="*/ 338328 w 1261872"/>
              <a:gd name="connsiteY54" fmla="*/ 1452920 h 1590080"/>
              <a:gd name="connsiteX55" fmla="*/ 393192 w 1261872"/>
              <a:gd name="connsiteY55" fmla="*/ 1434632 h 1590080"/>
              <a:gd name="connsiteX56" fmla="*/ 457200 w 1261872"/>
              <a:gd name="connsiteY56" fmla="*/ 1416344 h 1590080"/>
              <a:gd name="connsiteX57" fmla="*/ 594360 w 1261872"/>
              <a:gd name="connsiteY57" fmla="*/ 1425488 h 1590080"/>
              <a:gd name="connsiteX58" fmla="*/ 649224 w 1261872"/>
              <a:gd name="connsiteY58" fmla="*/ 1452920 h 1590080"/>
              <a:gd name="connsiteX59" fmla="*/ 740664 w 1261872"/>
              <a:gd name="connsiteY59" fmla="*/ 1480352 h 1590080"/>
              <a:gd name="connsiteX60" fmla="*/ 841248 w 1261872"/>
              <a:gd name="connsiteY60" fmla="*/ 1526072 h 1590080"/>
              <a:gd name="connsiteX61" fmla="*/ 896112 w 1261872"/>
              <a:gd name="connsiteY61" fmla="*/ 1571792 h 1590080"/>
              <a:gd name="connsiteX62" fmla="*/ 923544 w 1261872"/>
              <a:gd name="connsiteY62" fmla="*/ 1590080 h 1590080"/>
              <a:gd name="connsiteX63" fmla="*/ 950976 w 1261872"/>
              <a:gd name="connsiteY63" fmla="*/ 1526072 h 1590080"/>
              <a:gd name="connsiteX64" fmla="*/ 1014984 w 1261872"/>
              <a:gd name="connsiteY64" fmla="*/ 1452920 h 1590080"/>
              <a:gd name="connsiteX65" fmla="*/ 1060704 w 1261872"/>
              <a:gd name="connsiteY65" fmla="*/ 1443776 h 1590080"/>
              <a:gd name="connsiteX66" fmla="*/ 1115568 w 1261872"/>
              <a:gd name="connsiteY66" fmla="*/ 1434632 h 1590080"/>
              <a:gd name="connsiteX67" fmla="*/ 1161288 w 1261872"/>
              <a:gd name="connsiteY67"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197864 w 1261872"/>
              <a:gd name="connsiteY18" fmla="*/ 511088 h 1590080"/>
              <a:gd name="connsiteX19" fmla="*/ 704088 w 1261872"/>
              <a:gd name="connsiteY19" fmla="*/ 127040 h 1590080"/>
              <a:gd name="connsiteX20" fmla="*/ 676656 w 1261872"/>
              <a:gd name="connsiteY20" fmla="*/ 117896 h 1590080"/>
              <a:gd name="connsiteX21" fmla="*/ 621792 w 1261872"/>
              <a:gd name="connsiteY21" fmla="*/ 90464 h 1590080"/>
              <a:gd name="connsiteX22" fmla="*/ 594360 w 1261872"/>
              <a:gd name="connsiteY22" fmla="*/ 72176 h 1590080"/>
              <a:gd name="connsiteX23" fmla="*/ 539496 w 1261872"/>
              <a:gd name="connsiteY23" fmla="*/ 53888 h 1590080"/>
              <a:gd name="connsiteX24" fmla="*/ 521208 w 1261872"/>
              <a:gd name="connsiteY24" fmla="*/ 26456 h 1590080"/>
              <a:gd name="connsiteX25" fmla="*/ 320040 w 1261872"/>
              <a:gd name="connsiteY25" fmla="*/ 17312 h 1590080"/>
              <a:gd name="connsiteX26" fmla="*/ 256032 w 1261872"/>
              <a:gd name="connsiteY26" fmla="*/ 26456 h 1590080"/>
              <a:gd name="connsiteX27" fmla="*/ 231013 w 1261872"/>
              <a:gd name="connsiteY27" fmla="*/ 50332 h 1590080"/>
              <a:gd name="connsiteX28" fmla="*/ 215519 w 1261872"/>
              <a:gd name="connsiteY28" fmla="*/ 74589 h 1590080"/>
              <a:gd name="connsiteX29" fmla="*/ 172212 w 1261872"/>
              <a:gd name="connsiteY29" fmla="*/ 105196 h 1590080"/>
              <a:gd name="connsiteX30" fmla="*/ 154686 w 1261872"/>
              <a:gd name="connsiteY30" fmla="*/ 169585 h 1590080"/>
              <a:gd name="connsiteX31" fmla="*/ 155448 w 1261872"/>
              <a:gd name="connsiteY31" fmla="*/ 200192 h 1590080"/>
              <a:gd name="connsiteX32" fmla="*/ 137160 w 1261872"/>
              <a:gd name="connsiteY32" fmla="*/ 227624 h 1590080"/>
              <a:gd name="connsiteX33" fmla="*/ 118872 w 1261872"/>
              <a:gd name="connsiteY33" fmla="*/ 255056 h 1590080"/>
              <a:gd name="connsiteX34" fmla="*/ 64008 w 1261872"/>
              <a:gd name="connsiteY34" fmla="*/ 282488 h 1590080"/>
              <a:gd name="connsiteX35" fmla="*/ 45720 w 1261872"/>
              <a:gd name="connsiteY35" fmla="*/ 383072 h 1590080"/>
              <a:gd name="connsiteX36" fmla="*/ 27432 w 1261872"/>
              <a:gd name="connsiteY36" fmla="*/ 437936 h 1590080"/>
              <a:gd name="connsiteX37" fmla="*/ 45720 w 1261872"/>
              <a:gd name="connsiteY37" fmla="*/ 492800 h 1590080"/>
              <a:gd name="connsiteX38" fmla="*/ 64008 w 1261872"/>
              <a:gd name="connsiteY38" fmla="*/ 620816 h 1590080"/>
              <a:gd name="connsiteX39" fmla="*/ 36576 w 1261872"/>
              <a:gd name="connsiteY39" fmla="*/ 821984 h 1590080"/>
              <a:gd name="connsiteX40" fmla="*/ 18288 w 1261872"/>
              <a:gd name="connsiteY40" fmla="*/ 849416 h 1590080"/>
              <a:gd name="connsiteX41" fmla="*/ 0 w 1261872"/>
              <a:gd name="connsiteY41" fmla="*/ 904280 h 1590080"/>
              <a:gd name="connsiteX42" fmla="*/ 9144 w 1261872"/>
              <a:gd name="connsiteY42" fmla="*/ 931712 h 1590080"/>
              <a:gd name="connsiteX43" fmla="*/ 27432 w 1261872"/>
              <a:gd name="connsiteY43" fmla="*/ 959144 h 1590080"/>
              <a:gd name="connsiteX44" fmla="*/ 18288 w 1261872"/>
              <a:gd name="connsiteY44" fmla="*/ 1014008 h 1590080"/>
              <a:gd name="connsiteX45" fmla="*/ 45720 w 1261872"/>
              <a:gd name="connsiteY45" fmla="*/ 1105448 h 1590080"/>
              <a:gd name="connsiteX46" fmla="*/ 100584 w 1261872"/>
              <a:gd name="connsiteY46" fmla="*/ 1123736 h 1590080"/>
              <a:gd name="connsiteX47" fmla="*/ 155448 w 1261872"/>
              <a:gd name="connsiteY47" fmla="*/ 1160312 h 1590080"/>
              <a:gd name="connsiteX48" fmla="*/ 173736 w 1261872"/>
              <a:gd name="connsiteY48" fmla="*/ 1187744 h 1590080"/>
              <a:gd name="connsiteX49" fmla="*/ 228600 w 1261872"/>
              <a:gd name="connsiteY49" fmla="*/ 1224320 h 1590080"/>
              <a:gd name="connsiteX50" fmla="*/ 246888 w 1261872"/>
              <a:gd name="connsiteY50" fmla="*/ 1297472 h 1590080"/>
              <a:gd name="connsiteX51" fmla="*/ 265176 w 1261872"/>
              <a:gd name="connsiteY51" fmla="*/ 1352336 h 1590080"/>
              <a:gd name="connsiteX52" fmla="*/ 283464 w 1261872"/>
              <a:gd name="connsiteY52" fmla="*/ 1425488 h 1590080"/>
              <a:gd name="connsiteX53" fmla="*/ 338328 w 1261872"/>
              <a:gd name="connsiteY53" fmla="*/ 1452920 h 1590080"/>
              <a:gd name="connsiteX54" fmla="*/ 393192 w 1261872"/>
              <a:gd name="connsiteY54" fmla="*/ 1434632 h 1590080"/>
              <a:gd name="connsiteX55" fmla="*/ 457200 w 1261872"/>
              <a:gd name="connsiteY55" fmla="*/ 1416344 h 1590080"/>
              <a:gd name="connsiteX56" fmla="*/ 594360 w 1261872"/>
              <a:gd name="connsiteY56" fmla="*/ 1425488 h 1590080"/>
              <a:gd name="connsiteX57" fmla="*/ 649224 w 1261872"/>
              <a:gd name="connsiteY57" fmla="*/ 1452920 h 1590080"/>
              <a:gd name="connsiteX58" fmla="*/ 740664 w 1261872"/>
              <a:gd name="connsiteY58" fmla="*/ 1480352 h 1590080"/>
              <a:gd name="connsiteX59" fmla="*/ 841248 w 1261872"/>
              <a:gd name="connsiteY59" fmla="*/ 1526072 h 1590080"/>
              <a:gd name="connsiteX60" fmla="*/ 896112 w 1261872"/>
              <a:gd name="connsiteY60" fmla="*/ 1571792 h 1590080"/>
              <a:gd name="connsiteX61" fmla="*/ 923544 w 1261872"/>
              <a:gd name="connsiteY61" fmla="*/ 1590080 h 1590080"/>
              <a:gd name="connsiteX62" fmla="*/ 950976 w 1261872"/>
              <a:gd name="connsiteY62" fmla="*/ 1526072 h 1590080"/>
              <a:gd name="connsiteX63" fmla="*/ 1014984 w 1261872"/>
              <a:gd name="connsiteY63" fmla="*/ 1452920 h 1590080"/>
              <a:gd name="connsiteX64" fmla="*/ 1060704 w 1261872"/>
              <a:gd name="connsiteY64" fmla="*/ 1443776 h 1590080"/>
              <a:gd name="connsiteX65" fmla="*/ 1115568 w 1261872"/>
              <a:gd name="connsiteY65" fmla="*/ 1434632 h 1590080"/>
              <a:gd name="connsiteX66" fmla="*/ 1161288 w 1261872"/>
              <a:gd name="connsiteY66"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77214 w 1261872"/>
              <a:gd name="connsiteY18" fmla="*/ 609513 h 1590080"/>
              <a:gd name="connsiteX19" fmla="*/ 704088 w 1261872"/>
              <a:gd name="connsiteY19" fmla="*/ 127040 h 1590080"/>
              <a:gd name="connsiteX20" fmla="*/ 676656 w 1261872"/>
              <a:gd name="connsiteY20" fmla="*/ 117896 h 1590080"/>
              <a:gd name="connsiteX21" fmla="*/ 621792 w 1261872"/>
              <a:gd name="connsiteY21" fmla="*/ 90464 h 1590080"/>
              <a:gd name="connsiteX22" fmla="*/ 594360 w 1261872"/>
              <a:gd name="connsiteY22" fmla="*/ 72176 h 1590080"/>
              <a:gd name="connsiteX23" fmla="*/ 539496 w 1261872"/>
              <a:gd name="connsiteY23" fmla="*/ 53888 h 1590080"/>
              <a:gd name="connsiteX24" fmla="*/ 521208 w 1261872"/>
              <a:gd name="connsiteY24" fmla="*/ 26456 h 1590080"/>
              <a:gd name="connsiteX25" fmla="*/ 320040 w 1261872"/>
              <a:gd name="connsiteY25" fmla="*/ 17312 h 1590080"/>
              <a:gd name="connsiteX26" fmla="*/ 256032 w 1261872"/>
              <a:gd name="connsiteY26" fmla="*/ 26456 h 1590080"/>
              <a:gd name="connsiteX27" fmla="*/ 231013 w 1261872"/>
              <a:gd name="connsiteY27" fmla="*/ 50332 h 1590080"/>
              <a:gd name="connsiteX28" fmla="*/ 215519 w 1261872"/>
              <a:gd name="connsiteY28" fmla="*/ 74589 h 1590080"/>
              <a:gd name="connsiteX29" fmla="*/ 172212 w 1261872"/>
              <a:gd name="connsiteY29" fmla="*/ 105196 h 1590080"/>
              <a:gd name="connsiteX30" fmla="*/ 154686 w 1261872"/>
              <a:gd name="connsiteY30" fmla="*/ 169585 h 1590080"/>
              <a:gd name="connsiteX31" fmla="*/ 155448 w 1261872"/>
              <a:gd name="connsiteY31" fmla="*/ 200192 h 1590080"/>
              <a:gd name="connsiteX32" fmla="*/ 137160 w 1261872"/>
              <a:gd name="connsiteY32" fmla="*/ 227624 h 1590080"/>
              <a:gd name="connsiteX33" fmla="*/ 118872 w 1261872"/>
              <a:gd name="connsiteY33" fmla="*/ 255056 h 1590080"/>
              <a:gd name="connsiteX34" fmla="*/ 64008 w 1261872"/>
              <a:gd name="connsiteY34" fmla="*/ 282488 h 1590080"/>
              <a:gd name="connsiteX35" fmla="*/ 45720 w 1261872"/>
              <a:gd name="connsiteY35" fmla="*/ 383072 h 1590080"/>
              <a:gd name="connsiteX36" fmla="*/ 27432 w 1261872"/>
              <a:gd name="connsiteY36" fmla="*/ 437936 h 1590080"/>
              <a:gd name="connsiteX37" fmla="*/ 45720 w 1261872"/>
              <a:gd name="connsiteY37" fmla="*/ 492800 h 1590080"/>
              <a:gd name="connsiteX38" fmla="*/ 64008 w 1261872"/>
              <a:gd name="connsiteY38" fmla="*/ 620816 h 1590080"/>
              <a:gd name="connsiteX39" fmla="*/ 36576 w 1261872"/>
              <a:gd name="connsiteY39" fmla="*/ 821984 h 1590080"/>
              <a:gd name="connsiteX40" fmla="*/ 18288 w 1261872"/>
              <a:gd name="connsiteY40" fmla="*/ 849416 h 1590080"/>
              <a:gd name="connsiteX41" fmla="*/ 0 w 1261872"/>
              <a:gd name="connsiteY41" fmla="*/ 904280 h 1590080"/>
              <a:gd name="connsiteX42" fmla="*/ 9144 w 1261872"/>
              <a:gd name="connsiteY42" fmla="*/ 931712 h 1590080"/>
              <a:gd name="connsiteX43" fmla="*/ 27432 w 1261872"/>
              <a:gd name="connsiteY43" fmla="*/ 959144 h 1590080"/>
              <a:gd name="connsiteX44" fmla="*/ 18288 w 1261872"/>
              <a:gd name="connsiteY44" fmla="*/ 1014008 h 1590080"/>
              <a:gd name="connsiteX45" fmla="*/ 45720 w 1261872"/>
              <a:gd name="connsiteY45" fmla="*/ 1105448 h 1590080"/>
              <a:gd name="connsiteX46" fmla="*/ 100584 w 1261872"/>
              <a:gd name="connsiteY46" fmla="*/ 1123736 h 1590080"/>
              <a:gd name="connsiteX47" fmla="*/ 155448 w 1261872"/>
              <a:gd name="connsiteY47" fmla="*/ 1160312 h 1590080"/>
              <a:gd name="connsiteX48" fmla="*/ 173736 w 1261872"/>
              <a:gd name="connsiteY48" fmla="*/ 1187744 h 1590080"/>
              <a:gd name="connsiteX49" fmla="*/ 228600 w 1261872"/>
              <a:gd name="connsiteY49" fmla="*/ 1224320 h 1590080"/>
              <a:gd name="connsiteX50" fmla="*/ 246888 w 1261872"/>
              <a:gd name="connsiteY50" fmla="*/ 1297472 h 1590080"/>
              <a:gd name="connsiteX51" fmla="*/ 265176 w 1261872"/>
              <a:gd name="connsiteY51" fmla="*/ 1352336 h 1590080"/>
              <a:gd name="connsiteX52" fmla="*/ 283464 w 1261872"/>
              <a:gd name="connsiteY52" fmla="*/ 1425488 h 1590080"/>
              <a:gd name="connsiteX53" fmla="*/ 338328 w 1261872"/>
              <a:gd name="connsiteY53" fmla="*/ 1452920 h 1590080"/>
              <a:gd name="connsiteX54" fmla="*/ 393192 w 1261872"/>
              <a:gd name="connsiteY54" fmla="*/ 1434632 h 1590080"/>
              <a:gd name="connsiteX55" fmla="*/ 457200 w 1261872"/>
              <a:gd name="connsiteY55" fmla="*/ 1416344 h 1590080"/>
              <a:gd name="connsiteX56" fmla="*/ 594360 w 1261872"/>
              <a:gd name="connsiteY56" fmla="*/ 1425488 h 1590080"/>
              <a:gd name="connsiteX57" fmla="*/ 649224 w 1261872"/>
              <a:gd name="connsiteY57" fmla="*/ 1452920 h 1590080"/>
              <a:gd name="connsiteX58" fmla="*/ 740664 w 1261872"/>
              <a:gd name="connsiteY58" fmla="*/ 1480352 h 1590080"/>
              <a:gd name="connsiteX59" fmla="*/ 841248 w 1261872"/>
              <a:gd name="connsiteY59" fmla="*/ 1526072 h 1590080"/>
              <a:gd name="connsiteX60" fmla="*/ 896112 w 1261872"/>
              <a:gd name="connsiteY60" fmla="*/ 1571792 h 1590080"/>
              <a:gd name="connsiteX61" fmla="*/ 923544 w 1261872"/>
              <a:gd name="connsiteY61" fmla="*/ 1590080 h 1590080"/>
              <a:gd name="connsiteX62" fmla="*/ 950976 w 1261872"/>
              <a:gd name="connsiteY62" fmla="*/ 1526072 h 1590080"/>
              <a:gd name="connsiteX63" fmla="*/ 1014984 w 1261872"/>
              <a:gd name="connsiteY63" fmla="*/ 1452920 h 1590080"/>
              <a:gd name="connsiteX64" fmla="*/ 1060704 w 1261872"/>
              <a:gd name="connsiteY64" fmla="*/ 1443776 h 1590080"/>
              <a:gd name="connsiteX65" fmla="*/ 1115568 w 1261872"/>
              <a:gd name="connsiteY65" fmla="*/ 1434632 h 1590080"/>
              <a:gd name="connsiteX66" fmla="*/ 1161288 w 1261872"/>
              <a:gd name="connsiteY66"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704088 w 1261872"/>
              <a:gd name="connsiteY19" fmla="*/ 127040 h 1590080"/>
              <a:gd name="connsiteX20" fmla="*/ 676656 w 1261872"/>
              <a:gd name="connsiteY20" fmla="*/ 117896 h 1590080"/>
              <a:gd name="connsiteX21" fmla="*/ 621792 w 1261872"/>
              <a:gd name="connsiteY21" fmla="*/ 90464 h 1590080"/>
              <a:gd name="connsiteX22" fmla="*/ 594360 w 1261872"/>
              <a:gd name="connsiteY22" fmla="*/ 72176 h 1590080"/>
              <a:gd name="connsiteX23" fmla="*/ 539496 w 1261872"/>
              <a:gd name="connsiteY23" fmla="*/ 53888 h 1590080"/>
              <a:gd name="connsiteX24" fmla="*/ 521208 w 1261872"/>
              <a:gd name="connsiteY24" fmla="*/ 26456 h 1590080"/>
              <a:gd name="connsiteX25" fmla="*/ 320040 w 1261872"/>
              <a:gd name="connsiteY25" fmla="*/ 17312 h 1590080"/>
              <a:gd name="connsiteX26" fmla="*/ 256032 w 1261872"/>
              <a:gd name="connsiteY26" fmla="*/ 26456 h 1590080"/>
              <a:gd name="connsiteX27" fmla="*/ 231013 w 1261872"/>
              <a:gd name="connsiteY27" fmla="*/ 50332 h 1590080"/>
              <a:gd name="connsiteX28" fmla="*/ 215519 w 1261872"/>
              <a:gd name="connsiteY28" fmla="*/ 74589 h 1590080"/>
              <a:gd name="connsiteX29" fmla="*/ 172212 w 1261872"/>
              <a:gd name="connsiteY29" fmla="*/ 105196 h 1590080"/>
              <a:gd name="connsiteX30" fmla="*/ 154686 w 1261872"/>
              <a:gd name="connsiteY30" fmla="*/ 169585 h 1590080"/>
              <a:gd name="connsiteX31" fmla="*/ 155448 w 1261872"/>
              <a:gd name="connsiteY31" fmla="*/ 200192 h 1590080"/>
              <a:gd name="connsiteX32" fmla="*/ 137160 w 1261872"/>
              <a:gd name="connsiteY32" fmla="*/ 227624 h 1590080"/>
              <a:gd name="connsiteX33" fmla="*/ 118872 w 1261872"/>
              <a:gd name="connsiteY33" fmla="*/ 255056 h 1590080"/>
              <a:gd name="connsiteX34" fmla="*/ 64008 w 1261872"/>
              <a:gd name="connsiteY34" fmla="*/ 282488 h 1590080"/>
              <a:gd name="connsiteX35" fmla="*/ 45720 w 1261872"/>
              <a:gd name="connsiteY35" fmla="*/ 383072 h 1590080"/>
              <a:gd name="connsiteX36" fmla="*/ 27432 w 1261872"/>
              <a:gd name="connsiteY36" fmla="*/ 437936 h 1590080"/>
              <a:gd name="connsiteX37" fmla="*/ 45720 w 1261872"/>
              <a:gd name="connsiteY37" fmla="*/ 492800 h 1590080"/>
              <a:gd name="connsiteX38" fmla="*/ 64008 w 1261872"/>
              <a:gd name="connsiteY38" fmla="*/ 620816 h 1590080"/>
              <a:gd name="connsiteX39" fmla="*/ 36576 w 1261872"/>
              <a:gd name="connsiteY39" fmla="*/ 821984 h 1590080"/>
              <a:gd name="connsiteX40" fmla="*/ 18288 w 1261872"/>
              <a:gd name="connsiteY40" fmla="*/ 849416 h 1590080"/>
              <a:gd name="connsiteX41" fmla="*/ 0 w 1261872"/>
              <a:gd name="connsiteY41" fmla="*/ 904280 h 1590080"/>
              <a:gd name="connsiteX42" fmla="*/ 9144 w 1261872"/>
              <a:gd name="connsiteY42" fmla="*/ 931712 h 1590080"/>
              <a:gd name="connsiteX43" fmla="*/ 27432 w 1261872"/>
              <a:gd name="connsiteY43" fmla="*/ 959144 h 1590080"/>
              <a:gd name="connsiteX44" fmla="*/ 18288 w 1261872"/>
              <a:gd name="connsiteY44" fmla="*/ 1014008 h 1590080"/>
              <a:gd name="connsiteX45" fmla="*/ 45720 w 1261872"/>
              <a:gd name="connsiteY45" fmla="*/ 1105448 h 1590080"/>
              <a:gd name="connsiteX46" fmla="*/ 100584 w 1261872"/>
              <a:gd name="connsiteY46" fmla="*/ 1123736 h 1590080"/>
              <a:gd name="connsiteX47" fmla="*/ 155448 w 1261872"/>
              <a:gd name="connsiteY47" fmla="*/ 1160312 h 1590080"/>
              <a:gd name="connsiteX48" fmla="*/ 173736 w 1261872"/>
              <a:gd name="connsiteY48" fmla="*/ 1187744 h 1590080"/>
              <a:gd name="connsiteX49" fmla="*/ 228600 w 1261872"/>
              <a:gd name="connsiteY49" fmla="*/ 1224320 h 1590080"/>
              <a:gd name="connsiteX50" fmla="*/ 246888 w 1261872"/>
              <a:gd name="connsiteY50" fmla="*/ 1297472 h 1590080"/>
              <a:gd name="connsiteX51" fmla="*/ 265176 w 1261872"/>
              <a:gd name="connsiteY51" fmla="*/ 1352336 h 1590080"/>
              <a:gd name="connsiteX52" fmla="*/ 283464 w 1261872"/>
              <a:gd name="connsiteY52" fmla="*/ 1425488 h 1590080"/>
              <a:gd name="connsiteX53" fmla="*/ 338328 w 1261872"/>
              <a:gd name="connsiteY53" fmla="*/ 1452920 h 1590080"/>
              <a:gd name="connsiteX54" fmla="*/ 393192 w 1261872"/>
              <a:gd name="connsiteY54" fmla="*/ 1434632 h 1590080"/>
              <a:gd name="connsiteX55" fmla="*/ 457200 w 1261872"/>
              <a:gd name="connsiteY55" fmla="*/ 1416344 h 1590080"/>
              <a:gd name="connsiteX56" fmla="*/ 594360 w 1261872"/>
              <a:gd name="connsiteY56" fmla="*/ 1425488 h 1590080"/>
              <a:gd name="connsiteX57" fmla="*/ 649224 w 1261872"/>
              <a:gd name="connsiteY57" fmla="*/ 1452920 h 1590080"/>
              <a:gd name="connsiteX58" fmla="*/ 740664 w 1261872"/>
              <a:gd name="connsiteY58" fmla="*/ 1480352 h 1590080"/>
              <a:gd name="connsiteX59" fmla="*/ 841248 w 1261872"/>
              <a:gd name="connsiteY59" fmla="*/ 1526072 h 1590080"/>
              <a:gd name="connsiteX60" fmla="*/ 896112 w 1261872"/>
              <a:gd name="connsiteY60" fmla="*/ 1571792 h 1590080"/>
              <a:gd name="connsiteX61" fmla="*/ 923544 w 1261872"/>
              <a:gd name="connsiteY61" fmla="*/ 1590080 h 1590080"/>
              <a:gd name="connsiteX62" fmla="*/ 950976 w 1261872"/>
              <a:gd name="connsiteY62" fmla="*/ 1526072 h 1590080"/>
              <a:gd name="connsiteX63" fmla="*/ 1014984 w 1261872"/>
              <a:gd name="connsiteY63" fmla="*/ 1452920 h 1590080"/>
              <a:gd name="connsiteX64" fmla="*/ 1060704 w 1261872"/>
              <a:gd name="connsiteY64" fmla="*/ 1443776 h 1590080"/>
              <a:gd name="connsiteX65" fmla="*/ 1115568 w 1261872"/>
              <a:gd name="connsiteY65" fmla="*/ 1434632 h 1590080"/>
              <a:gd name="connsiteX66" fmla="*/ 1161288 w 1261872"/>
              <a:gd name="connsiteY66"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676656 w 1261872"/>
              <a:gd name="connsiteY19" fmla="*/ 117896 h 1590080"/>
              <a:gd name="connsiteX20" fmla="*/ 621792 w 1261872"/>
              <a:gd name="connsiteY20" fmla="*/ 90464 h 1590080"/>
              <a:gd name="connsiteX21" fmla="*/ 594360 w 1261872"/>
              <a:gd name="connsiteY21" fmla="*/ 72176 h 1590080"/>
              <a:gd name="connsiteX22" fmla="*/ 539496 w 1261872"/>
              <a:gd name="connsiteY22" fmla="*/ 53888 h 1590080"/>
              <a:gd name="connsiteX23" fmla="*/ 521208 w 1261872"/>
              <a:gd name="connsiteY23" fmla="*/ 26456 h 1590080"/>
              <a:gd name="connsiteX24" fmla="*/ 320040 w 1261872"/>
              <a:gd name="connsiteY24" fmla="*/ 17312 h 1590080"/>
              <a:gd name="connsiteX25" fmla="*/ 256032 w 1261872"/>
              <a:gd name="connsiteY25" fmla="*/ 26456 h 1590080"/>
              <a:gd name="connsiteX26" fmla="*/ 231013 w 1261872"/>
              <a:gd name="connsiteY26" fmla="*/ 50332 h 1590080"/>
              <a:gd name="connsiteX27" fmla="*/ 215519 w 1261872"/>
              <a:gd name="connsiteY27" fmla="*/ 74589 h 1590080"/>
              <a:gd name="connsiteX28" fmla="*/ 172212 w 1261872"/>
              <a:gd name="connsiteY28" fmla="*/ 105196 h 1590080"/>
              <a:gd name="connsiteX29" fmla="*/ 154686 w 1261872"/>
              <a:gd name="connsiteY29" fmla="*/ 169585 h 1590080"/>
              <a:gd name="connsiteX30" fmla="*/ 155448 w 1261872"/>
              <a:gd name="connsiteY30" fmla="*/ 200192 h 1590080"/>
              <a:gd name="connsiteX31" fmla="*/ 137160 w 1261872"/>
              <a:gd name="connsiteY31" fmla="*/ 227624 h 1590080"/>
              <a:gd name="connsiteX32" fmla="*/ 118872 w 1261872"/>
              <a:gd name="connsiteY32" fmla="*/ 255056 h 1590080"/>
              <a:gd name="connsiteX33" fmla="*/ 64008 w 1261872"/>
              <a:gd name="connsiteY33" fmla="*/ 282488 h 1590080"/>
              <a:gd name="connsiteX34" fmla="*/ 45720 w 1261872"/>
              <a:gd name="connsiteY34" fmla="*/ 383072 h 1590080"/>
              <a:gd name="connsiteX35" fmla="*/ 27432 w 1261872"/>
              <a:gd name="connsiteY35" fmla="*/ 437936 h 1590080"/>
              <a:gd name="connsiteX36" fmla="*/ 45720 w 1261872"/>
              <a:gd name="connsiteY36" fmla="*/ 492800 h 1590080"/>
              <a:gd name="connsiteX37" fmla="*/ 64008 w 1261872"/>
              <a:gd name="connsiteY37" fmla="*/ 620816 h 1590080"/>
              <a:gd name="connsiteX38" fmla="*/ 36576 w 1261872"/>
              <a:gd name="connsiteY38" fmla="*/ 821984 h 1590080"/>
              <a:gd name="connsiteX39" fmla="*/ 18288 w 1261872"/>
              <a:gd name="connsiteY39" fmla="*/ 849416 h 1590080"/>
              <a:gd name="connsiteX40" fmla="*/ 0 w 1261872"/>
              <a:gd name="connsiteY40" fmla="*/ 904280 h 1590080"/>
              <a:gd name="connsiteX41" fmla="*/ 9144 w 1261872"/>
              <a:gd name="connsiteY41" fmla="*/ 931712 h 1590080"/>
              <a:gd name="connsiteX42" fmla="*/ 27432 w 1261872"/>
              <a:gd name="connsiteY42" fmla="*/ 959144 h 1590080"/>
              <a:gd name="connsiteX43" fmla="*/ 18288 w 1261872"/>
              <a:gd name="connsiteY43" fmla="*/ 1014008 h 1590080"/>
              <a:gd name="connsiteX44" fmla="*/ 45720 w 1261872"/>
              <a:gd name="connsiteY44" fmla="*/ 1105448 h 1590080"/>
              <a:gd name="connsiteX45" fmla="*/ 100584 w 1261872"/>
              <a:gd name="connsiteY45" fmla="*/ 1123736 h 1590080"/>
              <a:gd name="connsiteX46" fmla="*/ 155448 w 1261872"/>
              <a:gd name="connsiteY46" fmla="*/ 1160312 h 1590080"/>
              <a:gd name="connsiteX47" fmla="*/ 173736 w 1261872"/>
              <a:gd name="connsiteY47" fmla="*/ 1187744 h 1590080"/>
              <a:gd name="connsiteX48" fmla="*/ 228600 w 1261872"/>
              <a:gd name="connsiteY48" fmla="*/ 1224320 h 1590080"/>
              <a:gd name="connsiteX49" fmla="*/ 246888 w 1261872"/>
              <a:gd name="connsiteY49" fmla="*/ 1297472 h 1590080"/>
              <a:gd name="connsiteX50" fmla="*/ 265176 w 1261872"/>
              <a:gd name="connsiteY50" fmla="*/ 1352336 h 1590080"/>
              <a:gd name="connsiteX51" fmla="*/ 283464 w 1261872"/>
              <a:gd name="connsiteY51" fmla="*/ 1425488 h 1590080"/>
              <a:gd name="connsiteX52" fmla="*/ 338328 w 1261872"/>
              <a:gd name="connsiteY52" fmla="*/ 1452920 h 1590080"/>
              <a:gd name="connsiteX53" fmla="*/ 393192 w 1261872"/>
              <a:gd name="connsiteY53" fmla="*/ 1434632 h 1590080"/>
              <a:gd name="connsiteX54" fmla="*/ 457200 w 1261872"/>
              <a:gd name="connsiteY54" fmla="*/ 1416344 h 1590080"/>
              <a:gd name="connsiteX55" fmla="*/ 594360 w 1261872"/>
              <a:gd name="connsiteY55" fmla="*/ 1425488 h 1590080"/>
              <a:gd name="connsiteX56" fmla="*/ 649224 w 1261872"/>
              <a:gd name="connsiteY56" fmla="*/ 1452920 h 1590080"/>
              <a:gd name="connsiteX57" fmla="*/ 740664 w 1261872"/>
              <a:gd name="connsiteY57" fmla="*/ 1480352 h 1590080"/>
              <a:gd name="connsiteX58" fmla="*/ 841248 w 1261872"/>
              <a:gd name="connsiteY58" fmla="*/ 1526072 h 1590080"/>
              <a:gd name="connsiteX59" fmla="*/ 896112 w 1261872"/>
              <a:gd name="connsiteY59" fmla="*/ 1571792 h 1590080"/>
              <a:gd name="connsiteX60" fmla="*/ 923544 w 1261872"/>
              <a:gd name="connsiteY60" fmla="*/ 1590080 h 1590080"/>
              <a:gd name="connsiteX61" fmla="*/ 950976 w 1261872"/>
              <a:gd name="connsiteY61" fmla="*/ 1526072 h 1590080"/>
              <a:gd name="connsiteX62" fmla="*/ 1014984 w 1261872"/>
              <a:gd name="connsiteY62" fmla="*/ 1452920 h 1590080"/>
              <a:gd name="connsiteX63" fmla="*/ 1060704 w 1261872"/>
              <a:gd name="connsiteY63" fmla="*/ 1443776 h 1590080"/>
              <a:gd name="connsiteX64" fmla="*/ 1115568 w 1261872"/>
              <a:gd name="connsiteY64" fmla="*/ 1434632 h 1590080"/>
              <a:gd name="connsiteX65" fmla="*/ 1161288 w 1261872"/>
              <a:gd name="connsiteY65"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621792 w 1261872"/>
              <a:gd name="connsiteY19" fmla="*/ 90464 h 1590080"/>
              <a:gd name="connsiteX20" fmla="*/ 594360 w 1261872"/>
              <a:gd name="connsiteY20" fmla="*/ 72176 h 1590080"/>
              <a:gd name="connsiteX21" fmla="*/ 539496 w 1261872"/>
              <a:gd name="connsiteY21" fmla="*/ 53888 h 1590080"/>
              <a:gd name="connsiteX22" fmla="*/ 521208 w 1261872"/>
              <a:gd name="connsiteY22" fmla="*/ 26456 h 1590080"/>
              <a:gd name="connsiteX23" fmla="*/ 320040 w 1261872"/>
              <a:gd name="connsiteY23" fmla="*/ 17312 h 1590080"/>
              <a:gd name="connsiteX24" fmla="*/ 256032 w 1261872"/>
              <a:gd name="connsiteY24" fmla="*/ 26456 h 1590080"/>
              <a:gd name="connsiteX25" fmla="*/ 231013 w 1261872"/>
              <a:gd name="connsiteY25" fmla="*/ 50332 h 1590080"/>
              <a:gd name="connsiteX26" fmla="*/ 215519 w 1261872"/>
              <a:gd name="connsiteY26" fmla="*/ 74589 h 1590080"/>
              <a:gd name="connsiteX27" fmla="*/ 172212 w 1261872"/>
              <a:gd name="connsiteY27" fmla="*/ 105196 h 1590080"/>
              <a:gd name="connsiteX28" fmla="*/ 154686 w 1261872"/>
              <a:gd name="connsiteY28" fmla="*/ 169585 h 1590080"/>
              <a:gd name="connsiteX29" fmla="*/ 155448 w 1261872"/>
              <a:gd name="connsiteY29" fmla="*/ 200192 h 1590080"/>
              <a:gd name="connsiteX30" fmla="*/ 137160 w 1261872"/>
              <a:gd name="connsiteY30" fmla="*/ 227624 h 1590080"/>
              <a:gd name="connsiteX31" fmla="*/ 118872 w 1261872"/>
              <a:gd name="connsiteY31" fmla="*/ 255056 h 1590080"/>
              <a:gd name="connsiteX32" fmla="*/ 64008 w 1261872"/>
              <a:gd name="connsiteY32" fmla="*/ 282488 h 1590080"/>
              <a:gd name="connsiteX33" fmla="*/ 45720 w 1261872"/>
              <a:gd name="connsiteY33" fmla="*/ 383072 h 1590080"/>
              <a:gd name="connsiteX34" fmla="*/ 27432 w 1261872"/>
              <a:gd name="connsiteY34" fmla="*/ 437936 h 1590080"/>
              <a:gd name="connsiteX35" fmla="*/ 45720 w 1261872"/>
              <a:gd name="connsiteY35" fmla="*/ 492800 h 1590080"/>
              <a:gd name="connsiteX36" fmla="*/ 64008 w 1261872"/>
              <a:gd name="connsiteY36" fmla="*/ 620816 h 1590080"/>
              <a:gd name="connsiteX37" fmla="*/ 36576 w 1261872"/>
              <a:gd name="connsiteY37" fmla="*/ 821984 h 1590080"/>
              <a:gd name="connsiteX38" fmla="*/ 18288 w 1261872"/>
              <a:gd name="connsiteY38" fmla="*/ 849416 h 1590080"/>
              <a:gd name="connsiteX39" fmla="*/ 0 w 1261872"/>
              <a:gd name="connsiteY39" fmla="*/ 904280 h 1590080"/>
              <a:gd name="connsiteX40" fmla="*/ 9144 w 1261872"/>
              <a:gd name="connsiteY40" fmla="*/ 931712 h 1590080"/>
              <a:gd name="connsiteX41" fmla="*/ 27432 w 1261872"/>
              <a:gd name="connsiteY41" fmla="*/ 959144 h 1590080"/>
              <a:gd name="connsiteX42" fmla="*/ 18288 w 1261872"/>
              <a:gd name="connsiteY42" fmla="*/ 1014008 h 1590080"/>
              <a:gd name="connsiteX43" fmla="*/ 45720 w 1261872"/>
              <a:gd name="connsiteY43" fmla="*/ 1105448 h 1590080"/>
              <a:gd name="connsiteX44" fmla="*/ 100584 w 1261872"/>
              <a:gd name="connsiteY44" fmla="*/ 1123736 h 1590080"/>
              <a:gd name="connsiteX45" fmla="*/ 155448 w 1261872"/>
              <a:gd name="connsiteY45" fmla="*/ 1160312 h 1590080"/>
              <a:gd name="connsiteX46" fmla="*/ 173736 w 1261872"/>
              <a:gd name="connsiteY46" fmla="*/ 1187744 h 1590080"/>
              <a:gd name="connsiteX47" fmla="*/ 228600 w 1261872"/>
              <a:gd name="connsiteY47" fmla="*/ 1224320 h 1590080"/>
              <a:gd name="connsiteX48" fmla="*/ 246888 w 1261872"/>
              <a:gd name="connsiteY48" fmla="*/ 1297472 h 1590080"/>
              <a:gd name="connsiteX49" fmla="*/ 265176 w 1261872"/>
              <a:gd name="connsiteY49" fmla="*/ 1352336 h 1590080"/>
              <a:gd name="connsiteX50" fmla="*/ 283464 w 1261872"/>
              <a:gd name="connsiteY50" fmla="*/ 1425488 h 1590080"/>
              <a:gd name="connsiteX51" fmla="*/ 338328 w 1261872"/>
              <a:gd name="connsiteY51" fmla="*/ 1452920 h 1590080"/>
              <a:gd name="connsiteX52" fmla="*/ 393192 w 1261872"/>
              <a:gd name="connsiteY52" fmla="*/ 1434632 h 1590080"/>
              <a:gd name="connsiteX53" fmla="*/ 457200 w 1261872"/>
              <a:gd name="connsiteY53" fmla="*/ 1416344 h 1590080"/>
              <a:gd name="connsiteX54" fmla="*/ 594360 w 1261872"/>
              <a:gd name="connsiteY54" fmla="*/ 1425488 h 1590080"/>
              <a:gd name="connsiteX55" fmla="*/ 649224 w 1261872"/>
              <a:gd name="connsiteY55" fmla="*/ 1452920 h 1590080"/>
              <a:gd name="connsiteX56" fmla="*/ 740664 w 1261872"/>
              <a:gd name="connsiteY56" fmla="*/ 1480352 h 1590080"/>
              <a:gd name="connsiteX57" fmla="*/ 841248 w 1261872"/>
              <a:gd name="connsiteY57" fmla="*/ 1526072 h 1590080"/>
              <a:gd name="connsiteX58" fmla="*/ 896112 w 1261872"/>
              <a:gd name="connsiteY58" fmla="*/ 1571792 h 1590080"/>
              <a:gd name="connsiteX59" fmla="*/ 923544 w 1261872"/>
              <a:gd name="connsiteY59" fmla="*/ 1590080 h 1590080"/>
              <a:gd name="connsiteX60" fmla="*/ 950976 w 1261872"/>
              <a:gd name="connsiteY60" fmla="*/ 1526072 h 1590080"/>
              <a:gd name="connsiteX61" fmla="*/ 1014984 w 1261872"/>
              <a:gd name="connsiteY61" fmla="*/ 1452920 h 1590080"/>
              <a:gd name="connsiteX62" fmla="*/ 1060704 w 1261872"/>
              <a:gd name="connsiteY62" fmla="*/ 1443776 h 1590080"/>
              <a:gd name="connsiteX63" fmla="*/ 1115568 w 1261872"/>
              <a:gd name="connsiteY63" fmla="*/ 1434632 h 1590080"/>
              <a:gd name="connsiteX64" fmla="*/ 1161288 w 1261872"/>
              <a:gd name="connsiteY64"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612267 w 1261872"/>
              <a:gd name="connsiteY19" fmla="*/ 176189 h 1590080"/>
              <a:gd name="connsiteX20" fmla="*/ 594360 w 1261872"/>
              <a:gd name="connsiteY20" fmla="*/ 72176 h 1590080"/>
              <a:gd name="connsiteX21" fmla="*/ 539496 w 1261872"/>
              <a:gd name="connsiteY21" fmla="*/ 53888 h 1590080"/>
              <a:gd name="connsiteX22" fmla="*/ 521208 w 1261872"/>
              <a:gd name="connsiteY22" fmla="*/ 26456 h 1590080"/>
              <a:gd name="connsiteX23" fmla="*/ 320040 w 1261872"/>
              <a:gd name="connsiteY23" fmla="*/ 17312 h 1590080"/>
              <a:gd name="connsiteX24" fmla="*/ 256032 w 1261872"/>
              <a:gd name="connsiteY24" fmla="*/ 26456 h 1590080"/>
              <a:gd name="connsiteX25" fmla="*/ 231013 w 1261872"/>
              <a:gd name="connsiteY25" fmla="*/ 50332 h 1590080"/>
              <a:gd name="connsiteX26" fmla="*/ 215519 w 1261872"/>
              <a:gd name="connsiteY26" fmla="*/ 74589 h 1590080"/>
              <a:gd name="connsiteX27" fmla="*/ 172212 w 1261872"/>
              <a:gd name="connsiteY27" fmla="*/ 105196 h 1590080"/>
              <a:gd name="connsiteX28" fmla="*/ 154686 w 1261872"/>
              <a:gd name="connsiteY28" fmla="*/ 169585 h 1590080"/>
              <a:gd name="connsiteX29" fmla="*/ 155448 w 1261872"/>
              <a:gd name="connsiteY29" fmla="*/ 200192 h 1590080"/>
              <a:gd name="connsiteX30" fmla="*/ 137160 w 1261872"/>
              <a:gd name="connsiteY30" fmla="*/ 227624 h 1590080"/>
              <a:gd name="connsiteX31" fmla="*/ 118872 w 1261872"/>
              <a:gd name="connsiteY31" fmla="*/ 255056 h 1590080"/>
              <a:gd name="connsiteX32" fmla="*/ 64008 w 1261872"/>
              <a:gd name="connsiteY32" fmla="*/ 282488 h 1590080"/>
              <a:gd name="connsiteX33" fmla="*/ 45720 w 1261872"/>
              <a:gd name="connsiteY33" fmla="*/ 383072 h 1590080"/>
              <a:gd name="connsiteX34" fmla="*/ 27432 w 1261872"/>
              <a:gd name="connsiteY34" fmla="*/ 437936 h 1590080"/>
              <a:gd name="connsiteX35" fmla="*/ 45720 w 1261872"/>
              <a:gd name="connsiteY35" fmla="*/ 492800 h 1590080"/>
              <a:gd name="connsiteX36" fmla="*/ 64008 w 1261872"/>
              <a:gd name="connsiteY36" fmla="*/ 620816 h 1590080"/>
              <a:gd name="connsiteX37" fmla="*/ 36576 w 1261872"/>
              <a:gd name="connsiteY37" fmla="*/ 821984 h 1590080"/>
              <a:gd name="connsiteX38" fmla="*/ 18288 w 1261872"/>
              <a:gd name="connsiteY38" fmla="*/ 849416 h 1590080"/>
              <a:gd name="connsiteX39" fmla="*/ 0 w 1261872"/>
              <a:gd name="connsiteY39" fmla="*/ 904280 h 1590080"/>
              <a:gd name="connsiteX40" fmla="*/ 9144 w 1261872"/>
              <a:gd name="connsiteY40" fmla="*/ 931712 h 1590080"/>
              <a:gd name="connsiteX41" fmla="*/ 27432 w 1261872"/>
              <a:gd name="connsiteY41" fmla="*/ 959144 h 1590080"/>
              <a:gd name="connsiteX42" fmla="*/ 18288 w 1261872"/>
              <a:gd name="connsiteY42" fmla="*/ 1014008 h 1590080"/>
              <a:gd name="connsiteX43" fmla="*/ 45720 w 1261872"/>
              <a:gd name="connsiteY43" fmla="*/ 1105448 h 1590080"/>
              <a:gd name="connsiteX44" fmla="*/ 100584 w 1261872"/>
              <a:gd name="connsiteY44" fmla="*/ 1123736 h 1590080"/>
              <a:gd name="connsiteX45" fmla="*/ 155448 w 1261872"/>
              <a:gd name="connsiteY45" fmla="*/ 1160312 h 1590080"/>
              <a:gd name="connsiteX46" fmla="*/ 173736 w 1261872"/>
              <a:gd name="connsiteY46" fmla="*/ 1187744 h 1590080"/>
              <a:gd name="connsiteX47" fmla="*/ 228600 w 1261872"/>
              <a:gd name="connsiteY47" fmla="*/ 1224320 h 1590080"/>
              <a:gd name="connsiteX48" fmla="*/ 246888 w 1261872"/>
              <a:gd name="connsiteY48" fmla="*/ 1297472 h 1590080"/>
              <a:gd name="connsiteX49" fmla="*/ 265176 w 1261872"/>
              <a:gd name="connsiteY49" fmla="*/ 1352336 h 1590080"/>
              <a:gd name="connsiteX50" fmla="*/ 283464 w 1261872"/>
              <a:gd name="connsiteY50" fmla="*/ 1425488 h 1590080"/>
              <a:gd name="connsiteX51" fmla="*/ 338328 w 1261872"/>
              <a:gd name="connsiteY51" fmla="*/ 1452920 h 1590080"/>
              <a:gd name="connsiteX52" fmla="*/ 393192 w 1261872"/>
              <a:gd name="connsiteY52" fmla="*/ 1434632 h 1590080"/>
              <a:gd name="connsiteX53" fmla="*/ 457200 w 1261872"/>
              <a:gd name="connsiteY53" fmla="*/ 1416344 h 1590080"/>
              <a:gd name="connsiteX54" fmla="*/ 594360 w 1261872"/>
              <a:gd name="connsiteY54" fmla="*/ 1425488 h 1590080"/>
              <a:gd name="connsiteX55" fmla="*/ 649224 w 1261872"/>
              <a:gd name="connsiteY55" fmla="*/ 1452920 h 1590080"/>
              <a:gd name="connsiteX56" fmla="*/ 740664 w 1261872"/>
              <a:gd name="connsiteY56" fmla="*/ 1480352 h 1590080"/>
              <a:gd name="connsiteX57" fmla="*/ 841248 w 1261872"/>
              <a:gd name="connsiteY57" fmla="*/ 1526072 h 1590080"/>
              <a:gd name="connsiteX58" fmla="*/ 896112 w 1261872"/>
              <a:gd name="connsiteY58" fmla="*/ 1571792 h 1590080"/>
              <a:gd name="connsiteX59" fmla="*/ 923544 w 1261872"/>
              <a:gd name="connsiteY59" fmla="*/ 1590080 h 1590080"/>
              <a:gd name="connsiteX60" fmla="*/ 950976 w 1261872"/>
              <a:gd name="connsiteY60" fmla="*/ 1526072 h 1590080"/>
              <a:gd name="connsiteX61" fmla="*/ 1014984 w 1261872"/>
              <a:gd name="connsiteY61" fmla="*/ 1452920 h 1590080"/>
              <a:gd name="connsiteX62" fmla="*/ 1060704 w 1261872"/>
              <a:gd name="connsiteY62" fmla="*/ 1443776 h 1590080"/>
              <a:gd name="connsiteX63" fmla="*/ 1115568 w 1261872"/>
              <a:gd name="connsiteY63" fmla="*/ 1434632 h 1590080"/>
              <a:gd name="connsiteX64" fmla="*/ 1161288 w 1261872"/>
              <a:gd name="connsiteY64"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594360 w 1261872"/>
              <a:gd name="connsiteY19" fmla="*/ 72176 h 1590080"/>
              <a:gd name="connsiteX20" fmla="*/ 539496 w 1261872"/>
              <a:gd name="connsiteY20" fmla="*/ 53888 h 1590080"/>
              <a:gd name="connsiteX21" fmla="*/ 521208 w 1261872"/>
              <a:gd name="connsiteY21" fmla="*/ 26456 h 1590080"/>
              <a:gd name="connsiteX22" fmla="*/ 320040 w 1261872"/>
              <a:gd name="connsiteY22" fmla="*/ 17312 h 1590080"/>
              <a:gd name="connsiteX23" fmla="*/ 256032 w 1261872"/>
              <a:gd name="connsiteY23" fmla="*/ 26456 h 1590080"/>
              <a:gd name="connsiteX24" fmla="*/ 231013 w 1261872"/>
              <a:gd name="connsiteY24" fmla="*/ 50332 h 1590080"/>
              <a:gd name="connsiteX25" fmla="*/ 215519 w 1261872"/>
              <a:gd name="connsiteY25" fmla="*/ 74589 h 1590080"/>
              <a:gd name="connsiteX26" fmla="*/ 172212 w 1261872"/>
              <a:gd name="connsiteY26" fmla="*/ 105196 h 1590080"/>
              <a:gd name="connsiteX27" fmla="*/ 154686 w 1261872"/>
              <a:gd name="connsiteY27" fmla="*/ 169585 h 1590080"/>
              <a:gd name="connsiteX28" fmla="*/ 155448 w 1261872"/>
              <a:gd name="connsiteY28" fmla="*/ 200192 h 1590080"/>
              <a:gd name="connsiteX29" fmla="*/ 137160 w 1261872"/>
              <a:gd name="connsiteY29" fmla="*/ 227624 h 1590080"/>
              <a:gd name="connsiteX30" fmla="*/ 118872 w 1261872"/>
              <a:gd name="connsiteY30" fmla="*/ 255056 h 1590080"/>
              <a:gd name="connsiteX31" fmla="*/ 64008 w 1261872"/>
              <a:gd name="connsiteY31" fmla="*/ 282488 h 1590080"/>
              <a:gd name="connsiteX32" fmla="*/ 45720 w 1261872"/>
              <a:gd name="connsiteY32" fmla="*/ 383072 h 1590080"/>
              <a:gd name="connsiteX33" fmla="*/ 27432 w 1261872"/>
              <a:gd name="connsiteY33" fmla="*/ 437936 h 1590080"/>
              <a:gd name="connsiteX34" fmla="*/ 45720 w 1261872"/>
              <a:gd name="connsiteY34" fmla="*/ 492800 h 1590080"/>
              <a:gd name="connsiteX35" fmla="*/ 64008 w 1261872"/>
              <a:gd name="connsiteY35" fmla="*/ 620816 h 1590080"/>
              <a:gd name="connsiteX36" fmla="*/ 36576 w 1261872"/>
              <a:gd name="connsiteY36" fmla="*/ 821984 h 1590080"/>
              <a:gd name="connsiteX37" fmla="*/ 18288 w 1261872"/>
              <a:gd name="connsiteY37" fmla="*/ 849416 h 1590080"/>
              <a:gd name="connsiteX38" fmla="*/ 0 w 1261872"/>
              <a:gd name="connsiteY38" fmla="*/ 904280 h 1590080"/>
              <a:gd name="connsiteX39" fmla="*/ 9144 w 1261872"/>
              <a:gd name="connsiteY39" fmla="*/ 931712 h 1590080"/>
              <a:gd name="connsiteX40" fmla="*/ 27432 w 1261872"/>
              <a:gd name="connsiteY40" fmla="*/ 959144 h 1590080"/>
              <a:gd name="connsiteX41" fmla="*/ 18288 w 1261872"/>
              <a:gd name="connsiteY41" fmla="*/ 1014008 h 1590080"/>
              <a:gd name="connsiteX42" fmla="*/ 45720 w 1261872"/>
              <a:gd name="connsiteY42" fmla="*/ 1105448 h 1590080"/>
              <a:gd name="connsiteX43" fmla="*/ 100584 w 1261872"/>
              <a:gd name="connsiteY43" fmla="*/ 1123736 h 1590080"/>
              <a:gd name="connsiteX44" fmla="*/ 155448 w 1261872"/>
              <a:gd name="connsiteY44" fmla="*/ 1160312 h 1590080"/>
              <a:gd name="connsiteX45" fmla="*/ 173736 w 1261872"/>
              <a:gd name="connsiteY45" fmla="*/ 1187744 h 1590080"/>
              <a:gd name="connsiteX46" fmla="*/ 228600 w 1261872"/>
              <a:gd name="connsiteY46" fmla="*/ 1224320 h 1590080"/>
              <a:gd name="connsiteX47" fmla="*/ 246888 w 1261872"/>
              <a:gd name="connsiteY47" fmla="*/ 1297472 h 1590080"/>
              <a:gd name="connsiteX48" fmla="*/ 265176 w 1261872"/>
              <a:gd name="connsiteY48" fmla="*/ 1352336 h 1590080"/>
              <a:gd name="connsiteX49" fmla="*/ 283464 w 1261872"/>
              <a:gd name="connsiteY49" fmla="*/ 1425488 h 1590080"/>
              <a:gd name="connsiteX50" fmla="*/ 338328 w 1261872"/>
              <a:gd name="connsiteY50" fmla="*/ 1452920 h 1590080"/>
              <a:gd name="connsiteX51" fmla="*/ 393192 w 1261872"/>
              <a:gd name="connsiteY51" fmla="*/ 1434632 h 1590080"/>
              <a:gd name="connsiteX52" fmla="*/ 457200 w 1261872"/>
              <a:gd name="connsiteY52" fmla="*/ 1416344 h 1590080"/>
              <a:gd name="connsiteX53" fmla="*/ 594360 w 1261872"/>
              <a:gd name="connsiteY53" fmla="*/ 1425488 h 1590080"/>
              <a:gd name="connsiteX54" fmla="*/ 649224 w 1261872"/>
              <a:gd name="connsiteY54" fmla="*/ 1452920 h 1590080"/>
              <a:gd name="connsiteX55" fmla="*/ 740664 w 1261872"/>
              <a:gd name="connsiteY55" fmla="*/ 1480352 h 1590080"/>
              <a:gd name="connsiteX56" fmla="*/ 841248 w 1261872"/>
              <a:gd name="connsiteY56" fmla="*/ 1526072 h 1590080"/>
              <a:gd name="connsiteX57" fmla="*/ 896112 w 1261872"/>
              <a:gd name="connsiteY57" fmla="*/ 1571792 h 1590080"/>
              <a:gd name="connsiteX58" fmla="*/ 923544 w 1261872"/>
              <a:gd name="connsiteY58" fmla="*/ 1590080 h 1590080"/>
              <a:gd name="connsiteX59" fmla="*/ 950976 w 1261872"/>
              <a:gd name="connsiteY59" fmla="*/ 1526072 h 1590080"/>
              <a:gd name="connsiteX60" fmla="*/ 1014984 w 1261872"/>
              <a:gd name="connsiteY60" fmla="*/ 1452920 h 1590080"/>
              <a:gd name="connsiteX61" fmla="*/ 1060704 w 1261872"/>
              <a:gd name="connsiteY61" fmla="*/ 1443776 h 1590080"/>
              <a:gd name="connsiteX62" fmla="*/ 1115568 w 1261872"/>
              <a:gd name="connsiteY62" fmla="*/ 1434632 h 1590080"/>
              <a:gd name="connsiteX63" fmla="*/ 1161288 w 1261872"/>
              <a:gd name="connsiteY63"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575310 w 1261872"/>
              <a:gd name="connsiteY19" fmla="*/ 154726 h 1590080"/>
              <a:gd name="connsiteX20" fmla="*/ 539496 w 1261872"/>
              <a:gd name="connsiteY20" fmla="*/ 53888 h 1590080"/>
              <a:gd name="connsiteX21" fmla="*/ 521208 w 1261872"/>
              <a:gd name="connsiteY21" fmla="*/ 26456 h 1590080"/>
              <a:gd name="connsiteX22" fmla="*/ 320040 w 1261872"/>
              <a:gd name="connsiteY22" fmla="*/ 17312 h 1590080"/>
              <a:gd name="connsiteX23" fmla="*/ 256032 w 1261872"/>
              <a:gd name="connsiteY23" fmla="*/ 26456 h 1590080"/>
              <a:gd name="connsiteX24" fmla="*/ 231013 w 1261872"/>
              <a:gd name="connsiteY24" fmla="*/ 50332 h 1590080"/>
              <a:gd name="connsiteX25" fmla="*/ 215519 w 1261872"/>
              <a:gd name="connsiteY25" fmla="*/ 74589 h 1590080"/>
              <a:gd name="connsiteX26" fmla="*/ 172212 w 1261872"/>
              <a:gd name="connsiteY26" fmla="*/ 105196 h 1590080"/>
              <a:gd name="connsiteX27" fmla="*/ 154686 w 1261872"/>
              <a:gd name="connsiteY27" fmla="*/ 169585 h 1590080"/>
              <a:gd name="connsiteX28" fmla="*/ 155448 w 1261872"/>
              <a:gd name="connsiteY28" fmla="*/ 200192 h 1590080"/>
              <a:gd name="connsiteX29" fmla="*/ 137160 w 1261872"/>
              <a:gd name="connsiteY29" fmla="*/ 227624 h 1590080"/>
              <a:gd name="connsiteX30" fmla="*/ 118872 w 1261872"/>
              <a:gd name="connsiteY30" fmla="*/ 255056 h 1590080"/>
              <a:gd name="connsiteX31" fmla="*/ 64008 w 1261872"/>
              <a:gd name="connsiteY31" fmla="*/ 282488 h 1590080"/>
              <a:gd name="connsiteX32" fmla="*/ 45720 w 1261872"/>
              <a:gd name="connsiteY32" fmla="*/ 383072 h 1590080"/>
              <a:gd name="connsiteX33" fmla="*/ 27432 w 1261872"/>
              <a:gd name="connsiteY33" fmla="*/ 437936 h 1590080"/>
              <a:gd name="connsiteX34" fmla="*/ 45720 w 1261872"/>
              <a:gd name="connsiteY34" fmla="*/ 492800 h 1590080"/>
              <a:gd name="connsiteX35" fmla="*/ 64008 w 1261872"/>
              <a:gd name="connsiteY35" fmla="*/ 620816 h 1590080"/>
              <a:gd name="connsiteX36" fmla="*/ 36576 w 1261872"/>
              <a:gd name="connsiteY36" fmla="*/ 821984 h 1590080"/>
              <a:gd name="connsiteX37" fmla="*/ 18288 w 1261872"/>
              <a:gd name="connsiteY37" fmla="*/ 849416 h 1590080"/>
              <a:gd name="connsiteX38" fmla="*/ 0 w 1261872"/>
              <a:gd name="connsiteY38" fmla="*/ 904280 h 1590080"/>
              <a:gd name="connsiteX39" fmla="*/ 9144 w 1261872"/>
              <a:gd name="connsiteY39" fmla="*/ 931712 h 1590080"/>
              <a:gd name="connsiteX40" fmla="*/ 27432 w 1261872"/>
              <a:gd name="connsiteY40" fmla="*/ 959144 h 1590080"/>
              <a:gd name="connsiteX41" fmla="*/ 18288 w 1261872"/>
              <a:gd name="connsiteY41" fmla="*/ 1014008 h 1590080"/>
              <a:gd name="connsiteX42" fmla="*/ 45720 w 1261872"/>
              <a:gd name="connsiteY42" fmla="*/ 1105448 h 1590080"/>
              <a:gd name="connsiteX43" fmla="*/ 100584 w 1261872"/>
              <a:gd name="connsiteY43" fmla="*/ 1123736 h 1590080"/>
              <a:gd name="connsiteX44" fmla="*/ 155448 w 1261872"/>
              <a:gd name="connsiteY44" fmla="*/ 1160312 h 1590080"/>
              <a:gd name="connsiteX45" fmla="*/ 173736 w 1261872"/>
              <a:gd name="connsiteY45" fmla="*/ 1187744 h 1590080"/>
              <a:gd name="connsiteX46" fmla="*/ 228600 w 1261872"/>
              <a:gd name="connsiteY46" fmla="*/ 1224320 h 1590080"/>
              <a:gd name="connsiteX47" fmla="*/ 246888 w 1261872"/>
              <a:gd name="connsiteY47" fmla="*/ 1297472 h 1590080"/>
              <a:gd name="connsiteX48" fmla="*/ 265176 w 1261872"/>
              <a:gd name="connsiteY48" fmla="*/ 1352336 h 1590080"/>
              <a:gd name="connsiteX49" fmla="*/ 283464 w 1261872"/>
              <a:gd name="connsiteY49" fmla="*/ 1425488 h 1590080"/>
              <a:gd name="connsiteX50" fmla="*/ 338328 w 1261872"/>
              <a:gd name="connsiteY50" fmla="*/ 1452920 h 1590080"/>
              <a:gd name="connsiteX51" fmla="*/ 393192 w 1261872"/>
              <a:gd name="connsiteY51" fmla="*/ 1434632 h 1590080"/>
              <a:gd name="connsiteX52" fmla="*/ 457200 w 1261872"/>
              <a:gd name="connsiteY52" fmla="*/ 1416344 h 1590080"/>
              <a:gd name="connsiteX53" fmla="*/ 594360 w 1261872"/>
              <a:gd name="connsiteY53" fmla="*/ 1425488 h 1590080"/>
              <a:gd name="connsiteX54" fmla="*/ 649224 w 1261872"/>
              <a:gd name="connsiteY54" fmla="*/ 1452920 h 1590080"/>
              <a:gd name="connsiteX55" fmla="*/ 740664 w 1261872"/>
              <a:gd name="connsiteY55" fmla="*/ 1480352 h 1590080"/>
              <a:gd name="connsiteX56" fmla="*/ 841248 w 1261872"/>
              <a:gd name="connsiteY56" fmla="*/ 1526072 h 1590080"/>
              <a:gd name="connsiteX57" fmla="*/ 896112 w 1261872"/>
              <a:gd name="connsiteY57" fmla="*/ 1571792 h 1590080"/>
              <a:gd name="connsiteX58" fmla="*/ 923544 w 1261872"/>
              <a:gd name="connsiteY58" fmla="*/ 1590080 h 1590080"/>
              <a:gd name="connsiteX59" fmla="*/ 950976 w 1261872"/>
              <a:gd name="connsiteY59" fmla="*/ 1526072 h 1590080"/>
              <a:gd name="connsiteX60" fmla="*/ 1014984 w 1261872"/>
              <a:gd name="connsiteY60" fmla="*/ 1452920 h 1590080"/>
              <a:gd name="connsiteX61" fmla="*/ 1060704 w 1261872"/>
              <a:gd name="connsiteY61" fmla="*/ 1443776 h 1590080"/>
              <a:gd name="connsiteX62" fmla="*/ 1115568 w 1261872"/>
              <a:gd name="connsiteY62" fmla="*/ 1434632 h 1590080"/>
              <a:gd name="connsiteX63" fmla="*/ 1161288 w 1261872"/>
              <a:gd name="connsiteY63" fmla="*/ 1425488 h 1590080"/>
              <a:gd name="connsiteX0" fmla="*/ 1161288 w 1261872"/>
              <a:gd name="connsiteY0" fmla="*/ 1425488 h 1590080"/>
              <a:gd name="connsiteX1" fmla="*/ 1170432 w 1261872"/>
              <a:gd name="connsiteY1" fmla="*/ 1251752 h 1590080"/>
              <a:gd name="connsiteX2" fmla="*/ 1234440 w 1261872"/>
              <a:gd name="connsiteY2" fmla="*/ 1169456 h 1590080"/>
              <a:gd name="connsiteX3" fmla="*/ 1261872 w 1261872"/>
              <a:gd name="connsiteY3" fmla="*/ 1114592 h 1590080"/>
              <a:gd name="connsiteX4" fmla="*/ 1234440 w 1261872"/>
              <a:gd name="connsiteY4" fmla="*/ 1059728 h 1590080"/>
              <a:gd name="connsiteX5" fmla="*/ 1179576 w 1261872"/>
              <a:gd name="connsiteY5" fmla="*/ 1032296 h 1590080"/>
              <a:gd name="connsiteX6" fmla="*/ 1152144 w 1261872"/>
              <a:gd name="connsiteY6" fmla="*/ 1014008 h 1590080"/>
              <a:gd name="connsiteX7" fmla="*/ 1106424 w 1261872"/>
              <a:gd name="connsiteY7" fmla="*/ 968288 h 1590080"/>
              <a:gd name="connsiteX8" fmla="*/ 1060704 w 1261872"/>
              <a:gd name="connsiteY8" fmla="*/ 922568 h 1590080"/>
              <a:gd name="connsiteX9" fmla="*/ 1051560 w 1261872"/>
              <a:gd name="connsiteY9" fmla="*/ 895136 h 1590080"/>
              <a:gd name="connsiteX10" fmla="*/ 1033272 w 1261872"/>
              <a:gd name="connsiteY10" fmla="*/ 867704 h 1590080"/>
              <a:gd name="connsiteX11" fmla="*/ 1060704 w 1261872"/>
              <a:gd name="connsiteY11" fmla="*/ 849416 h 1590080"/>
              <a:gd name="connsiteX12" fmla="*/ 1170432 w 1261872"/>
              <a:gd name="connsiteY12" fmla="*/ 831128 h 1590080"/>
              <a:gd name="connsiteX13" fmla="*/ 1197864 w 1261872"/>
              <a:gd name="connsiteY13" fmla="*/ 821984 h 1590080"/>
              <a:gd name="connsiteX14" fmla="*/ 1234440 w 1261872"/>
              <a:gd name="connsiteY14" fmla="*/ 739688 h 1590080"/>
              <a:gd name="connsiteX15" fmla="*/ 1243584 w 1261872"/>
              <a:gd name="connsiteY15" fmla="*/ 712256 h 1590080"/>
              <a:gd name="connsiteX16" fmla="*/ 1234440 w 1261872"/>
              <a:gd name="connsiteY16" fmla="*/ 529376 h 1590080"/>
              <a:gd name="connsiteX17" fmla="*/ 1207008 w 1261872"/>
              <a:gd name="connsiteY17" fmla="*/ 538520 h 1590080"/>
              <a:gd name="connsiteX18" fmla="*/ 1064514 w 1261872"/>
              <a:gd name="connsiteY18" fmla="*/ 447588 h 1590080"/>
              <a:gd name="connsiteX19" fmla="*/ 539496 w 1261872"/>
              <a:gd name="connsiteY19" fmla="*/ 53888 h 1590080"/>
              <a:gd name="connsiteX20" fmla="*/ 521208 w 1261872"/>
              <a:gd name="connsiteY20" fmla="*/ 26456 h 1590080"/>
              <a:gd name="connsiteX21" fmla="*/ 320040 w 1261872"/>
              <a:gd name="connsiteY21" fmla="*/ 17312 h 1590080"/>
              <a:gd name="connsiteX22" fmla="*/ 256032 w 1261872"/>
              <a:gd name="connsiteY22" fmla="*/ 26456 h 1590080"/>
              <a:gd name="connsiteX23" fmla="*/ 231013 w 1261872"/>
              <a:gd name="connsiteY23" fmla="*/ 50332 h 1590080"/>
              <a:gd name="connsiteX24" fmla="*/ 215519 w 1261872"/>
              <a:gd name="connsiteY24" fmla="*/ 74589 h 1590080"/>
              <a:gd name="connsiteX25" fmla="*/ 172212 w 1261872"/>
              <a:gd name="connsiteY25" fmla="*/ 105196 h 1590080"/>
              <a:gd name="connsiteX26" fmla="*/ 154686 w 1261872"/>
              <a:gd name="connsiteY26" fmla="*/ 169585 h 1590080"/>
              <a:gd name="connsiteX27" fmla="*/ 155448 w 1261872"/>
              <a:gd name="connsiteY27" fmla="*/ 200192 h 1590080"/>
              <a:gd name="connsiteX28" fmla="*/ 137160 w 1261872"/>
              <a:gd name="connsiteY28" fmla="*/ 227624 h 1590080"/>
              <a:gd name="connsiteX29" fmla="*/ 118872 w 1261872"/>
              <a:gd name="connsiteY29" fmla="*/ 255056 h 1590080"/>
              <a:gd name="connsiteX30" fmla="*/ 64008 w 1261872"/>
              <a:gd name="connsiteY30" fmla="*/ 282488 h 1590080"/>
              <a:gd name="connsiteX31" fmla="*/ 45720 w 1261872"/>
              <a:gd name="connsiteY31" fmla="*/ 383072 h 1590080"/>
              <a:gd name="connsiteX32" fmla="*/ 27432 w 1261872"/>
              <a:gd name="connsiteY32" fmla="*/ 437936 h 1590080"/>
              <a:gd name="connsiteX33" fmla="*/ 45720 w 1261872"/>
              <a:gd name="connsiteY33" fmla="*/ 492800 h 1590080"/>
              <a:gd name="connsiteX34" fmla="*/ 64008 w 1261872"/>
              <a:gd name="connsiteY34" fmla="*/ 620816 h 1590080"/>
              <a:gd name="connsiteX35" fmla="*/ 36576 w 1261872"/>
              <a:gd name="connsiteY35" fmla="*/ 821984 h 1590080"/>
              <a:gd name="connsiteX36" fmla="*/ 18288 w 1261872"/>
              <a:gd name="connsiteY36" fmla="*/ 849416 h 1590080"/>
              <a:gd name="connsiteX37" fmla="*/ 0 w 1261872"/>
              <a:gd name="connsiteY37" fmla="*/ 904280 h 1590080"/>
              <a:gd name="connsiteX38" fmla="*/ 9144 w 1261872"/>
              <a:gd name="connsiteY38" fmla="*/ 931712 h 1590080"/>
              <a:gd name="connsiteX39" fmla="*/ 27432 w 1261872"/>
              <a:gd name="connsiteY39" fmla="*/ 959144 h 1590080"/>
              <a:gd name="connsiteX40" fmla="*/ 18288 w 1261872"/>
              <a:gd name="connsiteY40" fmla="*/ 1014008 h 1590080"/>
              <a:gd name="connsiteX41" fmla="*/ 45720 w 1261872"/>
              <a:gd name="connsiteY41" fmla="*/ 1105448 h 1590080"/>
              <a:gd name="connsiteX42" fmla="*/ 100584 w 1261872"/>
              <a:gd name="connsiteY42" fmla="*/ 1123736 h 1590080"/>
              <a:gd name="connsiteX43" fmla="*/ 155448 w 1261872"/>
              <a:gd name="connsiteY43" fmla="*/ 1160312 h 1590080"/>
              <a:gd name="connsiteX44" fmla="*/ 173736 w 1261872"/>
              <a:gd name="connsiteY44" fmla="*/ 1187744 h 1590080"/>
              <a:gd name="connsiteX45" fmla="*/ 228600 w 1261872"/>
              <a:gd name="connsiteY45" fmla="*/ 1224320 h 1590080"/>
              <a:gd name="connsiteX46" fmla="*/ 246888 w 1261872"/>
              <a:gd name="connsiteY46" fmla="*/ 1297472 h 1590080"/>
              <a:gd name="connsiteX47" fmla="*/ 265176 w 1261872"/>
              <a:gd name="connsiteY47" fmla="*/ 1352336 h 1590080"/>
              <a:gd name="connsiteX48" fmla="*/ 283464 w 1261872"/>
              <a:gd name="connsiteY48" fmla="*/ 1425488 h 1590080"/>
              <a:gd name="connsiteX49" fmla="*/ 338328 w 1261872"/>
              <a:gd name="connsiteY49" fmla="*/ 1452920 h 1590080"/>
              <a:gd name="connsiteX50" fmla="*/ 393192 w 1261872"/>
              <a:gd name="connsiteY50" fmla="*/ 1434632 h 1590080"/>
              <a:gd name="connsiteX51" fmla="*/ 457200 w 1261872"/>
              <a:gd name="connsiteY51" fmla="*/ 1416344 h 1590080"/>
              <a:gd name="connsiteX52" fmla="*/ 594360 w 1261872"/>
              <a:gd name="connsiteY52" fmla="*/ 1425488 h 1590080"/>
              <a:gd name="connsiteX53" fmla="*/ 649224 w 1261872"/>
              <a:gd name="connsiteY53" fmla="*/ 1452920 h 1590080"/>
              <a:gd name="connsiteX54" fmla="*/ 740664 w 1261872"/>
              <a:gd name="connsiteY54" fmla="*/ 1480352 h 1590080"/>
              <a:gd name="connsiteX55" fmla="*/ 841248 w 1261872"/>
              <a:gd name="connsiteY55" fmla="*/ 1526072 h 1590080"/>
              <a:gd name="connsiteX56" fmla="*/ 896112 w 1261872"/>
              <a:gd name="connsiteY56" fmla="*/ 1571792 h 1590080"/>
              <a:gd name="connsiteX57" fmla="*/ 923544 w 1261872"/>
              <a:gd name="connsiteY57" fmla="*/ 1590080 h 1590080"/>
              <a:gd name="connsiteX58" fmla="*/ 950976 w 1261872"/>
              <a:gd name="connsiteY58" fmla="*/ 1526072 h 1590080"/>
              <a:gd name="connsiteX59" fmla="*/ 1014984 w 1261872"/>
              <a:gd name="connsiteY59" fmla="*/ 1452920 h 1590080"/>
              <a:gd name="connsiteX60" fmla="*/ 1060704 w 1261872"/>
              <a:gd name="connsiteY60" fmla="*/ 1443776 h 1590080"/>
              <a:gd name="connsiteX61" fmla="*/ 1115568 w 1261872"/>
              <a:gd name="connsiteY61" fmla="*/ 1434632 h 1590080"/>
              <a:gd name="connsiteX62" fmla="*/ 1161288 w 1261872"/>
              <a:gd name="connsiteY62" fmla="*/ 1425488 h 1590080"/>
              <a:gd name="connsiteX0" fmla="*/ 1161288 w 1261872"/>
              <a:gd name="connsiteY0" fmla="*/ 1434249 h 1598841"/>
              <a:gd name="connsiteX1" fmla="*/ 1170432 w 1261872"/>
              <a:gd name="connsiteY1" fmla="*/ 1260513 h 1598841"/>
              <a:gd name="connsiteX2" fmla="*/ 1234440 w 1261872"/>
              <a:gd name="connsiteY2" fmla="*/ 1178217 h 1598841"/>
              <a:gd name="connsiteX3" fmla="*/ 1261872 w 1261872"/>
              <a:gd name="connsiteY3" fmla="*/ 1123353 h 1598841"/>
              <a:gd name="connsiteX4" fmla="*/ 1234440 w 1261872"/>
              <a:gd name="connsiteY4" fmla="*/ 1068489 h 1598841"/>
              <a:gd name="connsiteX5" fmla="*/ 1179576 w 1261872"/>
              <a:gd name="connsiteY5" fmla="*/ 1041057 h 1598841"/>
              <a:gd name="connsiteX6" fmla="*/ 1152144 w 1261872"/>
              <a:gd name="connsiteY6" fmla="*/ 1022769 h 1598841"/>
              <a:gd name="connsiteX7" fmla="*/ 1106424 w 1261872"/>
              <a:gd name="connsiteY7" fmla="*/ 977049 h 1598841"/>
              <a:gd name="connsiteX8" fmla="*/ 1060704 w 1261872"/>
              <a:gd name="connsiteY8" fmla="*/ 931329 h 1598841"/>
              <a:gd name="connsiteX9" fmla="*/ 1051560 w 1261872"/>
              <a:gd name="connsiteY9" fmla="*/ 903897 h 1598841"/>
              <a:gd name="connsiteX10" fmla="*/ 1033272 w 1261872"/>
              <a:gd name="connsiteY10" fmla="*/ 876465 h 1598841"/>
              <a:gd name="connsiteX11" fmla="*/ 1060704 w 1261872"/>
              <a:gd name="connsiteY11" fmla="*/ 858177 h 1598841"/>
              <a:gd name="connsiteX12" fmla="*/ 1170432 w 1261872"/>
              <a:gd name="connsiteY12" fmla="*/ 839889 h 1598841"/>
              <a:gd name="connsiteX13" fmla="*/ 1197864 w 1261872"/>
              <a:gd name="connsiteY13" fmla="*/ 830745 h 1598841"/>
              <a:gd name="connsiteX14" fmla="*/ 1234440 w 1261872"/>
              <a:gd name="connsiteY14" fmla="*/ 748449 h 1598841"/>
              <a:gd name="connsiteX15" fmla="*/ 1243584 w 1261872"/>
              <a:gd name="connsiteY15" fmla="*/ 721017 h 1598841"/>
              <a:gd name="connsiteX16" fmla="*/ 1234440 w 1261872"/>
              <a:gd name="connsiteY16" fmla="*/ 538137 h 1598841"/>
              <a:gd name="connsiteX17" fmla="*/ 1207008 w 1261872"/>
              <a:gd name="connsiteY17" fmla="*/ 547281 h 1598841"/>
              <a:gd name="connsiteX18" fmla="*/ 1064514 w 1261872"/>
              <a:gd name="connsiteY18" fmla="*/ 456349 h 1598841"/>
              <a:gd name="connsiteX19" fmla="*/ 521208 w 1261872"/>
              <a:gd name="connsiteY19" fmla="*/ 35217 h 1598841"/>
              <a:gd name="connsiteX20" fmla="*/ 320040 w 1261872"/>
              <a:gd name="connsiteY20" fmla="*/ 26073 h 1598841"/>
              <a:gd name="connsiteX21" fmla="*/ 256032 w 1261872"/>
              <a:gd name="connsiteY21" fmla="*/ 35217 h 1598841"/>
              <a:gd name="connsiteX22" fmla="*/ 231013 w 1261872"/>
              <a:gd name="connsiteY22" fmla="*/ 59093 h 1598841"/>
              <a:gd name="connsiteX23" fmla="*/ 215519 w 1261872"/>
              <a:gd name="connsiteY23" fmla="*/ 83350 h 1598841"/>
              <a:gd name="connsiteX24" fmla="*/ 172212 w 1261872"/>
              <a:gd name="connsiteY24" fmla="*/ 113957 h 1598841"/>
              <a:gd name="connsiteX25" fmla="*/ 154686 w 1261872"/>
              <a:gd name="connsiteY25" fmla="*/ 178346 h 1598841"/>
              <a:gd name="connsiteX26" fmla="*/ 155448 w 1261872"/>
              <a:gd name="connsiteY26" fmla="*/ 208953 h 1598841"/>
              <a:gd name="connsiteX27" fmla="*/ 137160 w 1261872"/>
              <a:gd name="connsiteY27" fmla="*/ 236385 h 1598841"/>
              <a:gd name="connsiteX28" fmla="*/ 118872 w 1261872"/>
              <a:gd name="connsiteY28" fmla="*/ 263817 h 1598841"/>
              <a:gd name="connsiteX29" fmla="*/ 64008 w 1261872"/>
              <a:gd name="connsiteY29" fmla="*/ 291249 h 1598841"/>
              <a:gd name="connsiteX30" fmla="*/ 45720 w 1261872"/>
              <a:gd name="connsiteY30" fmla="*/ 391833 h 1598841"/>
              <a:gd name="connsiteX31" fmla="*/ 27432 w 1261872"/>
              <a:gd name="connsiteY31" fmla="*/ 446697 h 1598841"/>
              <a:gd name="connsiteX32" fmla="*/ 45720 w 1261872"/>
              <a:gd name="connsiteY32" fmla="*/ 501561 h 1598841"/>
              <a:gd name="connsiteX33" fmla="*/ 64008 w 1261872"/>
              <a:gd name="connsiteY33" fmla="*/ 629577 h 1598841"/>
              <a:gd name="connsiteX34" fmla="*/ 36576 w 1261872"/>
              <a:gd name="connsiteY34" fmla="*/ 830745 h 1598841"/>
              <a:gd name="connsiteX35" fmla="*/ 18288 w 1261872"/>
              <a:gd name="connsiteY35" fmla="*/ 858177 h 1598841"/>
              <a:gd name="connsiteX36" fmla="*/ 0 w 1261872"/>
              <a:gd name="connsiteY36" fmla="*/ 913041 h 1598841"/>
              <a:gd name="connsiteX37" fmla="*/ 9144 w 1261872"/>
              <a:gd name="connsiteY37" fmla="*/ 940473 h 1598841"/>
              <a:gd name="connsiteX38" fmla="*/ 27432 w 1261872"/>
              <a:gd name="connsiteY38" fmla="*/ 967905 h 1598841"/>
              <a:gd name="connsiteX39" fmla="*/ 18288 w 1261872"/>
              <a:gd name="connsiteY39" fmla="*/ 1022769 h 1598841"/>
              <a:gd name="connsiteX40" fmla="*/ 45720 w 1261872"/>
              <a:gd name="connsiteY40" fmla="*/ 1114209 h 1598841"/>
              <a:gd name="connsiteX41" fmla="*/ 100584 w 1261872"/>
              <a:gd name="connsiteY41" fmla="*/ 1132497 h 1598841"/>
              <a:gd name="connsiteX42" fmla="*/ 155448 w 1261872"/>
              <a:gd name="connsiteY42" fmla="*/ 1169073 h 1598841"/>
              <a:gd name="connsiteX43" fmla="*/ 173736 w 1261872"/>
              <a:gd name="connsiteY43" fmla="*/ 1196505 h 1598841"/>
              <a:gd name="connsiteX44" fmla="*/ 228600 w 1261872"/>
              <a:gd name="connsiteY44" fmla="*/ 1233081 h 1598841"/>
              <a:gd name="connsiteX45" fmla="*/ 246888 w 1261872"/>
              <a:gd name="connsiteY45" fmla="*/ 1306233 h 1598841"/>
              <a:gd name="connsiteX46" fmla="*/ 265176 w 1261872"/>
              <a:gd name="connsiteY46" fmla="*/ 1361097 h 1598841"/>
              <a:gd name="connsiteX47" fmla="*/ 283464 w 1261872"/>
              <a:gd name="connsiteY47" fmla="*/ 1434249 h 1598841"/>
              <a:gd name="connsiteX48" fmla="*/ 338328 w 1261872"/>
              <a:gd name="connsiteY48" fmla="*/ 1461681 h 1598841"/>
              <a:gd name="connsiteX49" fmla="*/ 393192 w 1261872"/>
              <a:gd name="connsiteY49" fmla="*/ 1443393 h 1598841"/>
              <a:gd name="connsiteX50" fmla="*/ 457200 w 1261872"/>
              <a:gd name="connsiteY50" fmla="*/ 1425105 h 1598841"/>
              <a:gd name="connsiteX51" fmla="*/ 594360 w 1261872"/>
              <a:gd name="connsiteY51" fmla="*/ 1434249 h 1598841"/>
              <a:gd name="connsiteX52" fmla="*/ 649224 w 1261872"/>
              <a:gd name="connsiteY52" fmla="*/ 1461681 h 1598841"/>
              <a:gd name="connsiteX53" fmla="*/ 740664 w 1261872"/>
              <a:gd name="connsiteY53" fmla="*/ 1489113 h 1598841"/>
              <a:gd name="connsiteX54" fmla="*/ 841248 w 1261872"/>
              <a:gd name="connsiteY54" fmla="*/ 1534833 h 1598841"/>
              <a:gd name="connsiteX55" fmla="*/ 896112 w 1261872"/>
              <a:gd name="connsiteY55" fmla="*/ 1580553 h 1598841"/>
              <a:gd name="connsiteX56" fmla="*/ 923544 w 1261872"/>
              <a:gd name="connsiteY56" fmla="*/ 1598841 h 1598841"/>
              <a:gd name="connsiteX57" fmla="*/ 950976 w 1261872"/>
              <a:gd name="connsiteY57" fmla="*/ 1534833 h 1598841"/>
              <a:gd name="connsiteX58" fmla="*/ 1014984 w 1261872"/>
              <a:gd name="connsiteY58" fmla="*/ 1461681 h 1598841"/>
              <a:gd name="connsiteX59" fmla="*/ 1060704 w 1261872"/>
              <a:gd name="connsiteY59" fmla="*/ 1452537 h 1598841"/>
              <a:gd name="connsiteX60" fmla="*/ 1115568 w 1261872"/>
              <a:gd name="connsiteY60" fmla="*/ 1443393 h 1598841"/>
              <a:gd name="connsiteX61" fmla="*/ 1161288 w 1261872"/>
              <a:gd name="connsiteY61" fmla="*/ 1434249 h 1598841"/>
              <a:gd name="connsiteX0" fmla="*/ 1161288 w 1261872"/>
              <a:gd name="connsiteY0" fmla="*/ 1408646 h 1573238"/>
              <a:gd name="connsiteX1" fmla="*/ 1170432 w 1261872"/>
              <a:gd name="connsiteY1" fmla="*/ 1234910 h 1573238"/>
              <a:gd name="connsiteX2" fmla="*/ 1234440 w 1261872"/>
              <a:gd name="connsiteY2" fmla="*/ 1152614 h 1573238"/>
              <a:gd name="connsiteX3" fmla="*/ 1261872 w 1261872"/>
              <a:gd name="connsiteY3" fmla="*/ 1097750 h 1573238"/>
              <a:gd name="connsiteX4" fmla="*/ 1234440 w 1261872"/>
              <a:gd name="connsiteY4" fmla="*/ 1042886 h 1573238"/>
              <a:gd name="connsiteX5" fmla="*/ 1179576 w 1261872"/>
              <a:gd name="connsiteY5" fmla="*/ 1015454 h 1573238"/>
              <a:gd name="connsiteX6" fmla="*/ 1152144 w 1261872"/>
              <a:gd name="connsiteY6" fmla="*/ 997166 h 1573238"/>
              <a:gd name="connsiteX7" fmla="*/ 1106424 w 1261872"/>
              <a:gd name="connsiteY7" fmla="*/ 951446 h 1573238"/>
              <a:gd name="connsiteX8" fmla="*/ 1060704 w 1261872"/>
              <a:gd name="connsiteY8" fmla="*/ 905726 h 1573238"/>
              <a:gd name="connsiteX9" fmla="*/ 1051560 w 1261872"/>
              <a:gd name="connsiteY9" fmla="*/ 878294 h 1573238"/>
              <a:gd name="connsiteX10" fmla="*/ 1033272 w 1261872"/>
              <a:gd name="connsiteY10" fmla="*/ 850862 h 1573238"/>
              <a:gd name="connsiteX11" fmla="*/ 1060704 w 1261872"/>
              <a:gd name="connsiteY11" fmla="*/ 832574 h 1573238"/>
              <a:gd name="connsiteX12" fmla="*/ 1170432 w 1261872"/>
              <a:gd name="connsiteY12" fmla="*/ 814286 h 1573238"/>
              <a:gd name="connsiteX13" fmla="*/ 1197864 w 1261872"/>
              <a:gd name="connsiteY13" fmla="*/ 805142 h 1573238"/>
              <a:gd name="connsiteX14" fmla="*/ 1234440 w 1261872"/>
              <a:gd name="connsiteY14" fmla="*/ 722846 h 1573238"/>
              <a:gd name="connsiteX15" fmla="*/ 1243584 w 1261872"/>
              <a:gd name="connsiteY15" fmla="*/ 695414 h 1573238"/>
              <a:gd name="connsiteX16" fmla="*/ 1234440 w 1261872"/>
              <a:gd name="connsiteY16" fmla="*/ 512534 h 1573238"/>
              <a:gd name="connsiteX17" fmla="*/ 1207008 w 1261872"/>
              <a:gd name="connsiteY17" fmla="*/ 521678 h 1573238"/>
              <a:gd name="connsiteX18" fmla="*/ 1064514 w 1261872"/>
              <a:gd name="connsiteY18" fmla="*/ 430746 h 1573238"/>
              <a:gd name="connsiteX19" fmla="*/ 498983 w 1261872"/>
              <a:gd name="connsiteY19" fmla="*/ 79464 h 1573238"/>
              <a:gd name="connsiteX20" fmla="*/ 320040 w 1261872"/>
              <a:gd name="connsiteY20" fmla="*/ 470 h 1573238"/>
              <a:gd name="connsiteX21" fmla="*/ 256032 w 1261872"/>
              <a:gd name="connsiteY21" fmla="*/ 9614 h 1573238"/>
              <a:gd name="connsiteX22" fmla="*/ 231013 w 1261872"/>
              <a:gd name="connsiteY22" fmla="*/ 33490 h 1573238"/>
              <a:gd name="connsiteX23" fmla="*/ 215519 w 1261872"/>
              <a:gd name="connsiteY23" fmla="*/ 57747 h 1573238"/>
              <a:gd name="connsiteX24" fmla="*/ 172212 w 1261872"/>
              <a:gd name="connsiteY24" fmla="*/ 88354 h 1573238"/>
              <a:gd name="connsiteX25" fmla="*/ 154686 w 1261872"/>
              <a:gd name="connsiteY25" fmla="*/ 152743 h 1573238"/>
              <a:gd name="connsiteX26" fmla="*/ 155448 w 1261872"/>
              <a:gd name="connsiteY26" fmla="*/ 183350 h 1573238"/>
              <a:gd name="connsiteX27" fmla="*/ 137160 w 1261872"/>
              <a:gd name="connsiteY27" fmla="*/ 210782 h 1573238"/>
              <a:gd name="connsiteX28" fmla="*/ 118872 w 1261872"/>
              <a:gd name="connsiteY28" fmla="*/ 238214 h 1573238"/>
              <a:gd name="connsiteX29" fmla="*/ 64008 w 1261872"/>
              <a:gd name="connsiteY29" fmla="*/ 265646 h 1573238"/>
              <a:gd name="connsiteX30" fmla="*/ 45720 w 1261872"/>
              <a:gd name="connsiteY30" fmla="*/ 366230 h 1573238"/>
              <a:gd name="connsiteX31" fmla="*/ 27432 w 1261872"/>
              <a:gd name="connsiteY31" fmla="*/ 421094 h 1573238"/>
              <a:gd name="connsiteX32" fmla="*/ 45720 w 1261872"/>
              <a:gd name="connsiteY32" fmla="*/ 475958 h 1573238"/>
              <a:gd name="connsiteX33" fmla="*/ 64008 w 1261872"/>
              <a:gd name="connsiteY33" fmla="*/ 603974 h 1573238"/>
              <a:gd name="connsiteX34" fmla="*/ 36576 w 1261872"/>
              <a:gd name="connsiteY34" fmla="*/ 805142 h 1573238"/>
              <a:gd name="connsiteX35" fmla="*/ 18288 w 1261872"/>
              <a:gd name="connsiteY35" fmla="*/ 832574 h 1573238"/>
              <a:gd name="connsiteX36" fmla="*/ 0 w 1261872"/>
              <a:gd name="connsiteY36" fmla="*/ 887438 h 1573238"/>
              <a:gd name="connsiteX37" fmla="*/ 9144 w 1261872"/>
              <a:gd name="connsiteY37" fmla="*/ 914870 h 1573238"/>
              <a:gd name="connsiteX38" fmla="*/ 27432 w 1261872"/>
              <a:gd name="connsiteY38" fmla="*/ 942302 h 1573238"/>
              <a:gd name="connsiteX39" fmla="*/ 18288 w 1261872"/>
              <a:gd name="connsiteY39" fmla="*/ 997166 h 1573238"/>
              <a:gd name="connsiteX40" fmla="*/ 45720 w 1261872"/>
              <a:gd name="connsiteY40" fmla="*/ 1088606 h 1573238"/>
              <a:gd name="connsiteX41" fmla="*/ 100584 w 1261872"/>
              <a:gd name="connsiteY41" fmla="*/ 1106894 h 1573238"/>
              <a:gd name="connsiteX42" fmla="*/ 155448 w 1261872"/>
              <a:gd name="connsiteY42" fmla="*/ 1143470 h 1573238"/>
              <a:gd name="connsiteX43" fmla="*/ 173736 w 1261872"/>
              <a:gd name="connsiteY43" fmla="*/ 1170902 h 1573238"/>
              <a:gd name="connsiteX44" fmla="*/ 228600 w 1261872"/>
              <a:gd name="connsiteY44" fmla="*/ 1207478 h 1573238"/>
              <a:gd name="connsiteX45" fmla="*/ 246888 w 1261872"/>
              <a:gd name="connsiteY45" fmla="*/ 1280630 h 1573238"/>
              <a:gd name="connsiteX46" fmla="*/ 265176 w 1261872"/>
              <a:gd name="connsiteY46" fmla="*/ 1335494 h 1573238"/>
              <a:gd name="connsiteX47" fmla="*/ 283464 w 1261872"/>
              <a:gd name="connsiteY47" fmla="*/ 1408646 h 1573238"/>
              <a:gd name="connsiteX48" fmla="*/ 338328 w 1261872"/>
              <a:gd name="connsiteY48" fmla="*/ 1436078 h 1573238"/>
              <a:gd name="connsiteX49" fmla="*/ 393192 w 1261872"/>
              <a:gd name="connsiteY49" fmla="*/ 1417790 h 1573238"/>
              <a:gd name="connsiteX50" fmla="*/ 457200 w 1261872"/>
              <a:gd name="connsiteY50" fmla="*/ 1399502 h 1573238"/>
              <a:gd name="connsiteX51" fmla="*/ 594360 w 1261872"/>
              <a:gd name="connsiteY51" fmla="*/ 1408646 h 1573238"/>
              <a:gd name="connsiteX52" fmla="*/ 649224 w 1261872"/>
              <a:gd name="connsiteY52" fmla="*/ 1436078 h 1573238"/>
              <a:gd name="connsiteX53" fmla="*/ 740664 w 1261872"/>
              <a:gd name="connsiteY53" fmla="*/ 1463510 h 1573238"/>
              <a:gd name="connsiteX54" fmla="*/ 841248 w 1261872"/>
              <a:gd name="connsiteY54" fmla="*/ 1509230 h 1573238"/>
              <a:gd name="connsiteX55" fmla="*/ 896112 w 1261872"/>
              <a:gd name="connsiteY55" fmla="*/ 1554950 h 1573238"/>
              <a:gd name="connsiteX56" fmla="*/ 923544 w 1261872"/>
              <a:gd name="connsiteY56" fmla="*/ 1573238 h 1573238"/>
              <a:gd name="connsiteX57" fmla="*/ 950976 w 1261872"/>
              <a:gd name="connsiteY57" fmla="*/ 1509230 h 1573238"/>
              <a:gd name="connsiteX58" fmla="*/ 1014984 w 1261872"/>
              <a:gd name="connsiteY58" fmla="*/ 1436078 h 1573238"/>
              <a:gd name="connsiteX59" fmla="*/ 1060704 w 1261872"/>
              <a:gd name="connsiteY59" fmla="*/ 1426934 h 1573238"/>
              <a:gd name="connsiteX60" fmla="*/ 1115568 w 1261872"/>
              <a:gd name="connsiteY60" fmla="*/ 1417790 h 1573238"/>
              <a:gd name="connsiteX61" fmla="*/ 1161288 w 1261872"/>
              <a:gd name="connsiteY61" fmla="*/ 1408646 h 1573238"/>
              <a:gd name="connsiteX0" fmla="*/ 1161288 w 1261872"/>
              <a:gd name="connsiteY0" fmla="*/ 1426001 h 1590593"/>
              <a:gd name="connsiteX1" fmla="*/ 1170432 w 1261872"/>
              <a:gd name="connsiteY1" fmla="*/ 1252265 h 1590593"/>
              <a:gd name="connsiteX2" fmla="*/ 1234440 w 1261872"/>
              <a:gd name="connsiteY2" fmla="*/ 1169969 h 1590593"/>
              <a:gd name="connsiteX3" fmla="*/ 1261872 w 1261872"/>
              <a:gd name="connsiteY3" fmla="*/ 1115105 h 1590593"/>
              <a:gd name="connsiteX4" fmla="*/ 1234440 w 1261872"/>
              <a:gd name="connsiteY4" fmla="*/ 1060241 h 1590593"/>
              <a:gd name="connsiteX5" fmla="*/ 1179576 w 1261872"/>
              <a:gd name="connsiteY5" fmla="*/ 1032809 h 1590593"/>
              <a:gd name="connsiteX6" fmla="*/ 1152144 w 1261872"/>
              <a:gd name="connsiteY6" fmla="*/ 1014521 h 1590593"/>
              <a:gd name="connsiteX7" fmla="*/ 1106424 w 1261872"/>
              <a:gd name="connsiteY7" fmla="*/ 968801 h 1590593"/>
              <a:gd name="connsiteX8" fmla="*/ 1060704 w 1261872"/>
              <a:gd name="connsiteY8" fmla="*/ 923081 h 1590593"/>
              <a:gd name="connsiteX9" fmla="*/ 1051560 w 1261872"/>
              <a:gd name="connsiteY9" fmla="*/ 895649 h 1590593"/>
              <a:gd name="connsiteX10" fmla="*/ 1033272 w 1261872"/>
              <a:gd name="connsiteY10" fmla="*/ 868217 h 1590593"/>
              <a:gd name="connsiteX11" fmla="*/ 1060704 w 1261872"/>
              <a:gd name="connsiteY11" fmla="*/ 849929 h 1590593"/>
              <a:gd name="connsiteX12" fmla="*/ 1170432 w 1261872"/>
              <a:gd name="connsiteY12" fmla="*/ 831641 h 1590593"/>
              <a:gd name="connsiteX13" fmla="*/ 1197864 w 1261872"/>
              <a:gd name="connsiteY13" fmla="*/ 822497 h 1590593"/>
              <a:gd name="connsiteX14" fmla="*/ 1234440 w 1261872"/>
              <a:gd name="connsiteY14" fmla="*/ 740201 h 1590593"/>
              <a:gd name="connsiteX15" fmla="*/ 1243584 w 1261872"/>
              <a:gd name="connsiteY15" fmla="*/ 712769 h 1590593"/>
              <a:gd name="connsiteX16" fmla="*/ 1234440 w 1261872"/>
              <a:gd name="connsiteY16" fmla="*/ 529889 h 1590593"/>
              <a:gd name="connsiteX17" fmla="*/ 1207008 w 1261872"/>
              <a:gd name="connsiteY17" fmla="*/ 539033 h 1590593"/>
              <a:gd name="connsiteX18" fmla="*/ 1064514 w 1261872"/>
              <a:gd name="connsiteY18" fmla="*/ 448101 h 1590593"/>
              <a:gd name="connsiteX19" fmla="*/ 518033 w 1261872"/>
              <a:gd name="connsiteY19" fmla="*/ 39669 h 1590593"/>
              <a:gd name="connsiteX20" fmla="*/ 320040 w 1261872"/>
              <a:gd name="connsiteY20" fmla="*/ 17825 h 1590593"/>
              <a:gd name="connsiteX21" fmla="*/ 256032 w 1261872"/>
              <a:gd name="connsiteY21" fmla="*/ 26969 h 1590593"/>
              <a:gd name="connsiteX22" fmla="*/ 231013 w 1261872"/>
              <a:gd name="connsiteY22" fmla="*/ 50845 h 1590593"/>
              <a:gd name="connsiteX23" fmla="*/ 215519 w 1261872"/>
              <a:gd name="connsiteY23" fmla="*/ 75102 h 1590593"/>
              <a:gd name="connsiteX24" fmla="*/ 172212 w 1261872"/>
              <a:gd name="connsiteY24" fmla="*/ 105709 h 1590593"/>
              <a:gd name="connsiteX25" fmla="*/ 154686 w 1261872"/>
              <a:gd name="connsiteY25" fmla="*/ 170098 h 1590593"/>
              <a:gd name="connsiteX26" fmla="*/ 155448 w 1261872"/>
              <a:gd name="connsiteY26" fmla="*/ 200705 h 1590593"/>
              <a:gd name="connsiteX27" fmla="*/ 137160 w 1261872"/>
              <a:gd name="connsiteY27" fmla="*/ 228137 h 1590593"/>
              <a:gd name="connsiteX28" fmla="*/ 118872 w 1261872"/>
              <a:gd name="connsiteY28" fmla="*/ 255569 h 1590593"/>
              <a:gd name="connsiteX29" fmla="*/ 64008 w 1261872"/>
              <a:gd name="connsiteY29" fmla="*/ 283001 h 1590593"/>
              <a:gd name="connsiteX30" fmla="*/ 45720 w 1261872"/>
              <a:gd name="connsiteY30" fmla="*/ 383585 h 1590593"/>
              <a:gd name="connsiteX31" fmla="*/ 27432 w 1261872"/>
              <a:gd name="connsiteY31" fmla="*/ 438449 h 1590593"/>
              <a:gd name="connsiteX32" fmla="*/ 45720 w 1261872"/>
              <a:gd name="connsiteY32" fmla="*/ 493313 h 1590593"/>
              <a:gd name="connsiteX33" fmla="*/ 64008 w 1261872"/>
              <a:gd name="connsiteY33" fmla="*/ 621329 h 1590593"/>
              <a:gd name="connsiteX34" fmla="*/ 36576 w 1261872"/>
              <a:gd name="connsiteY34" fmla="*/ 822497 h 1590593"/>
              <a:gd name="connsiteX35" fmla="*/ 18288 w 1261872"/>
              <a:gd name="connsiteY35" fmla="*/ 849929 h 1590593"/>
              <a:gd name="connsiteX36" fmla="*/ 0 w 1261872"/>
              <a:gd name="connsiteY36" fmla="*/ 904793 h 1590593"/>
              <a:gd name="connsiteX37" fmla="*/ 9144 w 1261872"/>
              <a:gd name="connsiteY37" fmla="*/ 932225 h 1590593"/>
              <a:gd name="connsiteX38" fmla="*/ 27432 w 1261872"/>
              <a:gd name="connsiteY38" fmla="*/ 959657 h 1590593"/>
              <a:gd name="connsiteX39" fmla="*/ 18288 w 1261872"/>
              <a:gd name="connsiteY39" fmla="*/ 1014521 h 1590593"/>
              <a:gd name="connsiteX40" fmla="*/ 45720 w 1261872"/>
              <a:gd name="connsiteY40" fmla="*/ 1105961 h 1590593"/>
              <a:gd name="connsiteX41" fmla="*/ 100584 w 1261872"/>
              <a:gd name="connsiteY41" fmla="*/ 1124249 h 1590593"/>
              <a:gd name="connsiteX42" fmla="*/ 155448 w 1261872"/>
              <a:gd name="connsiteY42" fmla="*/ 1160825 h 1590593"/>
              <a:gd name="connsiteX43" fmla="*/ 173736 w 1261872"/>
              <a:gd name="connsiteY43" fmla="*/ 1188257 h 1590593"/>
              <a:gd name="connsiteX44" fmla="*/ 228600 w 1261872"/>
              <a:gd name="connsiteY44" fmla="*/ 1224833 h 1590593"/>
              <a:gd name="connsiteX45" fmla="*/ 246888 w 1261872"/>
              <a:gd name="connsiteY45" fmla="*/ 1297985 h 1590593"/>
              <a:gd name="connsiteX46" fmla="*/ 265176 w 1261872"/>
              <a:gd name="connsiteY46" fmla="*/ 1352849 h 1590593"/>
              <a:gd name="connsiteX47" fmla="*/ 283464 w 1261872"/>
              <a:gd name="connsiteY47" fmla="*/ 1426001 h 1590593"/>
              <a:gd name="connsiteX48" fmla="*/ 338328 w 1261872"/>
              <a:gd name="connsiteY48" fmla="*/ 1453433 h 1590593"/>
              <a:gd name="connsiteX49" fmla="*/ 393192 w 1261872"/>
              <a:gd name="connsiteY49" fmla="*/ 1435145 h 1590593"/>
              <a:gd name="connsiteX50" fmla="*/ 457200 w 1261872"/>
              <a:gd name="connsiteY50" fmla="*/ 1416857 h 1590593"/>
              <a:gd name="connsiteX51" fmla="*/ 594360 w 1261872"/>
              <a:gd name="connsiteY51" fmla="*/ 1426001 h 1590593"/>
              <a:gd name="connsiteX52" fmla="*/ 649224 w 1261872"/>
              <a:gd name="connsiteY52" fmla="*/ 1453433 h 1590593"/>
              <a:gd name="connsiteX53" fmla="*/ 740664 w 1261872"/>
              <a:gd name="connsiteY53" fmla="*/ 1480865 h 1590593"/>
              <a:gd name="connsiteX54" fmla="*/ 841248 w 1261872"/>
              <a:gd name="connsiteY54" fmla="*/ 1526585 h 1590593"/>
              <a:gd name="connsiteX55" fmla="*/ 896112 w 1261872"/>
              <a:gd name="connsiteY55" fmla="*/ 1572305 h 1590593"/>
              <a:gd name="connsiteX56" fmla="*/ 923544 w 1261872"/>
              <a:gd name="connsiteY56" fmla="*/ 1590593 h 1590593"/>
              <a:gd name="connsiteX57" fmla="*/ 950976 w 1261872"/>
              <a:gd name="connsiteY57" fmla="*/ 1526585 h 1590593"/>
              <a:gd name="connsiteX58" fmla="*/ 1014984 w 1261872"/>
              <a:gd name="connsiteY58" fmla="*/ 1453433 h 1590593"/>
              <a:gd name="connsiteX59" fmla="*/ 1060704 w 1261872"/>
              <a:gd name="connsiteY59" fmla="*/ 1444289 h 1590593"/>
              <a:gd name="connsiteX60" fmla="*/ 1115568 w 1261872"/>
              <a:gd name="connsiteY60" fmla="*/ 1435145 h 1590593"/>
              <a:gd name="connsiteX61" fmla="*/ 1161288 w 1261872"/>
              <a:gd name="connsiteY61" fmla="*/ 1426001 h 1590593"/>
              <a:gd name="connsiteX0" fmla="*/ 1161288 w 1261872"/>
              <a:gd name="connsiteY0" fmla="*/ 1423352 h 1587944"/>
              <a:gd name="connsiteX1" fmla="*/ 1170432 w 1261872"/>
              <a:gd name="connsiteY1" fmla="*/ 1249616 h 1587944"/>
              <a:gd name="connsiteX2" fmla="*/ 1234440 w 1261872"/>
              <a:gd name="connsiteY2" fmla="*/ 1167320 h 1587944"/>
              <a:gd name="connsiteX3" fmla="*/ 1261872 w 1261872"/>
              <a:gd name="connsiteY3" fmla="*/ 1112456 h 1587944"/>
              <a:gd name="connsiteX4" fmla="*/ 1234440 w 1261872"/>
              <a:gd name="connsiteY4" fmla="*/ 1057592 h 1587944"/>
              <a:gd name="connsiteX5" fmla="*/ 1179576 w 1261872"/>
              <a:gd name="connsiteY5" fmla="*/ 1030160 h 1587944"/>
              <a:gd name="connsiteX6" fmla="*/ 1152144 w 1261872"/>
              <a:gd name="connsiteY6" fmla="*/ 1011872 h 1587944"/>
              <a:gd name="connsiteX7" fmla="*/ 1106424 w 1261872"/>
              <a:gd name="connsiteY7" fmla="*/ 966152 h 1587944"/>
              <a:gd name="connsiteX8" fmla="*/ 1060704 w 1261872"/>
              <a:gd name="connsiteY8" fmla="*/ 920432 h 1587944"/>
              <a:gd name="connsiteX9" fmla="*/ 1051560 w 1261872"/>
              <a:gd name="connsiteY9" fmla="*/ 893000 h 1587944"/>
              <a:gd name="connsiteX10" fmla="*/ 1033272 w 1261872"/>
              <a:gd name="connsiteY10" fmla="*/ 865568 h 1587944"/>
              <a:gd name="connsiteX11" fmla="*/ 1060704 w 1261872"/>
              <a:gd name="connsiteY11" fmla="*/ 847280 h 1587944"/>
              <a:gd name="connsiteX12" fmla="*/ 1170432 w 1261872"/>
              <a:gd name="connsiteY12" fmla="*/ 828992 h 1587944"/>
              <a:gd name="connsiteX13" fmla="*/ 1197864 w 1261872"/>
              <a:gd name="connsiteY13" fmla="*/ 819848 h 1587944"/>
              <a:gd name="connsiteX14" fmla="*/ 1234440 w 1261872"/>
              <a:gd name="connsiteY14" fmla="*/ 737552 h 1587944"/>
              <a:gd name="connsiteX15" fmla="*/ 1243584 w 1261872"/>
              <a:gd name="connsiteY15" fmla="*/ 710120 h 1587944"/>
              <a:gd name="connsiteX16" fmla="*/ 1234440 w 1261872"/>
              <a:gd name="connsiteY16" fmla="*/ 527240 h 1587944"/>
              <a:gd name="connsiteX17" fmla="*/ 1207008 w 1261872"/>
              <a:gd name="connsiteY17" fmla="*/ 536384 h 1587944"/>
              <a:gd name="connsiteX18" fmla="*/ 1064514 w 1261872"/>
              <a:gd name="connsiteY18" fmla="*/ 445452 h 1587944"/>
              <a:gd name="connsiteX19" fmla="*/ 518033 w 1261872"/>
              <a:gd name="connsiteY19" fmla="*/ 37020 h 1587944"/>
              <a:gd name="connsiteX20" fmla="*/ 320040 w 1261872"/>
              <a:gd name="connsiteY20" fmla="*/ 15176 h 1587944"/>
              <a:gd name="connsiteX21" fmla="*/ 256032 w 1261872"/>
              <a:gd name="connsiteY21" fmla="*/ 24320 h 1587944"/>
              <a:gd name="connsiteX22" fmla="*/ 231013 w 1261872"/>
              <a:gd name="connsiteY22" fmla="*/ 48196 h 1587944"/>
              <a:gd name="connsiteX23" fmla="*/ 215519 w 1261872"/>
              <a:gd name="connsiteY23" fmla="*/ 72453 h 1587944"/>
              <a:gd name="connsiteX24" fmla="*/ 172212 w 1261872"/>
              <a:gd name="connsiteY24" fmla="*/ 103060 h 1587944"/>
              <a:gd name="connsiteX25" fmla="*/ 154686 w 1261872"/>
              <a:gd name="connsiteY25" fmla="*/ 167449 h 1587944"/>
              <a:gd name="connsiteX26" fmla="*/ 155448 w 1261872"/>
              <a:gd name="connsiteY26" fmla="*/ 198056 h 1587944"/>
              <a:gd name="connsiteX27" fmla="*/ 137160 w 1261872"/>
              <a:gd name="connsiteY27" fmla="*/ 225488 h 1587944"/>
              <a:gd name="connsiteX28" fmla="*/ 118872 w 1261872"/>
              <a:gd name="connsiteY28" fmla="*/ 252920 h 1587944"/>
              <a:gd name="connsiteX29" fmla="*/ 64008 w 1261872"/>
              <a:gd name="connsiteY29" fmla="*/ 280352 h 1587944"/>
              <a:gd name="connsiteX30" fmla="*/ 45720 w 1261872"/>
              <a:gd name="connsiteY30" fmla="*/ 380936 h 1587944"/>
              <a:gd name="connsiteX31" fmla="*/ 27432 w 1261872"/>
              <a:gd name="connsiteY31" fmla="*/ 435800 h 1587944"/>
              <a:gd name="connsiteX32" fmla="*/ 45720 w 1261872"/>
              <a:gd name="connsiteY32" fmla="*/ 490664 h 1587944"/>
              <a:gd name="connsiteX33" fmla="*/ 64008 w 1261872"/>
              <a:gd name="connsiteY33" fmla="*/ 618680 h 1587944"/>
              <a:gd name="connsiteX34" fmla="*/ 36576 w 1261872"/>
              <a:gd name="connsiteY34" fmla="*/ 819848 h 1587944"/>
              <a:gd name="connsiteX35" fmla="*/ 18288 w 1261872"/>
              <a:gd name="connsiteY35" fmla="*/ 847280 h 1587944"/>
              <a:gd name="connsiteX36" fmla="*/ 0 w 1261872"/>
              <a:gd name="connsiteY36" fmla="*/ 902144 h 1587944"/>
              <a:gd name="connsiteX37" fmla="*/ 9144 w 1261872"/>
              <a:gd name="connsiteY37" fmla="*/ 929576 h 1587944"/>
              <a:gd name="connsiteX38" fmla="*/ 27432 w 1261872"/>
              <a:gd name="connsiteY38" fmla="*/ 957008 h 1587944"/>
              <a:gd name="connsiteX39" fmla="*/ 18288 w 1261872"/>
              <a:gd name="connsiteY39" fmla="*/ 1011872 h 1587944"/>
              <a:gd name="connsiteX40" fmla="*/ 45720 w 1261872"/>
              <a:gd name="connsiteY40" fmla="*/ 1103312 h 1587944"/>
              <a:gd name="connsiteX41" fmla="*/ 100584 w 1261872"/>
              <a:gd name="connsiteY41" fmla="*/ 1121600 h 1587944"/>
              <a:gd name="connsiteX42" fmla="*/ 155448 w 1261872"/>
              <a:gd name="connsiteY42" fmla="*/ 1158176 h 1587944"/>
              <a:gd name="connsiteX43" fmla="*/ 173736 w 1261872"/>
              <a:gd name="connsiteY43" fmla="*/ 1185608 h 1587944"/>
              <a:gd name="connsiteX44" fmla="*/ 228600 w 1261872"/>
              <a:gd name="connsiteY44" fmla="*/ 1222184 h 1587944"/>
              <a:gd name="connsiteX45" fmla="*/ 246888 w 1261872"/>
              <a:gd name="connsiteY45" fmla="*/ 1295336 h 1587944"/>
              <a:gd name="connsiteX46" fmla="*/ 265176 w 1261872"/>
              <a:gd name="connsiteY46" fmla="*/ 1350200 h 1587944"/>
              <a:gd name="connsiteX47" fmla="*/ 283464 w 1261872"/>
              <a:gd name="connsiteY47" fmla="*/ 1423352 h 1587944"/>
              <a:gd name="connsiteX48" fmla="*/ 338328 w 1261872"/>
              <a:gd name="connsiteY48" fmla="*/ 1450784 h 1587944"/>
              <a:gd name="connsiteX49" fmla="*/ 393192 w 1261872"/>
              <a:gd name="connsiteY49" fmla="*/ 1432496 h 1587944"/>
              <a:gd name="connsiteX50" fmla="*/ 457200 w 1261872"/>
              <a:gd name="connsiteY50" fmla="*/ 1414208 h 1587944"/>
              <a:gd name="connsiteX51" fmla="*/ 594360 w 1261872"/>
              <a:gd name="connsiteY51" fmla="*/ 1423352 h 1587944"/>
              <a:gd name="connsiteX52" fmla="*/ 649224 w 1261872"/>
              <a:gd name="connsiteY52" fmla="*/ 1450784 h 1587944"/>
              <a:gd name="connsiteX53" fmla="*/ 740664 w 1261872"/>
              <a:gd name="connsiteY53" fmla="*/ 1478216 h 1587944"/>
              <a:gd name="connsiteX54" fmla="*/ 841248 w 1261872"/>
              <a:gd name="connsiteY54" fmla="*/ 1523936 h 1587944"/>
              <a:gd name="connsiteX55" fmla="*/ 896112 w 1261872"/>
              <a:gd name="connsiteY55" fmla="*/ 1569656 h 1587944"/>
              <a:gd name="connsiteX56" fmla="*/ 923544 w 1261872"/>
              <a:gd name="connsiteY56" fmla="*/ 1587944 h 1587944"/>
              <a:gd name="connsiteX57" fmla="*/ 950976 w 1261872"/>
              <a:gd name="connsiteY57" fmla="*/ 1523936 h 1587944"/>
              <a:gd name="connsiteX58" fmla="*/ 1014984 w 1261872"/>
              <a:gd name="connsiteY58" fmla="*/ 1450784 h 1587944"/>
              <a:gd name="connsiteX59" fmla="*/ 1060704 w 1261872"/>
              <a:gd name="connsiteY59" fmla="*/ 1441640 h 1587944"/>
              <a:gd name="connsiteX60" fmla="*/ 1115568 w 1261872"/>
              <a:gd name="connsiteY60" fmla="*/ 1432496 h 1587944"/>
              <a:gd name="connsiteX61" fmla="*/ 1161288 w 1261872"/>
              <a:gd name="connsiteY61" fmla="*/ 1423352 h 1587944"/>
              <a:gd name="connsiteX0" fmla="*/ 1161288 w 1261872"/>
              <a:gd name="connsiteY0" fmla="*/ 1423352 h 1587944"/>
              <a:gd name="connsiteX1" fmla="*/ 1170432 w 1261872"/>
              <a:gd name="connsiteY1" fmla="*/ 1249616 h 1587944"/>
              <a:gd name="connsiteX2" fmla="*/ 1234440 w 1261872"/>
              <a:gd name="connsiteY2" fmla="*/ 1167320 h 1587944"/>
              <a:gd name="connsiteX3" fmla="*/ 1261872 w 1261872"/>
              <a:gd name="connsiteY3" fmla="*/ 1112456 h 1587944"/>
              <a:gd name="connsiteX4" fmla="*/ 1234440 w 1261872"/>
              <a:gd name="connsiteY4" fmla="*/ 1057592 h 1587944"/>
              <a:gd name="connsiteX5" fmla="*/ 1179576 w 1261872"/>
              <a:gd name="connsiteY5" fmla="*/ 1030160 h 1587944"/>
              <a:gd name="connsiteX6" fmla="*/ 1152144 w 1261872"/>
              <a:gd name="connsiteY6" fmla="*/ 1011872 h 1587944"/>
              <a:gd name="connsiteX7" fmla="*/ 1106424 w 1261872"/>
              <a:gd name="connsiteY7" fmla="*/ 966152 h 1587944"/>
              <a:gd name="connsiteX8" fmla="*/ 1060704 w 1261872"/>
              <a:gd name="connsiteY8" fmla="*/ 920432 h 1587944"/>
              <a:gd name="connsiteX9" fmla="*/ 1051560 w 1261872"/>
              <a:gd name="connsiteY9" fmla="*/ 893000 h 1587944"/>
              <a:gd name="connsiteX10" fmla="*/ 1033272 w 1261872"/>
              <a:gd name="connsiteY10" fmla="*/ 865568 h 1587944"/>
              <a:gd name="connsiteX11" fmla="*/ 1060704 w 1261872"/>
              <a:gd name="connsiteY11" fmla="*/ 847280 h 1587944"/>
              <a:gd name="connsiteX12" fmla="*/ 1170432 w 1261872"/>
              <a:gd name="connsiteY12" fmla="*/ 828992 h 1587944"/>
              <a:gd name="connsiteX13" fmla="*/ 1197864 w 1261872"/>
              <a:gd name="connsiteY13" fmla="*/ 819848 h 1587944"/>
              <a:gd name="connsiteX14" fmla="*/ 1234440 w 1261872"/>
              <a:gd name="connsiteY14" fmla="*/ 737552 h 1587944"/>
              <a:gd name="connsiteX15" fmla="*/ 1243584 w 1261872"/>
              <a:gd name="connsiteY15" fmla="*/ 710120 h 1587944"/>
              <a:gd name="connsiteX16" fmla="*/ 1234440 w 1261872"/>
              <a:gd name="connsiteY16" fmla="*/ 527240 h 1587944"/>
              <a:gd name="connsiteX17" fmla="*/ 1207008 w 1261872"/>
              <a:gd name="connsiteY17" fmla="*/ 536384 h 1587944"/>
              <a:gd name="connsiteX18" fmla="*/ 1064514 w 1261872"/>
              <a:gd name="connsiteY18" fmla="*/ 445452 h 1587944"/>
              <a:gd name="connsiteX19" fmla="*/ 518033 w 1261872"/>
              <a:gd name="connsiteY19" fmla="*/ 37020 h 1587944"/>
              <a:gd name="connsiteX20" fmla="*/ 320040 w 1261872"/>
              <a:gd name="connsiteY20" fmla="*/ 15176 h 1587944"/>
              <a:gd name="connsiteX21" fmla="*/ 256032 w 1261872"/>
              <a:gd name="connsiteY21" fmla="*/ 24320 h 1587944"/>
              <a:gd name="connsiteX22" fmla="*/ 231013 w 1261872"/>
              <a:gd name="connsiteY22" fmla="*/ 48196 h 1587944"/>
              <a:gd name="connsiteX23" fmla="*/ 215519 w 1261872"/>
              <a:gd name="connsiteY23" fmla="*/ 72453 h 1587944"/>
              <a:gd name="connsiteX24" fmla="*/ 172212 w 1261872"/>
              <a:gd name="connsiteY24" fmla="*/ 103060 h 1587944"/>
              <a:gd name="connsiteX25" fmla="*/ 154686 w 1261872"/>
              <a:gd name="connsiteY25" fmla="*/ 167449 h 1587944"/>
              <a:gd name="connsiteX26" fmla="*/ 155448 w 1261872"/>
              <a:gd name="connsiteY26" fmla="*/ 198056 h 1587944"/>
              <a:gd name="connsiteX27" fmla="*/ 137160 w 1261872"/>
              <a:gd name="connsiteY27" fmla="*/ 225488 h 1587944"/>
              <a:gd name="connsiteX28" fmla="*/ 118872 w 1261872"/>
              <a:gd name="connsiteY28" fmla="*/ 252920 h 1587944"/>
              <a:gd name="connsiteX29" fmla="*/ 64008 w 1261872"/>
              <a:gd name="connsiteY29" fmla="*/ 280352 h 1587944"/>
              <a:gd name="connsiteX30" fmla="*/ 45720 w 1261872"/>
              <a:gd name="connsiteY30" fmla="*/ 380936 h 1587944"/>
              <a:gd name="connsiteX31" fmla="*/ 27432 w 1261872"/>
              <a:gd name="connsiteY31" fmla="*/ 435800 h 1587944"/>
              <a:gd name="connsiteX32" fmla="*/ 45720 w 1261872"/>
              <a:gd name="connsiteY32" fmla="*/ 490664 h 1587944"/>
              <a:gd name="connsiteX33" fmla="*/ 64008 w 1261872"/>
              <a:gd name="connsiteY33" fmla="*/ 618680 h 1587944"/>
              <a:gd name="connsiteX34" fmla="*/ 36576 w 1261872"/>
              <a:gd name="connsiteY34" fmla="*/ 819848 h 1587944"/>
              <a:gd name="connsiteX35" fmla="*/ 18288 w 1261872"/>
              <a:gd name="connsiteY35" fmla="*/ 847280 h 1587944"/>
              <a:gd name="connsiteX36" fmla="*/ 0 w 1261872"/>
              <a:gd name="connsiteY36" fmla="*/ 902144 h 1587944"/>
              <a:gd name="connsiteX37" fmla="*/ 9144 w 1261872"/>
              <a:gd name="connsiteY37" fmla="*/ 929576 h 1587944"/>
              <a:gd name="connsiteX38" fmla="*/ 27432 w 1261872"/>
              <a:gd name="connsiteY38" fmla="*/ 957008 h 1587944"/>
              <a:gd name="connsiteX39" fmla="*/ 18288 w 1261872"/>
              <a:gd name="connsiteY39" fmla="*/ 1011872 h 1587944"/>
              <a:gd name="connsiteX40" fmla="*/ 45720 w 1261872"/>
              <a:gd name="connsiteY40" fmla="*/ 1103312 h 1587944"/>
              <a:gd name="connsiteX41" fmla="*/ 100584 w 1261872"/>
              <a:gd name="connsiteY41" fmla="*/ 1121600 h 1587944"/>
              <a:gd name="connsiteX42" fmla="*/ 155448 w 1261872"/>
              <a:gd name="connsiteY42" fmla="*/ 1158176 h 1587944"/>
              <a:gd name="connsiteX43" fmla="*/ 173736 w 1261872"/>
              <a:gd name="connsiteY43" fmla="*/ 1185608 h 1587944"/>
              <a:gd name="connsiteX44" fmla="*/ 228600 w 1261872"/>
              <a:gd name="connsiteY44" fmla="*/ 1222184 h 1587944"/>
              <a:gd name="connsiteX45" fmla="*/ 246888 w 1261872"/>
              <a:gd name="connsiteY45" fmla="*/ 1295336 h 1587944"/>
              <a:gd name="connsiteX46" fmla="*/ 265176 w 1261872"/>
              <a:gd name="connsiteY46" fmla="*/ 1350200 h 1587944"/>
              <a:gd name="connsiteX47" fmla="*/ 283464 w 1261872"/>
              <a:gd name="connsiteY47" fmla="*/ 1423352 h 1587944"/>
              <a:gd name="connsiteX48" fmla="*/ 338328 w 1261872"/>
              <a:gd name="connsiteY48" fmla="*/ 1450784 h 1587944"/>
              <a:gd name="connsiteX49" fmla="*/ 393192 w 1261872"/>
              <a:gd name="connsiteY49" fmla="*/ 1432496 h 1587944"/>
              <a:gd name="connsiteX50" fmla="*/ 457200 w 1261872"/>
              <a:gd name="connsiteY50" fmla="*/ 1414208 h 1587944"/>
              <a:gd name="connsiteX51" fmla="*/ 594360 w 1261872"/>
              <a:gd name="connsiteY51" fmla="*/ 1423352 h 1587944"/>
              <a:gd name="connsiteX52" fmla="*/ 649224 w 1261872"/>
              <a:gd name="connsiteY52" fmla="*/ 1450784 h 1587944"/>
              <a:gd name="connsiteX53" fmla="*/ 740664 w 1261872"/>
              <a:gd name="connsiteY53" fmla="*/ 1478216 h 1587944"/>
              <a:gd name="connsiteX54" fmla="*/ 841248 w 1261872"/>
              <a:gd name="connsiteY54" fmla="*/ 1523936 h 1587944"/>
              <a:gd name="connsiteX55" fmla="*/ 896112 w 1261872"/>
              <a:gd name="connsiteY55" fmla="*/ 1569656 h 1587944"/>
              <a:gd name="connsiteX56" fmla="*/ 923544 w 1261872"/>
              <a:gd name="connsiteY56" fmla="*/ 1587944 h 1587944"/>
              <a:gd name="connsiteX57" fmla="*/ 950976 w 1261872"/>
              <a:gd name="connsiteY57" fmla="*/ 1523936 h 1587944"/>
              <a:gd name="connsiteX58" fmla="*/ 1014984 w 1261872"/>
              <a:gd name="connsiteY58" fmla="*/ 1450784 h 1587944"/>
              <a:gd name="connsiteX59" fmla="*/ 1060704 w 1261872"/>
              <a:gd name="connsiteY59" fmla="*/ 1441640 h 1587944"/>
              <a:gd name="connsiteX60" fmla="*/ 1115568 w 1261872"/>
              <a:gd name="connsiteY60" fmla="*/ 1432496 h 1587944"/>
              <a:gd name="connsiteX61" fmla="*/ 1161288 w 1261872"/>
              <a:gd name="connsiteY61" fmla="*/ 1423352 h 1587944"/>
              <a:gd name="connsiteX0" fmla="*/ 1161288 w 1261872"/>
              <a:gd name="connsiteY0" fmla="*/ 1419787 h 1584379"/>
              <a:gd name="connsiteX1" fmla="*/ 1170432 w 1261872"/>
              <a:gd name="connsiteY1" fmla="*/ 1246051 h 1584379"/>
              <a:gd name="connsiteX2" fmla="*/ 1234440 w 1261872"/>
              <a:gd name="connsiteY2" fmla="*/ 1163755 h 1584379"/>
              <a:gd name="connsiteX3" fmla="*/ 1261872 w 1261872"/>
              <a:gd name="connsiteY3" fmla="*/ 1108891 h 1584379"/>
              <a:gd name="connsiteX4" fmla="*/ 1234440 w 1261872"/>
              <a:gd name="connsiteY4" fmla="*/ 1054027 h 1584379"/>
              <a:gd name="connsiteX5" fmla="*/ 1179576 w 1261872"/>
              <a:gd name="connsiteY5" fmla="*/ 1026595 h 1584379"/>
              <a:gd name="connsiteX6" fmla="*/ 1152144 w 1261872"/>
              <a:gd name="connsiteY6" fmla="*/ 1008307 h 1584379"/>
              <a:gd name="connsiteX7" fmla="*/ 1106424 w 1261872"/>
              <a:gd name="connsiteY7" fmla="*/ 962587 h 1584379"/>
              <a:gd name="connsiteX8" fmla="*/ 1060704 w 1261872"/>
              <a:gd name="connsiteY8" fmla="*/ 916867 h 1584379"/>
              <a:gd name="connsiteX9" fmla="*/ 1051560 w 1261872"/>
              <a:gd name="connsiteY9" fmla="*/ 889435 h 1584379"/>
              <a:gd name="connsiteX10" fmla="*/ 1033272 w 1261872"/>
              <a:gd name="connsiteY10" fmla="*/ 862003 h 1584379"/>
              <a:gd name="connsiteX11" fmla="*/ 1060704 w 1261872"/>
              <a:gd name="connsiteY11" fmla="*/ 843715 h 1584379"/>
              <a:gd name="connsiteX12" fmla="*/ 1170432 w 1261872"/>
              <a:gd name="connsiteY12" fmla="*/ 825427 h 1584379"/>
              <a:gd name="connsiteX13" fmla="*/ 1197864 w 1261872"/>
              <a:gd name="connsiteY13" fmla="*/ 816283 h 1584379"/>
              <a:gd name="connsiteX14" fmla="*/ 1234440 w 1261872"/>
              <a:gd name="connsiteY14" fmla="*/ 733987 h 1584379"/>
              <a:gd name="connsiteX15" fmla="*/ 1243584 w 1261872"/>
              <a:gd name="connsiteY15" fmla="*/ 706555 h 1584379"/>
              <a:gd name="connsiteX16" fmla="*/ 1234440 w 1261872"/>
              <a:gd name="connsiteY16" fmla="*/ 523675 h 1584379"/>
              <a:gd name="connsiteX17" fmla="*/ 1207008 w 1261872"/>
              <a:gd name="connsiteY17" fmla="*/ 532819 h 1584379"/>
              <a:gd name="connsiteX18" fmla="*/ 1064514 w 1261872"/>
              <a:gd name="connsiteY18" fmla="*/ 441887 h 1584379"/>
              <a:gd name="connsiteX19" fmla="*/ 524383 w 1261872"/>
              <a:gd name="connsiteY19" fmla="*/ 39805 h 1584379"/>
              <a:gd name="connsiteX20" fmla="*/ 320040 w 1261872"/>
              <a:gd name="connsiteY20" fmla="*/ 11611 h 1584379"/>
              <a:gd name="connsiteX21" fmla="*/ 256032 w 1261872"/>
              <a:gd name="connsiteY21" fmla="*/ 20755 h 1584379"/>
              <a:gd name="connsiteX22" fmla="*/ 231013 w 1261872"/>
              <a:gd name="connsiteY22" fmla="*/ 44631 h 1584379"/>
              <a:gd name="connsiteX23" fmla="*/ 215519 w 1261872"/>
              <a:gd name="connsiteY23" fmla="*/ 68888 h 1584379"/>
              <a:gd name="connsiteX24" fmla="*/ 172212 w 1261872"/>
              <a:gd name="connsiteY24" fmla="*/ 99495 h 1584379"/>
              <a:gd name="connsiteX25" fmla="*/ 154686 w 1261872"/>
              <a:gd name="connsiteY25" fmla="*/ 163884 h 1584379"/>
              <a:gd name="connsiteX26" fmla="*/ 155448 w 1261872"/>
              <a:gd name="connsiteY26" fmla="*/ 194491 h 1584379"/>
              <a:gd name="connsiteX27" fmla="*/ 137160 w 1261872"/>
              <a:gd name="connsiteY27" fmla="*/ 221923 h 1584379"/>
              <a:gd name="connsiteX28" fmla="*/ 118872 w 1261872"/>
              <a:gd name="connsiteY28" fmla="*/ 249355 h 1584379"/>
              <a:gd name="connsiteX29" fmla="*/ 64008 w 1261872"/>
              <a:gd name="connsiteY29" fmla="*/ 276787 h 1584379"/>
              <a:gd name="connsiteX30" fmla="*/ 45720 w 1261872"/>
              <a:gd name="connsiteY30" fmla="*/ 377371 h 1584379"/>
              <a:gd name="connsiteX31" fmla="*/ 27432 w 1261872"/>
              <a:gd name="connsiteY31" fmla="*/ 432235 h 1584379"/>
              <a:gd name="connsiteX32" fmla="*/ 45720 w 1261872"/>
              <a:gd name="connsiteY32" fmla="*/ 487099 h 1584379"/>
              <a:gd name="connsiteX33" fmla="*/ 64008 w 1261872"/>
              <a:gd name="connsiteY33" fmla="*/ 615115 h 1584379"/>
              <a:gd name="connsiteX34" fmla="*/ 36576 w 1261872"/>
              <a:gd name="connsiteY34" fmla="*/ 816283 h 1584379"/>
              <a:gd name="connsiteX35" fmla="*/ 18288 w 1261872"/>
              <a:gd name="connsiteY35" fmla="*/ 843715 h 1584379"/>
              <a:gd name="connsiteX36" fmla="*/ 0 w 1261872"/>
              <a:gd name="connsiteY36" fmla="*/ 898579 h 1584379"/>
              <a:gd name="connsiteX37" fmla="*/ 9144 w 1261872"/>
              <a:gd name="connsiteY37" fmla="*/ 926011 h 1584379"/>
              <a:gd name="connsiteX38" fmla="*/ 27432 w 1261872"/>
              <a:gd name="connsiteY38" fmla="*/ 953443 h 1584379"/>
              <a:gd name="connsiteX39" fmla="*/ 18288 w 1261872"/>
              <a:gd name="connsiteY39" fmla="*/ 1008307 h 1584379"/>
              <a:gd name="connsiteX40" fmla="*/ 45720 w 1261872"/>
              <a:gd name="connsiteY40" fmla="*/ 1099747 h 1584379"/>
              <a:gd name="connsiteX41" fmla="*/ 100584 w 1261872"/>
              <a:gd name="connsiteY41" fmla="*/ 1118035 h 1584379"/>
              <a:gd name="connsiteX42" fmla="*/ 155448 w 1261872"/>
              <a:gd name="connsiteY42" fmla="*/ 1154611 h 1584379"/>
              <a:gd name="connsiteX43" fmla="*/ 173736 w 1261872"/>
              <a:gd name="connsiteY43" fmla="*/ 1182043 h 1584379"/>
              <a:gd name="connsiteX44" fmla="*/ 228600 w 1261872"/>
              <a:gd name="connsiteY44" fmla="*/ 1218619 h 1584379"/>
              <a:gd name="connsiteX45" fmla="*/ 246888 w 1261872"/>
              <a:gd name="connsiteY45" fmla="*/ 1291771 h 1584379"/>
              <a:gd name="connsiteX46" fmla="*/ 265176 w 1261872"/>
              <a:gd name="connsiteY46" fmla="*/ 1346635 h 1584379"/>
              <a:gd name="connsiteX47" fmla="*/ 283464 w 1261872"/>
              <a:gd name="connsiteY47" fmla="*/ 1419787 h 1584379"/>
              <a:gd name="connsiteX48" fmla="*/ 338328 w 1261872"/>
              <a:gd name="connsiteY48" fmla="*/ 1447219 h 1584379"/>
              <a:gd name="connsiteX49" fmla="*/ 393192 w 1261872"/>
              <a:gd name="connsiteY49" fmla="*/ 1428931 h 1584379"/>
              <a:gd name="connsiteX50" fmla="*/ 457200 w 1261872"/>
              <a:gd name="connsiteY50" fmla="*/ 1410643 h 1584379"/>
              <a:gd name="connsiteX51" fmla="*/ 594360 w 1261872"/>
              <a:gd name="connsiteY51" fmla="*/ 1419787 h 1584379"/>
              <a:gd name="connsiteX52" fmla="*/ 649224 w 1261872"/>
              <a:gd name="connsiteY52" fmla="*/ 1447219 h 1584379"/>
              <a:gd name="connsiteX53" fmla="*/ 740664 w 1261872"/>
              <a:gd name="connsiteY53" fmla="*/ 1474651 h 1584379"/>
              <a:gd name="connsiteX54" fmla="*/ 841248 w 1261872"/>
              <a:gd name="connsiteY54" fmla="*/ 1520371 h 1584379"/>
              <a:gd name="connsiteX55" fmla="*/ 896112 w 1261872"/>
              <a:gd name="connsiteY55" fmla="*/ 1566091 h 1584379"/>
              <a:gd name="connsiteX56" fmla="*/ 923544 w 1261872"/>
              <a:gd name="connsiteY56" fmla="*/ 1584379 h 1584379"/>
              <a:gd name="connsiteX57" fmla="*/ 950976 w 1261872"/>
              <a:gd name="connsiteY57" fmla="*/ 1520371 h 1584379"/>
              <a:gd name="connsiteX58" fmla="*/ 1014984 w 1261872"/>
              <a:gd name="connsiteY58" fmla="*/ 1447219 h 1584379"/>
              <a:gd name="connsiteX59" fmla="*/ 1060704 w 1261872"/>
              <a:gd name="connsiteY59" fmla="*/ 1438075 h 1584379"/>
              <a:gd name="connsiteX60" fmla="*/ 1115568 w 1261872"/>
              <a:gd name="connsiteY60" fmla="*/ 1428931 h 1584379"/>
              <a:gd name="connsiteX61" fmla="*/ 1161288 w 1261872"/>
              <a:gd name="connsiteY61" fmla="*/ 1419787 h 1584379"/>
              <a:gd name="connsiteX0" fmla="*/ 1161288 w 1261872"/>
              <a:gd name="connsiteY0" fmla="*/ 1418153 h 1582745"/>
              <a:gd name="connsiteX1" fmla="*/ 1170432 w 1261872"/>
              <a:gd name="connsiteY1" fmla="*/ 1244417 h 1582745"/>
              <a:gd name="connsiteX2" fmla="*/ 1234440 w 1261872"/>
              <a:gd name="connsiteY2" fmla="*/ 1162121 h 1582745"/>
              <a:gd name="connsiteX3" fmla="*/ 1261872 w 1261872"/>
              <a:gd name="connsiteY3" fmla="*/ 1107257 h 1582745"/>
              <a:gd name="connsiteX4" fmla="*/ 1234440 w 1261872"/>
              <a:gd name="connsiteY4" fmla="*/ 1052393 h 1582745"/>
              <a:gd name="connsiteX5" fmla="*/ 1179576 w 1261872"/>
              <a:gd name="connsiteY5" fmla="*/ 1024961 h 1582745"/>
              <a:gd name="connsiteX6" fmla="*/ 1152144 w 1261872"/>
              <a:gd name="connsiteY6" fmla="*/ 1006673 h 1582745"/>
              <a:gd name="connsiteX7" fmla="*/ 1106424 w 1261872"/>
              <a:gd name="connsiteY7" fmla="*/ 960953 h 1582745"/>
              <a:gd name="connsiteX8" fmla="*/ 1060704 w 1261872"/>
              <a:gd name="connsiteY8" fmla="*/ 915233 h 1582745"/>
              <a:gd name="connsiteX9" fmla="*/ 1051560 w 1261872"/>
              <a:gd name="connsiteY9" fmla="*/ 887801 h 1582745"/>
              <a:gd name="connsiteX10" fmla="*/ 1033272 w 1261872"/>
              <a:gd name="connsiteY10" fmla="*/ 860369 h 1582745"/>
              <a:gd name="connsiteX11" fmla="*/ 1060704 w 1261872"/>
              <a:gd name="connsiteY11" fmla="*/ 842081 h 1582745"/>
              <a:gd name="connsiteX12" fmla="*/ 1170432 w 1261872"/>
              <a:gd name="connsiteY12" fmla="*/ 823793 h 1582745"/>
              <a:gd name="connsiteX13" fmla="*/ 1197864 w 1261872"/>
              <a:gd name="connsiteY13" fmla="*/ 814649 h 1582745"/>
              <a:gd name="connsiteX14" fmla="*/ 1234440 w 1261872"/>
              <a:gd name="connsiteY14" fmla="*/ 732353 h 1582745"/>
              <a:gd name="connsiteX15" fmla="*/ 1243584 w 1261872"/>
              <a:gd name="connsiteY15" fmla="*/ 704921 h 1582745"/>
              <a:gd name="connsiteX16" fmla="*/ 1234440 w 1261872"/>
              <a:gd name="connsiteY16" fmla="*/ 522041 h 1582745"/>
              <a:gd name="connsiteX17" fmla="*/ 1207008 w 1261872"/>
              <a:gd name="connsiteY17" fmla="*/ 531185 h 1582745"/>
              <a:gd name="connsiteX18" fmla="*/ 1064514 w 1261872"/>
              <a:gd name="connsiteY18" fmla="*/ 440253 h 1582745"/>
              <a:gd name="connsiteX19" fmla="*/ 533908 w 1261872"/>
              <a:gd name="connsiteY19" fmla="*/ 41346 h 1582745"/>
              <a:gd name="connsiteX20" fmla="*/ 320040 w 1261872"/>
              <a:gd name="connsiteY20" fmla="*/ 9977 h 1582745"/>
              <a:gd name="connsiteX21" fmla="*/ 256032 w 1261872"/>
              <a:gd name="connsiteY21" fmla="*/ 19121 h 1582745"/>
              <a:gd name="connsiteX22" fmla="*/ 231013 w 1261872"/>
              <a:gd name="connsiteY22" fmla="*/ 42997 h 1582745"/>
              <a:gd name="connsiteX23" fmla="*/ 215519 w 1261872"/>
              <a:gd name="connsiteY23" fmla="*/ 67254 h 1582745"/>
              <a:gd name="connsiteX24" fmla="*/ 172212 w 1261872"/>
              <a:gd name="connsiteY24" fmla="*/ 97861 h 1582745"/>
              <a:gd name="connsiteX25" fmla="*/ 154686 w 1261872"/>
              <a:gd name="connsiteY25" fmla="*/ 162250 h 1582745"/>
              <a:gd name="connsiteX26" fmla="*/ 155448 w 1261872"/>
              <a:gd name="connsiteY26" fmla="*/ 192857 h 1582745"/>
              <a:gd name="connsiteX27" fmla="*/ 137160 w 1261872"/>
              <a:gd name="connsiteY27" fmla="*/ 220289 h 1582745"/>
              <a:gd name="connsiteX28" fmla="*/ 118872 w 1261872"/>
              <a:gd name="connsiteY28" fmla="*/ 247721 h 1582745"/>
              <a:gd name="connsiteX29" fmla="*/ 64008 w 1261872"/>
              <a:gd name="connsiteY29" fmla="*/ 275153 h 1582745"/>
              <a:gd name="connsiteX30" fmla="*/ 45720 w 1261872"/>
              <a:gd name="connsiteY30" fmla="*/ 375737 h 1582745"/>
              <a:gd name="connsiteX31" fmla="*/ 27432 w 1261872"/>
              <a:gd name="connsiteY31" fmla="*/ 430601 h 1582745"/>
              <a:gd name="connsiteX32" fmla="*/ 45720 w 1261872"/>
              <a:gd name="connsiteY32" fmla="*/ 485465 h 1582745"/>
              <a:gd name="connsiteX33" fmla="*/ 64008 w 1261872"/>
              <a:gd name="connsiteY33" fmla="*/ 613481 h 1582745"/>
              <a:gd name="connsiteX34" fmla="*/ 36576 w 1261872"/>
              <a:gd name="connsiteY34" fmla="*/ 814649 h 1582745"/>
              <a:gd name="connsiteX35" fmla="*/ 18288 w 1261872"/>
              <a:gd name="connsiteY35" fmla="*/ 842081 h 1582745"/>
              <a:gd name="connsiteX36" fmla="*/ 0 w 1261872"/>
              <a:gd name="connsiteY36" fmla="*/ 896945 h 1582745"/>
              <a:gd name="connsiteX37" fmla="*/ 9144 w 1261872"/>
              <a:gd name="connsiteY37" fmla="*/ 924377 h 1582745"/>
              <a:gd name="connsiteX38" fmla="*/ 27432 w 1261872"/>
              <a:gd name="connsiteY38" fmla="*/ 951809 h 1582745"/>
              <a:gd name="connsiteX39" fmla="*/ 18288 w 1261872"/>
              <a:gd name="connsiteY39" fmla="*/ 1006673 h 1582745"/>
              <a:gd name="connsiteX40" fmla="*/ 45720 w 1261872"/>
              <a:gd name="connsiteY40" fmla="*/ 1098113 h 1582745"/>
              <a:gd name="connsiteX41" fmla="*/ 100584 w 1261872"/>
              <a:gd name="connsiteY41" fmla="*/ 1116401 h 1582745"/>
              <a:gd name="connsiteX42" fmla="*/ 155448 w 1261872"/>
              <a:gd name="connsiteY42" fmla="*/ 1152977 h 1582745"/>
              <a:gd name="connsiteX43" fmla="*/ 173736 w 1261872"/>
              <a:gd name="connsiteY43" fmla="*/ 1180409 h 1582745"/>
              <a:gd name="connsiteX44" fmla="*/ 228600 w 1261872"/>
              <a:gd name="connsiteY44" fmla="*/ 1216985 h 1582745"/>
              <a:gd name="connsiteX45" fmla="*/ 246888 w 1261872"/>
              <a:gd name="connsiteY45" fmla="*/ 1290137 h 1582745"/>
              <a:gd name="connsiteX46" fmla="*/ 265176 w 1261872"/>
              <a:gd name="connsiteY46" fmla="*/ 1345001 h 1582745"/>
              <a:gd name="connsiteX47" fmla="*/ 283464 w 1261872"/>
              <a:gd name="connsiteY47" fmla="*/ 1418153 h 1582745"/>
              <a:gd name="connsiteX48" fmla="*/ 338328 w 1261872"/>
              <a:gd name="connsiteY48" fmla="*/ 1445585 h 1582745"/>
              <a:gd name="connsiteX49" fmla="*/ 393192 w 1261872"/>
              <a:gd name="connsiteY49" fmla="*/ 1427297 h 1582745"/>
              <a:gd name="connsiteX50" fmla="*/ 457200 w 1261872"/>
              <a:gd name="connsiteY50" fmla="*/ 1409009 h 1582745"/>
              <a:gd name="connsiteX51" fmla="*/ 594360 w 1261872"/>
              <a:gd name="connsiteY51" fmla="*/ 1418153 h 1582745"/>
              <a:gd name="connsiteX52" fmla="*/ 649224 w 1261872"/>
              <a:gd name="connsiteY52" fmla="*/ 1445585 h 1582745"/>
              <a:gd name="connsiteX53" fmla="*/ 740664 w 1261872"/>
              <a:gd name="connsiteY53" fmla="*/ 1473017 h 1582745"/>
              <a:gd name="connsiteX54" fmla="*/ 841248 w 1261872"/>
              <a:gd name="connsiteY54" fmla="*/ 1518737 h 1582745"/>
              <a:gd name="connsiteX55" fmla="*/ 896112 w 1261872"/>
              <a:gd name="connsiteY55" fmla="*/ 1564457 h 1582745"/>
              <a:gd name="connsiteX56" fmla="*/ 923544 w 1261872"/>
              <a:gd name="connsiteY56" fmla="*/ 1582745 h 1582745"/>
              <a:gd name="connsiteX57" fmla="*/ 950976 w 1261872"/>
              <a:gd name="connsiteY57" fmla="*/ 1518737 h 1582745"/>
              <a:gd name="connsiteX58" fmla="*/ 1014984 w 1261872"/>
              <a:gd name="connsiteY58" fmla="*/ 1445585 h 1582745"/>
              <a:gd name="connsiteX59" fmla="*/ 1060704 w 1261872"/>
              <a:gd name="connsiteY59" fmla="*/ 1436441 h 1582745"/>
              <a:gd name="connsiteX60" fmla="*/ 1115568 w 1261872"/>
              <a:gd name="connsiteY60" fmla="*/ 1427297 h 1582745"/>
              <a:gd name="connsiteX61" fmla="*/ 1161288 w 1261872"/>
              <a:gd name="connsiteY61" fmla="*/ 1418153 h 1582745"/>
              <a:gd name="connsiteX0" fmla="*/ 1161288 w 1261872"/>
              <a:gd name="connsiteY0" fmla="*/ 1418153 h 1582745"/>
              <a:gd name="connsiteX1" fmla="*/ 1170432 w 1261872"/>
              <a:gd name="connsiteY1" fmla="*/ 1244417 h 1582745"/>
              <a:gd name="connsiteX2" fmla="*/ 1234440 w 1261872"/>
              <a:gd name="connsiteY2" fmla="*/ 1162121 h 1582745"/>
              <a:gd name="connsiteX3" fmla="*/ 1261872 w 1261872"/>
              <a:gd name="connsiteY3" fmla="*/ 1107257 h 1582745"/>
              <a:gd name="connsiteX4" fmla="*/ 1234440 w 1261872"/>
              <a:gd name="connsiteY4" fmla="*/ 1052393 h 1582745"/>
              <a:gd name="connsiteX5" fmla="*/ 1179576 w 1261872"/>
              <a:gd name="connsiteY5" fmla="*/ 1024961 h 1582745"/>
              <a:gd name="connsiteX6" fmla="*/ 1152144 w 1261872"/>
              <a:gd name="connsiteY6" fmla="*/ 1006673 h 1582745"/>
              <a:gd name="connsiteX7" fmla="*/ 1106424 w 1261872"/>
              <a:gd name="connsiteY7" fmla="*/ 960953 h 1582745"/>
              <a:gd name="connsiteX8" fmla="*/ 1060704 w 1261872"/>
              <a:gd name="connsiteY8" fmla="*/ 915233 h 1582745"/>
              <a:gd name="connsiteX9" fmla="*/ 1051560 w 1261872"/>
              <a:gd name="connsiteY9" fmla="*/ 887801 h 1582745"/>
              <a:gd name="connsiteX10" fmla="*/ 1033272 w 1261872"/>
              <a:gd name="connsiteY10" fmla="*/ 860369 h 1582745"/>
              <a:gd name="connsiteX11" fmla="*/ 1060704 w 1261872"/>
              <a:gd name="connsiteY11" fmla="*/ 842081 h 1582745"/>
              <a:gd name="connsiteX12" fmla="*/ 1170432 w 1261872"/>
              <a:gd name="connsiteY12" fmla="*/ 823793 h 1582745"/>
              <a:gd name="connsiteX13" fmla="*/ 1197864 w 1261872"/>
              <a:gd name="connsiteY13" fmla="*/ 814649 h 1582745"/>
              <a:gd name="connsiteX14" fmla="*/ 1234440 w 1261872"/>
              <a:gd name="connsiteY14" fmla="*/ 732353 h 1582745"/>
              <a:gd name="connsiteX15" fmla="*/ 1243584 w 1261872"/>
              <a:gd name="connsiteY15" fmla="*/ 704921 h 1582745"/>
              <a:gd name="connsiteX16" fmla="*/ 1234440 w 1261872"/>
              <a:gd name="connsiteY16" fmla="*/ 522041 h 1582745"/>
              <a:gd name="connsiteX17" fmla="*/ 1207008 w 1261872"/>
              <a:gd name="connsiteY17" fmla="*/ 531185 h 1582745"/>
              <a:gd name="connsiteX18" fmla="*/ 1064514 w 1261872"/>
              <a:gd name="connsiteY18" fmla="*/ 440253 h 1582745"/>
              <a:gd name="connsiteX19" fmla="*/ 533908 w 1261872"/>
              <a:gd name="connsiteY19" fmla="*/ 41346 h 1582745"/>
              <a:gd name="connsiteX20" fmla="*/ 320040 w 1261872"/>
              <a:gd name="connsiteY20" fmla="*/ 9977 h 1582745"/>
              <a:gd name="connsiteX21" fmla="*/ 256032 w 1261872"/>
              <a:gd name="connsiteY21" fmla="*/ 19121 h 1582745"/>
              <a:gd name="connsiteX22" fmla="*/ 231013 w 1261872"/>
              <a:gd name="connsiteY22" fmla="*/ 42997 h 1582745"/>
              <a:gd name="connsiteX23" fmla="*/ 215519 w 1261872"/>
              <a:gd name="connsiteY23" fmla="*/ 67254 h 1582745"/>
              <a:gd name="connsiteX24" fmla="*/ 172212 w 1261872"/>
              <a:gd name="connsiteY24" fmla="*/ 97861 h 1582745"/>
              <a:gd name="connsiteX25" fmla="*/ 154686 w 1261872"/>
              <a:gd name="connsiteY25" fmla="*/ 162250 h 1582745"/>
              <a:gd name="connsiteX26" fmla="*/ 155448 w 1261872"/>
              <a:gd name="connsiteY26" fmla="*/ 192857 h 1582745"/>
              <a:gd name="connsiteX27" fmla="*/ 137160 w 1261872"/>
              <a:gd name="connsiteY27" fmla="*/ 220289 h 1582745"/>
              <a:gd name="connsiteX28" fmla="*/ 118872 w 1261872"/>
              <a:gd name="connsiteY28" fmla="*/ 247721 h 1582745"/>
              <a:gd name="connsiteX29" fmla="*/ 64008 w 1261872"/>
              <a:gd name="connsiteY29" fmla="*/ 275153 h 1582745"/>
              <a:gd name="connsiteX30" fmla="*/ 45720 w 1261872"/>
              <a:gd name="connsiteY30" fmla="*/ 375737 h 1582745"/>
              <a:gd name="connsiteX31" fmla="*/ 27432 w 1261872"/>
              <a:gd name="connsiteY31" fmla="*/ 430601 h 1582745"/>
              <a:gd name="connsiteX32" fmla="*/ 45720 w 1261872"/>
              <a:gd name="connsiteY32" fmla="*/ 485465 h 1582745"/>
              <a:gd name="connsiteX33" fmla="*/ 64008 w 1261872"/>
              <a:gd name="connsiteY33" fmla="*/ 613481 h 1582745"/>
              <a:gd name="connsiteX34" fmla="*/ 36576 w 1261872"/>
              <a:gd name="connsiteY34" fmla="*/ 814649 h 1582745"/>
              <a:gd name="connsiteX35" fmla="*/ 18288 w 1261872"/>
              <a:gd name="connsiteY35" fmla="*/ 842081 h 1582745"/>
              <a:gd name="connsiteX36" fmla="*/ 0 w 1261872"/>
              <a:gd name="connsiteY36" fmla="*/ 896945 h 1582745"/>
              <a:gd name="connsiteX37" fmla="*/ 9144 w 1261872"/>
              <a:gd name="connsiteY37" fmla="*/ 924377 h 1582745"/>
              <a:gd name="connsiteX38" fmla="*/ 27432 w 1261872"/>
              <a:gd name="connsiteY38" fmla="*/ 951809 h 1582745"/>
              <a:gd name="connsiteX39" fmla="*/ 18288 w 1261872"/>
              <a:gd name="connsiteY39" fmla="*/ 1006673 h 1582745"/>
              <a:gd name="connsiteX40" fmla="*/ 45720 w 1261872"/>
              <a:gd name="connsiteY40" fmla="*/ 1098113 h 1582745"/>
              <a:gd name="connsiteX41" fmla="*/ 100584 w 1261872"/>
              <a:gd name="connsiteY41" fmla="*/ 1116401 h 1582745"/>
              <a:gd name="connsiteX42" fmla="*/ 155448 w 1261872"/>
              <a:gd name="connsiteY42" fmla="*/ 1152977 h 1582745"/>
              <a:gd name="connsiteX43" fmla="*/ 173736 w 1261872"/>
              <a:gd name="connsiteY43" fmla="*/ 1180409 h 1582745"/>
              <a:gd name="connsiteX44" fmla="*/ 228600 w 1261872"/>
              <a:gd name="connsiteY44" fmla="*/ 1216985 h 1582745"/>
              <a:gd name="connsiteX45" fmla="*/ 246888 w 1261872"/>
              <a:gd name="connsiteY45" fmla="*/ 1290137 h 1582745"/>
              <a:gd name="connsiteX46" fmla="*/ 265176 w 1261872"/>
              <a:gd name="connsiteY46" fmla="*/ 1345001 h 1582745"/>
              <a:gd name="connsiteX47" fmla="*/ 283464 w 1261872"/>
              <a:gd name="connsiteY47" fmla="*/ 1418153 h 1582745"/>
              <a:gd name="connsiteX48" fmla="*/ 338328 w 1261872"/>
              <a:gd name="connsiteY48" fmla="*/ 1445585 h 1582745"/>
              <a:gd name="connsiteX49" fmla="*/ 393192 w 1261872"/>
              <a:gd name="connsiteY49" fmla="*/ 1427297 h 1582745"/>
              <a:gd name="connsiteX50" fmla="*/ 457200 w 1261872"/>
              <a:gd name="connsiteY50" fmla="*/ 1409009 h 1582745"/>
              <a:gd name="connsiteX51" fmla="*/ 594360 w 1261872"/>
              <a:gd name="connsiteY51" fmla="*/ 1418153 h 1582745"/>
              <a:gd name="connsiteX52" fmla="*/ 649224 w 1261872"/>
              <a:gd name="connsiteY52" fmla="*/ 1445585 h 1582745"/>
              <a:gd name="connsiteX53" fmla="*/ 740664 w 1261872"/>
              <a:gd name="connsiteY53" fmla="*/ 1473017 h 1582745"/>
              <a:gd name="connsiteX54" fmla="*/ 841248 w 1261872"/>
              <a:gd name="connsiteY54" fmla="*/ 1518737 h 1582745"/>
              <a:gd name="connsiteX55" fmla="*/ 896112 w 1261872"/>
              <a:gd name="connsiteY55" fmla="*/ 1564457 h 1582745"/>
              <a:gd name="connsiteX56" fmla="*/ 923544 w 1261872"/>
              <a:gd name="connsiteY56" fmla="*/ 1582745 h 1582745"/>
              <a:gd name="connsiteX57" fmla="*/ 950976 w 1261872"/>
              <a:gd name="connsiteY57" fmla="*/ 1518737 h 1582745"/>
              <a:gd name="connsiteX58" fmla="*/ 1014984 w 1261872"/>
              <a:gd name="connsiteY58" fmla="*/ 1445585 h 1582745"/>
              <a:gd name="connsiteX59" fmla="*/ 1060704 w 1261872"/>
              <a:gd name="connsiteY59" fmla="*/ 1436441 h 1582745"/>
              <a:gd name="connsiteX60" fmla="*/ 1115568 w 1261872"/>
              <a:gd name="connsiteY60" fmla="*/ 1427297 h 1582745"/>
              <a:gd name="connsiteX61" fmla="*/ 1161288 w 1261872"/>
              <a:gd name="connsiteY61" fmla="*/ 1418153 h 1582745"/>
              <a:gd name="connsiteX0" fmla="*/ 1161288 w 1261872"/>
              <a:gd name="connsiteY0" fmla="*/ 1418153 h 1582745"/>
              <a:gd name="connsiteX1" fmla="*/ 1170432 w 1261872"/>
              <a:gd name="connsiteY1" fmla="*/ 1244417 h 1582745"/>
              <a:gd name="connsiteX2" fmla="*/ 1234440 w 1261872"/>
              <a:gd name="connsiteY2" fmla="*/ 1162121 h 1582745"/>
              <a:gd name="connsiteX3" fmla="*/ 1261872 w 1261872"/>
              <a:gd name="connsiteY3" fmla="*/ 1107257 h 1582745"/>
              <a:gd name="connsiteX4" fmla="*/ 1234440 w 1261872"/>
              <a:gd name="connsiteY4" fmla="*/ 1052393 h 1582745"/>
              <a:gd name="connsiteX5" fmla="*/ 1179576 w 1261872"/>
              <a:gd name="connsiteY5" fmla="*/ 1024961 h 1582745"/>
              <a:gd name="connsiteX6" fmla="*/ 1152144 w 1261872"/>
              <a:gd name="connsiteY6" fmla="*/ 1006673 h 1582745"/>
              <a:gd name="connsiteX7" fmla="*/ 1106424 w 1261872"/>
              <a:gd name="connsiteY7" fmla="*/ 960953 h 1582745"/>
              <a:gd name="connsiteX8" fmla="*/ 1060704 w 1261872"/>
              <a:gd name="connsiteY8" fmla="*/ 915233 h 1582745"/>
              <a:gd name="connsiteX9" fmla="*/ 1051560 w 1261872"/>
              <a:gd name="connsiteY9" fmla="*/ 887801 h 1582745"/>
              <a:gd name="connsiteX10" fmla="*/ 1033272 w 1261872"/>
              <a:gd name="connsiteY10" fmla="*/ 860369 h 1582745"/>
              <a:gd name="connsiteX11" fmla="*/ 1060704 w 1261872"/>
              <a:gd name="connsiteY11" fmla="*/ 842081 h 1582745"/>
              <a:gd name="connsiteX12" fmla="*/ 1170432 w 1261872"/>
              <a:gd name="connsiteY12" fmla="*/ 823793 h 1582745"/>
              <a:gd name="connsiteX13" fmla="*/ 1197864 w 1261872"/>
              <a:gd name="connsiteY13" fmla="*/ 814649 h 1582745"/>
              <a:gd name="connsiteX14" fmla="*/ 1234440 w 1261872"/>
              <a:gd name="connsiteY14" fmla="*/ 732353 h 1582745"/>
              <a:gd name="connsiteX15" fmla="*/ 1243584 w 1261872"/>
              <a:gd name="connsiteY15" fmla="*/ 704921 h 1582745"/>
              <a:gd name="connsiteX16" fmla="*/ 1234440 w 1261872"/>
              <a:gd name="connsiteY16" fmla="*/ 522041 h 1582745"/>
              <a:gd name="connsiteX17" fmla="*/ 1207008 w 1261872"/>
              <a:gd name="connsiteY17" fmla="*/ 531185 h 1582745"/>
              <a:gd name="connsiteX18" fmla="*/ 1064514 w 1261872"/>
              <a:gd name="connsiteY18" fmla="*/ 440253 h 1582745"/>
              <a:gd name="connsiteX19" fmla="*/ 533908 w 1261872"/>
              <a:gd name="connsiteY19" fmla="*/ 41346 h 1582745"/>
              <a:gd name="connsiteX20" fmla="*/ 320040 w 1261872"/>
              <a:gd name="connsiteY20" fmla="*/ 9977 h 1582745"/>
              <a:gd name="connsiteX21" fmla="*/ 256032 w 1261872"/>
              <a:gd name="connsiteY21" fmla="*/ 19121 h 1582745"/>
              <a:gd name="connsiteX22" fmla="*/ 231013 w 1261872"/>
              <a:gd name="connsiteY22" fmla="*/ 42997 h 1582745"/>
              <a:gd name="connsiteX23" fmla="*/ 215519 w 1261872"/>
              <a:gd name="connsiteY23" fmla="*/ 67254 h 1582745"/>
              <a:gd name="connsiteX24" fmla="*/ 172212 w 1261872"/>
              <a:gd name="connsiteY24" fmla="*/ 97861 h 1582745"/>
              <a:gd name="connsiteX25" fmla="*/ 154686 w 1261872"/>
              <a:gd name="connsiteY25" fmla="*/ 162250 h 1582745"/>
              <a:gd name="connsiteX26" fmla="*/ 155448 w 1261872"/>
              <a:gd name="connsiteY26" fmla="*/ 192857 h 1582745"/>
              <a:gd name="connsiteX27" fmla="*/ 137160 w 1261872"/>
              <a:gd name="connsiteY27" fmla="*/ 220289 h 1582745"/>
              <a:gd name="connsiteX28" fmla="*/ 118872 w 1261872"/>
              <a:gd name="connsiteY28" fmla="*/ 247721 h 1582745"/>
              <a:gd name="connsiteX29" fmla="*/ 64008 w 1261872"/>
              <a:gd name="connsiteY29" fmla="*/ 275153 h 1582745"/>
              <a:gd name="connsiteX30" fmla="*/ 45720 w 1261872"/>
              <a:gd name="connsiteY30" fmla="*/ 375737 h 1582745"/>
              <a:gd name="connsiteX31" fmla="*/ 27432 w 1261872"/>
              <a:gd name="connsiteY31" fmla="*/ 430601 h 1582745"/>
              <a:gd name="connsiteX32" fmla="*/ 45720 w 1261872"/>
              <a:gd name="connsiteY32" fmla="*/ 485465 h 1582745"/>
              <a:gd name="connsiteX33" fmla="*/ 64008 w 1261872"/>
              <a:gd name="connsiteY33" fmla="*/ 613481 h 1582745"/>
              <a:gd name="connsiteX34" fmla="*/ 36576 w 1261872"/>
              <a:gd name="connsiteY34" fmla="*/ 814649 h 1582745"/>
              <a:gd name="connsiteX35" fmla="*/ 18288 w 1261872"/>
              <a:gd name="connsiteY35" fmla="*/ 842081 h 1582745"/>
              <a:gd name="connsiteX36" fmla="*/ 0 w 1261872"/>
              <a:gd name="connsiteY36" fmla="*/ 896945 h 1582745"/>
              <a:gd name="connsiteX37" fmla="*/ 9144 w 1261872"/>
              <a:gd name="connsiteY37" fmla="*/ 924377 h 1582745"/>
              <a:gd name="connsiteX38" fmla="*/ 27432 w 1261872"/>
              <a:gd name="connsiteY38" fmla="*/ 951809 h 1582745"/>
              <a:gd name="connsiteX39" fmla="*/ 18288 w 1261872"/>
              <a:gd name="connsiteY39" fmla="*/ 1006673 h 1582745"/>
              <a:gd name="connsiteX40" fmla="*/ 45720 w 1261872"/>
              <a:gd name="connsiteY40" fmla="*/ 1098113 h 1582745"/>
              <a:gd name="connsiteX41" fmla="*/ 100584 w 1261872"/>
              <a:gd name="connsiteY41" fmla="*/ 1116401 h 1582745"/>
              <a:gd name="connsiteX42" fmla="*/ 155448 w 1261872"/>
              <a:gd name="connsiteY42" fmla="*/ 1152977 h 1582745"/>
              <a:gd name="connsiteX43" fmla="*/ 173736 w 1261872"/>
              <a:gd name="connsiteY43" fmla="*/ 1180409 h 1582745"/>
              <a:gd name="connsiteX44" fmla="*/ 228600 w 1261872"/>
              <a:gd name="connsiteY44" fmla="*/ 1216985 h 1582745"/>
              <a:gd name="connsiteX45" fmla="*/ 246888 w 1261872"/>
              <a:gd name="connsiteY45" fmla="*/ 1290137 h 1582745"/>
              <a:gd name="connsiteX46" fmla="*/ 265176 w 1261872"/>
              <a:gd name="connsiteY46" fmla="*/ 1345001 h 1582745"/>
              <a:gd name="connsiteX47" fmla="*/ 283464 w 1261872"/>
              <a:gd name="connsiteY47" fmla="*/ 1418153 h 1582745"/>
              <a:gd name="connsiteX48" fmla="*/ 338328 w 1261872"/>
              <a:gd name="connsiteY48" fmla="*/ 1445585 h 1582745"/>
              <a:gd name="connsiteX49" fmla="*/ 393192 w 1261872"/>
              <a:gd name="connsiteY49" fmla="*/ 1427297 h 1582745"/>
              <a:gd name="connsiteX50" fmla="*/ 457200 w 1261872"/>
              <a:gd name="connsiteY50" fmla="*/ 1409009 h 1582745"/>
              <a:gd name="connsiteX51" fmla="*/ 594360 w 1261872"/>
              <a:gd name="connsiteY51" fmla="*/ 1418153 h 1582745"/>
              <a:gd name="connsiteX52" fmla="*/ 649224 w 1261872"/>
              <a:gd name="connsiteY52" fmla="*/ 1445585 h 1582745"/>
              <a:gd name="connsiteX53" fmla="*/ 740664 w 1261872"/>
              <a:gd name="connsiteY53" fmla="*/ 1473017 h 1582745"/>
              <a:gd name="connsiteX54" fmla="*/ 841248 w 1261872"/>
              <a:gd name="connsiteY54" fmla="*/ 1518737 h 1582745"/>
              <a:gd name="connsiteX55" fmla="*/ 896112 w 1261872"/>
              <a:gd name="connsiteY55" fmla="*/ 1564457 h 1582745"/>
              <a:gd name="connsiteX56" fmla="*/ 923544 w 1261872"/>
              <a:gd name="connsiteY56" fmla="*/ 1582745 h 1582745"/>
              <a:gd name="connsiteX57" fmla="*/ 950976 w 1261872"/>
              <a:gd name="connsiteY57" fmla="*/ 1518737 h 1582745"/>
              <a:gd name="connsiteX58" fmla="*/ 1014984 w 1261872"/>
              <a:gd name="connsiteY58" fmla="*/ 1445585 h 1582745"/>
              <a:gd name="connsiteX59" fmla="*/ 1060704 w 1261872"/>
              <a:gd name="connsiteY59" fmla="*/ 1436441 h 1582745"/>
              <a:gd name="connsiteX60" fmla="*/ 1115568 w 1261872"/>
              <a:gd name="connsiteY60" fmla="*/ 1427297 h 1582745"/>
              <a:gd name="connsiteX61" fmla="*/ 1161288 w 1261872"/>
              <a:gd name="connsiteY61" fmla="*/ 1418153 h 1582745"/>
              <a:gd name="connsiteX0" fmla="*/ 1161288 w 1261872"/>
              <a:gd name="connsiteY0" fmla="*/ 1413342 h 1577934"/>
              <a:gd name="connsiteX1" fmla="*/ 1170432 w 1261872"/>
              <a:gd name="connsiteY1" fmla="*/ 1239606 h 1577934"/>
              <a:gd name="connsiteX2" fmla="*/ 1234440 w 1261872"/>
              <a:gd name="connsiteY2" fmla="*/ 1157310 h 1577934"/>
              <a:gd name="connsiteX3" fmla="*/ 1261872 w 1261872"/>
              <a:gd name="connsiteY3" fmla="*/ 1102446 h 1577934"/>
              <a:gd name="connsiteX4" fmla="*/ 1234440 w 1261872"/>
              <a:gd name="connsiteY4" fmla="*/ 1047582 h 1577934"/>
              <a:gd name="connsiteX5" fmla="*/ 1179576 w 1261872"/>
              <a:gd name="connsiteY5" fmla="*/ 1020150 h 1577934"/>
              <a:gd name="connsiteX6" fmla="*/ 1152144 w 1261872"/>
              <a:gd name="connsiteY6" fmla="*/ 1001862 h 1577934"/>
              <a:gd name="connsiteX7" fmla="*/ 1106424 w 1261872"/>
              <a:gd name="connsiteY7" fmla="*/ 956142 h 1577934"/>
              <a:gd name="connsiteX8" fmla="*/ 1060704 w 1261872"/>
              <a:gd name="connsiteY8" fmla="*/ 910422 h 1577934"/>
              <a:gd name="connsiteX9" fmla="*/ 1051560 w 1261872"/>
              <a:gd name="connsiteY9" fmla="*/ 882990 h 1577934"/>
              <a:gd name="connsiteX10" fmla="*/ 1033272 w 1261872"/>
              <a:gd name="connsiteY10" fmla="*/ 855558 h 1577934"/>
              <a:gd name="connsiteX11" fmla="*/ 1060704 w 1261872"/>
              <a:gd name="connsiteY11" fmla="*/ 837270 h 1577934"/>
              <a:gd name="connsiteX12" fmla="*/ 1170432 w 1261872"/>
              <a:gd name="connsiteY12" fmla="*/ 818982 h 1577934"/>
              <a:gd name="connsiteX13" fmla="*/ 1197864 w 1261872"/>
              <a:gd name="connsiteY13" fmla="*/ 809838 h 1577934"/>
              <a:gd name="connsiteX14" fmla="*/ 1234440 w 1261872"/>
              <a:gd name="connsiteY14" fmla="*/ 727542 h 1577934"/>
              <a:gd name="connsiteX15" fmla="*/ 1243584 w 1261872"/>
              <a:gd name="connsiteY15" fmla="*/ 700110 h 1577934"/>
              <a:gd name="connsiteX16" fmla="*/ 1234440 w 1261872"/>
              <a:gd name="connsiteY16" fmla="*/ 517230 h 1577934"/>
              <a:gd name="connsiteX17" fmla="*/ 1207008 w 1261872"/>
              <a:gd name="connsiteY17" fmla="*/ 526374 h 1577934"/>
              <a:gd name="connsiteX18" fmla="*/ 1064514 w 1261872"/>
              <a:gd name="connsiteY18" fmla="*/ 435442 h 1577934"/>
              <a:gd name="connsiteX19" fmla="*/ 533908 w 1261872"/>
              <a:gd name="connsiteY19" fmla="*/ 36535 h 1577934"/>
              <a:gd name="connsiteX20" fmla="*/ 496824 w 1261872"/>
              <a:gd name="connsiteY20" fmla="*/ 14564 h 1577934"/>
              <a:gd name="connsiteX21" fmla="*/ 320040 w 1261872"/>
              <a:gd name="connsiteY21" fmla="*/ 5166 h 1577934"/>
              <a:gd name="connsiteX22" fmla="*/ 256032 w 1261872"/>
              <a:gd name="connsiteY22" fmla="*/ 14310 h 1577934"/>
              <a:gd name="connsiteX23" fmla="*/ 231013 w 1261872"/>
              <a:gd name="connsiteY23" fmla="*/ 38186 h 1577934"/>
              <a:gd name="connsiteX24" fmla="*/ 215519 w 1261872"/>
              <a:gd name="connsiteY24" fmla="*/ 62443 h 1577934"/>
              <a:gd name="connsiteX25" fmla="*/ 172212 w 1261872"/>
              <a:gd name="connsiteY25" fmla="*/ 93050 h 1577934"/>
              <a:gd name="connsiteX26" fmla="*/ 154686 w 1261872"/>
              <a:gd name="connsiteY26" fmla="*/ 157439 h 1577934"/>
              <a:gd name="connsiteX27" fmla="*/ 155448 w 1261872"/>
              <a:gd name="connsiteY27" fmla="*/ 188046 h 1577934"/>
              <a:gd name="connsiteX28" fmla="*/ 137160 w 1261872"/>
              <a:gd name="connsiteY28" fmla="*/ 215478 h 1577934"/>
              <a:gd name="connsiteX29" fmla="*/ 118872 w 1261872"/>
              <a:gd name="connsiteY29" fmla="*/ 242910 h 1577934"/>
              <a:gd name="connsiteX30" fmla="*/ 64008 w 1261872"/>
              <a:gd name="connsiteY30" fmla="*/ 270342 h 1577934"/>
              <a:gd name="connsiteX31" fmla="*/ 45720 w 1261872"/>
              <a:gd name="connsiteY31" fmla="*/ 370926 h 1577934"/>
              <a:gd name="connsiteX32" fmla="*/ 27432 w 1261872"/>
              <a:gd name="connsiteY32" fmla="*/ 425790 h 1577934"/>
              <a:gd name="connsiteX33" fmla="*/ 45720 w 1261872"/>
              <a:gd name="connsiteY33" fmla="*/ 480654 h 1577934"/>
              <a:gd name="connsiteX34" fmla="*/ 64008 w 1261872"/>
              <a:gd name="connsiteY34" fmla="*/ 608670 h 1577934"/>
              <a:gd name="connsiteX35" fmla="*/ 36576 w 1261872"/>
              <a:gd name="connsiteY35" fmla="*/ 809838 h 1577934"/>
              <a:gd name="connsiteX36" fmla="*/ 18288 w 1261872"/>
              <a:gd name="connsiteY36" fmla="*/ 837270 h 1577934"/>
              <a:gd name="connsiteX37" fmla="*/ 0 w 1261872"/>
              <a:gd name="connsiteY37" fmla="*/ 892134 h 1577934"/>
              <a:gd name="connsiteX38" fmla="*/ 9144 w 1261872"/>
              <a:gd name="connsiteY38" fmla="*/ 919566 h 1577934"/>
              <a:gd name="connsiteX39" fmla="*/ 27432 w 1261872"/>
              <a:gd name="connsiteY39" fmla="*/ 946998 h 1577934"/>
              <a:gd name="connsiteX40" fmla="*/ 18288 w 1261872"/>
              <a:gd name="connsiteY40" fmla="*/ 1001862 h 1577934"/>
              <a:gd name="connsiteX41" fmla="*/ 45720 w 1261872"/>
              <a:gd name="connsiteY41" fmla="*/ 1093302 h 1577934"/>
              <a:gd name="connsiteX42" fmla="*/ 100584 w 1261872"/>
              <a:gd name="connsiteY42" fmla="*/ 1111590 h 1577934"/>
              <a:gd name="connsiteX43" fmla="*/ 155448 w 1261872"/>
              <a:gd name="connsiteY43" fmla="*/ 1148166 h 1577934"/>
              <a:gd name="connsiteX44" fmla="*/ 173736 w 1261872"/>
              <a:gd name="connsiteY44" fmla="*/ 1175598 h 1577934"/>
              <a:gd name="connsiteX45" fmla="*/ 228600 w 1261872"/>
              <a:gd name="connsiteY45" fmla="*/ 1212174 h 1577934"/>
              <a:gd name="connsiteX46" fmla="*/ 246888 w 1261872"/>
              <a:gd name="connsiteY46" fmla="*/ 1285326 h 1577934"/>
              <a:gd name="connsiteX47" fmla="*/ 265176 w 1261872"/>
              <a:gd name="connsiteY47" fmla="*/ 1340190 h 1577934"/>
              <a:gd name="connsiteX48" fmla="*/ 283464 w 1261872"/>
              <a:gd name="connsiteY48" fmla="*/ 1413342 h 1577934"/>
              <a:gd name="connsiteX49" fmla="*/ 338328 w 1261872"/>
              <a:gd name="connsiteY49" fmla="*/ 1440774 h 1577934"/>
              <a:gd name="connsiteX50" fmla="*/ 393192 w 1261872"/>
              <a:gd name="connsiteY50" fmla="*/ 1422486 h 1577934"/>
              <a:gd name="connsiteX51" fmla="*/ 457200 w 1261872"/>
              <a:gd name="connsiteY51" fmla="*/ 1404198 h 1577934"/>
              <a:gd name="connsiteX52" fmla="*/ 594360 w 1261872"/>
              <a:gd name="connsiteY52" fmla="*/ 1413342 h 1577934"/>
              <a:gd name="connsiteX53" fmla="*/ 649224 w 1261872"/>
              <a:gd name="connsiteY53" fmla="*/ 1440774 h 1577934"/>
              <a:gd name="connsiteX54" fmla="*/ 740664 w 1261872"/>
              <a:gd name="connsiteY54" fmla="*/ 1468206 h 1577934"/>
              <a:gd name="connsiteX55" fmla="*/ 841248 w 1261872"/>
              <a:gd name="connsiteY55" fmla="*/ 1513926 h 1577934"/>
              <a:gd name="connsiteX56" fmla="*/ 896112 w 1261872"/>
              <a:gd name="connsiteY56" fmla="*/ 1559646 h 1577934"/>
              <a:gd name="connsiteX57" fmla="*/ 923544 w 1261872"/>
              <a:gd name="connsiteY57" fmla="*/ 1577934 h 1577934"/>
              <a:gd name="connsiteX58" fmla="*/ 950976 w 1261872"/>
              <a:gd name="connsiteY58" fmla="*/ 1513926 h 1577934"/>
              <a:gd name="connsiteX59" fmla="*/ 1014984 w 1261872"/>
              <a:gd name="connsiteY59" fmla="*/ 1440774 h 1577934"/>
              <a:gd name="connsiteX60" fmla="*/ 1060704 w 1261872"/>
              <a:gd name="connsiteY60" fmla="*/ 1431630 h 1577934"/>
              <a:gd name="connsiteX61" fmla="*/ 1115568 w 1261872"/>
              <a:gd name="connsiteY61" fmla="*/ 1422486 h 1577934"/>
              <a:gd name="connsiteX62" fmla="*/ 1161288 w 1261872"/>
              <a:gd name="connsiteY62" fmla="*/ 1413342 h 1577934"/>
              <a:gd name="connsiteX0" fmla="*/ 1161288 w 1261872"/>
              <a:gd name="connsiteY0" fmla="*/ 1423514 h 1588106"/>
              <a:gd name="connsiteX1" fmla="*/ 1170432 w 1261872"/>
              <a:gd name="connsiteY1" fmla="*/ 1249778 h 1588106"/>
              <a:gd name="connsiteX2" fmla="*/ 1234440 w 1261872"/>
              <a:gd name="connsiteY2" fmla="*/ 1167482 h 1588106"/>
              <a:gd name="connsiteX3" fmla="*/ 1261872 w 1261872"/>
              <a:gd name="connsiteY3" fmla="*/ 1112618 h 1588106"/>
              <a:gd name="connsiteX4" fmla="*/ 1234440 w 1261872"/>
              <a:gd name="connsiteY4" fmla="*/ 1057754 h 1588106"/>
              <a:gd name="connsiteX5" fmla="*/ 1179576 w 1261872"/>
              <a:gd name="connsiteY5" fmla="*/ 1030322 h 1588106"/>
              <a:gd name="connsiteX6" fmla="*/ 1152144 w 1261872"/>
              <a:gd name="connsiteY6" fmla="*/ 1012034 h 1588106"/>
              <a:gd name="connsiteX7" fmla="*/ 1106424 w 1261872"/>
              <a:gd name="connsiteY7" fmla="*/ 966314 h 1588106"/>
              <a:gd name="connsiteX8" fmla="*/ 1060704 w 1261872"/>
              <a:gd name="connsiteY8" fmla="*/ 920594 h 1588106"/>
              <a:gd name="connsiteX9" fmla="*/ 1051560 w 1261872"/>
              <a:gd name="connsiteY9" fmla="*/ 893162 h 1588106"/>
              <a:gd name="connsiteX10" fmla="*/ 1033272 w 1261872"/>
              <a:gd name="connsiteY10" fmla="*/ 865730 h 1588106"/>
              <a:gd name="connsiteX11" fmla="*/ 1060704 w 1261872"/>
              <a:gd name="connsiteY11" fmla="*/ 847442 h 1588106"/>
              <a:gd name="connsiteX12" fmla="*/ 1170432 w 1261872"/>
              <a:gd name="connsiteY12" fmla="*/ 829154 h 1588106"/>
              <a:gd name="connsiteX13" fmla="*/ 1197864 w 1261872"/>
              <a:gd name="connsiteY13" fmla="*/ 820010 h 1588106"/>
              <a:gd name="connsiteX14" fmla="*/ 1234440 w 1261872"/>
              <a:gd name="connsiteY14" fmla="*/ 737714 h 1588106"/>
              <a:gd name="connsiteX15" fmla="*/ 1243584 w 1261872"/>
              <a:gd name="connsiteY15" fmla="*/ 710282 h 1588106"/>
              <a:gd name="connsiteX16" fmla="*/ 1234440 w 1261872"/>
              <a:gd name="connsiteY16" fmla="*/ 527402 h 1588106"/>
              <a:gd name="connsiteX17" fmla="*/ 1207008 w 1261872"/>
              <a:gd name="connsiteY17" fmla="*/ 536546 h 1588106"/>
              <a:gd name="connsiteX18" fmla="*/ 1064514 w 1261872"/>
              <a:gd name="connsiteY18" fmla="*/ 445614 h 1588106"/>
              <a:gd name="connsiteX19" fmla="*/ 533908 w 1261872"/>
              <a:gd name="connsiteY19" fmla="*/ 46707 h 1588106"/>
              <a:gd name="connsiteX20" fmla="*/ 503174 w 1261872"/>
              <a:gd name="connsiteY20" fmla="*/ 2511 h 1588106"/>
              <a:gd name="connsiteX21" fmla="*/ 320040 w 1261872"/>
              <a:gd name="connsiteY21" fmla="*/ 15338 h 1588106"/>
              <a:gd name="connsiteX22" fmla="*/ 256032 w 1261872"/>
              <a:gd name="connsiteY22" fmla="*/ 24482 h 1588106"/>
              <a:gd name="connsiteX23" fmla="*/ 231013 w 1261872"/>
              <a:gd name="connsiteY23" fmla="*/ 48358 h 1588106"/>
              <a:gd name="connsiteX24" fmla="*/ 215519 w 1261872"/>
              <a:gd name="connsiteY24" fmla="*/ 72615 h 1588106"/>
              <a:gd name="connsiteX25" fmla="*/ 172212 w 1261872"/>
              <a:gd name="connsiteY25" fmla="*/ 103222 h 1588106"/>
              <a:gd name="connsiteX26" fmla="*/ 154686 w 1261872"/>
              <a:gd name="connsiteY26" fmla="*/ 167611 h 1588106"/>
              <a:gd name="connsiteX27" fmla="*/ 155448 w 1261872"/>
              <a:gd name="connsiteY27" fmla="*/ 198218 h 1588106"/>
              <a:gd name="connsiteX28" fmla="*/ 137160 w 1261872"/>
              <a:gd name="connsiteY28" fmla="*/ 225650 h 1588106"/>
              <a:gd name="connsiteX29" fmla="*/ 118872 w 1261872"/>
              <a:gd name="connsiteY29" fmla="*/ 253082 h 1588106"/>
              <a:gd name="connsiteX30" fmla="*/ 64008 w 1261872"/>
              <a:gd name="connsiteY30" fmla="*/ 280514 h 1588106"/>
              <a:gd name="connsiteX31" fmla="*/ 45720 w 1261872"/>
              <a:gd name="connsiteY31" fmla="*/ 381098 h 1588106"/>
              <a:gd name="connsiteX32" fmla="*/ 27432 w 1261872"/>
              <a:gd name="connsiteY32" fmla="*/ 435962 h 1588106"/>
              <a:gd name="connsiteX33" fmla="*/ 45720 w 1261872"/>
              <a:gd name="connsiteY33" fmla="*/ 490826 h 1588106"/>
              <a:gd name="connsiteX34" fmla="*/ 64008 w 1261872"/>
              <a:gd name="connsiteY34" fmla="*/ 618842 h 1588106"/>
              <a:gd name="connsiteX35" fmla="*/ 36576 w 1261872"/>
              <a:gd name="connsiteY35" fmla="*/ 820010 h 1588106"/>
              <a:gd name="connsiteX36" fmla="*/ 18288 w 1261872"/>
              <a:gd name="connsiteY36" fmla="*/ 847442 h 1588106"/>
              <a:gd name="connsiteX37" fmla="*/ 0 w 1261872"/>
              <a:gd name="connsiteY37" fmla="*/ 902306 h 1588106"/>
              <a:gd name="connsiteX38" fmla="*/ 9144 w 1261872"/>
              <a:gd name="connsiteY38" fmla="*/ 929738 h 1588106"/>
              <a:gd name="connsiteX39" fmla="*/ 27432 w 1261872"/>
              <a:gd name="connsiteY39" fmla="*/ 957170 h 1588106"/>
              <a:gd name="connsiteX40" fmla="*/ 18288 w 1261872"/>
              <a:gd name="connsiteY40" fmla="*/ 1012034 h 1588106"/>
              <a:gd name="connsiteX41" fmla="*/ 45720 w 1261872"/>
              <a:gd name="connsiteY41" fmla="*/ 1103474 h 1588106"/>
              <a:gd name="connsiteX42" fmla="*/ 100584 w 1261872"/>
              <a:gd name="connsiteY42" fmla="*/ 1121762 h 1588106"/>
              <a:gd name="connsiteX43" fmla="*/ 155448 w 1261872"/>
              <a:gd name="connsiteY43" fmla="*/ 1158338 h 1588106"/>
              <a:gd name="connsiteX44" fmla="*/ 173736 w 1261872"/>
              <a:gd name="connsiteY44" fmla="*/ 1185770 h 1588106"/>
              <a:gd name="connsiteX45" fmla="*/ 228600 w 1261872"/>
              <a:gd name="connsiteY45" fmla="*/ 1222346 h 1588106"/>
              <a:gd name="connsiteX46" fmla="*/ 246888 w 1261872"/>
              <a:gd name="connsiteY46" fmla="*/ 1295498 h 1588106"/>
              <a:gd name="connsiteX47" fmla="*/ 265176 w 1261872"/>
              <a:gd name="connsiteY47" fmla="*/ 1350362 h 1588106"/>
              <a:gd name="connsiteX48" fmla="*/ 283464 w 1261872"/>
              <a:gd name="connsiteY48" fmla="*/ 1423514 h 1588106"/>
              <a:gd name="connsiteX49" fmla="*/ 338328 w 1261872"/>
              <a:gd name="connsiteY49" fmla="*/ 1450946 h 1588106"/>
              <a:gd name="connsiteX50" fmla="*/ 393192 w 1261872"/>
              <a:gd name="connsiteY50" fmla="*/ 1432658 h 1588106"/>
              <a:gd name="connsiteX51" fmla="*/ 457200 w 1261872"/>
              <a:gd name="connsiteY51" fmla="*/ 1414370 h 1588106"/>
              <a:gd name="connsiteX52" fmla="*/ 594360 w 1261872"/>
              <a:gd name="connsiteY52" fmla="*/ 1423514 h 1588106"/>
              <a:gd name="connsiteX53" fmla="*/ 649224 w 1261872"/>
              <a:gd name="connsiteY53" fmla="*/ 1450946 h 1588106"/>
              <a:gd name="connsiteX54" fmla="*/ 740664 w 1261872"/>
              <a:gd name="connsiteY54" fmla="*/ 1478378 h 1588106"/>
              <a:gd name="connsiteX55" fmla="*/ 841248 w 1261872"/>
              <a:gd name="connsiteY55" fmla="*/ 1524098 h 1588106"/>
              <a:gd name="connsiteX56" fmla="*/ 896112 w 1261872"/>
              <a:gd name="connsiteY56" fmla="*/ 1569818 h 1588106"/>
              <a:gd name="connsiteX57" fmla="*/ 923544 w 1261872"/>
              <a:gd name="connsiteY57" fmla="*/ 1588106 h 1588106"/>
              <a:gd name="connsiteX58" fmla="*/ 950976 w 1261872"/>
              <a:gd name="connsiteY58" fmla="*/ 1524098 h 1588106"/>
              <a:gd name="connsiteX59" fmla="*/ 1014984 w 1261872"/>
              <a:gd name="connsiteY59" fmla="*/ 1450946 h 1588106"/>
              <a:gd name="connsiteX60" fmla="*/ 1060704 w 1261872"/>
              <a:gd name="connsiteY60" fmla="*/ 1441802 h 1588106"/>
              <a:gd name="connsiteX61" fmla="*/ 1115568 w 1261872"/>
              <a:gd name="connsiteY61" fmla="*/ 1432658 h 1588106"/>
              <a:gd name="connsiteX62" fmla="*/ 1161288 w 1261872"/>
              <a:gd name="connsiteY62" fmla="*/ 1423514 h 1588106"/>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2511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55448 w 1261872"/>
              <a:gd name="connsiteY26" fmla="*/ 198849 h 1588737"/>
              <a:gd name="connsiteX27" fmla="*/ 137160 w 1261872"/>
              <a:gd name="connsiteY27" fmla="*/ 226281 h 1588737"/>
              <a:gd name="connsiteX28" fmla="*/ 118872 w 1261872"/>
              <a:gd name="connsiteY28" fmla="*/ 25371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55448 w 1261872"/>
              <a:gd name="connsiteY26" fmla="*/ 198849 h 1588737"/>
              <a:gd name="connsiteX27" fmla="*/ 137160 w 1261872"/>
              <a:gd name="connsiteY27" fmla="*/ 226281 h 1588737"/>
              <a:gd name="connsiteX28" fmla="*/ 118872 w 1261872"/>
              <a:gd name="connsiteY28" fmla="*/ 25371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55448 w 1261872"/>
              <a:gd name="connsiteY26" fmla="*/ 198849 h 1588737"/>
              <a:gd name="connsiteX27" fmla="*/ 137160 w 1261872"/>
              <a:gd name="connsiteY27" fmla="*/ 226281 h 1588737"/>
              <a:gd name="connsiteX28" fmla="*/ 118872 w 1261872"/>
              <a:gd name="connsiteY28" fmla="*/ 25371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55448 w 1261872"/>
              <a:gd name="connsiteY26" fmla="*/ 198849 h 1588737"/>
              <a:gd name="connsiteX27" fmla="*/ 137160 w 1261872"/>
              <a:gd name="connsiteY27" fmla="*/ 226281 h 1588737"/>
              <a:gd name="connsiteX28" fmla="*/ 106172 w 1261872"/>
              <a:gd name="connsiteY28" fmla="*/ 24736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45923 w 1261872"/>
              <a:gd name="connsiteY26" fmla="*/ 195674 h 1588737"/>
              <a:gd name="connsiteX27" fmla="*/ 137160 w 1261872"/>
              <a:gd name="connsiteY27" fmla="*/ 226281 h 1588737"/>
              <a:gd name="connsiteX28" fmla="*/ 106172 w 1261872"/>
              <a:gd name="connsiteY28" fmla="*/ 24736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45923 w 1261872"/>
              <a:gd name="connsiteY26" fmla="*/ 195674 h 1588737"/>
              <a:gd name="connsiteX27" fmla="*/ 127635 w 1261872"/>
              <a:gd name="connsiteY27" fmla="*/ 226281 h 1588737"/>
              <a:gd name="connsiteX28" fmla="*/ 106172 w 1261872"/>
              <a:gd name="connsiteY28" fmla="*/ 247363 h 1588737"/>
              <a:gd name="connsiteX29" fmla="*/ 64008 w 1261872"/>
              <a:gd name="connsiteY29" fmla="*/ 281145 h 1588737"/>
              <a:gd name="connsiteX30" fmla="*/ 45720 w 1261872"/>
              <a:gd name="connsiteY30" fmla="*/ 38172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45923 w 1261872"/>
              <a:gd name="connsiteY26" fmla="*/ 195674 h 1588737"/>
              <a:gd name="connsiteX27" fmla="*/ 127635 w 1261872"/>
              <a:gd name="connsiteY27" fmla="*/ 226281 h 1588737"/>
              <a:gd name="connsiteX28" fmla="*/ 106172 w 1261872"/>
              <a:gd name="connsiteY28" fmla="*/ 247363 h 1588737"/>
              <a:gd name="connsiteX29" fmla="*/ 64008 w 1261872"/>
              <a:gd name="connsiteY29" fmla="*/ 281145 h 1588737"/>
              <a:gd name="connsiteX30" fmla="*/ 33020 w 1261872"/>
              <a:gd name="connsiteY30" fmla="*/ 388079 h 1588737"/>
              <a:gd name="connsiteX31" fmla="*/ 27432 w 1261872"/>
              <a:gd name="connsiteY31" fmla="*/ 436593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61288 w 1261872"/>
              <a:gd name="connsiteY0" fmla="*/ 1424145 h 1588737"/>
              <a:gd name="connsiteX1" fmla="*/ 1170432 w 1261872"/>
              <a:gd name="connsiteY1" fmla="*/ 1250409 h 1588737"/>
              <a:gd name="connsiteX2" fmla="*/ 1234440 w 1261872"/>
              <a:gd name="connsiteY2" fmla="*/ 1168113 h 1588737"/>
              <a:gd name="connsiteX3" fmla="*/ 1261872 w 1261872"/>
              <a:gd name="connsiteY3" fmla="*/ 1113249 h 1588737"/>
              <a:gd name="connsiteX4" fmla="*/ 1234440 w 1261872"/>
              <a:gd name="connsiteY4" fmla="*/ 1058385 h 1588737"/>
              <a:gd name="connsiteX5" fmla="*/ 1179576 w 1261872"/>
              <a:gd name="connsiteY5" fmla="*/ 1030953 h 1588737"/>
              <a:gd name="connsiteX6" fmla="*/ 1152144 w 1261872"/>
              <a:gd name="connsiteY6" fmla="*/ 1012665 h 1588737"/>
              <a:gd name="connsiteX7" fmla="*/ 1106424 w 1261872"/>
              <a:gd name="connsiteY7" fmla="*/ 966945 h 1588737"/>
              <a:gd name="connsiteX8" fmla="*/ 1060704 w 1261872"/>
              <a:gd name="connsiteY8" fmla="*/ 921225 h 1588737"/>
              <a:gd name="connsiteX9" fmla="*/ 1051560 w 1261872"/>
              <a:gd name="connsiteY9" fmla="*/ 893793 h 1588737"/>
              <a:gd name="connsiteX10" fmla="*/ 1033272 w 1261872"/>
              <a:gd name="connsiteY10" fmla="*/ 866361 h 1588737"/>
              <a:gd name="connsiteX11" fmla="*/ 1060704 w 1261872"/>
              <a:gd name="connsiteY11" fmla="*/ 848073 h 1588737"/>
              <a:gd name="connsiteX12" fmla="*/ 1170432 w 1261872"/>
              <a:gd name="connsiteY12" fmla="*/ 829785 h 1588737"/>
              <a:gd name="connsiteX13" fmla="*/ 1197864 w 1261872"/>
              <a:gd name="connsiteY13" fmla="*/ 820641 h 1588737"/>
              <a:gd name="connsiteX14" fmla="*/ 1234440 w 1261872"/>
              <a:gd name="connsiteY14" fmla="*/ 738345 h 1588737"/>
              <a:gd name="connsiteX15" fmla="*/ 1243584 w 1261872"/>
              <a:gd name="connsiteY15" fmla="*/ 710913 h 1588737"/>
              <a:gd name="connsiteX16" fmla="*/ 1234440 w 1261872"/>
              <a:gd name="connsiteY16" fmla="*/ 528033 h 1588737"/>
              <a:gd name="connsiteX17" fmla="*/ 1207008 w 1261872"/>
              <a:gd name="connsiteY17" fmla="*/ 537177 h 1588737"/>
              <a:gd name="connsiteX18" fmla="*/ 1064514 w 1261872"/>
              <a:gd name="connsiteY18" fmla="*/ 446245 h 1588737"/>
              <a:gd name="connsiteX19" fmla="*/ 533908 w 1261872"/>
              <a:gd name="connsiteY19" fmla="*/ 47338 h 1588737"/>
              <a:gd name="connsiteX20" fmla="*/ 503174 w 1261872"/>
              <a:gd name="connsiteY20" fmla="*/ 3142 h 1588737"/>
              <a:gd name="connsiteX21" fmla="*/ 256032 w 1261872"/>
              <a:gd name="connsiteY21" fmla="*/ 6063 h 1588737"/>
              <a:gd name="connsiteX22" fmla="*/ 231013 w 1261872"/>
              <a:gd name="connsiteY22" fmla="*/ 48989 h 1588737"/>
              <a:gd name="connsiteX23" fmla="*/ 215519 w 1261872"/>
              <a:gd name="connsiteY23" fmla="*/ 73246 h 1588737"/>
              <a:gd name="connsiteX24" fmla="*/ 172212 w 1261872"/>
              <a:gd name="connsiteY24" fmla="*/ 103853 h 1588737"/>
              <a:gd name="connsiteX25" fmla="*/ 154686 w 1261872"/>
              <a:gd name="connsiteY25" fmla="*/ 168242 h 1588737"/>
              <a:gd name="connsiteX26" fmla="*/ 145923 w 1261872"/>
              <a:gd name="connsiteY26" fmla="*/ 195674 h 1588737"/>
              <a:gd name="connsiteX27" fmla="*/ 127635 w 1261872"/>
              <a:gd name="connsiteY27" fmla="*/ 226281 h 1588737"/>
              <a:gd name="connsiteX28" fmla="*/ 106172 w 1261872"/>
              <a:gd name="connsiteY28" fmla="*/ 247363 h 1588737"/>
              <a:gd name="connsiteX29" fmla="*/ 64008 w 1261872"/>
              <a:gd name="connsiteY29" fmla="*/ 281145 h 1588737"/>
              <a:gd name="connsiteX30" fmla="*/ 33020 w 1261872"/>
              <a:gd name="connsiteY30" fmla="*/ 388079 h 1588737"/>
              <a:gd name="connsiteX31" fmla="*/ 21082 w 1261872"/>
              <a:gd name="connsiteY31" fmla="*/ 439768 h 1588737"/>
              <a:gd name="connsiteX32" fmla="*/ 45720 w 1261872"/>
              <a:gd name="connsiteY32" fmla="*/ 491457 h 1588737"/>
              <a:gd name="connsiteX33" fmla="*/ 64008 w 1261872"/>
              <a:gd name="connsiteY33" fmla="*/ 619473 h 1588737"/>
              <a:gd name="connsiteX34" fmla="*/ 36576 w 1261872"/>
              <a:gd name="connsiteY34" fmla="*/ 820641 h 1588737"/>
              <a:gd name="connsiteX35" fmla="*/ 18288 w 1261872"/>
              <a:gd name="connsiteY35" fmla="*/ 848073 h 1588737"/>
              <a:gd name="connsiteX36" fmla="*/ 0 w 1261872"/>
              <a:gd name="connsiteY36" fmla="*/ 902937 h 1588737"/>
              <a:gd name="connsiteX37" fmla="*/ 9144 w 1261872"/>
              <a:gd name="connsiteY37" fmla="*/ 930369 h 1588737"/>
              <a:gd name="connsiteX38" fmla="*/ 27432 w 1261872"/>
              <a:gd name="connsiteY38" fmla="*/ 957801 h 1588737"/>
              <a:gd name="connsiteX39" fmla="*/ 18288 w 1261872"/>
              <a:gd name="connsiteY39" fmla="*/ 1012665 h 1588737"/>
              <a:gd name="connsiteX40" fmla="*/ 45720 w 1261872"/>
              <a:gd name="connsiteY40" fmla="*/ 1104105 h 1588737"/>
              <a:gd name="connsiteX41" fmla="*/ 100584 w 1261872"/>
              <a:gd name="connsiteY41" fmla="*/ 1122393 h 1588737"/>
              <a:gd name="connsiteX42" fmla="*/ 155448 w 1261872"/>
              <a:gd name="connsiteY42" fmla="*/ 1158969 h 1588737"/>
              <a:gd name="connsiteX43" fmla="*/ 173736 w 1261872"/>
              <a:gd name="connsiteY43" fmla="*/ 1186401 h 1588737"/>
              <a:gd name="connsiteX44" fmla="*/ 228600 w 1261872"/>
              <a:gd name="connsiteY44" fmla="*/ 1222977 h 1588737"/>
              <a:gd name="connsiteX45" fmla="*/ 246888 w 1261872"/>
              <a:gd name="connsiteY45" fmla="*/ 1296129 h 1588737"/>
              <a:gd name="connsiteX46" fmla="*/ 265176 w 1261872"/>
              <a:gd name="connsiteY46" fmla="*/ 1350993 h 1588737"/>
              <a:gd name="connsiteX47" fmla="*/ 283464 w 1261872"/>
              <a:gd name="connsiteY47" fmla="*/ 1424145 h 1588737"/>
              <a:gd name="connsiteX48" fmla="*/ 338328 w 1261872"/>
              <a:gd name="connsiteY48" fmla="*/ 1451577 h 1588737"/>
              <a:gd name="connsiteX49" fmla="*/ 393192 w 1261872"/>
              <a:gd name="connsiteY49" fmla="*/ 1433289 h 1588737"/>
              <a:gd name="connsiteX50" fmla="*/ 457200 w 1261872"/>
              <a:gd name="connsiteY50" fmla="*/ 1415001 h 1588737"/>
              <a:gd name="connsiteX51" fmla="*/ 594360 w 1261872"/>
              <a:gd name="connsiteY51" fmla="*/ 1424145 h 1588737"/>
              <a:gd name="connsiteX52" fmla="*/ 649224 w 1261872"/>
              <a:gd name="connsiteY52" fmla="*/ 1451577 h 1588737"/>
              <a:gd name="connsiteX53" fmla="*/ 740664 w 1261872"/>
              <a:gd name="connsiteY53" fmla="*/ 1479009 h 1588737"/>
              <a:gd name="connsiteX54" fmla="*/ 841248 w 1261872"/>
              <a:gd name="connsiteY54" fmla="*/ 1524729 h 1588737"/>
              <a:gd name="connsiteX55" fmla="*/ 896112 w 1261872"/>
              <a:gd name="connsiteY55" fmla="*/ 1570449 h 1588737"/>
              <a:gd name="connsiteX56" fmla="*/ 923544 w 1261872"/>
              <a:gd name="connsiteY56" fmla="*/ 1588737 h 1588737"/>
              <a:gd name="connsiteX57" fmla="*/ 950976 w 1261872"/>
              <a:gd name="connsiteY57" fmla="*/ 1524729 h 1588737"/>
              <a:gd name="connsiteX58" fmla="*/ 1014984 w 1261872"/>
              <a:gd name="connsiteY58" fmla="*/ 1451577 h 1588737"/>
              <a:gd name="connsiteX59" fmla="*/ 1060704 w 1261872"/>
              <a:gd name="connsiteY59" fmla="*/ 1442433 h 1588737"/>
              <a:gd name="connsiteX60" fmla="*/ 1115568 w 1261872"/>
              <a:gd name="connsiteY60" fmla="*/ 1433289 h 1588737"/>
              <a:gd name="connsiteX61" fmla="*/ 1161288 w 1261872"/>
              <a:gd name="connsiteY61" fmla="*/ 1424145 h 1588737"/>
              <a:gd name="connsiteX0" fmla="*/ 1188816 w 1289400"/>
              <a:gd name="connsiteY0" fmla="*/ 1424145 h 1588737"/>
              <a:gd name="connsiteX1" fmla="*/ 1197960 w 1289400"/>
              <a:gd name="connsiteY1" fmla="*/ 1250409 h 1588737"/>
              <a:gd name="connsiteX2" fmla="*/ 1261968 w 1289400"/>
              <a:gd name="connsiteY2" fmla="*/ 1168113 h 1588737"/>
              <a:gd name="connsiteX3" fmla="*/ 1289400 w 1289400"/>
              <a:gd name="connsiteY3" fmla="*/ 1113249 h 1588737"/>
              <a:gd name="connsiteX4" fmla="*/ 1261968 w 1289400"/>
              <a:gd name="connsiteY4" fmla="*/ 1058385 h 1588737"/>
              <a:gd name="connsiteX5" fmla="*/ 1207104 w 1289400"/>
              <a:gd name="connsiteY5" fmla="*/ 1030953 h 1588737"/>
              <a:gd name="connsiteX6" fmla="*/ 1179672 w 1289400"/>
              <a:gd name="connsiteY6" fmla="*/ 1012665 h 1588737"/>
              <a:gd name="connsiteX7" fmla="*/ 1133952 w 1289400"/>
              <a:gd name="connsiteY7" fmla="*/ 966945 h 1588737"/>
              <a:gd name="connsiteX8" fmla="*/ 1088232 w 1289400"/>
              <a:gd name="connsiteY8" fmla="*/ 921225 h 1588737"/>
              <a:gd name="connsiteX9" fmla="*/ 1079088 w 1289400"/>
              <a:gd name="connsiteY9" fmla="*/ 893793 h 1588737"/>
              <a:gd name="connsiteX10" fmla="*/ 1060800 w 1289400"/>
              <a:gd name="connsiteY10" fmla="*/ 866361 h 1588737"/>
              <a:gd name="connsiteX11" fmla="*/ 1088232 w 1289400"/>
              <a:gd name="connsiteY11" fmla="*/ 848073 h 1588737"/>
              <a:gd name="connsiteX12" fmla="*/ 1197960 w 1289400"/>
              <a:gd name="connsiteY12" fmla="*/ 829785 h 1588737"/>
              <a:gd name="connsiteX13" fmla="*/ 1225392 w 1289400"/>
              <a:gd name="connsiteY13" fmla="*/ 820641 h 1588737"/>
              <a:gd name="connsiteX14" fmla="*/ 1261968 w 1289400"/>
              <a:gd name="connsiteY14" fmla="*/ 738345 h 1588737"/>
              <a:gd name="connsiteX15" fmla="*/ 1271112 w 1289400"/>
              <a:gd name="connsiteY15" fmla="*/ 710913 h 1588737"/>
              <a:gd name="connsiteX16" fmla="*/ 1261968 w 1289400"/>
              <a:gd name="connsiteY16" fmla="*/ 528033 h 1588737"/>
              <a:gd name="connsiteX17" fmla="*/ 1234536 w 1289400"/>
              <a:gd name="connsiteY17" fmla="*/ 537177 h 1588737"/>
              <a:gd name="connsiteX18" fmla="*/ 1092042 w 1289400"/>
              <a:gd name="connsiteY18" fmla="*/ 446245 h 1588737"/>
              <a:gd name="connsiteX19" fmla="*/ 561436 w 1289400"/>
              <a:gd name="connsiteY19" fmla="*/ 47338 h 1588737"/>
              <a:gd name="connsiteX20" fmla="*/ 530702 w 1289400"/>
              <a:gd name="connsiteY20" fmla="*/ 3142 h 1588737"/>
              <a:gd name="connsiteX21" fmla="*/ 283560 w 1289400"/>
              <a:gd name="connsiteY21" fmla="*/ 6063 h 1588737"/>
              <a:gd name="connsiteX22" fmla="*/ 258541 w 1289400"/>
              <a:gd name="connsiteY22" fmla="*/ 48989 h 1588737"/>
              <a:gd name="connsiteX23" fmla="*/ 243047 w 1289400"/>
              <a:gd name="connsiteY23" fmla="*/ 73246 h 1588737"/>
              <a:gd name="connsiteX24" fmla="*/ 199740 w 1289400"/>
              <a:gd name="connsiteY24" fmla="*/ 103853 h 1588737"/>
              <a:gd name="connsiteX25" fmla="*/ 182214 w 1289400"/>
              <a:gd name="connsiteY25" fmla="*/ 168242 h 1588737"/>
              <a:gd name="connsiteX26" fmla="*/ 173451 w 1289400"/>
              <a:gd name="connsiteY26" fmla="*/ 195674 h 1588737"/>
              <a:gd name="connsiteX27" fmla="*/ 155163 w 1289400"/>
              <a:gd name="connsiteY27" fmla="*/ 226281 h 1588737"/>
              <a:gd name="connsiteX28" fmla="*/ 133700 w 1289400"/>
              <a:gd name="connsiteY28" fmla="*/ 247363 h 1588737"/>
              <a:gd name="connsiteX29" fmla="*/ 91536 w 1289400"/>
              <a:gd name="connsiteY29" fmla="*/ 281145 h 1588737"/>
              <a:gd name="connsiteX30" fmla="*/ 60548 w 1289400"/>
              <a:gd name="connsiteY30" fmla="*/ 388079 h 1588737"/>
              <a:gd name="connsiteX31" fmla="*/ 48610 w 1289400"/>
              <a:gd name="connsiteY31" fmla="*/ 439768 h 1588737"/>
              <a:gd name="connsiteX32" fmla="*/ 73248 w 1289400"/>
              <a:gd name="connsiteY32" fmla="*/ 491457 h 1588737"/>
              <a:gd name="connsiteX33" fmla="*/ 91536 w 1289400"/>
              <a:gd name="connsiteY33" fmla="*/ 619473 h 1588737"/>
              <a:gd name="connsiteX34" fmla="*/ 64104 w 1289400"/>
              <a:gd name="connsiteY34" fmla="*/ 820641 h 1588737"/>
              <a:gd name="connsiteX35" fmla="*/ 1366 w 1289400"/>
              <a:gd name="connsiteY35" fmla="*/ 863948 h 1588737"/>
              <a:gd name="connsiteX36" fmla="*/ 27528 w 1289400"/>
              <a:gd name="connsiteY36" fmla="*/ 902937 h 1588737"/>
              <a:gd name="connsiteX37" fmla="*/ 36672 w 1289400"/>
              <a:gd name="connsiteY37" fmla="*/ 930369 h 1588737"/>
              <a:gd name="connsiteX38" fmla="*/ 54960 w 1289400"/>
              <a:gd name="connsiteY38" fmla="*/ 957801 h 1588737"/>
              <a:gd name="connsiteX39" fmla="*/ 45816 w 1289400"/>
              <a:gd name="connsiteY39" fmla="*/ 1012665 h 1588737"/>
              <a:gd name="connsiteX40" fmla="*/ 73248 w 1289400"/>
              <a:gd name="connsiteY40" fmla="*/ 1104105 h 1588737"/>
              <a:gd name="connsiteX41" fmla="*/ 128112 w 1289400"/>
              <a:gd name="connsiteY41" fmla="*/ 1122393 h 1588737"/>
              <a:gd name="connsiteX42" fmla="*/ 182976 w 1289400"/>
              <a:gd name="connsiteY42" fmla="*/ 1158969 h 1588737"/>
              <a:gd name="connsiteX43" fmla="*/ 201264 w 1289400"/>
              <a:gd name="connsiteY43" fmla="*/ 1186401 h 1588737"/>
              <a:gd name="connsiteX44" fmla="*/ 256128 w 1289400"/>
              <a:gd name="connsiteY44" fmla="*/ 1222977 h 1588737"/>
              <a:gd name="connsiteX45" fmla="*/ 274416 w 1289400"/>
              <a:gd name="connsiteY45" fmla="*/ 1296129 h 1588737"/>
              <a:gd name="connsiteX46" fmla="*/ 292704 w 1289400"/>
              <a:gd name="connsiteY46" fmla="*/ 1350993 h 1588737"/>
              <a:gd name="connsiteX47" fmla="*/ 310992 w 1289400"/>
              <a:gd name="connsiteY47" fmla="*/ 1424145 h 1588737"/>
              <a:gd name="connsiteX48" fmla="*/ 365856 w 1289400"/>
              <a:gd name="connsiteY48" fmla="*/ 1451577 h 1588737"/>
              <a:gd name="connsiteX49" fmla="*/ 420720 w 1289400"/>
              <a:gd name="connsiteY49" fmla="*/ 1433289 h 1588737"/>
              <a:gd name="connsiteX50" fmla="*/ 484728 w 1289400"/>
              <a:gd name="connsiteY50" fmla="*/ 1415001 h 1588737"/>
              <a:gd name="connsiteX51" fmla="*/ 621888 w 1289400"/>
              <a:gd name="connsiteY51" fmla="*/ 1424145 h 1588737"/>
              <a:gd name="connsiteX52" fmla="*/ 676752 w 1289400"/>
              <a:gd name="connsiteY52" fmla="*/ 1451577 h 1588737"/>
              <a:gd name="connsiteX53" fmla="*/ 768192 w 1289400"/>
              <a:gd name="connsiteY53" fmla="*/ 1479009 h 1588737"/>
              <a:gd name="connsiteX54" fmla="*/ 868776 w 1289400"/>
              <a:gd name="connsiteY54" fmla="*/ 1524729 h 1588737"/>
              <a:gd name="connsiteX55" fmla="*/ 923640 w 1289400"/>
              <a:gd name="connsiteY55" fmla="*/ 1570449 h 1588737"/>
              <a:gd name="connsiteX56" fmla="*/ 951072 w 1289400"/>
              <a:gd name="connsiteY56" fmla="*/ 1588737 h 1588737"/>
              <a:gd name="connsiteX57" fmla="*/ 978504 w 1289400"/>
              <a:gd name="connsiteY57" fmla="*/ 1524729 h 1588737"/>
              <a:gd name="connsiteX58" fmla="*/ 1042512 w 1289400"/>
              <a:gd name="connsiteY58" fmla="*/ 1451577 h 1588737"/>
              <a:gd name="connsiteX59" fmla="*/ 1088232 w 1289400"/>
              <a:gd name="connsiteY59" fmla="*/ 1442433 h 1588737"/>
              <a:gd name="connsiteX60" fmla="*/ 1143096 w 1289400"/>
              <a:gd name="connsiteY60" fmla="*/ 1433289 h 1588737"/>
              <a:gd name="connsiteX61" fmla="*/ 1188816 w 1289400"/>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24571 w 1288579"/>
              <a:gd name="connsiteY13" fmla="*/ 820641 h 1588737"/>
              <a:gd name="connsiteX14" fmla="*/ 1261147 w 1288579"/>
              <a:gd name="connsiteY14" fmla="*/ 738345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54139 w 1288579"/>
              <a:gd name="connsiteY38" fmla="*/ 957801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55307 w 1288579"/>
              <a:gd name="connsiteY44" fmla="*/ 1222977 h 1588737"/>
              <a:gd name="connsiteX45" fmla="*/ 273595 w 1288579"/>
              <a:gd name="connsiteY45" fmla="*/ 1296129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24571 w 1288579"/>
              <a:gd name="connsiteY13" fmla="*/ 820641 h 1588737"/>
              <a:gd name="connsiteX14" fmla="*/ 1261147 w 1288579"/>
              <a:gd name="connsiteY14" fmla="*/ 738345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55307 w 1288579"/>
              <a:gd name="connsiteY44" fmla="*/ 1222977 h 1588737"/>
              <a:gd name="connsiteX45" fmla="*/ 273595 w 1288579"/>
              <a:gd name="connsiteY45" fmla="*/ 1296129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24571 w 1288579"/>
              <a:gd name="connsiteY13" fmla="*/ 820641 h 1588737"/>
              <a:gd name="connsiteX14" fmla="*/ 1261147 w 1288579"/>
              <a:gd name="connsiteY14" fmla="*/ 738345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73595 w 1288579"/>
              <a:gd name="connsiteY45" fmla="*/ 1296129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24571 w 1288579"/>
              <a:gd name="connsiteY13" fmla="*/ 820641 h 1588737"/>
              <a:gd name="connsiteX14" fmla="*/ 1261147 w 1288579"/>
              <a:gd name="connsiteY14" fmla="*/ 738345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24571 w 1288579"/>
              <a:gd name="connsiteY13" fmla="*/ 820641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365035 w 1288579"/>
              <a:gd name="connsiteY48" fmla="*/ 1451577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520822 w 1288579"/>
              <a:gd name="connsiteY48" fmla="*/ 1566723 h 1588737"/>
              <a:gd name="connsiteX49" fmla="*/ 419899 w 1288579"/>
              <a:gd name="connsiteY49" fmla="*/ 1433289 h 1588737"/>
              <a:gd name="connsiteX50" fmla="*/ 483907 w 1288579"/>
              <a:gd name="connsiteY50" fmla="*/ 1415001 h 1588737"/>
              <a:gd name="connsiteX51" fmla="*/ 621067 w 1288579"/>
              <a:gd name="connsiteY51" fmla="*/ 1424145 h 1588737"/>
              <a:gd name="connsiteX52" fmla="*/ 675931 w 1288579"/>
              <a:gd name="connsiteY52" fmla="*/ 1451577 h 1588737"/>
              <a:gd name="connsiteX53" fmla="*/ 767371 w 1288579"/>
              <a:gd name="connsiteY53" fmla="*/ 1479009 h 1588737"/>
              <a:gd name="connsiteX54" fmla="*/ 867955 w 1288579"/>
              <a:gd name="connsiteY54" fmla="*/ 1524729 h 1588737"/>
              <a:gd name="connsiteX55" fmla="*/ 922819 w 1288579"/>
              <a:gd name="connsiteY55" fmla="*/ 1570449 h 1588737"/>
              <a:gd name="connsiteX56" fmla="*/ 950251 w 1288579"/>
              <a:gd name="connsiteY56" fmla="*/ 1588737 h 1588737"/>
              <a:gd name="connsiteX57" fmla="*/ 977683 w 1288579"/>
              <a:gd name="connsiteY57" fmla="*/ 1524729 h 1588737"/>
              <a:gd name="connsiteX58" fmla="*/ 1041691 w 1288579"/>
              <a:gd name="connsiteY58" fmla="*/ 1451577 h 1588737"/>
              <a:gd name="connsiteX59" fmla="*/ 1087411 w 1288579"/>
              <a:gd name="connsiteY59" fmla="*/ 1442433 h 1588737"/>
              <a:gd name="connsiteX60" fmla="*/ 1142275 w 1288579"/>
              <a:gd name="connsiteY60" fmla="*/ 1433289 h 1588737"/>
              <a:gd name="connsiteX61" fmla="*/ 1187995 w 1288579"/>
              <a:gd name="connsiteY61"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520822 w 1288579"/>
              <a:gd name="connsiteY48" fmla="*/ 1566723 h 1588737"/>
              <a:gd name="connsiteX49" fmla="*/ 483907 w 1288579"/>
              <a:gd name="connsiteY49" fmla="*/ 1415001 h 1588737"/>
              <a:gd name="connsiteX50" fmla="*/ 621067 w 1288579"/>
              <a:gd name="connsiteY50" fmla="*/ 1424145 h 1588737"/>
              <a:gd name="connsiteX51" fmla="*/ 675931 w 1288579"/>
              <a:gd name="connsiteY51" fmla="*/ 1451577 h 1588737"/>
              <a:gd name="connsiteX52" fmla="*/ 767371 w 1288579"/>
              <a:gd name="connsiteY52" fmla="*/ 1479009 h 1588737"/>
              <a:gd name="connsiteX53" fmla="*/ 867955 w 1288579"/>
              <a:gd name="connsiteY53" fmla="*/ 1524729 h 1588737"/>
              <a:gd name="connsiteX54" fmla="*/ 922819 w 1288579"/>
              <a:gd name="connsiteY54" fmla="*/ 1570449 h 1588737"/>
              <a:gd name="connsiteX55" fmla="*/ 950251 w 1288579"/>
              <a:gd name="connsiteY55" fmla="*/ 1588737 h 1588737"/>
              <a:gd name="connsiteX56" fmla="*/ 977683 w 1288579"/>
              <a:gd name="connsiteY56" fmla="*/ 1524729 h 1588737"/>
              <a:gd name="connsiteX57" fmla="*/ 1041691 w 1288579"/>
              <a:gd name="connsiteY57" fmla="*/ 1451577 h 1588737"/>
              <a:gd name="connsiteX58" fmla="*/ 1087411 w 1288579"/>
              <a:gd name="connsiteY58" fmla="*/ 1442433 h 1588737"/>
              <a:gd name="connsiteX59" fmla="*/ 1142275 w 1288579"/>
              <a:gd name="connsiteY59" fmla="*/ 1433289 h 1588737"/>
              <a:gd name="connsiteX60" fmla="*/ 1187995 w 1288579"/>
              <a:gd name="connsiteY60"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520822 w 1288579"/>
              <a:gd name="connsiteY48" fmla="*/ 1566723 h 1588737"/>
              <a:gd name="connsiteX49" fmla="*/ 621067 w 1288579"/>
              <a:gd name="connsiteY49" fmla="*/ 1424145 h 1588737"/>
              <a:gd name="connsiteX50" fmla="*/ 675931 w 1288579"/>
              <a:gd name="connsiteY50" fmla="*/ 1451577 h 1588737"/>
              <a:gd name="connsiteX51" fmla="*/ 767371 w 1288579"/>
              <a:gd name="connsiteY51" fmla="*/ 1479009 h 1588737"/>
              <a:gd name="connsiteX52" fmla="*/ 867955 w 1288579"/>
              <a:gd name="connsiteY52" fmla="*/ 1524729 h 1588737"/>
              <a:gd name="connsiteX53" fmla="*/ 922819 w 1288579"/>
              <a:gd name="connsiteY53" fmla="*/ 1570449 h 1588737"/>
              <a:gd name="connsiteX54" fmla="*/ 950251 w 1288579"/>
              <a:gd name="connsiteY54" fmla="*/ 1588737 h 1588737"/>
              <a:gd name="connsiteX55" fmla="*/ 977683 w 1288579"/>
              <a:gd name="connsiteY55" fmla="*/ 1524729 h 1588737"/>
              <a:gd name="connsiteX56" fmla="*/ 1041691 w 1288579"/>
              <a:gd name="connsiteY56" fmla="*/ 1451577 h 1588737"/>
              <a:gd name="connsiteX57" fmla="*/ 1087411 w 1288579"/>
              <a:gd name="connsiteY57" fmla="*/ 1442433 h 1588737"/>
              <a:gd name="connsiteX58" fmla="*/ 1142275 w 1288579"/>
              <a:gd name="connsiteY58" fmla="*/ 1433289 h 1588737"/>
              <a:gd name="connsiteX59" fmla="*/ 1187995 w 1288579"/>
              <a:gd name="connsiteY59"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520822 w 1288579"/>
              <a:gd name="connsiteY48" fmla="*/ 1566723 h 1588737"/>
              <a:gd name="connsiteX49" fmla="*/ 675931 w 1288579"/>
              <a:gd name="connsiteY49" fmla="*/ 1451577 h 1588737"/>
              <a:gd name="connsiteX50" fmla="*/ 767371 w 1288579"/>
              <a:gd name="connsiteY50" fmla="*/ 1479009 h 1588737"/>
              <a:gd name="connsiteX51" fmla="*/ 867955 w 1288579"/>
              <a:gd name="connsiteY51" fmla="*/ 1524729 h 1588737"/>
              <a:gd name="connsiteX52" fmla="*/ 922819 w 1288579"/>
              <a:gd name="connsiteY52" fmla="*/ 1570449 h 1588737"/>
              <a:gd name="connsiteX53" fmla="*/ 950251 w 1288579"/>
              <a:gd name="connsiteY53" fmla="*/ 1588737 h 1588737"/>
              <a:gd name="connsiteX54" fmla="*/ 977683 w 1288579"/>
              <a:gd name="connsiteY54" fmla="*/ 1524729 h 1588737"/>
              <a:gd name="connsiteX55" fmla="*/ 1041691 w 1288579"/>
              <a:gd name="connsiteY55" fmla="*/ 1451577 h 1588737"/>
              <a:gd name="connsiteX56" fmla="*/ 1087411 w 1288579"/>
              <a:gd name="connsiteY56" fmla="*/ 1442433 h 1588737"/>
              <a:gd name="connsiteX57" fmla="*/ 1142275 w 1288579"/>
              <a:gd name="connsiteY57" fmla="*/ 1433289 h 1588737"/>
              <a:gd name="connsiteX58" fmla="*/ 1187995 w 1288579"/>
              <a:gd name="connsiteY58"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10171 w 1288579"/>
              <a:gd name="connsiteY47" fmla="*/ 1424145 h 1588737"/>
              <a:gd name="connsiteX48" fmla="*/ 520822 w 1288579"/>
              <a:gd name="connsiteY48" fmla="*/ 1566723 h 1588737"/>
              <a:gd name="connsiteX49" fmla="*/ 767371 w 1288579"/>
              <a:gd name="connsiteY49" fmla="*/ 1479009 h 1588737"/>
              <a:gd name="connsiteX50" fmla="*/ 867955 w 1288579"/>
              <a:gd name="connsiteY50" fmla="*/ 1524729 h 1588737"/>
              <a:gd name="connsiteX51" fmla="*/ 922819 w 1288579"/>
              <a:gd name="connsiteY51" fmla="*/ 1570449 h 1588737"/>
              <a:gd name="connsiteX52" fmla="*/ 950251 w 1288579"/>
              <a:gd name="connsiteY52" fmla="*/ 1588737 h 1588737"/>
              <a:gd name="connsiteX53" fmla="*/ 977683 w 1288579"/>
              <a:gd name="connsiteY53" fmla="*/ 1524729 h 1588737"/>
              <a:gd name="connsiteX54" fmla="*/ 1041691 w 1288579"/>
              <a:gd name="connsiteY54" fmla="*/ 1451577 h 1588737"/>
              <a:gd name="connsiteX55" fmla="*/ 1087411 w 1288579"/>
              <a:gd name="connsiteY55" fmla="*/ 1442433 h 1588737"/>
              <a:gd name="connsiteX56" fmla="*/ 1142275 w 1288579"/>
              <a:gd name="connsiteY56" fmla="*/ 1433289 h 1588737"/>
              <a:gd name="connsiteX57" fmla="*/ 1187995 w 1288579"/>
              <a:gd name="connsiteY57" fmla="*/ 1424145 h 1588737"/>
              <a:gd name="connsiteX0" fmla="*/ 1187995 w 1288579"/>
              <a:gd name="connsiteY0" fmla="*/ 1424145 h 1588737"/>
              <a:gd name="connsiteX1" fmla="*/ 1197139 w 1288579"/>
              <a:gd name="connsiteY1" fmla="*/ 1250409 h 1588737"/>
              <a:gd name="connsiteX2" fmla="*/ 1261147 w 1288579"/>
              <a:gd name="connsiteY2" fmla="*/ 1168113 h 1588737"/>
              <a:gd name="connsiteX3" fmla="*/ 1288579 w 1288579"/>
              <a:gd name="connsiteY3" fmla="*/ 1113249 h 1588737"/>
              <a:gd name="connsiteX4" fmla="*/ 1261147 w 1288579"/>
              <a:gd name="connsiteY4" fmla="*/ 1058385 h 1588737"/>
              <a:gd name="connsiteX5" fmla="*/ 1206283 w 1288579"/>
              <a:gd name="connsiteY5" fmla="*/ 1030953 h 1588737"/>
              <a:gd name="connsiteX6" fmla="*/ 1178851 w 1288579"/>
              <a:gd name="connsiteY6" fmla="*/ 1012665 h 1588737"/>
              <a:gd name="connsiteX7" fmla="*/ 1133131 w 1288579"/>
              <a:gd name="connsiteY7" fmla="*/ 966945 h 1588737"/>
              <a:gd name="connsiteX8" fmla="*/ 1087411 w 1288579"/>
              <a:gd name="connsiteY8" fmla="*/ 921225 h 1588737"/>
              <a:gd name="connsiteX9" fmla="*/ 1078267 w 1288579"/>
              <a:gd name="connsiteY9" fmla="*/ 893793 h 1588737"/>
              <a:gd name="connsiteX10" fmla="*/ 1059979 w 1288579"/>
              <a:gd name="connsiteY10" fmla="*/ 866361 h 1588737"/>
              <a:gd name="connsiteX11" fmla="*/ 1087411 w 1288579"/>
              <a:gd name="connsiteY11" fmla="*/ 848073 h 1588737"/>
              <a:gd name="connsiteX12" fmla="*/ 1197139 w 1288579"/>
              <a:gd name="connsiteY12" fmla="*/ 829785 h 1588737"/>
              <a:gd name="connsiteX13" fmla="*/ 1237271 w 1288579"/>
              <a:gd name="connsiteY13" fmla="*/ 823816 h 1588737"/>
              <a:gd name="connsiteX14" fmla="*/ 1264322 w 1288579"/>
              <a:gd name="connsiteY14" fmla="*/ 760570 h 1588737"/>
              <a:gd name="connsiteX15" fmla="*/ 1270291 w 1288579"/>
              <a:gd name="connsiteY15" fmla="*/ 710913 h 1588737"/>
              <a:gd name="connsiteX16" fmla="*/ 1261147 w 1288579"/>
              <a:gd name="connsiteY16" fmla="*/ 528033 h 1588737"/>
              <a:gd name="connsiteX17" fmla="*/ 1233715 w 1288579"/>
              <a:gd name="connsiteY17" fmla="*/ 537177 h 1588737"/>
              <a:gd name="connsiteX18" fmla="*/ 1091221 w 1288579"/>
              <a:gd name="connsiteY18" fmla="*/ 446245 h 1588737"/>
              <a:gd name="connsiteX19" fmla="*/ 560615 w 1288579"/>
              <a:gd name="connsiteY19" fmla="*/ 47338 h 1588737"/>
              <a:gd name="connsiteX20" fmla="*/ 529881 w 1288579"/>
              <a:gd name="connsiteY20" fmla="*/ 3142 h 1588737"/>
              <a:gd name="connsiteX21" fmla="*/ 282739 w 1288579"/>
              <a:gd name="connsiteY21" fmla="*/ 6063 h 1588737"/>
              <a:gd name="connsiteX22" fmla="*/ 257720 w 1288579"/>
              <a:gd name="connsiteY22" fmla="*/ 48989 h 1588737"/>
              <a:gd name="connsiteX23" fmla="*/ 242226 w 1288579"/>
              <a:gd name="connsiteY23" fmla="*/ 73246 h 1588737"/>
              <a:gd name="connsiteX24" fmla="*/ 198919 w 1288579"/>
              <a:gd name="connsiteY24" fmla="*/ 103853 h 1588737"/>
              <a:gd name="connsiteX25" fmla="*/ 181393 w 1288579"/>
              <a:gd name="connsiteY25" fmla="*/ 168242 h 1588737"/>
              <a:gd name="connsiteX26" fmla="*/ 172630 w 1288579"/>
              <a:gd name="connsiteY26" fmla="*/ 195674 h 1588737"/>
              <a:gd name="connsiteX27" fmla="*/ 154342 w 1288579"/>
              <a:gd name="connsiteY27" fmla="*/ 226281 h 1588737"/>
              <a:gd name="connsiteX28" fmla="*/ 132879 w 1288579"/>
              <a:gd name="connsiteY28" fmla="*/ 247363 h 1588737"/>
              <a:gd name="connsiteX29" fmla="*/ 90715 w 1288579"/>
              <a:gd name="connsiteY29" fmla="*/ 281145 h 1588737"/>
              <a:gd name="connsiteX30" fmla="*/ 59727 w 1288579"/>
              <a:gd name="connsiteY30" fmla="*/ 388079 h 1588737"/>
              <a:gd name="connsiteX31" fmla="*/ 47789 w 1288579"/>
              <a:gd name="connsiteY31" fmla="*/ 439768 h 1588737"/>
              <a:gd name="connsiteX32" fmla="*/ 72427 w 1288579"/>
              <a:gd name="connsiteY32" fmla="*/ 491457 h 1588737"/>
              <a:gd name="connsiteX33" fmla="*/ 90715 w 1288579"/>
              <a:gd name="connsiteY33" fmla="*/ 619473 h 1588737"/>
              <a:gd name="connsiteX34" fmla="*/ 53758 w 1288579"/>
              <a:gd name="connsiteY34" fmla="*/ 798416 h 1588737"/>
              <a:gd name="connsiteX35" fmla="*/ 545 w 1288579"/>
              <a:gd name="connsiteY35" fmla="*/ 863948 h 1588737"/>
              <a:gd name="connsiteX36" fmla="*/ 26707 w 1288579"/>
              <a:gd name="connsiteY36" fmla="*/ 902937 h 1588737"/>
              <a:gd name="connsiteX37" fmla="*/ 35851 w 1288579"/>
              <a:gd name="connsiteY37" fmla="*/ 930369 h 1588737"/>
              <a:gd name="connsiteX38" fmla="*/ 41439 w 1288579"/>
              <a:gd name="connsiteY38" fmla="*/ 960976 h 1588737"/>
              <a:gd name="connsiteX39" fmla="*/ 44995 w 1288579"/>
              <a:gd name="connsiteY39" fmla="*/ 1012665 h 1588737"/>
              <a:gd name="connsiteX40" fmla="*/ 72427 w 1288579"/>
              <a:gd name="connsiteY40" fmla="*/ 1104105 h 1588737"/>
              <a:gd name="connsiteX41" fmla="*/ 127291 w 1288579"/>
              <a:gd name="connsiteY41" fmla="*/ 1122393 h 1588737"/>
              <a:gd name="connsiteX42" fmla="*/ 182155 w 1288579"/>
              <a:gd name="connsiteY42" fmla="*/ 1158969 h 1588737"/>
              <a:gd name="connsiteX43" fmla="*/ 200443 w 1288579"/>
              <a:gd name="connsiteY43" fmla="*/ 1186401 h 1588737"/>
              <a:gd name="connsiteX44" fmla="*/ 242607 w 1288579"/>
              <a:gd name="connsiteY44" fmla="*/ 1251552 h 1588737"/>
              <a:gd name="connsiteX45" fmla="*/ 260895 w 1288579"/>
              <a:gd name="connsiteY45" fmla="*/ 1337404 h 1588737"/>
              <a:gd name="connsiteX46" fmla="*/ 291883 w 1288579"/>
              <a:gd name="connsiteY46" fmla="*/ 1350993 h 1588737"/>
              <a:gd name="connsiteX47" fmla="*/ 364358 w 1288579"/>
              <a:gd name="connsiteY47" fmla="*/ 1417371 h 1588737"/>
              <a:gd name="connsiteX48" fmla="*/ 520822 w 1288579"/>
              <a:gd name="connsiteY48" fmla="*/ 1566723 h 1588737"/>
              <a:gd name="connsiteX49" fmla="*/ 767371 w 1288579"/>
              <a:gd name="connsiteY49" fmla="*/ 1479009 h 1588737"/>
              <a:gd name="connsiteX50" fmla="*/ 867955 w 1288579"/>
              <a:gd name="connsiteY50" fmla="*/ 1524729 h 1588737"/>
              <a:gd name="connsiteX51" fmla="*/ 922819 w 1288579"/>
              <a:gd name="connsiteY51" fmla="*/ 1570449 h 1588737"/>
              <a:gd name="connsiteX52" fmla="*/ 950251 w 1288579"/>
              <a:gd name="connsiteY52" fmla="*/ 1588737 h 1588737"/>
              <a:gd name="connsiteX53" fmla="*/ 977683 w 1288579"/>
              <a:gd name="connsiteY53" fmla="*/ 1524729 h 1588737"/>
              <a:gd name="connsiteX54" fmla="*/ 1041691 w 1288579"/>
              <a:gd name="connsiteY54" fmla="*/ 1451577 h 1588737"/>
              <a:gd name="connsiteX55" fmla="*/ 1087411 w 1288579"/>
              <a:gd name="connsiteY55" fmla="*/ 1442433 h 1588737"/>
              <a:gd name="connsiteX56" fmla="*/ 1142275 w 1288579"/>
              <a:gd name="connsiteY56" fmla="*/ 1433289 h 1588737"/>
              <a:gd name="connsiteX57" fmla="*/ 1187995 w 1288579"/>
              <a:gd name="connsiteY57" fmla="*/ 1424145 h 1588737"/>
              <a:gd name="connsiteX0" fmla="*/ 1187995 w 1288579"/>
              <a:gd name="connsiteY0" fmla="*/ 1424145 h 1570449"/>
              <a:gd name="connsiteX1" fmla="*/ 1197139 w 1288579"/>
              <a:gd name="connsiteY1" fmla="*/ 1250409 h 1570449"/>
              <a:gd name="connsiteX2" fmla="*/ 1261147 w 1288579"/>
              <a:gd name="connsiteY2" fmla="*/ 1168113 h 1570449"/>
              <a:gd name="connsiteX3" fmla="*/ 1288579 w 1288579"/>
              <a:gd name="connsiteY3" fmla="*/ 1113249 h 1570449"/>
              <a:gd name="connsiteX4" fmla="*/ 1261147 w 1288579"/>
              <a:gd name="connsiteY4" fmla="*/ 1058385 h 1570449"/>
              <a:gd name="connsiteX5" fmla="*/ 1206283 w 1288579"/>
              <a:gd name="connsiteY5" fmla="*/ 1030953 h 1570449"/>
              <a:gd name="connsiteX6" fmla="*/ 1178851 w 1288579"/>
              <a:gd name="connsiteY6" fmla="*/ 1012665 h 1570449"/>
              <a:gd name="connsiteX7" fmla="*/ 1133131 w 1288579"/>
              <a:gd name="connsiteY7" fmla="*/ 966945 h 1570449"/>
              <a:gd name="connsiteX8" fmla="*/ 1087411 w 1288579"/>
              <a:gd name="connsiteY8" fmla="*/ 921225 h 1570449"/>
              <a:gd name="connsiteX9" fmla="*/ 1078267 w 1288579"/>
              <a:gd name="connsiteY9" fmla="*/ 893793 h 1570449"/>
              <a:gd name="connsiteX10" fmla="*/ 1059979 w 1288579"/>
              <a:gd name="connsiteY10" fmla="*/ 866361 h 1570449"/>
              <a:gd name="connsiteX11" fmla="*/ 1087411 w 1288579"/>
              <a:gd name="connsiteY11" fmla="*/ 848073 h 1570449"/>
              <a:gd name="connsiteX12" fmla="*/ 1197139 w 1288579"/>
              <a:gd name="connsiteY12" fmla="*/ 829785 h 1570449"/>
              <a:gd name="connsiteX13" fmla="*/ 1237271 w 1288579"/>
              <a:gd name="connsiteY13" fmla="*/ 823816 h 1570449"/>
              <a:gd name="connsiteX14" fmla="*/ 1264322 w 1288579"/>
              <a:gd name="connsiteY14" fmla="*/ 760570 h 1570449"/>
              <a:gd name="connsiteX15" fmla="*/ 1270291 w 1288579"/>
              <a:gd name="connsiteY15" fmla="*/ 710913 h 1570449"/>
              <a:gd name="connsiteX16" fmla="*/ 1261147 w 1288579"/>
              <a:gd name="connsiteY16" fmla="*/ 528033 h 1570449"/>
              <a:gd name="connsiteX17" fmla="*/ 1233715 w 1288579"/>
              <a:gd name="connsiteY17" fmla="*/ 537177 h 1570449"/>
              <a:gd name="connsiteX18" fmla="*/ 1091221 w 1288579"/>
              <a:gd name="connsiteY18" fmla="*/ 446245 h 1570449"/>
              <a:gd name="connsiteX19" fmla="*/ 560615 w 1288579"/>
              <a:gd name="connsiteY19" fmla="*/ 47338 h 1570449"/>
              <a:gd name="connsiteX20" fmla="*/ 529881 w 1288579"/>
              <a:gd name="connsiteY20" fmla="*/ 3142 h 1570449"/>
              <a:gd name="connsiteX21" fmla="*/ 282739 w 1288579"/>
              <a:gd name="connsiteY21" fmla="*/ 6063 h 1570449"/>
              <a:gd name="connsiteX22" fmla="*/ 257720 w 1288579"/>
              <a:gd name="connsiteY22" fmla="*/ 48989 h 1570449"/>
              <a:gd name="connsiteX23" fmla="*/ 242226 w 1288579"/>
              <a:gd name="connsiteY23" fmla="*/ 73246 h 1570449"/>
              <a:gd name="connsiteX24" fmla="*/ 198919 w 1288579"/>
              <a:gd name="connsiteY24" fmla="*/ 103853 h 1570449"/>
              <a:gd name="connsiteX25" fmla="*/ 181393 w 1288579"/>
              <a:gd name="connsiteY25" fmla="*/ 168242 h 1570449"/>
              <a:gd name="connsiteX26" fmla="*/ 172630 w 1288579"/>
              <a:gd name="connsiteY26" fmla="*/ 195674 h 1570449"/>
              <a:gd name="connsiteX27" fmla="*/ 154342 w 1288579"/>
              <a:gd name="connsiteY27" fmla="*/ 226281 h 1570449"/>
              <a:gd name="connsiteX28" fmla="*/ 132879 w 1288579"/>
              <a:gd name="connsiteY28" fmla="*/ 247363 h 1570449"/>
              <a:gd name="connsiteX29" fmla="*/ 90715 w 1288579"/>
              <a:gd name="connsiteY29" fmla="*/ 281145 h 1570449"/>
              <a:gd name="connsiteX30" fmla="*/ 59727 w 1288579"/>
              <a:gd name="connsiteY30" fmla="*/ 388079 h 1570449"/>
              <a:gd name="connsiteX31" fmla="*/ 47789 w 1288579"/>
              <a:gd name="connsiteY31" fmla="*/ 439768 h 1570449"/>
              <a:gd name="connsiteX32" fmla="*/ 72427 w 1288579"/>
              <a:gd name="connsiteY32" fmla="*/ 491457 h 1570449"/>
              <a:gd name="connsiteX33" fmla="*/ 90715 w 1288579"/>
              <a:gd name="connsiteY33" fmla="*/ 619473 h 1570449"/>
              <a:gd name="connsiteX34" fmla="*/ 53758 w 1288579"/>
              <a:gd name="connsiteY34" fmla="*/ 798416 h 1570449"/>
              <a:gd name="connsiteX35" fmla="*/ 545 w 1288579"/>
              <a:gd name="connsiteY35" fmla="*/ 863948 h 1570449"/>
              <a:gd name="connsiteX36" fmla="*/ 26707 w 1288579"/>
              <a:gd name="connsiteY36" fmla="*/ 902937 h 1570449"/>
              <a:gd name="connsiteX37" fmla="*/ 35851 w 1288579"/>
              <a:gd name="connsiteY37" fmla="*/ 930369 h 1570449"/>
              <a:gd name="connsiteX38" fmla="*/ 41439 w 1288579"/>
              <a:gd name="connsiteY38" fmla="*/ 960976 h 1570449"/>
              <a:gd name="connsiteX39" fmla="*/ 44995 w 1288579"/>
              <a:gd name="connsiteY39" fmla="*/ 1012665 h 1570449"/>
              <a:gd name="connsiteX40" fmla="*/ 72427 w 1288579"/>
              <a:gd name="connsiteY40" fmla="*/ 1104105 h 1570449"/>
              <a:gd name="connsiteX41" fmla="*/ 127291 w 1288579"/>
              <a:gd name="connsiteY41" fmla="*/ 1122393 h 1570449"/>
              <a:gd name="connsiteX42" fmla="*/ 182155 w 1288579"/>
              <a:gd name="connsiteY42" fmla="*/ 1158969 h 1570449"/>
              <a:gd name="connsiteX43" fmla="*/ 200443 w 1288579"/>
              <a:gd name="connsiteY43" fmla="*/ 1186401 h 1570449"/>
              <a:gd name="connsiteX44" fmla="*/ 242607 w 1288579"/>
              <a:gd name="connsiteY44" fmla="*/ 1251552 h 1570449"/>
              <a:gd name="connsiteX45" fmla="*/ 260895 w 1288579"/>
              <a:gd name="connsiteY45" fmla="*/ 1337404 h 1570449"/>
              <a:gd name="connsiteX46" fmla="*/ 291883 w 1288579"/>
              <a:gd name="connsiteY46" fmla="*/ 1350993 h 1570449"/>
              <a:gd name="connsiteX47" fmla="*/ 364358 w 1288579"/>
              <a:gd name="connsiteY47" fmla="*/ 1417371 h 1570449"/>
              <a:gd name="connsiteX48" fmla="*/ 520822 w 1288579"/>
              <a:gd name="connsiteY48" fmla="*/ 1566723 h 1570449"/>
              <a:gd name="connsiteX49" fmla="*/ 767371 w 1288579"/>
              <a:gd name="connsiteY49" fmla="*/ 1479009 h 1570449"/>
              <a:gd name="connsiteX50" fmla="*/ 867955 w 1288579"/>
              <a:gd name="connsiteY50" fmla="*/ 1524729 h 1570449"/>
              <a:gd name="connsiteX51" fmla="*/ 922819 w 1288579"/>
              <a:gd name="connsiteY51" fmla="*/ 1570449 h 1570449"/>
              <a:gd name="connsiteX52" fmla="*/ 977683 w 1288579"/>
              <a:gd name="connsiteY52" fmla="*/ 1524729 h 1570449"/>
              <a:gd name="connsiteX53" fmla="*/ 1041691 w 1288579"/>
              <a:gd name="connsiteY53" fmla="*/ 1451577 h 1570449"/>
              <a:gd name="connsiteX54" fmla="*/ 1087411 w 1288579"/>
              <a:gd name="connsiteY54" fmla="*/ 1442433 h 1570449"/>
              <a:gd name="connsiteX55" fmla="*/ 1142275 w 1288579"/>
              <a:gd name="connsiteY55" fmla="*/ 1433289 h 1570449"/>
              <a:gd name="connsiteX56" fmla="*/ 1187995 w 1288579"/>
              <a:gd name="connsiteY56" fmla="*/ 1424145 h 1570449"/>
              <a:gd name="connsiteX0" fmla="*/ 1187995 w 1288579"/>
              <a:gd name="connsiteY0" fmla="*/ 1424145 h 1567375"/>
              <a:gd name="connsiteX1" fmla="*/ 1197139 w 1288579"/>
              <a:gd name="connsiteY1" fmla="*/ 1250409 h 1567375"/>
              <a:gd name="connsiteX2" fmla="*/ 1261147 w 1288579"/>
              <a:gd name="connsiteY2" fmla="*/ 1168113 h 1567375"/>
              <a:gd name="connsiteX3" fmla="*/ 1288579 w 1288579"/>
              <a:gd name="connsiteY3" fmla="*/ 1113249 h 1567375"/>
              <a:gd name="connsiteX4" fmla="*/ 1261147 w 1288579"/>
              <a:gd name="connsiteY4" fmla="*/ 1058385 h 1567375"/>
              <a:gd name="connsiteX5" fmla="*/ 1206283 w 1288579"/>
              <a:gd name="connsiteY5" fmla="*/ 1030953 h 1567375"/>
              <a:gd name="connsiteX6" fmla="*/ 1178851 w 1288579"/>
              <a:gd name="connsiteY6" fmla="*/ 1012665 h 1567375"/>
              <a:gd name="connsiteX7" fmla="*/ 1133131 w 1288579"/>
              <a:gd name="connsiteY7" fmla="*/ 966945 h 1567375"/>
              <a:gd name="connsiteX8" fmla="*/ 1087411 w 1288579"/>
              <a:gd name="connsiteY8" fmla="*/ 921225 h 1567375"/>
              <a:gd name="connsiteX9" fmla="*/ 1078267 w 1288579"/>
              <a:gd name="connsiteY9" fmla="*/ 893793 h 1567375"/>
              <a:gd name="connsiteX10" fmla="*/ 1059979 w 1288579"/>
              <a:gd name="connsiteY10" fmla="*/ 866361 h 1567375"/>
              <a:gd name="connsiteX11" fmla="*/ 1087411 w 1288579"/>
              <a:gd name="connsiteY11" fmla="*/ 848073 h 1567375"/>
              <a:gd name="connsiteX12" fmla="*/ 1197139 w 1288579"/>
              <a:gd name="connsiteY12" fmla="*/ 829785 h 1567375"/>
              <a:gd name="connsiteX13" fmla="*/ 1237271 w 1288579"/>
              <a:gd name="connsiteY13" fmla="*/ 823816 h 1567375"/>
              <a:gd name="connsiteX14" fmla="*/ 1264322 w 1288579"/>
              <a:gd name="connsiteY14" fmla="*/ 760570 h 1567375"/>
              <a:gd name="connsiteX15" fmla="*/ 1270291 w 1288579"/>
              <a:gd name="connsiteY15" fmla="*/ 710913 h 1567375"/>
              <a:gd name="connsiteX16" fmla="*/ 1261147 w 1288579"/>
              <a:gd name="connsiteY16" fmla="*/ 528033 h 1567375"/>
              <a:gd name="connsiteX17" fmla="*/ 1233715 w 1288579"/>
              <a:gd name="connsiteY17" fmla="*/ 537177 h 1567375"/>
              <a:gd name="connsiteX18" fmla="*/ 1091221 w 1288579"/>
              <a:gd name="connsiteY18" fmla="*/ 446245 h 1567375"/>
              <a:gd name="connsiteX19" fmla="*/ 560615 w 1288579"/>
              <a:gd name="connsiteY19" fmla="*/ 47338 h 1567375"/>
              <a:gd name="connsiteX20" fmla="*/ 529881 w 1288579"/>
              <a:gd name="connsiteY20" fmla="*/ 3142 h 1567375"/>
              <a:gd name="connsiteX21" fmla="*/ 282739 w 1288579"/>
              <a:gd name="connsiteY21" fmla="*/ 6063 h 1567375"/>
              <a:gd name="connsiteX22" fmla="*/ 257720 w 1288579"/>
              <a:gd name="connsiteY22" fmla="*/ 48989 h 1567375"/>
              <a:gd name="connsiteX23" fmla="*/ 242226 w 1288579"/>
              <a:gd name="connsiteY23" fmla="*/ 73246 h 1567375"/>
              <a:gd name="connsiteX24" fmla="*/ 198919 w 1288579"/>
              <a:gd name="connsiteY24" fmla="*/ 103853 h 1567375"/>
              <a:gd name="connsiteX25" fmla="*/ 181393 w 1288579"/>
              <a:gd name="connsiteY25" fmla="*/ 168242 h 1567375"/>
              <a:gd name="connsiteX26" fmla="*/ 172630 w 1288579"/>
              <a:gd name="connsiteY26" fmla="*/ 195674 h 1567375"/>
              <a:gd name="connsiteX27" fmla="*/ 154342 w 1288579"/>
              <a:gd name="connsiteY27" fmla="*/ 226281 h 1567375"/>
              <a:gd name="connsiteX28" fmla="*/ 132879 w 1288579"/>
              <a:gd name="connsiteY28" fmla="*/ 247363 h 1567375"/>
              <a:gd name="connsiteX29" fmla="*/ 90715 w 1288579"/>
              <a:gd name="connsiteY29" fmla="*/ 281145 h 1567375"/>
              <a:gd name="connsiteX30" fmla="*/ 59727 w 1288579"/>
              <a:gd name="connsiteY30" fmla="*/ 388079 h 1567375"/>
              <a:gd name="connsiteX31" fmla="*/ 47789 w 1288579"/>
              <a:gd name="connsiteY31" fmla="*/ 439768 h 1567375"/>
              <a:gd name="connsiteX32" fmla="*/ 72427 w 1288579"/>
              <a:gd name="connsiteY32" fmla="*/ 491457 h 1567375"/>
              <a:gd name="connsiteX33" fmla="*/ 90715 w 1288579"/>
              <a:gd name="connsiteY33" fmla="*/ 619473 h 1567375"/>
              <a:gd name="connsiteX34" fmla="*/ 53758 w 1288579"/>
              <a:gd name="connsiteY34" fmla="*/ 798416 h 1567375"/>
              <a:gd name="connsiteX35" fmla="*/ 545 w 1288579"/>
              <a:gd name="connsiteY35" fmla="*/ 863948 h 1567375"/>
              <a:gd name="connsiteX36" fmla="*/ 26707 w 1288579"/>
              <a:gd name="connsiteY36" fmla="*/ 902937 h 1567375"/>
              <a:gd name="connsiteX37" fmla="*/ 35851 w 1288579"/>
              <a:gd name="connsiteY37" fmla="*/ 930369 h 1567375"/>
              <a:gd name="connsiteX38" fmla="*/ 41439 w 1288579"/>
              <a:gd name="connsiteY38" fmla="*/ 960976 h 1567375"/>
              <a:gd name="connsiteX39" fmla="*/ 44995 w 1288579"/>
              <a:gd name="connsiteY39" fmla="*/ 1012665 h 1567375"/>
              <a:gd name="connsiteX40" fmla="*/ 72427 w 1288579"/>
              <a:gd name="connsiteY40" fmla="*/ 1104105 h 1567375"/>
              <a:gd name="connsiteX41" fmla="*/ 127291 w 1288579"/>
              <a:gd name="connsiteY41" fmla="*/ 1122393 h 1567375"/>
              <a:gd name="connsiteX42" fmla="*/ 182155 w 1288579"/>
              <a:gd name="connsiteY42" fmla="*/ 1158969 h 1567375"/>
              <a:gd name="connsiteX43" fmla="*/ 200443 w 1288579"/>
              <a:gd name="connsiteY43" fmla="*/ 1186401 h 1567375"/>
              <a:gd name="connsiteX44" fmla="*/ 242607 w 1288579"/>
              <a:gd name="connsiteY44" fmla="*/ 1251552 h 1567375"/>
              <a:gd name="connsiteX45" fmla="*/ 260895 w 1288579"/>
              <a:gd name="connsiteY45" fmla="*/ 1337404 h 1567375"/>
              <a:gd name="connsiteX46" fmla="*/ 291883 w 1288579"/>
              <a:gd name="connsiteY46" fmla="*/ 1350993 h 1567375"/>
              <a:gd name="connsiteX47" fmla="*/ 364358 w 1288579"/>
              <a:gd name="connsiteY47" fmla="*/ 1417371 h 1567375"/>
              <a:gd name="connsiteX48" fmla="*/ 520822 w 1288579"/>
              <a:gd name="connsiteY48" fmla="*/ 1566723 h 1567375"/>
              <a:gd name="connsiteX49" fmla="*/ 767371 w 1288579"/>
              <a:gd name="connsiteY49" fmla="*/ 1479009 h 1567375"/>
              <a:gd name="connsiteX50" fmla="*/ 867955 w 1288579"/>
              <a:gd name="connsiteY50" fmla="*/ 1524729 h 1567375"/>
              <a:gd name="connsiteX51" fmla="*/ 977683 w 1288579"/>
              <a:gd name="connsiteY51" fmla="*/ 1524729 h 1567375"/>
              <a:gd name="connsiteX52" fmla="*/ 1041691 w 1288579"/>
              <a:gd name="connsiteY52" fmla="*/ 1451577 h 1567375"/>
              <a:gd name="connsiteX53" fmla="*/ 1087411 w 1288579"/>
              <a:gd name="connsiteY53" fmla="*/ 1442433 h 1567375"/>
              <a:gd name="connsiteX54" fmla="*/ 1142275 w 1288579"/>
              <a:gd name="connsiteY54" fmla="*/ 1433289 h 1567375"/>
              <a:gd name="connsiteX55" fmla="*/ 1187995 w 1288579"/>
              <a:gd name="connsiteY55" fmla="*/ 1424145 h 1567375"/>
              <a:gd name="connsiteX0" fmla="*/ 1187995 w 1288579"/>
              <a:gd name="connsiteY0" fmla="*/ 1424145 h 1567375"/>
              <a:gd name="connsiteX1" fmla="*/ 1197139 w 1288579"/>
              <a:gd name="connsiteY1" fmla="*/ 1250409 h 1567375"/>
              <a:gd name="connsiteX2" fmla="*/ 1261147 w 1288579"/>
              <a:gd name="connsiteY2" fmla="*/ 1168113 h 1567375"/>
              <a:gd name="connsiteX3" fmla="*/ 1288579 w 1288579"/>
              <a:gd name="connsiteY3" fmla="*/ 1113249 h 1567375"/>
              <a:gd name="connsiteX4" fmla="*/ 1261147 w 1288579"/>
              <a:gd name="connsiteY4" fmla="*/ 1058385 h 1567375"/>
              <a:gd name="connsiteX5" fmla="*/ 1206283 w 1288579"/>
              <a:gd name="connsiteY5" fmla="*/ 1030953 h 1567375"/>
              <a:gd name="connsiteX6" fmla="*/ 1178851 w 1288579"/>
              <a:gd name="connsiteY6" fmla="*/ 1012665 h 1567375"/>
              <a:gd name="connsiteX7" fmla="*/ 1133131 w 1288579"/>
              <a:gd name="connsiteY7" fmla="*/ 966945 h 1567375"/>
              <a:gd name="connsiteX8" fmla="*/ 1087411 w 1288579"/>
              <a:gd name="connsiteY8" fmla="*/ 921225 h 1567375"/>
              <a:gd name="connsiteX9" fmla="*/ 1078267 w 1288579"/>
              <a:gd name="connsiteY9" fmla="*/ 893793 h 1567375"/>
              <a:gd name="connsiteX10" fmla="*/ 1059979 w 1288579"/>
              <a:gd name="connsiteY10" fmla="*/ 866361 h 1567375"/>
              <a:gd name="connsiteX11" fmla="*/ 1087411 w 1288579"/>
              <a:gd name="connsiteY11" fmla="*/ 848073 h 1567375"/>
              <a:gd name="connsiteX12" fmla="*/ 1197139 w 1288579"/>
              <a:gd name="connsiteY12" fmla="*/ 829785 h 1567375"/>
              <a:gd name="connsiteX13" fmla="*/ 1237271 w 1288579"/>
              <a:gd name="connsiteY13" fmla="*/ 823816 h 1567375"/>
              <a:gd name="connsiteX14" fmla="*/ 1264322 w 1288579"/>
              <a:gd name="connsiteY14" fmla="*/ 760570 h 1567375"/>
              <a:gd name="connsiteX15" fmla="*/ 1270291 w 1288579"/>
              <a:gd name="connsiteY15" fmla="*/ 710913 h 1567375"/>
              <a:gd name="connsiteX16" fmla="*/ 1261147 w 1288579"/>
              <a:gd name="connsiteY16" fmla="*/ 528033 h 1567375"/>
              <a:gd name="connsiteX17" fmla="*/ 1233715 w 1288579"/>
              <a:gd name="connsiteY17" fmla="*/ 537177 h 1567375"/>
              <a:gd name="connsiteX18" fmla="*/ 1091221 w 1288579"/>
              <a:gd name="connsiteY18" fmla="*/ 446245 h 1567375"/>
              <a:gd name="connsiteX19" fmla="*/ 560615 w 1288579"/>
              <a:gd name="connsiteY19" fmla="*/ 47338 h 1567375"/>
              <a:gd name="connsiteX20" fmla="*/ 529881 w 1288579"/>
              <a:gd name="connsiteY20" fmla="*/ 3142 h 1567375"/>
              <a:gd name="connsiteX21" fmla="*/ 282739 w 1288579"/>
              <a:gd name="connsiteY21" fmla="*/ 6063 h 1567375"/>
              <a:gd name="connsiteX22" fmla="*/ 257720 w 1288579"/>
              <a:gd name="connsiteY22" fmla="*/ 48989 h 1567375"/>
              <a:gd name="connsiteX23" fmla="*/ 242226 w 1288579"/>
              <a:gd name="connsiteY23" fmla="*/ 73246 h 1567375"/>
              <a:gd name="connsiteX24" fmla="*/ 198919 w 1288579"/>
              <a:gd name="connsiteY24" fmla="*/ 103853 h 1567375"/>
              <a:gd name="connsiteX25" fmla="*/ 181393 w 1288579"/>
              <a:gd name="connsiteY25" fmla="*/ 168242 h 1567375"/>
              <a:gd name="connsiteX26" fmla="*/ 172630 w 1288579"/>
              <a:gd name="connsiteY26" fmla="*/ 195674 h 1567375"/>
              <a:gd name="connsiteX27" fmla="*/ 154342 w 1288579"/>
              <a:gd name="connsiteY27" fmla="*/ 226281 h 1567375"/>
              <a:gd name="connsiteX28" fmla="*/ 132879 w 1288579"/>
              <a:gd name="connsiteY28" fmla="*/ 247363 h 1567375"/>
              <a:gd name="connsiteX29" fmla="*/ 90715 w 1288579"/>
              <a:gd name="connsiteY29" fmla="*/ 281145 h 1567375"/>
              <a:gd name="connsiteX30" fmla="*/ 59727 w 1288579"/>
              <a:gd name="connsiteY30" fmla="*/ 388079 h 1567375"/>
              <a:gd name="connsiteX31" fmla="*/ 47789 w 1288579"/>
              <a:gd name="connsiteY31" fmla="*/ 439768 h 1567375"/>
              <a:gd name="connsiteX32" fmla="*/ 72427 w 1288579"/>
              <a:gd name="connsiteY32" fmla="*/ 491457 h 1567375"/>
              <a:gd name="connsiteX33" fmla="*/ 90715 w 1288579"/>
              <a:gd name="connsiteY33" fmla="*/ 619473 h 1567375"/>
              <a:gd name="connsiteX34" fmla="*/ 53758 w 1288579"/>
              <a:gd name="connsiteY34" fmla="*/ 798416 h 1567375"/>
              <a:gd name="connsiteX35" fmla="*/ 545 w 1288579"/>
              <a:gd name="connsiteY35" fmla="*/ 863948 h 1567375"/>
              <a:gd name="connsiteX36" fmla="*/ 26707 w 1288579"/>
              <a:gd name="connsiteY36" fmla="*/ 902937 h 1567375"/>
              <a:gd name="connsiteX37" fmla="*/ 35851 w 1288579"/>
              <a:gd name="connsiteY37" fmla="*/ 930369 h 1567375"/>
              <a:gd name="connsiteX38" fmla="*/ 41439 w 1288579"/>
              <a:gd name="connsiteY38" fmla="*/ 960976 h 1567375"/>
              <a:gd name="connsiteX39" fmla="*/ 44995 w 1288579"/>
              <a:gd name="connsiteY39" fmla="*/ 1012665 h 1567375"/>
              <a:gd name="connsiteX40" fmla="*/ 72427 w 1288579"/>
              <a:gd name="connsiteY40" fmla="*/ 1104105 h 1567375"/>
              <a:gd name="connsiteX41" fmla="*/ 147611 w 1288579"/>
              <a:gd name="connsiteY41" fmla="*/ 1088527 h 1567375"/>
              <a:gd name="connsiteX42" fmla="*/ 182155 w 1288579"/>
              <a:gd name="connsiteY42" fmla="*/ 1158969 h 1567375"/>
              <a:gd name="connsiteX43" fmla="*/ 200443 w 1288579"/>
              <a:gd name="connsiteY43" fmla="*/ 1186401 h 1567375"/>
              <a:gd name="connsiteX44" fmla="*/ 242607 w 1288579"/>
              <a:gd name="connsiteY44" fmla="*/ 1251552 h 1567375"/>
              <a:gd name="connsiteX45" fmla="*/ 260895 w 1288579"/>
              <a:gd name="connsiteY45" fmla="*/ 1337404 h 1567375"/>
              <a:gd name="connsiteX46" fmla="*/ 291883 w 1288579"/>
              <a:gd name="connsiteY46" fmla="*/ 1350993 h 1567375"/>
              <a:gd name="connsiteX47" fmla="*/ 364358 w 1288579"/>
              <a:gd name="connsiteY47" fmla="*/ 1417371 h 1567375"/>
              <a:gd name="connsiteX48" fmla="*/ 520822 w 1288579"/>
              <a:gd name="connsiteY48" fmla="*/ 1566723 h 1567375"/>
              <a:gd name="connsiteX49" fmla="*/ 767371 w 1288579"/>
              <a:gd name="connsiteY49" fmla="*/ 1479009 h 1567375"/>
              <a:gd name="connsiteX50" fmla="*/ 867955 w 1288579"/>
              <a:gd name="connsiteY50" fmla="*/ 1524729 h 1567375"/>
              <a:gd name="connsiteX51" fmla="*/ 977683 w 1288579"/>
              <a:gd name="connsiteY51" fmla="*/ 1524729 h 1567375"/>
              <a:gd name="connsiteX52" fmla="*/ 1041691 w 1288579"/>
              <a:gd name="connsiteY52" fmla="*/ 1451577 h 1567375"/>
              <a:gd name="connsiteX53" fmla="*/ 1087411 w 1288579"/>
              <a:gd name="connsiteY53" fmla="*/ 1442433 h 1567375"/>
              <a:gd name="connsiteX54" fmla="*/ 1142275 w 1288579"/>
              <a:gd name="connsiteY54" fmla="*/ 1433289 h 1567375"/>
              <a:gd name="connsiteX55" fmla="*/ 1187995 w 1288579"/>
              <a:gd name="connsiteY55" fmla="*/ 1424145 h 1567375"/>
              <a:gd name="connsiteX0" fmla="*/ 1187995 w 1288579"/>
              <a:gd name="connsiteY0" fmla="*/ 1424145 h 1567375"/>
              <a:gd name="connsiteX1" fmla="*/ 1197139 w 1288579"/>
              <a:gd name="connsiteY1" fmla="*/ 1250409 h 1567375"/>
              <a:gd name="connsiteX2" fmla="*/ 1261147 w 1288579"/>
              <a:gd name="connsiteY2" fmla="*/ 1168113 h 1567375"/>
              <a:gd name="connsiteX3" fmla="*/ 1288579 w 1288579"/>
              <a:gd name="connsiteY3" fmla="*/ 1113249 h 1567375"/>
              <a:gd name="connsiteX4" fmla="*/ 1261147 w 1288579"/>
              <a:gd name="connsiteY4" fmla="*/ 1058385 h 1567375"/>
              <a:gd name="connsiteX5" fmla="*/ 1206283 w 1288579"/>
              <a:gd name="connsiteY5" fmla="*/ 1030953 h 1567375"/>
              <a:gd name="connsiteX6" fmla="*/ 1178851 w 1288579"/>
              <a:gd name="connsiteY6" fmla="*/ 1012665 h 1567375"/>
              <a:gd name="connsiteX7" fmla="*/ 1133131 w 1288579"/>
              <a:gd name="connsiteY7" fmla="*/ 966945 h 1567375"/>
              <a:gd name="connsiteX8" fmla="*/ 1087411 w 1288579"/>
              <a:gd name="connsiteY8" fmla="*/ 921225 h 1567375"/>
              <a:gd name="connsiteX9" fmla="*/ 1078267 w 1288579"/>
              <a:gd name="connsiteY9" fmla="*/ 893793 h 1567375"/>
              <a:gd name="connsiteX10" fmla="*/ 1059979 w 1288579"/>
              <a:gd name="connsiteY10" fmla="*/ 866361 h 1567375"/>
              <a:gd name="connsiteX11" fmla="*/ 1087411 w 1288579"/>
              <a:gd name="connsiteY11" fmla="*/ 848073 h 1567375"/>
              <a:gd name="connsiteX12" fmla="*/ 1197139 w 1288579"/>
              <a:gd name="connsiteY12" fmla="*/ 829785 h 1567375"/>
              <a:gd name="connsiteX13" fmla="*/ 1237271 w 1288579"/>
              <a:gd name="connsiteY13" fmla="*/ 823816 h 1567375"/>
              <a:gd name="connsiteX14" fmla="*/ 1264322 w 1288579"/>
              <a:gd name="connsiteY14" fmla="*/ 760570 h 1567375"/>
              <a:gd name="connsiteX15" fmla="*/ 1270291 w 1288579"/>
              <a:gd name="connsiteY15" fmla="*/ 710913 h 1567375"/>
              <a:gd name="connsiteX16" fmla="*/ 1261147 w 1288579"/>
              <a:gd name="connsiteY16" fmla="*/ 528033 h 1567375"/>
              <a:gd name="connsiteX17" fmla="*/ 1233715 w 1288579"/>
              <a:gd name="connsiteY17" fmla="*/ 537177 h 1567375"/>
              <a:gd name="connsiteX18" fmla="*/ 1091221 w 1288579"/>
              <a:gd name="connsiteY18" fmla="*/ 446245 h 1567375"/>
              <a:gd name="connsiteX19" fmla="*/ 560615 w 1288579"/>
              <a:gd name="connsiteY19" fmla="*/ 47338 h 1567375"/>
              <a:gd name="connsiteX20" fmla="*/ 529881 w 1288579"/>
              <a:gd name="connsiteY20" fmla="*/ 3142 h 1567375"/>
              <a:gd name="connsiteX21" fmla="*/ 282739 w 1288579"/>
              <a:gd name="connsiteY21" fmla="*/ 6063 h 1567375"/>
              <a:gd name="connsiteX22" fmla="*/ 257720 w 1288579"/>
              <a:gd name="connsiteY22" fmla="*/ 48989 h 1567375"/>
              <a:gd name="connsiteX23" fmla="*/ 242226 w 1288579"/>
              <a:gd name="connsiteY23" fmla="*/ 73246 h 1567375"/>
              <a:gd name="connsiteX24" fmla="*/ 198919 w 1288579"/>
              <a:gd name="connsiteY24" fmla="*/ 103853 h 1567375"/>
              <a:gd name="connsiteX25" fmla="*/ 181393 w 1288579"/>
              <a:gd name="connsiteY25" fmla="*/ 168242 h 1567375"/>
              <a:gd name="connsiteX26" fmla="*/ 172630 w 1288579"/>
              <a:gd name="connsiteY26" fmla="*/ 195674 h 1567375"/>
              <a:gd name="connsiteX27" fmla="*/ 154342 w 1288579"/>
              <a:gd name="connsiteY27" fmla="*/ 226281 h 1567375"/>
              <a:gd name="connsiteX28" fmla="*/ 132879 w 1288579"/>
              <a:gd name="connsiteY28" fmla="*/ 247363 h 1567375"/>
              <a:gd name="connsiteX29" fmla="*/ 90715 w 1288579"/>
              <a:gd name="connsiteY29" fmla="*/ 281145 h 1567375"/>
              <a:gd name="connsiteX30" fmla="*/ 59727 w 1288579"/>
              <a:gd name="connsiteY30" fmla="*/ 388079 h 1567375"/>
              <a:gd name="connsiteX31" fmla="*/ 47789 w 1288579"/>
              <a:gd name="connsiteY31" fmla="*/ 439768 h 1567375"/>
              <a:gd name="connsiteX32" fmla="*/ 72427 w 1288579"/>
              <a:gd name="connsiteY32" fmla="*/ 491457 h 1567375"/>
              <a:gd name="connsiteX33" fmla="*/ 90715 w 1288579"/>
              <a:gd name="connsiteY33" fmla="*/ 619473 h 1567375"/>
              <a:gd name="connsiteX34" fmla="*/ 53758 w 1288579"/>
              <a:gd name="connsiteY34" fmla="*/ 798416 h 1567375"/>
              <a:gd name="connsiteX35" fmla="*/ 545 w 1288579"/>
              <a:gd name="connsiteY35" fmla="*/ 863948 h 1567375"/>
              <a:gd name="connsiteX36" fmla="*/ 26707 w 1288579"/>
              <a:gd name="connsiteY36" fmla="*/ 902937 h 1567375"/>
              <a:gd name="connsiteX37" fmla="*/ 35851 w 1288579"/>
              <a:gd name="connsiteY37" fmla="*/ 930369 h 1567375"/>
              <a:gd name="connsiteX38" fmla="*/ 41439 w 1288579"/>
              <a:gd name="connsiteY38" fmla="*/ 960976 h 1567375"/>
              <a:gd name="connsiteX39" fmla="*/ 85635 w 1288579"/>
              <a:gd name="connsiteY39" fmla="*/ 1019439 h 1567375"/>
              <a:gd name="connsiteX40" fmla="*/ 72427 w 1288579"/>
              <a:gd name="connsiteY40" fmla="*/ 1104105 h 1567375"/>
              <a:gd name="connsiteX41" fmla="*/ 147611 w 1288579"/>
              <a:gd name="connsiteY41" fmla="*/ 1088527 h 1567375"/>
              <a:gd name="connsiteX42" fmla="*/ 182155 w 1288579"/>
              <a:gd name="connsiteY42" fmla="*/ 1158969 h 1567375"/>
              <a:gd name="connsiteX43" fmla="*/ 200443 w 1288579"/>
              <a:gd name="connsiteY43" fmla="*/ 1186401 h 1567375"/>
              <a:gd name="connsiteX44" fmla="*/ 242607 w 1288579"/>
              <a:gd name="connsiteY44" fmla="*/ 1251552 h 1567375"/>
              <a:gd name="connsiteX45" fmla="*/ 260895 w 1288579"/>
              <a:gd name="connsiteY45" fmla="*/ 1337404 h 1567375"/>
              <a:gd name="connsiteX46" fmla="*/ 291883 w 1288579"/>
              <a:gd name="connsiteY46" fmla="*/ 1350993 h 1567375"/>
              <a:gd name="connsiteX47" fmla="*/ 364358 w 1288579"/>
              <a:gd name="connsiteY47" fmla="*/ 1417371 h 1567375"/>
              <a:gd name="connsiteX48" fmla="*/ 520822 w 1288579"/>
              <a:gd name="connsiteY48" fmla="*/ 1566723 h 1567375"/>
              <a:gd name="connsiteX49" fmla="*/ 767371 w 1288579"/>
              <a:gd name="connsiteY49" fmla="*/ 1479009 h 1567375"/>
              <a:gd name="connsiteX50" fmla="*/ 867955 w 1288579"/>
              <a:gd name="connsiteY50" fmla="*/ 1524729 h 1567375"/>
              <a:gd name="connsiteX51" fmla="*/ 977683 w 1288579"/>
              <a:gd name="connsiteY51" fmla="*/ 1524729 h 1567375"/>
              <a:gd name="connsiteX52" fmla="*/ 1041691 w 1288579"/>
              <a:gd name="connsiteY52" fmla="*/ 1451577 h 1567375"/>
              <a:gd name="connsiteX53" fmla="*/ 1087411 w 1288579"/>
              <a:gd name="connsiteY53" fmla="*/ 1442433 h 1567375"/>
              <a:gd name="connsiteX54" fmla="*/ 1142275 w 1288579"/>
              <a:gd name="connsiteY54" fmla="*/ 1433289 h 1567375"/>
              <a:gd name="connsiteX55" fmla="*/ 1187995 w 1288579"/>
              <a:gd name="connsiteY55" fmla="*/ 1424145 h 1567375"/>
              <a:gd name="connsiteX0" fmla="*/ 1187995 w 1288579"/>
              <a:gd name="connsiteY0" fmla="*/ 1424145 h 1567375"/>
              <a:gd name="connsiteX1" fmla="*/ 1197139 w 1288579"/>
              <a:gd name="connsiteY1" fmla="*/ 1250409 h 1567375"/>
              <a:gd name="connsiteX2" fmla="*/ 1261147 w 1288579"/>
              <a:gd name="connsiteY2" fmla="*/ 1168113 h 1567375"/>
              <a:gd name="connsiteX3" fmla="*/ 1288579 w 1288579"/>
              <a:gd name="connsiteY3" fmla="*/ 1113249 h 1567375"/>
              <a:gd name="connsiteX4" fmla="*/ 1261147 w 1288579"/>
              <a:gd name="connsiteY4" fmla="*/ 1058385 h 1567375"/>
              <a:gd name="connsiteX5" fmla="*/ 1206283 w 1288579"/>
              <a:gd name="connsiteY5" fmla="*/ 1030953 h 1567375"/>
              <a:gd name="connsiteX6" fmla="*/ 1178851 w 1288579"/>
              <a:gd name="connsiteY6" fmla="*/ 1012665 h 1567375"/>
              <a:gd name="connsiteX7" fmla="*/ 1133131 w 1288579"/>
              <a:gd name="connsiteY7" fmla="*/ 966945 h 1567375"/>
              <a:gd name="connsiteX8" fmla="*/ 1087411 w 1288579"/>
              <a:gd name="connsiteY8" fmla="*/ 921225 h 1567375"/>
              <a:gd name="connsiteX9" fmla="*/ 1078267 w 1288579"/>
              <a:gd name="connsiteY9" fmla="*/ 893793 h 1567375"/>
              <a:gd name="connsiteX10" fmla="*/ 1059979 w 1288579"/>
              <a:gd name="connsiteY10" fmla="*/ 866361 h 1567375"/>
              <a:gd name="connsiteX11" fmla="*/ 1087411 w 1288579"/>
              <a:gd name="connsiteY11" fmla="*/ 848073 h 1567375"/>
              <a:gd name="connsiteX12" fmla="*/ 1197139 w 1288579"/>
              <a:gd name="connsiteY12" fmla="*/ 829785 h 1567375"/>
              <a:gd name="connsiteX13" fmla="*/ 1237271 w 1288579"/>
              <a:gd name="connsiteY13" fmla="*/ 823816 h 1567375"/>
              <a:gd name="connsiteX14" fmla="*/ 1264322 w 1288579"/>
              <a:gd name="connsiteY14" fmla="*/ 760570 h 1567375"/>
              <a:gd name="connsiteX15" fmla="*/ 1270291 w 1288579"/>
              <a:gd name="connsiteY15" fmla="*/ 710913 h 1567375"/>
              <a:gd name="connsiteX16" fmla="*/ 1261147 w 1288579"/>
              <a:gd name="connsiteY16" fmla="*/ 528033 h 1567375"/>
              <a:gd name="connsiteX17" fmla="*/ 1233715 w 1288579"/>
              <a:gd name="connsiteY17" fmla="*/ 537177 h 1567375"/>
              <a:gd name="connsiteX18" fmla="*/ 1091221 w 1288579"/>
              <a:gd name="connsiteY18" fmla="*/ 446245 h 1567375"/>
              <a:gd name="connsiteX19" fmla="*/ 560615 w 1288579"/>
              <a:gd name="connsiteY19" fmla="*/ 47338 h 1567375"/>
              <a:gd name="connsiteX20" fmla="*/ 529881 w 1288579"/>
              <a:gd name="connsiteY20" fmla="*/ 3142 h 1567375"/>
              <a:gd name="connsiteX21" fmla="*/ 282739 w 1288579"/>
              <a:gd name="connsiteY21" fmla="*/ 6063 h 1567375"/>
              <a:gd name="connsiteX22" fmla="*/ 257720 w 1288579"/>
              <a:gd name="connsiteY22" fmla="*/ 48989 h 1567375"/>
              <a:gd name="connsiteX23" fmla="*/ 242226 w 1288579"/>
              <a:gd name="connsiteY23" fmla="*/ 73246 h 1567375"/>
              <a:gd name="connsiteX24" fmla="*/ 198919 w 1288579"/>
              <a:gd name="connsiteY24" fmla="*/ 103853 h 1567375"/>
              <a:gd name="connsiteX25" fmla="*/ 181393 w 1288579"/>
              <a:gd name="connsiteY25" fmla="*/ 168242 h 1567375"/>
              <a:gd name="connsiteX26" fmla="*/ 172630 w 1288579"/>
              <a:gd name="connsiteY26" fmla="*/ 195674 h 1567375"/>
              <a:gd name="connsiteX27" fmla="*/ 154342 w 1288579"/>
              <a:gd name="connsiteY27" fmla="*/ 226281 h 1567375"/>
              <a:gd name="connsiteX28" fmla="*/ 132879 w 1288579"/>
              <a:gd name="connsiteY28" fmla="*/ 247363 h 1567375"/>
              <a:gd name="connsiteX29" fmla="*/ 90715 w 1288579"/>
              <a:gd name="connsiteY29" fmla="*/ 281145 h 1567375"/>
              <a:gd name="connsiteX30" fmla="*/ 59727 w 1288579"/>
              <a:gd name="connsiteY30" fmla="*/ 388079 h 1567375"/>
              <a:gd name="connsiteX31" fmla="*/ 47789 w 1288579"/>
              <a:gd name="connsiteY31" fmla="*/ 439768 h 1567375"/>
              <a:gd name="connsiteX32" fmla="*/ 72427 w 1288579"/>
              <a:gd name="connsiteY32" fmla="*/ 491457 h 1567375"/>
              <a:gd name="connsiteX33" fmla="*/ 90715 w 1288579"/>
              <a:gd name="connsiteY33" fmla="*/ 619473 h 1567375"/>
              <a:gd name="connsiteX34" fmla="*/ 53758 w 1288579"/>
              <a:gd name="connsiteY34" fmla="*/ 798416 h 1567375"/>
              <a:gd name="connsiteX35" fmla="*/ 545 w 1288579"/>
              <a:gd name="connsiteY35" fmla="*/ 863948 h 1567375"/>
              <a:gd name="connsiteX36" fmla="*/ 26707 w 1288579"/>
              <a:gd name="connsiteY36" fmla="*/ 902937 h 1567375"/>
              <a:gd name="connsiteX37" fmla="*/ 35851 w 1288579"/>
              <a:gd name="connsiteY37" fmla="*/ 930369 h 1567375"/>
              <a:gd name="connsiteX38" fmla="*/ 109172 w 1288579"/>
              <a:gd name="connsiteY38" fmla="*/ 967749 h 1567375"/>
              <a:gd name="connsiteX39" fmla="*/ 85635 w 1288579"/>
              <a:gd name="connsiteY39" fmla="*/ 1019439 h 1567375"/>
              <a:gd name="connsiteX40" fmla="*/ 72427 w 1288579"/>
              <a:gd name="connsiteY40" fmla="*/ 1104105 h 1567375"/>
              <a:gd name="connsiteX41" fmla="*/ 147611 w 1288579"/>
              <a:gd name="connsiteY41" fmla="*/ 1088527 h 1567375"/>
              <a:gd name="connsiteX42" fmla="*/ 182155 w 1288579"/>
              <a:gd name="connsiteY42" fmla="*/ 1158969 h 1567375"/>
              <a:gd name="connsiteX43" fmla="*/ 200443 w 1288579"/>
              <a:gd name="connsiteY43" fmla="*/ 1186401 h 1567375"/>
              <a:gd name="connsiteX44" fmla="*/ 242607 w 1288579"/>
              <a:gd name="connsiteY44" fmla="*/ 1251552 h 1567375"/>
              <a:gd name="connsiteX45" fmla="*/ 260895 w 1288579"/>
              <a:gd name="connsiteY45" fmla="*/ 1337404 h 1567375"/>
              <a:gd name="connsiteX46" fmla="*/ 291883 w 1288579"/>
              <a:gd name="connsiteY46" fmla="*/ 1350993 h 1567375"/>
              <a:gd name="connsiteX47" fmla="*/ 364358 w 1288579"/>
              <a:gd name="connsiteY47" fmla="*/ 1417371 h 1567375"/>
              <a:gd name="connsiteX48" fmla="*/ 520822 w 1288579"/>
              <a:gd name="connsiteY48" fmla="*/ 1566723 h 1567375"/>
              <a:gd name="connsiteX49" fmla="*/ 767371 w 1288579"/>
              <a:gd name="connsiteY49" fmla="*/ 1479009 h 1567375"/>
              <a:gd name="connsiteX50" fmla="*/ 867955 w 1288579"/>
              <a:gd name="connsiteY50" fmla="*/ 1524729 h 1567375"/>
              <a:gd name="connsiteX51" fmla="*/ 977683 w 1288579"/>
              <a:gd name="connsiteY51" fmla="*/ 1524729 h 1567375"/>
              <a:gd name="connsiteX52" fmla="*/ 1041691 w 1288579"/>
              <a:gd name="connsiteY52" fmla="*/ 1451577 h 1567375"/>
              <a:gd name="connsiteX53" fmla="*/ 1087411 w 1288579"/>
              <a:gd name="connsiteY53" fmla="*/ 1442433 h 1567375"/>
              <a:gd name="connsiteX54" fmla="*/ 1142275 w 1288579"/>
              <a:gd name="connsiteY54" fmla="*/ 1433289 h 1567375"/>
              <a:gd name="connsiteX55" fmla="*/ 1187995 w 1288579"/>
              <a:gd name="connsiteY55" fmla="*/ 1424145 h 1567375"/>
              <a:gd name="connsiteX0" fmla="*/ 1187995 w 1288579"/>
              <a:gd name="connsiteY0" fmla="*/ 1424145 h 1567375"/>
              <a:gd name="connsiteX1" fmla="*/ 1197139 w 1288579"/>
              <a:gd name="connsiteY1" fmla="*/ 1250409 h 1567375"/>
              <a:gd name="connsiteX2" fmla="*/ 1261147 w 1288579"/>
              <a:gd name="connsiteY2" fmla="*/ 1168113 h 1567375"/>
              <a:gd name="connsiteX3" fmla="*/ 1288579 w 1288579"/>
              <a:gd name="connsiteY3" fmla="*/ 1113249 h 1567375"/>
              <a:gd name="connsiteX4" fmla="*/ 1261147 w 1288579"/>
              <a:gd name="connsiteY4" fmla="*/ 1058385 h 1567375"/>
              <a:gd name="connsiteX5" fmla="*/ 1206283 w 1288579"/>
              <a:gd name="connsiteY5" fmla="*/ 1030953 h 1567375"/>
              <a:gd name="connsiteX6" fmla="*/ 1178851 w 1288579"/>
              <a:gd name="connsiteY6" fmla="*/ 1012665 h 1567375"/>
              <a:gd name="connsiteX7" fmla="*/ 1133131 w 1288579"/>
              <a:gd name="connsiteY7" fmla="*/ 966945 h 1567375"/>
              <a:gd name="connsiteX8" fmla="*/ 1087411 w 1288579"/>
              <a:gd name="connsiteY8" fmla="*/ 921225 h 1567375"/>
              <a:gd name="connsiteX9" fmla="*/ 1078267 w 1288579"/>
              <a:gd name="connsiteY9" fmla="*/ 893793 h 1567375"/>
              <a:gd name="connsiteX10" fmla="*/ 1059979 w 1288579"/>
              <a:gd name="connsiteY10" fmla="*/ 866361 h 1567375"/>
              <a:gd name="connsiteX11" fmla="*/ 1087411 w 1288579"/>
              <a:gd name="connsiteY11" fmla="*/ 848073 h 1567375"/>
              <a:gd name="connsiteX12" fmla="*/ 1197139 w 1288579"/>
              <a:gd name="connsiteY12" fmla="*/ 829785 h 1567375"/>
              <a:gd name="connsiteX13" fmla="*/ 1237271 w 1288579"/>
              <a:gd name="connsiteY13" fmla="*/ 823816 h 1567375"/>
              <a:gd name="connsiteX14" fmla="*/ 1264322 w 1288579"/>
              <a:gd name="connsiteY14" fmla="*/ 760570 h 1567375"/>
              <a:gd name="connsiteX15" fmla="*/ 1270291 w 1288579"/>
              <a:gd name="connsiteY15" fmla="*/ 710913 h 1567375"/>
              <a:gd name="connsiteX16" fmla="*/ 1261147 w 1288579"/>
              <a:gd name="connsiteY16" fmla="*/ 528033 h 1567375"/>
              <a:gd name="connsiteX17" fmla="*/ 1233715 w 1288579"/>
              <a:gd name="connsiteY17" fmla="*/ 537177 h 1567375"/>
              <a:gd name="connsiteX18" fmla="*/ 1091221 w 1288579"/>
              <a:gd name="connsiteY18" fmla="*/ 446245 h 1567375"/>
              <a:gd name="connsiteX19" fmla="*/ 560615 w 1288579"/>
              <a:gd name="connsiteY19" fmla="*/ 47338 h 1567375"/>
              <a:gd name="connsiteX20" fmla="*/ 529881 w 1288579"/>
              <a:gd name="connsiteY20" fmla="*/ 3142 h 1567375"/>
              <a:gd name="connsiteX21" fmla="*/ 282739 w 1288579"/>
              <a:gd name="connsiteY21" fmla="*/ 6063 h 1567375"/>
              <a:gd name="connsiteX22" fmla="*/ 257720 w 1288579"/>
              <a:gd name="connsiteY22" fmla="*/ 48989 h 1567375"/>
              <a:gd name="connsiteX23" fmla="*/ 242226 w 1288579"/>
              <a:gd name="connsiteY23" fmla="*/ 73246 h 1567375"/>
              <a:gd name="connsiteX24" fmla="*/ 198919 w 1288579"/>
              <a:gd name="connsiteY24" fmla="*/ 103853 h 1567375"/>
              <a:gd name="connsiteX25" fmla="*/ 181393 w 1288579"/>
              <a:gd name="connsiteY25" fmla="*/ 168242 h 1567375"/>
              <a:gd name="connsiteX26" fmla="*/ 172630 w 1288579"/>
              <a:gd name="connsiteY26" fmla="*/ 195674 h 1567375"/>
              <a:gd name="connsiteX27" fmla="*/ 154342 w 1288579"/>
              <a:gd name="connsiteY27" fmla="*/ 226281 h 1567375"/>
              <a:gd name="connsiteX28" fmla="*/ 132879 w 1288579"/>
              <a:gd name="connsiteY28" fmla="*/ 247363 h 1567375"/>
              <a:gd name="connsiteX29" fmla="*/ 90715 w 1288579"/>
              <a:gd name="connsiteY29" fmla="*/ 281145 h 1567375"/>
              <a:gd name="connsiteX30" fmla="*/ 59727 w 1288579"/>
              <a:gd name="connsiteY30" fmla="*/ 388079 h 1567375"/>
              <a:gd name="connsiteX31" fmla="*/ 47789 w 1288579"/>
              <a:gd name="connsiteY31" fmla="*/ 439768 h 1567375"/>
              <a:gd name="connsiteX32" fmla="*/ 72427 w 1288579"/>
              <a:gd name="connsiteY32" fmla="*/ 491457 h 1567375"/>
              <a:gd name="connsiteX33" fmla="*/ 90715 w 1288579"/>
              <a:gd name="connsiteY33" fmla="*/ 619473 h 1567375"/>
              <a:gd name="connsiteX34" fmla="*/ 53758 w 1288579"/>
              <a:gd name="connsiteY34" fmla="*/ 798416 h 1567375"/>
              <a:gd name="connsiteX35" fmla="*/ 545 w 1288579"/>
              <a:gd name="connsiteY35" fmla="*/ 863948 h 1567375"/>
              <a:gd name="connsiteX36" fmla="*/ 26707 w 1288579"/>
              <a:gd name="connsiteY36" fmla="*/ 902937 h 1567375"/>
              <a:gd name="connsiteX37" fmla="*/ 35851 w 1288579"/>
              <a:gd name="connsiteY37" fmla="*/ 930369 h 1567375"/>
              <a:gd name="connsiteX38" fmla="*/ 68532 w 1288579"/>
              <a:gd name="connsiteY38" fmla="*/ 974522 h 1567375"/>
              <a:gd name="connsiteX39" fmla="*/ 85635 w 1288579"/>
              <a:gd name="connsiteY39" fmla="*/ 1019439 h 1567375"/>
              <a:gd name="connsiteX40" fmla="*/ 72427 w 1288579"/>
              <a:gd name="connsiteY40" fmla="*/ 1104105 h 1567375"/>
              <a:gd name="connsiteX41" fmla="*/ 147611 w 1288579"/>
              <a:gd name="connsiteY41" fmla="*/ 1088527 h 1567375"/>
              <a:gd name="connsiteX42" fmla="*/ 182155 w 1288579"/>
              <a:gd name="connsiteY42" fmla="*/ 1158969 h 1567375"/>
              <a:gd name="connsiteX43" fmla="*/ 200443 w 1288579"/>
              <a:gd name="connsiteY43" fmla="*/ 1186401 h 1567375"/>
              <a:gd name="connsiteX44" fmla="*/ 242607 w 1288579"/>
              <a:gd name="connsiteY44" fmla="*/ 1251552 h 1567375"/>
              <a:gd name="connsiteX45" fmla="*/ 260895 w 1288579"/>
              <a:gd name="connsiteY45" fmla="*/ 1337404 h 1567375"/>
              <a:gd name="connsiteX46" fmla="*/ 291883 w 1288579"/>
              <a:gd name="connsiteY46" fmla="*/ 1350993 h 1567375"/>
              <a:gd name="connsiteX47" fmla="*/ 364358 w 1288579"/>
              <a:gd name="connsiteY47" fmla="*/ 1417371 h 1567375"/>
              <a:gd name="connsiteX48" fmla="*/ 520822 w 1288579"/>
              <a:gd name="connsiteY48" fmla="*/ 1566723 h 1567375"/>
              <a:gd name="connsiteX49" fmla="*/ 767371 w 1288579"/>
              <a:gd name="connsiteY49" fmla="*/ 1479009 h 1567375"/>
              <a:gd name="connsiteX50" fmla="*/ 867955 w 1288579"/>
              <a:gd name="connsiteY50" fmla="*/ 1524729 h 1567375"/>
              <a:gd name="connsiteX51" fmla="*/ 977683 w 1288579"/>
              <a:gd name="connsiteY51" fmla="*/ 1524729 h 1567375"/>
              <a:gd name="connsiteX52" fmla="*/ 1041691 w 1288579"/>
              <a:gd name="connsiteY52" fmla="*/ 1451577 h 1567375"/>
              <a:gd name="connsiteX53" fmla="*/ 1087411 w 1288579"/>
              <a:gd name="connsiteY53" fmla="*/ 1442433 h 1567375"/>
              <a:gd name="connsiteX54" fmla="*/ 1142275 w 1288579"/>
              <a:gd name="connsiteY54" fmla="*/ 1433289 h 1567375"/>
              <a:gd name="connsiteX55" fmla="*/ 1187995 w 1288579"/>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61147 w 1270483"/>
              <a:gd name="connsiteY4" fmla="*/ 1058385 h 1567375"/>
              <a:gd name="connsiteX5" fmla="*/ 1206283 w 1270483"/>
              <a:gd name="connsiteY5" fmla="*/ 1030953 h 1567375"/>
              <a:gd name="connsiteX6" fmla="*/ 1178851 w 1270483"/>
              <a:gd name="connsiteY6" fmla="*/ 1012665 h 1567375"/>
              <a:gd name="connsiteX7" fmla="*/ 1133131 w 1270483"/>
              <a:gd name="connsiteY7" fmla="*/ 966945 h 1567375"/>
              <a:gd name="connsiteX8" fmla="*/ 1087411 w 1270483"/>
              <a:gd name="connsiteY8" fmla="*/ 921225 h 1567375"/>
              <a:gd name="connsiteX9" fmla="*/ 1078267 w 1270483"/>
              <a:gd name="connsiteY9" fmla="*/ 893793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78851 w 1270483"/>
              <a:gd name="connsiteY6" fmla="*/ 1012665 h 1567375"/>
              <a:gd name="connsiteX7" fmla="*/ 1133131 w 1270483"/>
              <a:gd name="connsiteY7" fmla="*/ 966945 h 1567375"/>
              <a:gd name="connsiteX8" fmla="*/ 1087411 w 1270483"/>
              <a:gd name="connsiteY8" fmla="*/ 921225 h 1567375"/>
              <a:gd name="connsiteX9" fmla="*/ 1078267 w 1270483"/>
              <a:gd name="connsiteY9" fmla="*/ 893793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66605 w 1270483"/>
              <a:gd name="connsiteY6" fmla="*/ 1020829 h 1567375"/>
              <a:gd name="connsiteX7" fmla="*/ 1133131 w 1270483"/>
              <a:gd name="connsiteY7" fmla="*/ 966945 h 1567375"/>
              <a:gd name="connsiteX8" fmla="*/ 1087411 w 1270483"/>
              <a:gd name="connsiteY8" fmla="*/ 921225 h 1567375"/>
              <a:gd name="connsiteX9" fmla="*/ 1078267 w 1270483"/>
              <a:gd name="connsiteY9" fmla="*/ 893793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66605 w 1270483"/>
              <a:gd name="connsiteY6" fmla="*/ 1020829 h 1567375"/>
              <a:gd name="connsiteX7" fmla="*/ 1096391 w 1270483"/>
              <a:gd name="connsiteY7" fmla="*/ 1003684 h 1567375"/>
              <a:gd name="connsiteX8" fmla="*/ 1087411 w 1270483"/>
              <a:gd name="connsiteY8" fmla="*/ 921225 h 1567375"/>
              <a:gd name="connsiteX9" fmla="*/ 1078267 w 1270483"/>
              <a:gd name="connsiteY9" fmla="*/ 893793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66605 w 1270483"/>
              <a:gd name="connsiteY6" fmla="*/ 1020829 h 1567375"/>
              <a:gd name="connsiteX7" fmla="*/ 1096391 w 1270483"/>
              <a:gd name="connsiteY7" fmla="*/ 1003684 h 1567375"/>
              <a:gd name="connsiteX8" fmla="*/ 1087411 w 1270483"/>
              <a:gd name="connsiteY8" fmla="*/ 921225 h 1567375"/>
              <a:gd name="connsiteX9" fmla="*/ 1045610 w 1270483"/>
              <a:gd name="connsiteY9" fmla="*/ 914204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66605 w 1270483"/>
              <a:gd name="connsiteY6" fmla="*/ 1020829 h 1567375"/>
              <a:gd name="connsiteX7" fmla="*/ 1096391 w 1270483"/>
              <a:gd name="connsiteY7" fmla="*/ 1003684 h 1567375"/>
              <a:gd name="connsiteX8" fmla="*/ 1071083 w 1270483"/>
              <a:gd name="connsiteY8" fmla="*/ 945718 h 1567375"/>
              <a:gd name="connsiteX9" fmla="*/ 1045610 w 1270483"/>
              <a:gd name="connsiteY9" fmla="*/ 914204 h 1567375"/>
              <a:gd name="connsiteX10" fmla="*/ 1059979 w 1270483"/>
              <a:gd name="connsiteY10" fmla="*/ 866361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0483"/>
              <a:gd name="connsiteY0" fmla="*/ 1424145 h 1567375"/>
              <a:gd name="connsiteX1" fmla="*/ 1197139 w 1270483"/>
              <a:gd name="connsiteY1" fmla="*/ 1250409 h 1567375"/>
              <a:gd name="connsiteX2" fmla="*/ 1261147 w 1270483"/>
              <a:gd name="connsiteY2" fmla="*/ 1168113 h 1567375"/>
              <a:gd name="connsiteX3" fmla="*/ 1231429 w 1270483"/>
              <a:gd name="connsiteY3" fmla="*/ 1101003 h 1567375"/>
              <a:gd name="connsiteX4" fmla="*/ 1236654 w 1270483"/>
              <a:gd name="connsiteY4" fmla="*/ 1058385 h 1567375"/>
              <a:gd name="connsiteX5" fmla="*/ 1206283 w 1270483"/>
              <a:gd name="connsiteY5" fmla="*/ 1030953 h 1567375"/>
              <a:gd name="connsiteX6" fmla="*/ 1166605 w 1270483"/>
              <a:gd name="connsiteY6" fmla="*/ 1020829 h 1567375"/>
              <a:gd name="connsiteX7" fmla="*/ 1096391 w 1270483"/>
              <a:gd name="connsiteY7" fmla="*/ 1003684 h 1567375"/>
              <a:gd name="connsiteX8" fmla="*/ 1071083 w 1270483"/>
              <a:gd name="connsiteY8" fmla="*/ 945718 h 1567375"/>
              <a:gd name="connsiteX9" fmla="*/ 1045610 w 1270483"/>
              <a:gd name="connsiteY9" fmla="*/ 914204 h 1567375"/>
              <a:gd name="connsiteX10" fmla="*/ 1047733 w 1270483"/>
              <a:gd name="connsiteY10" fmla="*/ 858197 h 1567375"/>
              <a:gd name="connsiteX11" fmla="*/ 1087411 w 1270483"/>
              <a:gd name="connsiteY11" fmla="*/ 848073 h 1567375"/>
              <a:gd name="connsiteX12" fmla="*/ 1197139 w 1270483"/>
              <a:gd name="connsiteY12" fmla="*/ 829785 h 1567375"/>
              <a:gd name="connsiteX13" fmla="*/ 1237271 w 1270483"/>
              <a:gd name="connsiteY13" fmla="*/ 823816 h 1567375"/>
              <a:gd name="connsiteX14" fmla="*/ 1264322 w 1270483"/>
              <a:gd name="connsiteY14" fmla="*/ 760570 h 1567375"/>
              <a:gd name="connsiteX15" fmla="*/ 1270291 w 1270483"/>
              <a:gd name="connsiteY15" fmla="*/ 710913 h 1567375"/>
              <a:gd name="connsiteX16" fmla="*/ 1261147 w 1270483"/>
              <a:gd name="connsiteY16" fmla="*/ 528033 h 1567375"/>
              <a:gd name="connsiteX17" fmla="*/ 1233715 w 1270483"/>
              <a:gd name="connsiteY17" fmla="*/ 537177 h 1567375"/>
              <a:gd name="connsiteX18" fmla="*/ 1091221 w 1270483"/>
              <a:gd name="connsiteY18" fmla="*/ 446245 h 1567375"/>
              <a:gd name="connsiteX19" fmla="*/ 560615 w 1270483"/>
              <a:gd name="connsiteY19" fmla="*/ 47338 h 1567375"/>
              <a:gd name="connsiteX20" fmla="*/ 529881 w 1270483"/>
              <a:gd name="connsiteY20" fmla="*/ 3142 h 1567375"/>
              <a:gd name="connsiteX21" fmla="*/ 282739 w 1270483"/>
              <a:gd name="connsiteY21" fmla="*/ 6063 h 1567375"/>
              <a:gd name="connsiteX22" fmla="*/ 257720 w 1270483"/>
              <a:gd name="connsiteY22" fmla="*/ 48989 h 1567375"/>
              <a:gd name="connsiteX23" fmla="*/ 242226 w 1270483"/>
              <a:gd name="connsiteY23" fmla="*/ 73246 h 1567375"/>
              <a:gd name="connsiteX24" fmla="*/ 198919 w 1270483"/>
              <a:gd name="connsiteY24" fmla="*/ 103853 h 1567375"/>
              <a:gd name="connsiteX25" fmla="*/ 181393 w 1270483"/>
              <a:gd name="connsiteY25" fmla="*/ 168242 h 1567375"/>
              <a:gd name="connsiteX26" fmla="*/ 172630 w 1270483"/>
              <a:gd name="connsiteY26" fmla="*/ 195674 h 1567375"/>
              <a:gd name="connsiteX27" fmla="*/ 154342 w 1270483"/>
              <a:gd name="connsiteY27" fmla="*/ 226281 h 1567375"/>
              <a:gd name="connsiteX28" fmla="*/ 132879 w 1270483"/>
              <a:gd name="connsiteY28" fmla="*/ 247363 h 1567375"/>
              <a:gd name="connsiteX29" fmla="*/ 90715 w 1270483"/>
              <a:gd name="connsiteY29" fmla="*/ 281145 h 1567375"/>
              <a:gd name="connsiteX30" fmla="*/ 59727 w 1270483"/>
              <a:gd name="connsiteY30" fmla="*/ 388079 h 1567375"/>
              <a:gd name="connsiteX31" fmla="*/ 47789 w 1270483"/>
              <a:gd name="connsiteY31" fmla="*/ 439768 h 1567375"/>
              <a:gd name="connsiteX32" fmla="*/ 72427 w 1270483"/>
              <a:gd name="connsiteY32" fmla="*/ 491457 h 1567375"/>
              <a:gd name="connsiteX33" fmla="*/ 90715 w 1270483"/>
              <a:gd name="connsiteY33" fmla="*/ 619473 h 1567375"/>
              <a:gd name="connsiteX34" fmla="*/ 53758 w 1270483"/>
              <a:gd name="connsiteY34" fmla="*/ 798416 h 1567375"/>
              <a:gd name="connsiteX35" fmla="*/ 545 w 1270483"/>
              <a:gd name="connsiteY35" fmla="*/ 863948 h 1567375"/>
              <a:gd name="connsiteX36" fmla="*/ 26707 w 1270483"/>
              <a:gd name="connsiteY36" fmla="*/ 902937 h 1567375"/>
              <a:gd name="connsiteX37" fmla="*/ 35851 w 1270483"/>
              <a:gd name="connsiteY37" fmla="*/ 930369 h 1567375"/>
              <a:gd name="connsiteX38" fmla="*/ 68532 w 1270483"/>
              <a:gd name="connsiteY38" fmla="*/ 974522 h 1567375"/>
              <a:gd name="connsiteX39" fmla="*/ 85635 w 1270483"/>
              <a:gd name="connsiteY39" fmla="*/ 1019439 h 1567375"/>
              <a:gd name="connsiteX40" fmla="*/ 72427 w 1270483"/>
              <a:gd name="connsiteY40" fmla="*/ 1104105 h 1567375"/>
              <a:gd name="connsiteX41" fmla="*/ 147611 w 1270483"/>
              <a:gd name="connsiteY41" fmla="*/ 1088527 h 1567375"/>
              <a:gd name="connsiteX42" fmla="*/ 182155 w 1270483"/>
              <a:gd name="connsiteY42" fmla="*/ 1158969 h 1567375"/>
              <a:gd name="connsiteX43" fmla="*/ 200443 w 1270483"/>
              <a:gd name="connsiteY43" fmla="*/ 1186401 h 1567375"/>
              <a:gd name="connsiteX44" fmla="*/ 242607 w 1270483"/>
              <a:gd name="connsiteY44" fmla="*/ 1251552 h 1567375"/>
              <a:gd name="connsiteX45" fmla="*/ 260895 w 1270483"/>
              <a:gd name="connsiteY45" fmla="*/ 1337404 h 1567375"/>
              <a:gd name="connsiteX46" fmla="*/ 291883 w 1270483"/>
              <a:gd name="connsiteY46" fmla="*/ 1350993 h 1567375"/>
              <a:gd name="connsiteX47" fmla="*/ 364358 w 1270483"/>
              <a:gd name="connsiteY47" fmla="*/ 1417371 h 1567375"/>
              <a:gd name="connsiteX48" fmla="*/ 520822 w 1270483"/>
              <a:gd name="connsiteY48" fmla="*/ 1566723 h 1567375"/>
              <a:gd name="connsiteX49" fmla="*/ 767371 w 1270483"/>
              <a:gd name="connsiteY49" fmla="*/ 1479009 h 1567375"/>
              <a:gd name="connsiteX50" fmla="*/ 867955 w 1270483"/>
              <a:gd name="connsiteY50" fmla="*/ 1524729 h 1567375"/>
              <a:gd name="connsiteX51" fmla="*/ 977683 w 1270483"/>
              <a:gd name="connsiteY51" fmla="*/ 1524729 h 1567375"/>
              <a:gd name="connsiteX52" fmla="*/ 1041691 w 1270483"/>
              <a:gd name="connsiteY52" fmla="*/ 1451577 h 1567375"/>
              <a:gd name="connsiteX53" fmla="*/ 1087411 w 1270483"/>
              <a:gd name="connsiteY53" fmla="*/ 1442433 h 1567375"/>
              <a:gd name="connsiteX54" fmla="*/ 1142275 w 1270483"/>
              <a:gd name="connsiteY54" fmla="*/ 1433289 h 1567375"/>
              <a:gd name="connsiteX55" fmla="*/ 1187995 w 1270483"/>
              <a:gd name="connsiteY55" fmla="*/ 1424145 h 1567375"/>
              <a:gd name="connsiteX0" fmla="*/ 1187995 w 1273875"/>
              <a:gd name="connsiteY0" fmla="*/ 1424145 h 1567375"/>
              <a:gd name="connsiteX1" fmla="*/ 1197139 w 1273875"/>
              <a:gd name="connsiteY1" fmla="*/ 1250409 h 1567375"/>
              <a:gd name="connsiteX2" fmla="*/ 1261147 w 1273875"/>
              <a:gd name="connsiteY2" fmla="*/ 1168113 h 1567375"/>
              <a:gd name="connsiteX3" fmla="*/ 1231429 w 1273875"/>
              <a:gd name="connsiteY3" fmla="*/ 1101003 h 1567375"/>
              <a:gd name="connsiteX4" fmla="*/ 1236654 w 1273875"/>
              <a:gd name="connsiteY4" fmla="*/ 1058385 h 1567375"/>
              <a:gd name="connsiteX5" fmla="*/ 1206283 w 1273875"/>
              <a:gd name="connsiteY5" fmla="*/ 1030953 h 1567375"/>
              <a:gd name="connsiteX6" fmla="*/ 1166605 w 1273875"/>
              <a:gd name="connsiteY6" fmla="*/ 1020829 h 1567375"/>
              <a:gd name="connsiteX7" fmla="*/ 1096391 w 1273875"/>
              <a:gd name="connsiteY7" fmla="*/ 1003684 h 1567375"/>
              <a:gd name="connsiteX8" fmla="*/ 1071083 w 1273875"/>
              <a:gd name="connsiteY8" fmla="*/ 945718 h 1567375"/>
              <a:gd name="connsiteX9" fmla="*/ 1045610 w 1273875"/>
              <a:gd name="connsiteY9" fmla="*/ 914204 h 1567375"/>
              <a:gd name="connsiteX10" fmla="*/ 1047733 w 1273875"/>
              <a:gd name="connsiteY10" fmla="*/ 858197 h 1567375"/>
              <a:gd name="connsiteX11" fmla="*/ 1087411 w 1273875"/>
              <a:gd name="connsiteY11" fmla="*/ 848073 h 1567375"/>
              <a:gd name="connsiteX12" fmla="*/ 1197139 w 1273875"/>
              <a:gd name="connsiteY12" fmla="*/ 829785 h 1567375"/>
              <a:gd name="connsiteX13" fmla="*/ 1237271 w 1273875"/>
              <a:gd name="connsiteY13" fmla="*/ 823816 h 1567375"/>
              <a:gd name="connsiteX14" fmla="*/ 1264322 w 1273875"/>
              <a:gd name="connsiteY14" fmla="*/ 760570 h 1567375"/>
              <a:gd name="connsiteX15" fmla="*/ 1270291 w 1273875"/>
              <a:gd name="connsiteY15" fmla="*/ 710913 h 1567375"/>
              <a:gd name="connsiteX16" fmla="*/ 1212161 w 1273875"/>
              <a:gd name="connsiteY16" fmla="*/ 581101 h 1567375"/>
              <a:gd name="connsiteX17" fmla="*/ 1233715 w 1273875"/>
              <a:gd name="connsiteY17" fmla="*/ 537177 h 1567375"/>
              <a:gd name="connsiteX18" fmla="*/ 1091221 w 1273875"/>
              <a:gd name="connsiteY18" fmla="*/ 446245 h 1567375"/>
              <a:gd name="connsiteX19" fmla="*/ 560615 w 1273875"/>
              <a:gd name="connsiteY19" fmla="*/ 47338 h 1567375"/>
              <a:gd name="connsiteX20" fmla="*/ 529881 w 1273875"/>
              <a:gd name="connsiteY20" fmla="*/ 3142 h 1567375"/>
              <a:gd name="connsiteX21" fmla="*/ 282739 w 1273875"/>
              <a:gd name="connsiteY21" fmla="*/ 6063 h 1567375"/>
              <a:gd name="connsiteX22" fmla="*/ 257720 w 1273875"/>
              <a:gd name="connsiteY22" fmla="*/ 48989 h 1567375"/>
              <a:gd name="connsiteX23" fmla="*/ 242226 w 1273875"/>
              <a:gd name="connsiteY23" fmla="*/ 73246 h 1567375"/>
              <a:gd name="connsiteX24" fmla="*/ 198919 w 1273875"/>
              <a:gd name="connsiteY24" fmla="*/ 103853 h 1567375"/>
              <a:gd name="connsiteX25" fmla="*/ 181393 w 1273875"/>
              <a:gd name="connsiteY25" fmla="*/ 168242 h 1567375"/>
              <a:gd name="connsiteX26" fmla="*/ 172630 w 1273875"/>
              <a:gd name="connsiteY26" fmla="*/ 195674 h 1567375"/>
              <a:gd name="connsiteX27" fmla="*/ 154342 w 1273875"/>
              <a:gd name="connsiteY27" fmla="*/ 226281 h 1567375"/>
              <a:gd name="connsiteX28" fmla="*/ 132879 w 1273875"/>
              <a:gd name="connsiteY28" fmla="*/ 247363 h 1567375"/>
              <a:gd name="connsiteX29" fmla="*/ 90715 w 1273875"/>
              <a:gd name="connsiteY29" fmla="*/ 281145 h 1567375"/>
              <a:gd name="connsiteX30" fmla="*/ 59727 w 1273875"/>
              <a:gd name="connsiteY30" fmla="*/ 388079 h 1567375"/>
              <a:gd name="connsiteX31" fmla="*/ 47789 w 1273875"/>
              <a:gd name="connsiteY31" fmla="*/ 439768 h 1567375"/>
              <a:gd name="connsiteX32" fmla="*/ 72427 w 1273875"/>
              <a:gd name="connsiteY32" fmla="*/ 491457 h 1567375"/>
              <a:gd name="connsiteX33" fmla="*/ 90715 w 1273875"/>
              <a:gd name="connsiteY33" fmla="*/ 619473 h 1567375"/>
              <a:gd name="connsiteX34" fmla="*/ 53758 w 1273875"/>
              <a:gd name="connsiteY34" fmla="*/ 798416 h 1567375"/>
              <a:gd name="connsiteX35" fmla="*/ 545 w 1273875"/>
              <a:gd name="connsiteY35" fmla="*/ 863948 h 1567375"/>
              <a:gd name="connsiteX36" fmla="*/ 26707 w 1273875"/>
              <a:gd name="connsiteY36" fmla="*/ 902937 h 1567375"/>
              <a:gd name="connsiteX37" fmla="*/ 35851 w 1273875"/>
              <a:gd name="connsiteY37" fmla="*/ 930369 h 1567375"/>
              <a:gd name="connsiteX38" fmla="*/ 68532 w 1273875"/>
              <a:gd name="connsiteY38" fmla="*/ 974522 h 1567375"/>
              <a:gd name="connsiteX39" fmla="*/ 85635 w 1273875"/>
              <a:gd name="connsiteY39" fmla="*/ 1019439 h 1567375"/>
              <a:gd name="connsiteX40" fmla="*/ 72427 w 1273875"/>
              <a:gd name="connsiteY40" fmla="*/ 1104105 h 1567375"/>
              <a:gd name="connsiteX41" fmla="*/ 147611 w 1273875"/>
              <a:gd name="connsiteY41" fmla="*/ 1088527 h 1567375"/>
              <a:gd name="connsiteX42" fmla="*/ 182155 w 1273875"/>
              <a:gd name="connsiteY42" fmla="*/ 1158969 h 1567375"/>
              <a:gd name="connsiteX43" fmla="*/ 200443 w 1273875"/>
              <a:gd name="connsiteY43" fmla="*/ 1186401 h 1567375"/>
              <a:gd name="connsiteX44" fmla="*/ 242607 w 1273875"/>
              <a:gd name="connsiteY44" fmla="*/ 1251552 h 1567375"/>
              <a:gd name="connsiteX45" fmla="*/ 260895 w 1273875"/>
              <a:gd name="connsiteY45" fmla="*/ 1337404 h 1567375"/>
              <a:gd name="connsiteX46" fmla="*/ 291883 w 1273875"/>
              <a:gd name="connsiteY46" fmla="*/ 1350993 h 1567375"/>
              <a:gd name="connsiteX47" fmla="*/ 364358 w 1273875"/>
              <a:gd name="connsiteY47" fmla="*/ 1417371 h 1567375"/>
              <a:gd name="connsiteX48" fmla="*/ 520822 w 1273875"/>
              <a:gd name="connsiteY48" fmla="*/ 1566723 h 1567375"/>
              <a:gd name="connsiteX49" fmla="*/ 767371 w 1273875"/>
              <a:gd name="connsiteY49" fmla="*/ 1479009 h 1567375"/>
              <a:gd name="connsiteX50" fmla="*/ 867955 w 1273875"/>
              <a:gd name="connsiteY50" fmla="*/ 1524729 h 1567375"/>
              <a:gd name="connsiteX51" fmla="*/ 977683 w 1273875"/>
              <a:gd name="connsiteY51" fmla="*/ 1524729 h 1567375"/>
              <a:gd name="connsiteX52" fmla="*/ 1041691 w 1273875"/>
              <a:gd name="connsiteY52" fmla="*/ 1451577 h 1567375"/>
              <a:gd name="connsiteX53" fmla="*/ 1087411 w 1273875"/>
              <a:gd name="connsiteY53" fmla="*/ 1442433 h 1567375"/>
              <a:gd name="connsiteX54" fmla="*/ 1142275 w 1273875"/>
              <a:gd name="connsiteY54" fmla="*/ 1433289 h 1567375"/>
              <a:gd name="connsiteX55" fmla="*/ 1187995 w 1273875"/>
              <a:gd name="connsiteY55" fmla="*/ 1424145 h 1567375"/>
              <a:gd name="connsiteX0" fmla="*/ 1187995 w 1284737"/>
              <a:gd name="connsiteY0" fmla="*/ 1424145 h 1567375"/>
              <a:gd name="connsiteX1" fmla="*/ 1197139 w 1284737"/>
              <a:gd name="connsiteY1" fmla="*/ 1250409 h 1567375"/>
              <a:gd name="connsiteX2" fmla="*/ 1261147 w 1284737"/>
              <a:gd name="connsiteY2" fmla="*/ 1168113 h 1567375"/>
              <a:gd name="connsiteX3" fmla="*/ 1231429 w 1284737"/>
              <a:gd name="connsiteY3" fmla="*/ 1101003 h 1567375"/>
              <a:gd name="connsiteX4" fmla="*/ 1236654 w 1284737"/>
              <a:gd name="connsiteY4" fmla="*/ 1058385 h 1567375"/>
              <a:gd name="connsiteX5" fmla="*/ 1206283 w 1284737"/>
              <a:gd name="connsiteY5" fmla="*/ 1030953 h 1567375"/>
              <a:gd name="connsiteX6" fmla="*/ 1166605 w 1284737"/>
              <a:gd name="connsiteY6" fmla="*/ 1020829 h 1567375"/>
              <a:gd name="connsiteX7" fmla="*/ 1096391 w 1284737"/>
              <a:gd name="connsiteY7" fmla="*/ 1003684 h 1567375"/>
              <a:gd name="connsiteX8" fmla="*/ 1071083 w 1284737"/>
              <a:gd name="connsiteY8" fmla="*/ 945718 h 1567375"/>
              <a:gd name="connsiteX9" fmla="*/ 1045610 w 1284737"/>
              <a:gd name="connsiteY9" fmla="*/ 914204 h 1567375"/>
              <a:gd name="connsiteX10" fmla="*/ 1047733 w 1284737"/>
              <a:gd name="connsiteY10" fmla="*/ 858197 h 1567375"/>
              <a:gd name="connsiteX11" fmla="*/ 1087411 w 1284737"/>
              <a:gd name="connsiteY11" fmla="*/ 848073 h 1567375"/>
              <a:gd name="connsiteX12" fmla="*/ 1197139 w 1284737"/>
              <a:gd name="connsiteY12" fmla="*/ 829785 h 1567375"/>
              <a:gd name="connsiteX13" fmla="*/ 1237271 w 1284737"/>
              <a:gd name="connsiteY13" fmla="*/ 823816 h 1567375"/>
              <a:gd name="connsiteX14" fmla="*/ 1264322 w 1284737"/>
              <a:gd name="connsiteY14" fmla="*/ 760570 h 1567375"/>
              <a:gd name="connsiteX15" fmla="*/ 1282537 w 1284737"/>
              <a:gd name="connsiteY15" fmla="*/ 596613 h 1567375"/>
              <a:gd name="connsiteX16" fmla="*/ 1212161 w 1284737"/>
              <a:gd name="connsiteY16" fmla="*/ 581101 h 1567375"/>
              <a:gd name="connsiteX17" fmla="*/ 1233715 w 1284737"/>
              <a:gd name="connsiteY17" fmla="*/ 537177 h 1567375"/>
              <a:gd name="connsiteX18" fmla="*/ 1091221 w 1284737"/>
              <a:gd name="connsiteY18" fmla="*/ 446245 h 1567375"/>
              <a:gd name="connsiteX19" fmla="*/ 560615 w 1284737"/>
              <a:gd name="connsiteY19" fmla="*/ 47338 h 1567375"/>
              <a:gd name="connsiteX20" fmla="*/ 529881 w 1284737"/>
              <a:gd name="connsiteY20" fmla="*/ 3142 h 1567375"/>
              <a:gd name="connsiteX21" fmla="*/ 282739 w 1284737"/>
              <a:gd name="connsiteY21" fmla="*/ 6063 h 1567375"/>
              <a:gd name="connsiteX22" fmla="*/ 257720 w 1284737"/>
              <a:gd name="connsiteY22" fmla="*/ 48989 h 1567375"/>
              <a:gd name="connsiteX23" fmla="*/ 242226 w 1284737"/>
              <a:gd name="connsiteY23" fmla="*/ 73246 h 1567375"/>
              <a:gd name="connsiteX24" fmla="*/ 198919 w 1284737"/>
              <a:gd name="connsiteY24" fmla="*/ 103853 h 1567375"/>
              <a:gd name="connsiteX25" fmla="*/ 181393 w 1284737"/>
              <a:gd name="connsiteY25" fmla="*/ 168242 h 1567375"/>
              <a:gd name="connsiteX26" fmla="*/ 172630 w 1284737"/>
              <a:gd name="connsiteY26" fmla="*/ 195674 h 1567375"/>
              <a:gd name="connsiteX27" fmla="*/ 154342 w 1284737"/>
              <a:gd name="connsiteY27" fmla="*/ 226281 h 1567375"/>
              <a:gd name="connsiteX28" fmla="*/ 132879 w 1284737"/>
              <a:gd name="connsiteY28" fmla="*/ 247363 h 1567375"/>
              <a:gd name="connsiteX29" fmla="*/ 90715 w 1284737"/>
              <a:gd name="connsiteY29" fmla="*/ 281145 h 1567375"/>
              <a:gd name="connsiteX30" fmla="*/ 59727 w 1284737"/>
              <a:gd name="connsiteY30" fmla="*/ 388079 h 1567375"/>
              <a:gd name="connsiteX31" fmla="*/ 47789 w 1284737"/>
              <a:gd name="connsiteY31" fmla="*/ 439768 h 1567375"/>
              <a:gd name="connsiteX32" fmla="*/ 72427 w 1284737"/>
              <a:gd name="connsiteY32" fmla="*/ 491457 h 1567375"/>
              <a:gd name="connsiteX33" fmla="*/ 90715 w 1284737"/>
              <a:gd name="connsiteY33" fmla="*/ 619473 h 1567375"/>
              <a:gd name="connsiteX34" fmla="*/ 53758 w 1284737"/>
              <a:gd name="connsiteY34" fmla="*/ 798416 h 1567375"/>
              <a:gd name="connsiteX35" fmla="*/ 545 w 1284737"/>
              <a:gd name="connsiteY35" fmla="*/ 863948 h 1567375"/>
              <a:gd name="connsiteX36" fmla="*/ 26707 w 1284737"/>
              <a:gd name="connsiteY36" fmla="*/ 902937 h 1567375"/>
              <a:gd name="connsiteX37" fmla="*/ 35851 w 1284737"/>
              <a:gd name="connsiteY37" fmla="*/ 930369 h 1567375"/>
              <a:gd name="connsiteX38" fmla="*/ 68532 w 1284737"/>
              <a:gd name="connsiteY38" fmla="*/ 974522 h 1567375"/>
              <a:gd name="connsiteX39" fmla="*/ 85635 w 1284737"/>
              <a:gd name="connsiteY39" fmla="*/ 1019439 h 1567375"/>
              <a:gd name="connsiteX40" fmla="*/ 72427 w 1284737"/>
              <a:gd name="connsiteY40" fmla="*/ 1104105 h 1567375"/>
              <a:gd name="connsiteX41" fmla="*/ 147611 w 1284737"/>
              <a:gd name="connsiteY41" fmla="*/ 1088527 h 1567375"/>
              <a:gd name="connsiteX42" fmla="*/ 182155 w 1284737"/>
              <a:gd name="connsiteY42" fmla="*/ 1158969 h 1567375"/>
              <a:gd name="connsiteX43" fmla="*/ 200443 w 1284737"/>
              <a:gd name="connsiteY43" fmla="*/ 1186401 h 1567375"/>
              <a:gd name="connsiteX44" fmla="*/ 242607 w 1284737"/>
              <a:gd name="connsiteY44" fmla="*/ 1251552 h 1567375"/>
              <a:gd name="connsiteX45" fmla="*/ 260895 w 1284737"/>
              <a:gd name="connsiteY45" fmla="*/ 1337404 h 1567375"/>
              <a:gd name="connsiteX46" fmla="*/ 291883 w 1284737"/>
              <a:gd name="connsiteY46" fmla="*/ 1350993 h 1567375"/>
              <a:gd name="connsiteX47" fmla="*/ 364358 w 1284737"/>
              <a:gd name="connsiteY47" fmla="*/ 1417371 h 1567375"/>
              <a:gd name="connsiteX48" fmla="*/ 520822 w 1284737"/>
              <a:gd name="connsiteY48" fmla="*/ 1566723 h 1567375"/>
              <a:gd name="connsiteX49" fmla="*/ 767371 w 1284737"/>
              <a:gd name="connsiteY49" fmla="*/ 1479009 h 1567375"/>
              <a:gd name="connsiteX50" fmla="*/ 867955 w 1284737"/>
              <a:gd name="connsiteY50" fmla="*/ 1524729 h 1567375"/>
              <a:gd name="connsiteX51" fmla="*/ 977683 w 1284737"/>
              <a:gd name="connsiteY51" fmla="*/ 1524729 h 1567375"/>
              <a:gd name="connsiteX52" fmla="*/ 1041691 w 1284737"/>
              <a:gd name="connsiteY52" fmla="*/ 1451577 h 1567375"/>
              <a:gd name="connsiteX53" fmla="*/ 1087411 w 1284737"/>
              <a:gd name="connsiteY53" fmla="*/ 1442433 h 1567375"/>
              <a:gd name="connsiteX54" fmla="*/ 1142275 w 1284737"/>
              <a:gd name="connsiteY54" fmla="*/ 1433289 h 1567375"/>
              <a:gd name="connsiteX55" fmla="*/ 1187995 w 1284737"/>
              <a:gd name="connsiteY55" fmla="*/ 1424145 h 1567375"/>
              <a:gd name="connsiteX0" fmla="*/ 1187995 w 1284737"/>
              <a:gd name="connsiteY0" fmla="*/ 1424145 h 1567375"/>
              <a:gd name="connsiteX1" fmla="*/ 1197139 w 1284737"/>
              <a:gd name="connsiteY1" fmla="*/ 1250409 h 1567375"/>
              <a:gd name="connsiteX2" fmla="*/ 1261147 w 1284737"/>
              <a:gd name="connsiteY2" fmla="*/ 1168113 h 1567375"/>
              <a:gd name="connsiteX3" fmla="*/ 1231429 w 1284737"/>
              <a:gd name="connsiteY3" fmla="*/ 1101003 h 1567375"/>
              <a:gd name="connsiteX4" fmla="*/ 1236654 w 1284737"/>
              <a:gd name="connsiteY4" fmla="*/ 1058385 h 1567375"/>
              <a:gd name="connsiteX5" fmla="*/ 1206283 w 1284737"/>
              <a:gd name="connsiteY5" fmla="*/ 1030953 h 1567375"/>
              <a:gd name="connsiteX6" fmla="*/ 1146195 w 1284737"/>
              <a:gd name="connsiteY6" fmla="*/ 1041239 h 1567375"/>
              <a:gd name="connsiteX7" fmla="*/ 1096391 w 1284737"/>
              <a:gd name="connsiteY7" fmla="*/ 1003684 h 1567375"/>
              <a:gd name="connsiteX8" fmla="*/ 1071083 w 1284737"/>
              <a:gd name="connsiteY8" fmla="*/ 945718 h 1567375"/>
              <a:gd name="connsiteX9" fmla="*/ 1045610 w 1284737"/>
              <a:gd name="connsiteY9" fmla="*/ 914204 h 1567375"/>
              <a:gd name="connsiteX10" fmla="*/ 1047733 w 1284737"/>
              <a:gd name="connsiteY10" fmla="*/ 858197 h 1567375"/>
              <a:gd name="connsiteX11" fmla="*/ 1087411 w 1284737"/>
              <a:gd name="connsiteY11" fmla="*/ 848073 h 1567375"/>
              <a:gd name="connsiteX12" fmla="*/ 1197139 w 1284737"/>
              <a:gd name="connsiteY12" fmla="*/ 829785 h 1567375"/>
              <a:gd name="connsiteX13" fmla="*/ 1237271 w 1284737"/>
              <a:gd name="connsiteY13" fmla="*/ 823816 h 1567375"/>
              <a:gd name="connsiteX14" fmla="*/ 1264322 w 1284737"/>
              <a:gd name="connsiteY14" fmla="*/ 760570 h 1567375"/>
              <a:gd name="connsiteX15" fmla="*/ 1282537 w 1284737"/>
              <a:gd name="connsiteY15" fmla="*/ 596613 h 1567375"/>
              <a:gd name="connsiteX16" fmla="*/ 1212161 w 1284737"/>
              <a:gd name="connsiteY16" fmla="*/ 581101 h 1567375"/>
              <a:gd name="connsiteX17" fmla="*/ 1233715 w 1284737"/>
              <a:gd name="connsiteY17" fmla="*/ 537177 h 1567375"/>
              <a:gd name="connsiteX18" fmla="*/ 1091221 w 1284737"/>
              <a:gd name="connsiteY18" fmla="*/ 446245 h 1567375"/>
              <a:gd name="connsiteX19" fmla="*/ 560615 w 1284737"/>
              <a:gd name="connsiteY19" fmla="*/ 47338 h 1567375"/>
              <a:gd name="connsiteX20" fmla="*/ 529881 w 1284737"/>
              <a:gd name="connsiteY20" fmla="*/ 3142 h 1567375"/>
              <a:gd name="connsiteX21" fmla="*/ 282739 w 1284737"/>
              <a:gd name="connsiteY21" fmla="*/ 6063 h 1567375"/>
              <a:gd name="connsiteX22" fmla="*/ 257720 w 1284737"/>
              <a:gd name="connsiteY22" fmla="*/ 48989 h 1567375"/>
              <a:gd name="connsiteX23" fmla="*/ 242226 w 1284737"/>
              <a:gd name="connsiteY23" fmla="*/ 73246 h 1567375"/>
              <a:gd name="connsiteX24" fmla="*/ 198919 w 1284737"/>
              <a:gd name="connsiteY24" fmla="*/ 103853 h 1567375"/>
              <a:gd name="connsiteX25" fmla="*/ 181393 w 1284737"/>
              <a:gd name="connsiteY25" fmla="*/ 168242 h 1567375"/>
              <a:gd name="connsiteX26" fmla="*/ 172630 w 1284737"/>
              <a:gd name="connsiteY26" fmla="*/ 195674 h 1567375"/>
              <a:gd name="connsiteX27" fmla="*/ 154342 w 1284737"/>
              <a:gd name="connsiteY27" fmla="*/ 226281 h 1567375"/>
              <a:gd name="connsiteX28" fmla="*/ 132879 w 1284737"/>
              <a:gd name="connsiteY28" fmla="*/ 247363 h 1567375"/>
              <a:gd name="connsiteX29" fmla="*/ 90715 w 1284737"/>
              <a:gd name="connsiteY29" fmla="*/ 281145 h 1567375"/>
              <a:gd name="connsiteX30" fmla="*/ 59727 w 1284737"/>
              <a:gd name="connsiteY30" fmla="*/ 388079 h 1567375"/>
              <a:gd name="connsiteX31" fmla="*/ 47789 w 1284737"/>
              <a:gd name="connsiteY31" fmla="*/ 439768 h 1567375"/>
              <a:gd name="connsiteX32" fmla="*/ 72427 w 1284737"/>
              <a:gd name="connsiteY32" fmla="*/ 491457 h 1567375"/>
              <a:gd name="connsiteX33" fmla="*/ 90715 w 1284737"/>
              <a:gd name="connsiteY33" fmla="*/ 619473 h 1567375"/>
              <a:gd name="connsiteX34" fmla="*/ 53758 w 1284737"/>
              <a:gd name="connsiteY34" fmla="*/ 798416 h 1567375"/>
              <a:gd name="connsiteX35" fmla="*/ 545 w 1284737"/>
              <a:gd name="connsiteY35" fmla="*/ 863948 h 1567375"/>
              <a:gd name="connsiteX36" fmla="*/ 26707 w 1284737"/>
              <a:gd name="connsiteY36" fmla="*/ 902937 h 1567375"/>
              <a:gd name="connsiteX37" fmla="*/ 35851 w 1284737"/>
              <a:gd name="connsiteY37" fmla="*/ 930369 h 1567375"/>
              <a:gd name="connsiteX38" fmla="*/ 68532 w 1284737"/>
              <a:gd name="connsiteY38" fmla="*/ 974522 h 1567375"/>
              <a:gd name="connsiteX39" fmla="*/ 85635 w 1284737"/>
              <a:gd name="connsiteY39" fmla="*/ 1019439 h 1567375"/>
              <a:gd name="connsiteX40" fmla="*/ 72427 w 1284737"/>
              <a:gd name="connsiteY40" fmla="*/ 1104105 h 1567375"/>
              <a:gd name="connsiteX41" fmla="*/ 147611 w 1284737"/>
              <a:gd name="connsiteY41" fmla="*/ 1088527 h 1567375"/>
              <a:gd name="connsiteX42" fmla="*/ 182155 w 1284737"/>
              <a:gd name="connsiteY42" fmla="*/ 1158969 h 1567375"/>
              <a:gd name="connsiteX43" fmla="*/ 200443 w 1284737"/>
              <a:gd name="connsiteY43" fmla="*/ 1186401 h 1567375"/>
              <a:gd name="connsiteX44" fmla="*/ 242607 w 1284737"/>
              <a:gd name="connsiteY44" fmla="*/ 1251552 h 1567375"/>
              <a:gd name="connsiteX45" fmla="*/ 260895 w 1284737"/>
              <a:gd name="connsiteY45" fmla="*/ 1337404 h 1567375"/>
              <a:gd name="connsiteX46" fmla="*/ 291883 w 1284737"/>
              <a:gd name="connsiteY46" fmla="*/ 1350993 h 1567375"/>
              <a:gd name="connsiteX47" fmla="*/ 364358 w 1284737"/>
              <a:gd name="connsiteY47" fmla="*/ 1417371 h 1567375"/>
              <a:gd name="connsiteX48" fmla="*/ 520822 w 1284737"/>
              <a:gd name="connsiteY48" fmla="*/ 1566723 h 1567375"/>
              <a:gd name="connsiteX49" fmla="*/ 767371 w 1284737"/>
              <a:gd name="connsiteY49" fmla="*/ 1479009 h 1567375"/>
              <a:gd name="connsiteX50" fmla="*/ 867955 w 1284737"/>
              <a:gd name="connsiteY50" fmla="*/ 1524729 h 1567375"/>
              <a:gd name="connsiteX51" fmla="*/ 977683 w 1284737"/>
              <a:gd name="connsiteY51" fmla="*/ 1524729 h 1567375"/>
              <a:gd name="connsiteX52" fmla="*/ 1041691 w 1284737"/>
              <a:gd name="connsiteY52" fmla="*/ 1451577 h 1567375"/>
              <a:gd name="connsiteX53" fmla="*/ 1087411 w 1284737"/>
              <a:gd name="connsiteY53" fmla="*/ 1442433 h 1567375"/>
              <a:gd name="connsiteX54" fmla="*/ 1142275 w 1284737"/>
              <a:gd name="connsiteY54" fmla="*/ 1433289 h 1567375"/>
              <a:gd name="connsiteX55" fmla="*/ 1187995 w 1284737"/>
              <a:gd name="connsiteY55" fmla="*/ 1424145 h 1567375"/>
              <a:gd name="connsiteX0" fmla="*/ 1187995 w 1284737"/>
              <a:gd name="connsiteY0" fmla="*/ 1424145 h 1567375"/>
              <a:gd name="connsiteX1" fmla="*/ 1197139 w 1284737"/>
              <a:gd name="connsiteY1" fmla="*/ 1250409 h 1567375"/>
              <a:gd name="connsiteX2" fmla="*/ 1261147 w 1284737"/>
              <a:gd name="connsiteY2" fmla="*/ 1168113 h 1567375"/>
              <a:gd name="connsiteX3" fmla="*/ 1231429 w 1284737"/>
              <a:gd name="connsiteY3" fmla="*/ 1101003 h 1567375"/>
              <a:gd name="connsiteX4" fmla="*/ 1236654 w 1284737"/>
              <a:gd name="connsiteY4" fmla="*/ 1058385 h 1567375"/>
              <a:gd name="connsiteX5" fmla="*/ 1206283 w 1284737"/>
              <a:gd name="connsiteY5" fmla="*/ 1030953 h 1567375"/>
              <a:gd name="connsiteX6" fmla="*/ 1146195 w 1284737"/>
              <a:gd name="connsiteY6" fmla="*/ 1041239 h 1567375"/>
              <a:gd name="connsiteX7" fmla="*/ 1096391 w 1284737"/>
              <a:gd name="connsiteY7" fmla="*/ 1003684 h 1567375"/>
              <a:gd name="connsiteX8" fmla="*/ 1071083 w 1284737"/>
              <a:gd name="connsiteY8" fmla="*/ 945718 h 1567375"/>
              <a:gd name="connsiteX9" fmla="*/ 1045610 w 1284737"/>
              <a:gd name="connsiteY9" fmla="*/ 914204 h 1567375"/>
              <a:gd name="connsiteX10" fmla="*/ 1047733 w 1284737"/>
              <a:gd name="connsiteY10" fmla="*/ 858197 h 1567375"/>
              <a:gd name="connsiteX11" fmla="*/ 1087411 w 1284737"/>
              <a:gd name="connsiteY11" fmla="*/ 848073 h 1567375"/>
              <a:gd name="connsiteX12" fmla="*/ 1197139 w 1284737"/>
              <a:gd name="connsiteY12" fmla="*/ 829785 h 1567375"/>
              <a:gd name="connsiteX13" fmla="*/ 1237271 w 1284737"/>
              <a:gd name="connsiteY13" fmla="*/ 823816 h 1567375"/>
              <a:gd name="connsiteX14" fmla="*/ 1264322 w 1284737"/>
              <a:gd name="connsiteY14" fmla="*/ 760570 h 1567375"/>
              <a:gd name="connsiteX15" fmla="*/ 1282537 w 1284737"/>
              <a:gd name="connsiteY15" fmla="*/ 596613 h 1567375"/>
              <a:gd name="connsiteX16" fmla="*/ 1212161 w 1284737"/>
              <a:gd name="connsiteY16" fmla="*/ 581101 h 1567375"/>
              <a:gd name="connsiteX17" fmla="*/ 1233715 w 1284737"/>
              <a:gd name="connsiteY17" fmla="*/ 537177 h 1567375"/>
              <a:gd name="connsiteX18" fmla="*/ 1091221 w 1284737"/>
              <a:gd name="connsiteY18" fmla="*/ 446245 h 1567375"/>
              <a:gd name="connsiteX19" fmla="*/ 560615 w 1284737"/>
              <a:gd name="connsiteY19" fmla="*/ 47338 h 1567375"/>
              <a:gd name="connsiteX20" fmla="*/ 529881 w 1284737"/>
              <a:gd name="connsiteY20" fmla="*/ 3142 h 1567375"/>
              <a:gd name="connsiteX21" fmla="*/ 282739 w 1284737"/>
              <a:gd name="connsiteY21" fmla="*/ 6063 h 1567375"/>
              <a:gd name="connsiteX22" fmla="*/ 257720 w 1284737"/>
              <a:gd name="connsiteY22" fmla="*/ 48989 h 1567375"/>
              <a:gd name="connsiteX23" fmla="*/ 242226 w 1284737"/>
              <a:gd name="connsiteY23" fmla="*/ 73246 h 1567375"/>
              <a:gd name="connsiteX24" fmla="*/ 198919 w 1284737"/>
              <a:gd name="connsiteY24" fmla="*/ 103853 h 1567375"/>
              <a:gd name="connsiteX25" fmla="*/ 181393 w 1284737"/>
              <a:gd name="connsiteY25" fmla="*/ 168242 h 1567375"/>
              <a:gd name="connsiteX26" fmla="*/ 172630 w 1284737"/>
              <a:gd name="connsiteY26" fmla="*/ 195674 h 1567375"/>
              <a:gd name="connsiteX27" fmla="*/ 154342 w 1284737"/>
              <a:gd name="connsiteY27" fmla="*/ 226281 h 1567375"/>
              <a:gd name="connsiteX28" fmla="*/ 132879 w 1284737"/>
              <a:gd name="connsiteY28" fmla="*/ 247363 h 1567375"/>
              <a:gd name="connsiteX29" fmla="*/ 90715 w 1284737"/>
              <a:gd name="connsiteY29" fmla="*/ 281145 h 1567375"/>
              <a:gd name="connsiteX30" fmla="*/ 59727 w 1284737"/>
              <a:gd name="connsiteY30" fmla="*/ 388079 h 1567375"/>
              <a:gd name="connsiteX31" fmla="*/ 47789 w 1284737"/>
              <a:gd name="connsiteY31" fmla="*/ 439768 h 1567375"/>
              <a:gd name="connsiteX32" fmla="*/ 72427 w 1284737"/>
              <a:gd name="connsiteY32" fmla="*/ 491457 h 1567375"/>
              <a:gd name="connsiteX33" fmla="*/ 90715 w 1284737"/>
              <a:gd name="connsiteY33" fmla="*/ 619473 h 1567375"/>
              <a:gd name="connsiteX34" fmla="*/ 53758 w 1284737"/>
              <a:gd name="connsiteY34" fmla="*/ 798416 h 1567375"/>
              <a:gd name="connsiteX35" fmla="*/ 545 w 1284737"/>
              <a:gd name="connsiteY35" fmla="*/ 863948 h 1567375"/>
              <a:gd name="connsiteX36" fmla="*/ 26707 w 1284737"/>
              <a:gd name="connsiteY36" fmla="*/ 902937 h 1567375"/>
              <a:gd name="connsiteX37" fmla="*/ 35851 w 1284737"/>
              <a:gd name="connsiteY37" fmla="*/ 930369 h 1567375"/>
              <a:gd name="connsiteX38" fmla="*/ 68532 w 1284737"/>
              <a:gd name="connsiteY38" fmla="*/ 974522 h 1567375"/>
              <a:gd name="connsiteX39" fmla="*/ 85635 w 1284737"/>
              <a:gd name="connsiteY39" fmla="*/ 1019439 h 1567375"/>
              <a:gd name="connsiteX40" fmla="*/ 72427 w 1284737"/>
              <a:gd name="connsiteY40" fmla="*/ 1083694 h 1567375"/>
              <a:gd name="connsiteX41" fmla="*/ 147611 w 1284737"/>
              <a:gd name="connsiteY41" fmla="*/ 1088527 h 1567375"/>
              <a:gd name="connsiteX42" fmla="*/ 182155 w 1284737"/>
              <a:gd name="connsiteY42" fmla="*/ 1158969 h 1567375"/>
              <a:gd name="connsiteX43" fmla="*/ 200443 w 1284737"/>
              <a:gd name="connsiteY43" fmla="*/ 1186401 h 1567375"/>
              <a:gd name="connsiteX44" fmla="*/ 242607 w 1284737"/>
              <a:gd name="connsiteY44" fmla="*/ 1251552 h 1567375"/>
              <a:gd name="connsiteX45" fmla="*/ 260895 w 1284737"/>
              <a:gd name="connsiteY45" fmla="*/ 1337404 h 1567375"/>
              <a:gd name="connsiteX46" fmla="*/ 291883 w 1284737"/>
              <a:gd name="connsiteY46" fmla="*/ 1350993 h 1567375"/>
              <a:gd name="connsiteX47" fmla="*/ 364358 w 1284737"/>
              <a:gd name="connsiteY47" fmla="*/ 1417371 h 1567375"/>
              <a:gd name="connsiteX48" fmla="*/ 520822 w 1284737"/>
              <a:gd name="connsiteY48" fmla="*/ 1566723 h 1567375"/>
              <a:gd name="connsiteX49" fmla="*/ 767371 w 1284737"/>
              <a:gd name="connsiteY49" fmla="*/ 1479009 h 1567375"/>
              <a:gd name="connsiteX50" fmla="*/ 867955 w 1284737"/>
              <a:gd name="connsiteY50" fmla="*/ 1524729 h 1567375"/>
              <a:gd name="connsiteX51" fmla="*/ 977683 w 1284737"/>
              <a:gd name="connsiteY51" fmla="*/ 1524729 h 1567375"/>
              <a:gd name="connsiteX52" fmla="*/ 1041691 w 1284737"/>
              <a:gd name="connsiteY52" fmla="*/ 1451577 h 1567375"/>
              <a:gd name="connsiteX53" fmla="*/ 1087411 w 1284737"/>
              <a:gd name="connsiteY53" fmla="*/ 1442433 h 1567375"/>
              <a:gd name="connsiteX54" fmla="*/ 1142275 w 1284737"/>
              <a:gd name="connsiteY54" fmla="*/ 1433289 h 1567375"/>
              <a:gd name="connsiteX55" fmla="*/ 1187995 w 1284737"/>
              <a:gd name="connsiteY55" fmla="*/ 1424145 h 1567375"/>
              <a:gd name="connsiteX0" fmla="*/ 1187995 w 1284737"/>
              <a:gd name="connsiteY0" fmla="*/ 1424145 h 1567375"/>
              <a:gd name="connsiteX1" fmla="*/ 1197139 w 1284737"/>
              <a:gd name="connsiteY1" fmla="*/ 1250409 h 1567375"/>
              <a:gd name="connsiteX2" fmla="*/ 1261147 w 1284737"/>
              <a:gd name="connsiteY2" fmla="*/ 1168113 h 1567375"/>
              <a:gd name="connsiteX3" fmla="*/ 1231429 w 1284737"/>
              <a:gd name="connsiteY3" fmla="*/ 1101003 h 1567375"/>
              <a:gd name="connsiteX4" fmla="*/ 1236654 w 1284737"/>
              <a:gd name="connsiteY4" fmla="*/ 1058385 h 1567375"/>
              <a:gd name="connsiteX5" fmla="*/ 1206283 w 1284737"/>
              <a:gd name="connsiteY5" fmla="*/ 1030953 h 1567375"/>
              <a:gd name="connsiteX6" fmla="*/ 1146195 w 1284737"/>
              <a:gd name="connsiteY6" fmla="*/ 1041239 h 1567375"/>
              <a:gd name="connsiteX7" fmla="*/ 1096391 w 1284737"/>
              <a:gd name="connsiteY7" fmla="*/ 1003684 h 1567375"/>
              <a:gd name="connsiteX8" fmla="*/ 1071083 w 1284737"/>
              <a:gd name="connsiteY8" fmla="*/ 945718 h 1567375"/>
              <a:gd name="connsiteX9" fmla="*/ 1045610 w 1284737"/>
              <a:gd name="connsiteY9" fmla="*/ 914204 h 1567375"/>
              <a:gd name="connsiteX10" fmla="*/ 1047733 w 1284737"/>
              <a:gd name="connsiteY10" fmla="*/ 858197 h 1567375"/>
              <a:gd name="connsiteX11" fmla="*/ 1087411 w 1284737"/>
              <a:gd name="connsiteY11" fmla="*/ 848073 h 1567375"/>
              <a:gd name="connsiteX12" fmla="*/ 1197139 w 1284737"/>
              <a:gd name="connsiteY12" fmla="*/ 829785 h 1567375"/>
              <a:gd name="connsiteX13" fmla="*/ 1237271 w 1284737"/>
              <a:gd name="connsiteY13" fmla="*/ 823816 h 1567375"/>
              <a:gd name="connsiteX14" fmla="*/ 1264322 w 1284737"/>
              <a:gd name="connsiteY14" fmla="*/ 760570 h 1567375"/>
              <a:gd name="connsiteX15" fmla="*/ 1282537 w 1284737"/>
              <a:gd name="connsiteY15" fmla="*/ 596613 h 1567375"/>
              <a:gd name="connsiteX16" fmla="*/ 1212161 w 1284737"/>
              <a:gd name="connsiteY16" fmla="*/ 581101 h 1567375"/>
              <a:gd name="connsiteX17" fmla="*/ 1233715 w 1284737"/>
              <a:gd name="connsiteY17" fmla="*/ 537177 h 1567375"/>
              <a:gd name="connsiteX18" fmla="*/ 1091221 w 1284737"/>
              <a:gd name="connsiteY18" fmla="*/ 446245 h 1567375"/>
              <a:gd name="connsiteX19" fmla="*/ 560615 w 1284737"/>
              <a:gd name="connsiteY19" fmla="*/ 47338 h 1567375"/>
              <a:gd name="connsiteX20" fmla="*/ 529881 w 1284737"/>
              <a:gd name="connsiteY20" fmla="*/ 3142 h 1567375"/>
              <a:gd name="connsiteX21" fmla="*/ 282739 w 1284737"/>
              <a:gd name="connsiteY21" fmla="*/ 6063 h 1567375"/>
              <a:gd name="connsiteX22" fmla="*/ 257720 w 1284737"/>
              <a:gd name="connsiteY22" fmla="*/ 48989 h 1567375"/>
              <a:gd name="connsiteX23" fmla="*/ 242226 w 1284737"/>
              <a:gd name="connsiteY23" fmla="*/ 73246 h 1567375"/>
              <a:gd name="connsiteX24" fmla="*/ 198919 w 1284737"/>
              <a:gd name="connsiteY24" fmla="*/ 103853 h 1567375"/>
              <a:gd name="connsiteX25" fmla="*/ 181393 w 1284737"/>
              <a:gd name="connsiteY25" fmla="*/ 168242 h 1567375"/>
              <a:gd name="connsiteX26" fmla="*/ 172630 w 1284737"/>
              <a:gd name="connsiteY26" fmla="*/ 195674 h 1567375"/>
              <a:gd name="connsiteX27" fmla="*/ 154342 w 1284737"/>
              <a:gd name="connsiteY27" fmla="*/ 226281 h 1567375"/>
              <a:gd name="connsiteX28" fmla="*/ 132879 w 1284737"/>
              <a:gd name="connsiteY28" fmla="*/ 247363 h 1567375"/>
              <a:gd name="connsiteX29" fmla="*/ 90715 w 1284737"/>
              <a:gd name="connsiteY29" fmla="*/ 281145 h 1567375"/>
              <a:gd name="connsiteX30" fmla="*/ 59727 w 1284737"/>
              <a:gd name="connsiteY30" fmla="*/ 388079 h 1567375"/>
              <a:gd name="connsiteX31" fmla="*/ 47789 w 1284737"/>
              <a:gd name="connsiteY31" fmla="*/ 439768 h 1567375"/>
              <a:gd name="connsiteX32" fmla="*/ 72427 w 1284737"/>
              <a:gd name="connsiteY32" fmla="*/ 491457 h 1567375"/>
              <a:gd name="connsiteX33" fmla="*/ 90715 w 1284737"/>
              <a:gd name="connsiteY33" fmla="*/ 619473 h 1567375"/>
              <a:gd name="connsiteX34" fmla="*/ 53758 w 1284737"/>
              <a:gd name="connsiteY34" fmla="*/ 798416 h 1567375"/>
              <a:gd name="connsiteX35" fmla="*/ 545 w 1284737"/>
              <a:gd name="connsiteY35" fmla="*/ 863948 h 1567375"/>
              <a:gd name="connsiteX36" fmla="*/ 26707 w 1284737"/>
              <a:gd name="connsiteY36" fmla="*/ 902937 h 1567375"/>
              <a:gd name="connsiteX37" fmla="*/ 35851 w 1284737"/>
              <a:gd name="connsiteY37" fmla="*/ 930369 h 1567375"/>
              <a:gd name="connsiteX38" fmla="*/ 48121 w 1284737"/>
              <a:gd name="connsiteY38" fmla="*/ 990851 h 1567375"/>
              <a:gd name="connsiteX39" fmla="*/ 85635 w 1284737"/>
              <a:gd name="connsiteY39" fmla="*/ 1019439 h 1567375"/>
              <a:gd name="connsiteX40" fmla="*/ 72427 w 1284737"/>
              <a:gd name="connsiteY40" fmla="*/ 1083694 h 1567375"/>
              <a:gd name="connsiteX41" fmla="*/ 147611 w 1284737"/>
              <a:gd name="connsiteY41" fmla="*/ 1088527 h 1567375"/>
              <a:gd name="connsiteX42" fmla="*/ 182155 w 1284737"/>
              <a:gd name="connsiteY42" fmla="*/ 1158969 h 1567375"/>
              <a:gd name="connsiteX43" fmla="*/ 200443 w 1284737"/>
              <a:gd name="connsiteY43" fmla="*/ 1186401 h 1567375"/>
              <a:gd name="connsiteX44" fmla="*/ 242607 w 1284737"/>
              <a:gd name="connsiteY44" fmla="*/ 1251552 h 1567375"/>
              <a:gd name="connsiteX45" fmla="*/ 260895 w 1284737"/>
              <a:gd name="connsiteY45" fmla="*/ 1337404 h 1567375"/>
              <a:gd name="connsiteX46" fmla="*/ 291883 w 1284737"/>
              <a:gd name="connsiteY46" fmla="*/ 1350993 h 1567375"/>
              <a:gd name="connsiteX47" fmla="*/ 364358 w 1284737"/>
              <a:gd name="connsiteY47" fmla="*/ 1417371 h 1567375"/>
              <a:gd name="connsiteX48" fmla="*/ 520822 w 1284737"/>
              <a:gd name="connsiteY48" fmla="*/ 1566723 h 1567375"/>
              <a:gd name="connsiteX49" fmla="*/ 767371 w 1284737"/>
              <a:gd name="connsiteY49" fmla="*/ 1479009 h 1567375"/>
              <a:gd name="connsiteX50" fmla="*/ 867955 w 1284737"/>
              <a:gd name="connsiteY50" fmla="*/ 1524729 h 1567375"/>
              <a:gd name="connsiteX51" fmla="*/ 977683 w 1284737"/>
              <a:gd name="connsiteY51" fmla="*/ 1524729 h 1567375"/>
              <a:gd name="connsiteX52" fmla="*/ 1041691 w 1284737"/>
              <a:gd name="connsiteY52" fmla="*/ 1451577 h 1567375"/>
              <a:gd name="connsiteX53" fmla="*/ 1087411 w 1284737"/>
              <a:gd name="connsiteY53" fmla="*/ 1442433 h 1567375"/>
              <a:gd name="connsiteX54" fmla="*/ 1142275 w 1284737"/>
              <a:gd name="connsiteY54" fmla="*/ 1433289 h 1567375"/>
              <a:gd name="connsiteX55" fmla="*/ 1187995 w 1284737"/>
              <a:gd name="connsiteY55" fmla="*/ 1424145 h 1567375"/>
              <a:gd name="connsiteX0" fmla="*/ 1187995 w 1284737"/>
              <a:gd name="connsiteY0" fmla="*/ 1424145 h 1567375"/>
              <a:gd name="connsiteX1" fmla="*/ 1197139 w 1284737"/>
              <a:gd name="connsiteY1" fmla="*/ 1250409 h 1567375"/>
              <a:gd name="connsiteX2" fmla="*/ 1261147 w 1284737"/>
              <a:gd name="connsiteY2" fmla="*/ 1168113 h 1567375"/>
              <a:gd name="connsiteX3" fmla="*/ 1231429 w 1284737"/>
              <a:gd name="connsiteY3" fmla="*/ 1101003 h 1567375"/>
              <a:gd name="connsiteX4" fmla="*/ 1236654 w 1284737"/>
              <a:gd name="connsiteY4" fmla="*/ 1058385 h 1567375"/>
              <a:gd name="connsiteX5" fmla="*/ 1206283 w 1284737"/>
              <a:gd name="connsiteY5" fmla="*/ 1030953 h 1567375"/>
              <a:gd name="connsiteX6" fmla="*/ 1146195 w 1284737"/>
              <a:gd name="connsiteY6" fmla="*/ 1041239 h 1567375"/>
              <a:gd name="connsiteX7" fmla="*/ 1096391 w 1284737"/>
              <a:gd name="connsiteY7" fmla="*/ 1003684 h 1567375"/>
              <a:gd name="connsiteX8" fmla="*/ 1071083 w 1284737"/>
              <a:gd name="connsiteY8" fmla="*/ 945718 h 1567375"/>
              <a:gd name="connsiteX9" fmla="*/ 1045610 w 1284737"/>
              <a:gd name="connsiteY9" fmla="*/ 914204 h 1567375"/>
              <a:gd name="connsiteX10" fmla="*/ 1047733 w 1284737"/>
              <a:gd name="connsiteY10" fmla="*/ 858197 h 1567375"/>
              <a:gd name="connsiteX11" fmla="*/ 1087411 w 1284737"/>
              <a:gd name="connsiteY11" fmla="*/ 848073 h 1567375"/>
              <a:gd name="connsiteX12" fmla="*/ 1197139 w 1284737"/>
              <a:gd name="connsiteY12" fmla="*/ 829785 h 1567375"/>
              <a:gd name="connsiteX13" fmla="*/ 1237271 w 1284737"/>
              <a:gd name="connsiteY13" fmla="*/ 823816 h 1567375"/>
              <a:gd name="connsiteX14" fmla="*/ 1264322 w 1284737"/>
              <a:gd name="connsiteY14" fmla="*/ 760570 h 1567375"/>
              <a:gd name="connsiteX15" fmla="*/ 1282537 w 1284737"/>
              <a:gd name="connsiteY15" fmla="*/ 596613 h 1567375"/>
              <a:gd name="connsiteX16" fmla="*/ 1212161 w 1284737"/>
              <a:gd name="connsiteY16" fmla="*/ 581101 h 1567375"/>
              <a:gd name="connsiteX17" fmla="*/ 1233715 w 1284737"/>
              <a:gd name="connsiteY17" fmla="*/ 537177 h 1567375"/>
              <a:gd name="connsiteX18" fmla="*/ 1091221 w 1284737"/>
              <a:gd name="connsiteY18" fmla="*/ 446245 h 1567375"/>
              <a:gd name="connsiteX19" fmla="*/ 560615 w 1284737"/>
              <a:gd name="connsiteY19" fmla="*/ 47338 h 1567375"/>
              <a:gd name="connsiteX20" fmla="*/ 529881 w 1284737"/>
              <a:gd name="connsiteY20" fmla="*/ 3142 h 1567375"/>
              <a:gd name="connsiteX21" fmla="*/ 282739 w 1284737"/>
              <a:gd name="connsiteY21" fmla="*/ 6063 h 1567375"/>
              <a:gd name="connsiteX22" fmla="*/ 257720 w 1284737"/>
              <a:gd name="connsiteY22" fmla="*/ 48989 h 1567375"/>
              <a:gd name="connsiteX23" fmla="*/ 242226 w 1284737"/>
              <a:gd name="connsiteY23" fmla="*/ 73246 h 1567375"/>
              <a:gd name="connsiteX24" fmla="*/ 198919 w 1284737"/>
              <a:gd name="connsiteY24" fmla="*/ 103853 h 1567375"/>
              <a:gd name="connsiteX25" fmla="*/ 181393 w 1284737"/>
              <a:gd name="connsiteY25" fmla="*/ 168242 h 1567375"/>
              <a:gd name="connsiteX26" fmla="*/ 172630 w 1284737"/>
              <a:gd name="connsiteY26" fmla="*/ 195674 h 1567375"/>
              <a:gd name="connsiteX27" fmla="*/ 154342 w 1284737"/>
              <a:gd name="connsiteY27" fmla="*/ 226281 h 1567375"/>
              <a:gd name="connsiteX28" fmla="*/ 132879 w 1284737"/>
              <a:gd name="connsiteY28" fmla="*/ 247363 h 1567375"/>
              <a:gd name="connsiteX29" fmla="*/ 90715 w 1284737"/>
              <a:gd name="connsiteY29" fmla="*/ 281145 h 1567375"/>
              <a:gd name="connsiteX30" fmla="*/ 59727 w 1284737"/>
              <a:gd name="connsiteY30" fmla="*/ 388079 h 1567375"/>
              <a:gd name="connsiteX31" fmla="*/ 47789 w 1284737"/>
              <a:gd name="connsiteY31" fmla="*/ 439768 h 1567375"/>
              <a:gd name="connsiteX32" fmla="*/ 72427 w 1284737"/>
              <a:gd name="connsiteY32" fmla="*/ 491457 h 1567375"/>
              <a:gd name="connsiteX33" fmla="*/ 90715 w 1284737"/>
              <a:gd name="connsiteY33" fmla="*/ 619473 h 1567375"/>
              <a:gd name="connsiteX34" fmla="*/ 53758 w 1284737"/>
              <a:gd name="connsiteY34" fmla="*/ 798416 h 1567375"/>
              <a:gd name="connsiteX35" fmla="*/ 545 w 1284737"/>
              <a:gd name="connsiteY35" fmla="*/ 863948 h 1567375"/>
              <a:gd name="connsiteX36" fmla="*/ 26707 w 1284737"/>
              <a:gd name="connsiteY36" fmla="*/ 902937 h 1567375"/>
              <a:gd name="connsiteX37" fmla="*/ 35851 w 1284737"/>
              <a:gd name="connsiteY37" fmla="*/ 930369 h 1567375"/>
              <a:gd name="connsiteX38" fmla="*/ 48121 w 1284737"/>
              <a:gd name="connsiteY38" fmla="*/ 990851 h 1567375"/>
              <a:gd name="connsiteX39" fmla="*/ 48896 w 1284737"/>
              <a:gd name="connsiteY39" fmla="*/ 1023521 h 1567375"/>
              <a:gd name="connsiteX40" fmla="*/ 72427 w 1284737"/>
              <a:gd name="connsiteY40" fmla="*/ 1083694 h 1567375"/>
              <a:gd name="connsiteX41" fmla="*/ 147611 w 1284737"/>
              <a:gd name="connsiteY41" fmla="*/ 1088527 h 1567375"/>
              <a:gd name="connsiteX42" fmla="*/ 182155 w 1284737"/>
              <a:gd name="connsiteY42" fmla="*/ 1158969 h 1567375"/>
              <a:gd name="connsiteX43" fmla="*/ 200443 w 1284737"/>
              <a:gd name="connsiteY43" fmla="*/ 1186401 h 1567375"/>
              <a:gd name="connsiteX44" fmla="*/ 242607 w 1284737"/>
              <a:gd name="connsiteY44" fmla="*/ 1251552 h 1567375"/>
              <a:gd name="connsiteX45" fmla="*/ 260895 w 1284737"/>
              <a:gd name="connsiteY45" fmla="*/ 1337404 h 1567375"/>
              <a:gd name="connsiteX46" fmla="*/ 291883 w 1284737"/>
              <a:gd name="connsiteY46" fmla="*/ 1350993 h 1567375"/>
              <a:gd name="connsiteX47" fmla="*/ 364358 w 1284737"/>
              <a:gd name="connsiteY47" fmla="*/ 1417371 h 1567375"/>
              <a:gd name="connsiteX48" fmla="*/ 520822 w 1284737"/>
              <a:gd name="connsiteY48" fmla="*/ 1566723 h 1567375"/>
              <a:gd name="connsiteX49" fmla="*/ 767371 w 1284737"/>
              <a:gd name="connsiteY49" fmla="*/ 1479009 h 1567375"/>
              <a:gd name="connsiteX50" fmla="*/ 867955 w 1284737"/>
              <a:gd name="connsiteY50" fmla="*/ 1524729 h 1567375"/>
              <a:gd name="connsiteX51" fmla="*/ 977683 w 1284737"/>
              <a:gd name="connsiteY51" fmla="*/ 1524729 h 1567375"/>
              <a:gd name="connsiteX52" fmla="*/ 1041691 w 1284737"/>
              <a:gd name="connsiteY52" fmla="*/ 1451577 h 1567375"/>
              <a:gd name="connsiteX53" fmla="*/ 1087411 w 1284737"/>
              <a:gd name="connsiteY53" fmla="*/ 1442433 h 1567375"/>
              <a:gd name="connsiteX54" fmla="*/ 1142275 w 1284737"/>
              <a:gd name="connsiteY54" fmla="*/ 1433289 h 1567375"/>
              <a:gd name="connsiteX55" fmla="*/ 1187995 w 1284737"/>
              <a:gd name="connsiteY55" fmla="*/ 1424145 h 156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284737" h="1567375">
                <a:moveTo>
                  <a:pt x="1187995" y="1424145"/>
                </a:moveTo>
                <a:cubicBezTo>
                  <a:pt x="1197139" y="1393665"/>
                  <a:pt x="1185766" y="1307275"/>
                  <a:pt x="1197139" y="1250409"/>
                </a:cubicBezTo>
                <a:cubicBezTo>
                  <a:pt x="1204437" y="1213918"/>
                  <a:pt x="1255432" y="1193014"/>
                  <a:pt x="1261147" y="1168113"/>
                </a:cubicBezTo>
                <a:cubicBezTo>
                  <a:pt x="1266862" y="1143212"/>
                  <a:pt x="1222265" y="1128496"/>
                  <a:pt x="1231429" y="1101003"/>
                </a:cubicBezTo>
                <a:cubicBezTo>
                  <a:pt x="1223992" y="1078692"/>
                  <a:pt x="1240845" y="1070060"/>
                  <a:pt x="1236654" y="1058385"/>
                </a:cubicBezTo>
                <a:cubicBezTo>
                  <a:pt x="1232463" y="1046710"/>
                  <a:pt x="1221360" y="1033811"/>
                  <a:pt x="1206283" y="1030953"/>
                </a:cubicBezTo>
                <a:cubicBezTo>
                  <a:pt x="1191207" y="1028095"/>
                  <a:pt x="1155339" y="1047335"/>
                  <a:pt x="1146195" y="1041239"/>
                </a:cubicBezTo>
                <a:cubicBezTo>
                  <a:pt x="1097427" y="968087"/>
                  <a:pt x="1108910" y="1019604"/>
                  <a:pt x="1096391" y="1003684"/>
                </a:cubicBezTo>
                <a:cubicBezTo>
                  <a:pt x="1083872" y="987764"/>
                  <a:pt x="1144235" y="994486"/>
                  <a:pt x="1071083" y="945718"/>
                </a:cubicBezTo>
                <a:cubicBezTo>
                  <a:pt x="1068035" y="936574"/>
                  <a:pt x="1049502" y="928791"/>
                  <a:pt x="1045610" y="914204"/>
                </a:cubicBezTo>
                <a:cubicBezTo>
                  <a:pt x="1041718" y="899617"/>
                  <a:pt x="1040766" y="869219"/>
                  <a:pt x="1047733" y="858197"/>
                </a:cubicBezTo>
                <a:cubicBezTo>
                  <a:pt x="1054700" y="847175"/>
                  <a:pt x="1062510" y="852808"/>
                  <a:pt x="1087411" y="848073"/>
                </a:cubicBezTo>
                <a:cubicBezTo>
                  <a:pt x="1112312" y="843338"/>
                  <a:pt x="1187634" y="831143"/>
                  <a:pt x="1197139" y="829785"/>
                </a:cubicBezTo>
                <a:cubicBezTo>
                  <a:pt x="1206283" y="826737"/>
                  <a:pt x="1226074" y="835352"/>
                  <a:pt x="1237271" y="823816"/>
                </a:cubicBezTo>
                <a:cubicBezTo>
                  <a:pt x="1248468" y="812280"/>
                  <a:pt x="1256778" y="798437"/>
                  <a:pt x="1264322" y="760570"/>
                </a:cubicBezTo>
                <a:cubicBezTo>
                  <a:pt x="1271866" y="722703"/>
                  <a:pt x="1291230" y="626524"/>
                  <a:pt x="1282537" y="596613"/>
                </a:cubicBezTo>
                <a:cubicBezTo>
                  <a:pt x="1273844" y="566702"/>
                  <a:pt x="1220298" y="591007"/>
                  <a:pt x="1212161" y="581101"/>
                </a:cubicBezTo>
                <a:cubicBezTo>
                  <a:pt x="1204024" y="571195"/>
                  <a:pt x="1253872" y="559653"/>
                  <a:pt x="1233715" y="537177"/>
                </a:cubicBezTo>
                <a:cubicBezTo>
                  <a:pt x="1213558" y="514701"/>
                  <a:pt x="1200091" y="532253"/>
                  <a:pt x="1091221" y="446245"/>
                </a:cubicBezTo>
                <a:cubicBezTo>
                  <a:pt x="915538" y="307455"/>
                  <a:pt x="749958" y="178588"/>
                  <a:pt x="560615" y="47338"/>
                </a:cubicBezTo>
                <a:cubicBezTo>
                  <a:pt x="466000" y="-22808"/>
                  <a:pt x="576194" y="6846"/>
                  <a:pt x="529881" y="3142"/>
                </a:cubicBezTo>
                <a:cubicBezTo>
                  <a:pt x="483568" y="-562"/>
                  <a:pt x="340799" y="4772"/>
                  <a:pt x="282739" y="6063"/>
                </a:cubicBezTo>
                <a:cubicBezTo>
                  <a:pt x="236751" y="7086"/>
                  <a:pt x="264472" y="37792"/>
                  <a:pt x="257720" y="48989"/>
                </a:cubicBezTo>
                <a:cubicBezTo>
                  <a:pt x="250968" y="60186"/>
                  <a:pt x="252026" y="64102"/>
                  <a:pt x="242226" y="73246"/>
                </a:cubicBezTo>
                <a:cubicBezTo>
                  <a:pt x="232426" y="82390"/>
                  <a:pt x="209058" y="88020"/>
                  <a:pt x="198919" y="103853"/>
                </a:cubicBezTo>
                <a:cubicBezTo>
                  <a:pt x="188780" y="119686"/>
                  <a:pt x="185774" y="152939"/>
                  <a:pt x="181393" y="168242"/>
                </a:cubicBezTo>
                <a:cubicBezTo>
                  <a:pt x="177012" y="183545"/>
                  <a:pt x="177138" y="186001"/>
                  <a:pt x="172630" y="195674"/>
                </a:cubicBezTo>
                <a:cubicBezTo>
                  <a:pt x="168122" y="205347"/>
                  <a:pt x="160967" y="217666"/>
                  <a:pt x="154342" y="226281"/>
                </a:cubicBezTo>
                <a:cubicBezTo>
                  <a:pt x="147717" y="234896"/>
                  <a:pt x="143483" y="238219"/>
                  <a:pt x="132879" y="247363"/>
                </a:cubicBezTo>
                <a:cubicBezTo>
                  <a:pt x="122275" y="256507"/>
                  <a:pt x="126167" y="257510"/>
                  <a:pt x="90715" y="281145"/>
                </a:cubicBezTo>
                <a:cubicBezTo>
                  <a:pt x="65689" y="356223"/>
                  <a:pt x="66881" y="361642"/>
                  <a:pt x="59727" y="388079"/>
                </a:cubicBezTo>
                <a:cubicBezTo>
                  <a:pt x="52573" y="414516"/>
                  <a:pt x="45672" y="422538"/>
                  <a:pt x="47789" y="439768"/>
                </a:cubicBezTo>
                <a:cubicBezTo>
                  <a:pt x="49906" y="456998"/>
                  <a:pt x="65273" y="461506"/>
                  <a:pt x="72427" y="491457"/>
                </a:cubicBezTo>
                <a:cubicBezTo>
                  <a:pt x="79581" y="521408"/>
                  <a:pt x="70925" y="560102"/>
                  <a:pt x="90715" y="619473"/>
                </a:cubicBezTo>
                <a:cubicBezTo>
                  <a:pt x="89216" y="643462"/>
                  <a:pt x="68786" y="757670"/>
                  <a:pt x="53758" y="798416"/>
                </a:cubicBezTo>
                <a:cubicBezTo>
                  <a:pt x="38730" y="839162"/>
                  <a:pt x="5053" y="846528"/>
                  <a:pt x="545" y="863948"/>
                </a:cubicBezTo>
                <a:cubicBezTo>
                  <a:pt x="-3963" y="881368"/>
                  <a:pt x="20823" y="891867"/>
                  <a:pt x="26707" y="902937"/>
                </a:cubicBezTo>
                <a:cubicBezTo>
                  <a:pt x="32591" y="914007"/>
                  <a:pt x="32282" y="915717"/>
                  <a:pt x="35851" y="930369"/>
                </a:cubicBezTo>
                <a:cubicBezTo>
                  <a:pt x="39420" y="945021"/>
                  <a:pt x="45947" y="975326"/>
                  <a:pt x="48121" y="990851"/>
                </a:cubicBezTo>
                <a:cubicBezTo>
                  <a:pt x="50295" y="1006376"/>
                  <a:pt x="51944" y="1005233"/>
                  <a:pt x="48896" y="1023521"/>
                </a:cubicBezTo>
                <a:cubicBezTo>
                  <a:pt x="51453" y="1041422"/>
                  <a:pt x="55975" y="1072860"/>
                  <a:pt x="72427" y="1083694"/>
                </a:cubicBezTo>
                <a:cubicBezTo>
                  <a:pt x="88880" y="1094528"/>
                  <a:pt x="129323" y="1075981"/>
                  <a:pt x="147611" y="1088527"/>
                </a:cubicBezTo>
                <a:cubicBezTo>
                  <a:pt x="165899" y="1101073"/>
                  <a:pt x="173350" y="1142657"/>
                  <a:pt x="182155" y="1158969"/>
                </a:cubicBezTo>
                <a:cubicBezTo>
                  <a:pt x="190960" y="1175281"/>
                  <a:pt x="190368" y="1170971"/>
                  <a:pt x="200443" y="1186401"/>
                </a:cubicBezTo>
                <a:cubicBezTo>
                  <a:pt x="210518" y="1201832"/>
                  <a:pt x="232532" y="1226385"/>
                  <a:pt x="242607" y="1251552"/>
                </a:cubicBezTo>
                <a:cubicBezTo>
                  <a:pt x="252682" y="1276719"/>
                  <a:pt x="252682" y="1320830"/>
                  <a:pt x="260895" y="1337404"/>
                </a:cubicBezTo>
                <a:cubicBezTo>
                  <a:pt x="269108" y="1353978"/>
                  <a:pt x="274639" y="1337665"/>
                  <a:pt x="291883" y="1350993"/>
                </a:cubicBezTo>
                <a:cubicBezTo>
                  <a:pt x="309127" y="1364321"/>
                  <a:pt x="326202" y="1381416"/>
                  <a:pt x="364358" y="1417371"/>
                </a:cubicBezTo>
                <a:cubicBezTo>
                  <a:pt x="402514" y="1453326"/>
                  <a:pt x="502751" y="1560699"/>
                  <a:pt x="520822" y="1566723"/>
                </a:cubicBezTo>
                <a:cubicBezTo>
                  <a:pt x="597022" y="1575867"/>
                  <a:pt x="709516" y="1486008"/>
                  <a:pt x="767371" y="1479009"/>
                </a:cubicBezTo>
                <a:cubicBezTo>
                  <a:pt x="835167" y="1524206"/>
                  <a:pt x="800682" y="1511274"/>
                  <a:pt x="867955" y="1524729"/>
                </a:cubicBezTo>
                <a:cubicBezTo>
                  <a:pt x="903007" y="1532349"/>
                  <a:pt x="948727" y="1536921"/>
                  <a:pt x="977683" y="1524729"/>
                </a:cubicBezTo>
                <a:cubicBezTo>
                  <a:pt x="1006639" y="1512537"/>
                  <a:pt x="1010742" y="1463183"/>
                  <a:pt x="1041691" y="1451577"/>
                </a:cubicBezTo>
                <a:cubicBezTo>
                  <a:pt x="1056243" y="1446120"/>
                  <a:pt x="1072120" y="1445213"/>
                  <a:pt x="1087411" y="1442433"/>
                </a:cubicBezTo>
                <a:cubicBezTo>
                  <a:pt x="1105652" y="1439116"/>
                  <a:pt x="1124176" y="1437311"/>
                  <a:pt x="1142275" y="1433289"/>
                </a:cubicBezTo>
                <a:cubicBezTo>
                  <a:pt x="1192098" y="1422217"/>
                  <a:pt x="1178851" y="1454625"/>
                  <a:pt x="1187995" y="1424145"/>
                </a:cubicBezTo>
                <a:close/>
              </a:path>
            </a:pathLst>
          </a:custGeom>
          <a:noFill/>
          <a:ln w="38100" cap="flat" cmpd="sng" algn="ctr">
            <a:solidFill>
              <a:srgbClr val="022DAC"/>
            </a:solidFill>
            <a:prstDash val="solid"/>
            <a:round/>
            <a:headEnd type="none" w="med" len="med"/>
            <a:tailEnd type="none" w="med" len="med"/>
          </a:ln>
          <a:effectLst>
            <a:glow rad="50800">
              <a:schemeClr val="bg1">
                <a:alpha val="6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03" name="Freeform 102">
            <a:extLst>
              <a:ext uri="{FF2B5EF4-FFF2-40B4-BE49-F238E27FC236}">
                <a16:creationId xmlns:a16="http://schemas.microsoft.com/office/drawing/2014/main" id="{8334B9BB-6DB8-DA49-B1A3-E775754943BC}"/>
              </a:ext>
            </a:extLst>
          </p:cNvPr>
          <p:cNvSpPr/>
          <p:nvPr/>
        </p:nvSpPr>
        <p:spPr bwMode="auto">
          <a:xfrm>
            <a:off x="2240220" y="1787360"/>
            <a:ext cx="1117958" cy="1207978"/>
          </a:xfrm>
          <a:custGeom>
            <a:avLst/>
            <a:gdLst>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35119 w 1726384"/>
              <a:gd name="connsiteY53" fmla="*/ 87086 h 1872800"/>
              <a:gd name="connsiteX54" fmla="*/ 425405 w 1726384"/>
              <a:gd name="connsiteY54" fmla="*/ 43543 h 1872800"/>
              <a:gd name="connsiteX55" fmla="*/ 461690 w 1726384"/>
              <a:gd name="connsiteY55" fmla="*/ 36286 h 1872800"/>
              <a:gd name="connsiteX56" fmla="*/ 519748 w 1726384"/>
              <a:gd name="connsiteY56" fmla="*/ 29029 h 1872800"/>
              <a:gd name="connsiteX57" fmla="*/ 650376 w 1726384"/>
              <a:gd name="connsiteY57" fmla="*/ 36286 h 1872800"/>
              <a:gd name="connsiteX58" fmla="*/ 664890 w 1726384"/>
              <a:gd name="connsiteY58" fmla="*/ 58057 h 1872800"/>
              <a:gd name="connsiteX59" fmla="*/ 686662 w 1726384"/>
              <a:gd name="connsiteY59" fmla="*/ 65315 h 1872800"/>
              <a:gd name="connsiteX60" fmla="*/ 701176 w 1726384"/>
              <a:gd name="connsiteY60" fmla="*/ 50800 h 1872800"/>
              <a:gd name="connsiteX61" fmla="*/ 730205 w 1726384"/>
              <a:gd name="connsiteY61" fmla="*/ 14515 h 1872800"/>
              <a:gd name="connsiteX62" fmla="*/ 773748 w 1726384"/>
              <a:gd name="connsiteY62" fmla="*/ 0 h 1872800"/>
              <a:gd name="connsiteX63" fmla="*/ 831805 w 1726384"/>
              <a:gd name="connsiteY63" fmla="*/ 14515 h 1872800"/>
              <a:gd name="connsiteX64" fmla="*/ 853576 w 1726384"/>
              <a:gd name="connsiteY64" fmla="*/ 29029 h 1872800"/>
              <a:gd name="connsiteX65" fmla="*/ 868090 w 1726384"/>
              <a:gd name="connsiteY65" fmla="*/ 50800 h 1872800"/>
              <a:gd name="connsiteX66" fmla="*/ 868090 w 1726384"/>
              <a:gd name="connsiteY66" fmla="*/ 152400 h 1872800"/>
              <a:gd name="connsiteX67" fmla="*/ 875348 w 1726384"/>
              <a:gd name="connsiteY67" fmla="*/ 246743 h 1872800"/>
              <a:gd name="connsiteX68" fmla="*/ 918890 w 1726384"/>
              <a:gd name="connsiteY68" fmla="*/ 261257 h 1872800"/>
              <a:gd name="connsiteX69" fmla="*/ 940662 w 1726384"/>
              <a:gd name="connsiteY69" fmla="*/ 268515 h 1872800"/>
              <a:gd name="connsiteX70" fmla="*/ 955176 w 1726384"/>
              <a:gd name="connsiteY70" fmla="*/ 290286 h 1872800"/>
              <a:gd name="connsiteX71" fmla="*/ 969690 w 1726384"/>
              <a:gd name="connsiteY71" fmla="*/ 377372 h 1872800"/>
              <a:gd name="connsiteX72" fmla="*/ 984205 w 1726384"/>
              <a:gd name="connsiteY72" fmla="*/ 420915 h 1872800"/>
              <a:gd name="connsiteX73" fmla="*/ 1013233 w 1726384"/>
              <a:gd name="connsiteY73" fmla="*/ 464457 h 1872800"/>
              <a:gd name="connsiteX74" fmla="*/ 1042262 w 1726384"/>
              <a:gd name="connsiteY74" fmla="*/ 522515 h 1872800"/>
              <a:gd name="connsiteX75" fmla="*/ 1085805 w 1726384"/>
              <a:gd name="connsiteY75" fmla="*/ 537029 h 1872800"/>
              <a:gd name="connsiteX76" fmla="*/ 1107576 w 1726384"/>
              <a:gd name="connsiteY76" fmla="*/ 544286 h 1872800"/>
              <a:gd name="connsiteX77" fmla="*/ 1129348 w 1726384"/>
              <a:gd name="connsiteY77" fmla="*/ 551543 h 1872800"/>
              <a:gd name="connsiteX78" fmla="*/ 1180148 w 1726384"/>
              <a:gd name="connsiteY78" fmla="*/ 595086 h 1872800"/>
              <a:gd name="connsiteX79" fmla="*/ 1209176 w 1726384"/>
              <a:gd name="connsiteY79" fmla="*/ 631372 h 1872800"/>
              <a:gd name="connsiteX80" fmla="*/ 1238205 w 1726384"/>
              <a:gd name="connsiteY80" fmla="*/ 667657 h 1872800"/>
              <a:gd name="connsiteX81" fmla="*/ 1201919 w 1726384"/>
              <a:gd name="connsiteY81" fmla="*/ 718457 h 1872800"/>
              <a:gd name="connsiteX82" fmla="*/ 1172890 w 1726384"/>
              <a:gd name="connsiteY82" fmla="*/ 747486 h 1872800"/>
              <a:gd name="connsiteX83" fmla="*/ 1194662 w 1726384"/>
              <a:gd name="connsiteY83" fmla="*/ 754743 h 1872800"/>
              <a:gd name="connsiteX84" fmla="*/ 1259976 w 1726384"/>
              <a:gd name="connsiteY84" fmla="*/ 769257 h 1872800"/>
              <a:gd name="connsiteX85" fmla="*/ 1267233 w 1726384"/>
              <a:gd name="connsiteY85" fmla="*/ 791029 h 1872800"/>
              <a:gd name="connsiteX86" fmla="*/ 1303519 w 1726384"/>
              <a:gd name="connsiteY86" fmla="*/ 820057 h 1872800"/>
              <a:gd name="connsiteX87" fmla="*/ 1339805 w 1726384"/>
              <a:gd name="connsiteY87" fmla="*/ 841829 h 1872800"/>
              <a:gd name="connsiteX88" fmla="*/ 1368833 w 1726384"/>
              <a:gd name="connsiteY88" fmla="*/ 834572 h 1872800"/>
              <a:gd name="connsiteX89" fmla="*/ 1383348 w 1726384"/>
              <a:gd name="connsiteY89" fmla="*/ 820057 h 1872800"/>
              <a:gd name="connsiteX90" fmla="*/ 1405119 w 1726384"/>
              <a:gd name="connsiteY90" fmla="*/ 812800 h 1872800"/>
              <a:gd name="connsiteX91" fmla="*/ 1470433 w 1726384"/>
              <a:gd name="connsiteY91" fmla="*/ 798286 h 1872800"/>
              <a:gd name="connsiteX92" fmla="*/ 1521233 w 1726384"/>
              <a:gd name="connsiteY92" fmla="*/ 791029 h 1872800"/>
              <a:gd name="connsiteX93" fmla="*/ 1543005 w 1726384"/>
              <a:gd name="connsiteY93" fmla="*/ 783772 h 1872800"/>
              <a:gd name="connsiteX94" fmla="*/ 1586548 w 1726384"/>
              <a:gd name="connsiteY94" fmla="*/ 762000 h 1872800"/>
              <a:gd name="connsiteX95" fmla="*/ 1651862 w 1726384"/>
              <a:gd name="connsiteY95" fmla="*/ 754743 h 1872800"/>
              <a:gd name="connsiteX96" fmla="*/ 1666376 w 1726384"/>
              <a:gd name="connsiteY96" fmla="*/ 732972 h 1872800"/>
              <a:gd name="connsiteX97" fmla="*/ 1695405 w 1726384"/>
              <a:gd name="connsiteY97" fmla="*/ 703943 h 1872800"/>
              <a:gd name="connsiteX98" fmla="*/ 1724433 w 1726384"/>
              <a:gd name="connsiteY98" fmla="*/ 711200 h 1872800"/>
              <a:gd name="connsiteX99" fmla="*/ 1717176 w 1726384"/>
              <a:gd name="connsiteY99" fmla="*/ 762000 h 1872800"/>
              <a:gd name="connsiteX100" fmla="*/ 1688148 w 1726384"/>
              <a:gd name="connsiteY100" fmla="*/ 827315 h 1872800"/>
              <a:gd name="connsiteX101" fmla="*/ 1673633 w 1726384"/>
              <a:gd name="connsiteY101" fmla="*/ 878115 h 1872800"/>
              <a:gd name="connsiteX102" fmla="*/ 1666376 w 1726384"/>
              <a:gd name="connsiteY102" fmla="*/ 950686 h 1872800"/>
              <a:gd name="connsiteX103" fmla="*/ 1659119 w 1726384"/>
              <a:gd name="connsiteY103" fmla="*/ 979715 h 1872800"/>
              <a:gd name="connsiteX104" fmla="*/ 1637348 w 1726384"/>
              <a:gd name="connsiteY104" fmla="*/ 1045029 h 1872800"/>
              <a:gd name="connsiteX105" fmla="*/ 1630090 w 1726384"/>
              <a:gd name="connsiteY105" fmla="*/ 1066800 h 1872800"/>
              <a:gd name="connsiteX106" fmla="*/ 1608319 w 1726384"/>
              <a:gd name="connsiteY106" fmla="*/ 1139372 h 1872800"/>
              <a:gd name="connsiteX107" fmla="*/ 1601062 w 1726384"/>
              <a:gd name="connsiteY107" fmla="*/ 1161143 h 1872800"/>
              <a:gd name="connsiteX108" fmla="*/ 1572033 w 1726384"/>
              <a:gd name="connsiteY108" fmla="*/ 1204686 h 1872800"/>
              <a:gd name="connsiteX109" fmla="*/ 1557519 w 1726384"/>
              <a:gd name="connsiteY109" fmla="*/ 1226457 h 1872800"/>
              <a:gd name="connsiteX110" fmla="*/ 1506719 w 1726384"/>
              <a:gd name="connsiteY110" fmla="*/ 1277257 h 1872800"/>
              <a:gd name="connsiteX111" fmla="*/ 1492205 w 1726384"/>
              <a:gd name="connsiteY111" fmla="*/ 1291772 h 1872800"/>
              <a:gd name="connsiteX112" fmla="*/ 1477690 w 1726384"/>
              <a:gd name="connsiteY112" fmla="*/ 1306286 h 1872800"/>
              <a:gd name="connsiteX113" fmla="*/ 1448662 w 1726384"/>
              <a:gd name="connsiteY113" fmla="*/ 1342572 h 1872800"/>
              <a:gd name="connsiteX114" fmla="*/ 1434148 w 1726384"/>
              <a:gd name="connsiteY114" fmla="*/ 1364343 h 1872800"/>
              <a:gd name="connsiteX115" fmla="*/ 1405119 w 1726384"/>
              <a:gd name="connsiteY115" fmla="*/ 1393372 h 1872800"/>
              <a:gd name="connsiteX116" fmla="*/ 1376090 w 1726384"/>
              <a:gd name="connsiteY116" fmla="*/ 1429657 h 1872800"/>
              <a:gd name="connsiteX117" fmla="*/ 1347062 w 1726384"/>
              <a:gd name="connsiteY117" fmla="*/ 1465943 h 1872800"/>
              <a:gd name="connsiteX118" fmla="*/ 1339805 w 1726384"/>
              <a:gd name="connsiteY118" fmla="*/ 1487715 h 1872800"/>
              <a:gd name="connsiteX119" fmla="*/ 1303519 w 1726384"/>
              <a:gd name="connsiteY119" fmla="*/ 1524000 h 1872800"/>
              <a:gd name="connsiteX120" fmla="*/ 1289005 w 1726384"/>
              <a:gd name="connsiteY120" fmla="*/ 1538515 h 1872800"/>
              <a:gd name="connsiteX121" fmla="*/ 1267233 w 1726384"/>
              <a:gd name="connsiteY121" fmla="*/ 1545772 h 1872800"/>
              <a:gd name="connsiteX122" fmla="*/ 1223690 w 1726384"/>
              <a:gd name="connsiteY122" fmla="*/ 1582057 h 1872800"/>
              <a:gd name="connsiteX123" fmla="*/ 1209176 w 1726384"/>
              <a:gd name="connsiteY123" fmla="*/ 1596572 h 1872800"/>
              <a:gd name="connsiteX124" fmla="*/ 1187405 w 1726384"/>
              <a:gd name="connsiteY124" fmla="*/ 1611086 h 1872800"/>
              <a:gd name="connsiteX125" fmla="*/ 1158376 w 1726384"/>
              <a:gd name="connsiteY125" fmla="*/ 1640115 h 1872800"/>
              <a:gd name="connsiteX126" fmla="*/ 1143862 w 1726384"/>
              <a:gd name="connsiteY126" fmla="*/ 1661886 h 1872800"/>
              <a:gd name="connsiteX127" fmla="*/ 1122090 w 1726384"/>
              <a:gd name="connsiteY127" fmla="*/ 1676400 h 1872800"/>
              <a:gd name="connsiteX128" fmla="*/ 1100319 w 1726384"/>
              <a:gd name="connsiteY128" fmla="*/ 1719943 h 1872800"/>
              <a:gd name="connsiteX129" fmla="*/ 1064033 w 1726384"/>
              <a:gd name="connsiteY129" fmla="*/ 1748972 h 1872800"/>
              <a:gd name="connsiteX130" fmla="*/ 1027748 w 1726384"/>
              <a:gd name="connsiteY130" fmla="*/ 1814286 h 1872800"/>
              <a:gd name="connsiteX131" fmla="*/ 1013233 w 1726384"/>
              <a:gd name="connsiteY131" fmla="*/ 1836057 h 1872800"/>
              <a:gd name="connsiteX132" fmla="*/ 1005976 w 1726384"/>
              <a:gd name="connsiteY132"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35119 w 1726384"/>
              <a:gd name="connsiteY53" fmla="*/ 87086 h 1872800"/>
              <a:gd name="connsiteX54" fmla="*/ 425405 w 1726384"/>
              <a:gd name="connsiteY54" fmla="*/ 43543 h 1872800"/>
              <a:gd name="connsiteX55" fmla="*/ 519748 w 1726384"/>
              <a:gd name="connsiteY55" fmla="*/ 29029 h 1872800"/>
              <a:gd name="connsiteX56" fmla="*/ 650376 w 1726384"/>
              <a:gd name="connsiteY56" fmla="*/ 36286 h 1872800"/>
              <a:gd name="connsiteX57" fmla="*/ 664890 w 1726384"/>
              <a:gd name="connsiteY57" fmla="*/ 58057 h 1872800"/>
              <a:gd name="connsiteX58" fmla="*/ 686662 w 1726384"/>
              <a:gd name="connsiteY58" fmla="*/ 65315 h 1872800"/>
              <a:gd name="connsiteX59" fmla="*/ 701176 w 1726384"/>
              <a:gd name="connsiteY59" fmla="*/ 50800 h 1872800"/>
              <a:gd name="connsiteX60" fmla="*/ 730205 w 1726384"/>
              <a:gd name="connsiteY60" fmla="*/ 14515 h 1872800"/>
              <a:gd name="connsiteX61" fmla="*/ 773748 w 1726384"/>
              <a:gd name="connsiteY61" fmla="*/ 0 h 1872800"/>
              <a:gd name="connsiteX62" fmla="*/ 831805 w 1726384"/>
              <a:gd name="connsiteY62" fmla="*/ 14515 h 1872800"/>
              <a:gd name="connsiteX63" fmla="*/ 853576 w 1726384"/>
              <a:gd name="connsiteY63" fmla="*/ 29029 h 1872800"/>
              <a:gd name="connsiteX64" fmla="*/ 868090 w 1726384"/>
              <a:gd name="connsiteY64" fmla="*/ 50800 h 1872800"/>
              <a:gd name="connsiteX65" fmla="*/ 868090 w 1726384"/>
              <a:gd name="connsiteY65" fmla="*/ 152400 h 1872800"/>
              <a:gd name="connsiteX66" fmla="*/ 875348 w 1726384"/>
              <a:gd name="connsiteY66" fmla="*/ 246743 h 1872800"/>
              <a:gd name="connsiteX67" fmla="*/ 918890 w 1726384"/>
              <a:gd name="connsiteY67" fmla="*/ 261257 h 1872800"/>
              <a:gd name="connsiteX68" fmla="*/ 940662 w 1726384"/>
              <a:gd name="connsiteY68" fmla="*/ 268515 h 1872800"/>
              <a:gd name="connsiteX69" fmla="*/ 955176 w 1726384"/>
              <a:gd name="connsiteY69" fmla="*/ 290286 h 1872800"/>
              <a:gd name="connsiteX70" fmla="*/ 969690 w 1726384"/>
              <a:gd name="connsiteY70" fmla="*/ 377372 h 1872800"/>
              <a:gd name="connsiteX71" fmla="*/ 984205 w 1726384"/>
              <a:gd name="connsiteY71" fmla="*/ 420915 h 1872800"/>
              <a:gd name="connsiteX72" fmla="*/ 1013233 w 1726384"/>
              <a:gd name="connsiteY72" fmla="*/ 464457 h 1872800"/>
              <a:gd name="connsiteX73" fmla="*/ 1042262 w 1726384"/>
              <a:gd name="connsiteY73" fmla="*/ 522515 h 1872800"/>
              <a:gd name="connsiteX74" fmla="*/ 1085805 w 1726384"/>
              <a:gd name="connsiteY74" fmla="*/ 537029 h 1872800"/>
              <a:gd name="connsiteX75" fmla="*/ 1107576 w 1726384"/>
              <a:gd name="connsiteY75" fmla="*/ 544286 h 1872800"/>
              <a:gd name="connsiteX76" fmla="*/ 1129348 w 1726384"/>
              <a:gd name="connsiteY76" fmla="*/ 551543 h 1872800"/>
              <a:gd name="connsiteX77" fmla="*/ 1180148 w 1726384"/>
              <a:gd name="connsiteY77" fmla="*/ 595086 h 1872800"/>
              <a:gd name="connsiteX78" fmla="*/ 1209176 w 1726384"/>
              <a:gd name="connsiteY78" fmla="*/ 631372 h 1872800"/>
              <a:gd name="connsiteX79" fmla="*/ 1238205 w 1726384"/>
              <a:gd name="connsiteY79" fmla="*/ 667657 h 1872800"/>
              <a:gd name="connsiteX80" fmla="*/ 1201919 w 1726384"/>
              <a:gd name="connsiteY80" fmla="*/ 718457 h 1872800"/>
              <a:gd name="connsiteX81" fmla="*/ 1172890 w 1726384"/>
              <a:gd name="connsiteY81" fmla="*/ 747486 h 1872800"/>
              <a:gd name="connsiteX82" fmla="*/ 1194662 w 1726384"/>
              <a:gd name="connsiteY82" fmla="*/ 754743 h 1872800"/>
              <a:gd name="connsiteX83" fmla="*/ 1259976 w 1726384"/>
              <a:gd name="connsiteY83" fmla="*/ 769257 h 1872800"/>
              <a:gd name="connsiteX84" fmla="*/ 1267233 w 1726384"/>
              <a:gd name="connsiteY84" fmla="*/ 791029 h 1872800"/>
              <a:gd name="connsiteX85" fmla="*/ 1303519 w 1726384"/>
              <a:gd name="connsiteY85" fmla="*/ 820057 h 1872800"/>
              <a:gd name="connsiteX86" fmla="*/ 1339805 w 1726384"/>
              <a:gd name="connsiteY86" fmla="*/ 841829 h 1872800"/>
              <a:gd name="connsiteX87" fmla="*/ 1368833 w 1726384"/>
              <a:gd name="connsiteY87" fmla="*/ 834572 h 1872800"/>
              <a:gd name="connsiteX88" fmla="*/ 1383348 w 1726384"/>
              <a:gd name="connsiteY88" fmla="*/ 820057 h 1872800"/>
              <a:gd name="connsiteX89" fmla="*/ 1405119 w 1726384"/>
              <a:gd name="connsiteY89" fmla="*/ 812800 h 1872800"/>
              <a:gd name="connsiteX90" fmla="*/ 1470433 w 1726384"/>
              <a:gd name="connsiteY90" fmla="*/ 798286 h 1872800"/>
              <a:gd name="connsiteX91" fmla="*/ 1521233 w 1726384"/>
              <a:gd name="connsiteY91" fmla="*/ 791029 h 1872800"/>
              <a:gd name="connsiteX92" fmla="*/ 1543005 w 1726384"/>
              <a:gd name="connsiteY92" fmla="*/ 783772 h 1872800"/>
              <a:gd name="connsiteX93" fmla="*/ 1586548 w 1726384"/>
              <a:gd name="connsiteY93" fmla="*/ 762000 h 1872800"/>
              <a:gd name="connsiteX94" fmla="*/ 1651862 w 1726384"/>
              <a:gd name="connsiteY94" fmla="*/ 754743 h 1872800"/>
              <a:gd name="connsiteX95" fmla="*/ 1666376 w 1726384"/>
              <a:gd name="connsiteY95" fmla="*/ 732972 h 1872800"/>
              <a:gd name="connsiteX96" fmla="*/ 1695405 w 1726384"/>
              <a:gd name="connsiteY96" fmla="*/ 703943 h 1872800"/>
              <a:gd name="connsiteX97" fmla="*/ 1724433 w 1726384"/>
              <a:gd name="connsiteY97" fmla="*/ 711200 h 1872800"/>
              <a:gd name="connsiteX98" fmla="*/ 1717176 w 1726384"/>
              <a:gd name="connsiteY98" fmla="*/ 762000 h 1872800"/>
              <a:gd name="connsiteX99" fmla="*/ 1688148 w 1726384"/>
              <a:gd name="connsiteY99" fmla="*/ 827315 h 1872800"/>
              <a:gd name="connsiteX100" fmla="*/ 1673633 w 1726384"/>
              <a:gd name="connsiteY100" fmla="*/ 878115 h 1872800"/>
              <a:gd name="connsiteX101" fmla="*/ 1666376 w 1726384"/>
              <a:gd name="connsiteY101" fmla="*/ 950686 h 1872800"/>
              <a:gd name="connsiteX102" fmla="*/ 1659119 w 1726384"/>
              <a:gd name="connsiteY102" fmla="*/ 979715 h 1872800"/>
              <a:gd name="connsiteX103" fmla="*/ 1637348 w 1726384"/>
              <a:gd name="connsiteY103" fmla="*/ 1045029 h 1872800"/>
              <a:gd name="connsiteX104" fmla="*/ 1630090 w 1726384"/>
              <a:gd name="connsiteY104" fmla="*/ 1066800 h 1872800"/>
              <a:gd name="connsiteX105" fmla="*/ 1608319 w 1726384"/>
              <a:gd name="connsiteY105" fmla="*/ 1139372 h 1872800"/>
              <a:gd name="connsiteX106" fmla="*/ 1601062 w 1726384"/>
              <a:gd name="connsiteY106" fmla="*/ 1161143 h 1872800"/>
              <a:gd name="connsiteX107" fmla="*/ 1572033 w 1726384"/>
              <a:gd name="connsiteY107" fmla="*/ 1204686 h 1872800"/>
              <a:gd name="connsiteX108" fmla="*/ 1557519 w 1726384"/>
              <a:gd name="connsiteY108" fmla="*/ 1226457 h 1872800"/>
              <a:gd name="connsiteX109" fmla="*/ 1506719 w 1726384"/>
              <a:gd name="connsiteY109" fmla="*/ 1277257 h 1872800"/>
              <a:gd name="connsiteX110" fmla="*/ 1492205 w 1726384"/>
              <a:gd name="connsiteY110" fmla="*/ 1291772 h 1872800"/>
              <a:gd name="connsiteX111" fmla="*/ 1477690 w 1726384"/>
              <a:gd name="connsiteY111" fmla="*/ 1306286 h 1872800"/>
              <a:gd name="connsiteX112" fmla="*/ 1448662 w 1726384"/>
              <a:gd name="connsiteY112" fmla="*/ 1342572 h 1872800"/>
              <a:gd name="connsiteX113" fmla="*/ 1434148 w 1726384"/>
              <a:gd name="connsiteY113" fmla="*/ 1364343 h 1872800"/>
              <a:gd name="connsiteX114" fmla="*/ 1405119 w 1726384"/>
              <a:gd name="connsiteY114" fmla="*/ 1393372 h 1872800"/>
              <a:gd name="connsiteX115" fmla="*/ 1376090 w 1726384"/>
              <a:gd name="connsiteY115" fmla="*/ 1429657 h 1872800"/>
              <a:gd name="connsiteX116" fmla="*/ 1347062 w 1726384"/>
              <a:gd name="connsiteY116" fmla="*/ 1465943 h 1872800"/>
              <a:gd name="connsiteX117" fmla="*/ 1339805 w 1726384"/>
              <a:gd name="connsiteY117" fmla="*/ 1487715 h 1872800"/>
              <a:gd name="connsiteX118" fmla="*/ 1303519 w 1726384"/>
              <a:gd name="connsiteY118" fmla="*/ 1524000 h 1872800"/>
              <a:gd name="connsiteX119" fmla="*/ 1289005 w 1726384"/>
              <a:gd name="connsiteY119" fmla="*/ 1538515 h 1872800"/>
              <a:gd name="connsiteX120" fmla="*/ 1267233 w 1726384"/>
              <a:gd name="connsiteY120" fmla="*/ 1545772 h 1872800"/>
              <a:gd name="connsiteX121" fmla="*/ 1223690 w 1726384"/>
              <a:gd name="connsiteY121" fmla="*/ 1582057 h 1872800"/>
              <a:gd name="connsiteX122" fmla="*/ 1209176 w 1726384"/>
              <a:gd name="connsiteY122" fmla="*/ 1596572 h 1872800"/>
              <a:gd name="connsiteX123" fmla="*/ 1187405 w 1726384"/>
              <a:gd name="connsiteY123" fmla="*/ 1611086 h 1872800"/>
              <a:gd name="connsiteX124" fmla="*/ 1158376 w 1726384"/>
              <a:gd name="connsiteY124" fmla="*/ 1640115 h 1872800"/>
              <a:gd name="connsiteX125" fmla="*/ 1143862 w 1726384"/>
              <a:gd name="connsiteY125" fmla="*/ 1661886 h 1872800"/>
              <a:gd name="connsiteX126" fmla="*/ 1122090 w 1726384"/>
              <a:gd name="connsiteY126" fmla="*/ 1676400 h 1872800"/>
              <a:gd name="connsiteX127" fmla="*/ 1100319 w 1726384"/>
              <a:gd name="connsiteY127" fmla="*/ 1719943 h 1872800"/>
              <a:gd name="connsiteX128" fmla="*/ 1064033 w 1726384"/>
              <a:gd name="connsiteY128" fmla="*/ 1748972 h 1872800"/>
              <a:gd name="connsiteX129" fmla="*/ 1027748 w 1726384"/>
              <a:gd name="connsiteY129" fmla="*/ 1814286 h 1872800"/>
              <a:gd name="connsiteX130" fmla="*/ 1013233 w 1726384"/>
              <a:gd name="connsiteY130" fmla="*/ 1836057 h 1872800"/>
              <a:gd name="connsiteX131" fmla="*/ 1005976 w 1726384"/>
              <a:gd name="connsiteY131"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35119 w 1726384"/>
              <a:gd name="connsiteY53" fmla="*/ 87086 h 1872800"/>
              <a:gd name="connsiteX54" fmla="*/ 425405 w 1726384"/>
              <a:gd name="connsiteY54" fmla="*/ 43543 h 1872800"/>
              <a:gd name="connsiteX55" fmla="*/ 650376 w 1726384"/>
              <a:gd name="connsiteY55" fmla="*/ 36286 h 1872800"/>
              <a:gd name="connsiteX56" fmla="*/ 664890 w 1726384"/>
              <a:gd name="connsiteY56" fmla="*/ 58057 h 1872800"/>
              <a:gd name="connsiteX57" fmla="*/ 686662 w 1726384"/>
              <a:gd name="connsiteY57" fmla="*/ 65315 h 1872800"/>
              <a:gd name="connsiteX58" fmla="*/ 701176 w 1726384"/>
              <a:gd name="connsiteY58" fmla="*/ 50800 h 1872800"/>
              <a:gd name="connsiteX59" fmla="*/ 730205 w 1726384"/>
              <a:gd name="connsiteY59" fmla="*/ 14515 h 1872800"/>
              <a:gd name="connsiteX60" fmla="*/ 773748 w 1726384"/>
              <a:gd name="connsiteY60" fmla="*/ 0 h 1872800"/>
              <a:gd name="connsiteX61" fmla="*/ 831805 w 1726384"/>
              <a:gd name="connsiteY61" fmla="*/ 14515 h 1872800"/>
              <a:gd name="connsiteX62" fmla="*/ 853576 w 1726384"/>
              <a:gd name="connsiteY62" fmla="*/ 29029 h 1872800"/>
              <a:gd name="connsiteX63" fmla="*/ 868090 w 1726384"/>
              <a:gd name="connsiteY63" fmla="*/ 50800 h 1872800"/>
              <a:gd name="connsiteX64" fmla="*/ 868090 w 1726384"/>
              <a:gd name="connsiteY64" fmla="*/ 152400 h 1872800"/>
              <a:gd name="connsiteX65" fmla="*/ 875348 w 1726384"/>
              <a:gd name="connsiteY65" fmla="*/ 246743 h 1872800"/>
              <a:gd name="connsiteX66" fmla="*/ 918890 w 1726384"/>
              <a:gd name="connsiteY66" fmla="*/ 261257 h 1872800"/>
              <a:gd name="connsiteX67" fmla="*/ 940662 w 1726384"/>
              <a:gd name="connsiteY67" fmla="*/ 268515 h 1872800"/>
              <a:gd name="connsiteX68" fmla="*/ 955176 w 1726384"/>
              <a:gd name="connsiteY68" fmla="*/ 290286 h 1872800"/>
              <a:gd name="connsiteX69" fmla="*/ 969690 w 1726384"/>
              <a:gd name="connsiteY69" fmla="*/ 377372 h 1872800"/>
              <a:gd name="connsiteX70" fmla="*/ 984205 w 1726384"/>
              <a:gd name="connsiteY70" fmla="*/ 420915 h 1872800"/>
              <a:gd name="connsiteX71" fmla="*/ 1013233 w 1726384"/>
              <a:gd name="connsiteY71" fmla="*/ 464457 h 1872800"/>
              <a:gd name="connsiteX72" fmla="*/ 1042262 w 1726384"/>
              <a:gd name="connsiteY72" fmla="*/ 522515 h 1872800"/>
              <a:gd name="connsiteX73" fmla="*/ 1085805 w 1726384"/>
              <a:gd name="connsiteY73" fmla="*/ 537029 h 1872800"/>
              <a:gd name="connsiteX74" fmla="*/ 1107576 w 1726384"/>
              <a:gd name="connsiteY74" fmla="*/ 544286 h 1872800"/>
              <a:gd name="connsiteX75" fmla="*/ 1129348 w 1726384"/>
              <a:gd name="connsiteY75" fmla="*/ 551543 h 1872800"/>
              <a:gd name="connsiteX76" fmla="*/ 1180148 w 1726384"/>
              <a:gd name="connsiteY76" fmla="*/ 595086 h 1872800"/>
              <a:gd name="connsiteX77" fmla="*/ 1209176 w 1726384"/>
              <a:gd name="connsiteY77" fmla="*/ 631372 h 1872800"/>
              <a:gd name="connsiteX78" fmla="*/ 1238205 w 1726384"/>
              <a:gd name="connsiteY78" fmla="*/ 667657 h 1872800"/>
              <a:gd name="connsiteX79" fmla="*/ 1201919 w 1726384"/>
              <a:gd name="connsiteY79" fmla="*/ 718457 h 1872800"/>
              <a:gd name="connsiteX80" fmla="*/ 1172890 w 1726384"/>
              <a:gd name="connsiteY80" fmla="*/ 747486 h 1872800"/>
              <a:gd name="connsiteX81" fmla="*/ 1194662 w 1726384"/>
              <a:gd name="connsiteY81" fmla="*/ 754743 h 1872800"/>
              <a:gd name="connsiteX82" fmla="*/ 1259976 w 1726384"/>
              <a:gd name="connsiteY82" fmla="*/ 769257 h 1872800"/>
              <a:gd name="connsiteX83" fmla="*/ 1267233 w 1726384"/>
              <a:gd name="connsiteY83" fmla="*/ 791029 h 1872800"/>
              <a:gd name="connsiteX84" fmla="*/ 1303519 w 1726384"/>
              <a:gd name="connsiteY84" fmla="*/ 820057 h 1872800"/>
              <a:gd name="connsiteX85" fmla="*/ 1339805 w 1726384"/>
              <a:gd name="connsiteY85" fmla="*/ 841829 h 1872800"/>
              <a:gd name="connsiteX86" fmla="*/ 1368833 w 1726384"/>
              <a:gd name="connsiteY86" fmla="*/ 834572 h 1872800"/>
              <a:gd name="connsiteX87" fmla="*/ 1383348 w 1726384"/>
              <a:gd name="connsiteY87" fmla="*/ 820057 h 1872800"/>
              <a:gd name="connsiteX88" fmla="*/ 1405119 w 1726384"/>
              <a:gd name="connsiteY88" fmla="*/ 812800 h 1872800"/>
              <a:gd name="connsiteX89" fmla="*/ 1470433 w 1726384"/>
              <a:gd name="connsiteY89" fmla="*/ 798286 h 1872800"/>
              <a:gd name="connsiteX90" fmla="*/ 1521233 w 1726384"/>
              <a:gd name="connsiteY90" fmla="*/ 791029 h 1872800"/>
              <a:gd name="connsiteX91" fmla="*/ 1543005 w 1726384"/>
              <a:gd name="connsiteY91" fmla="*/ 783772 h 1872800"/>
              <a:gd name="connsiteX92" fmla="*/ 1586548 w 1726384"/>
              <a:gd name="connsiteY92" fmla="*/ 762000 h 1872800"/>
              <a:gd name="connsiteX93" fmla="*/ 1651862 w 1726384"/>
              <a:gd name="connsiteY93" fmla="*/ 754743 h 1872800"/>
              <a:gd name="connsiteX94" fmla="*/ 1666376 w 1726384"/>
              <a:gd name="connsiteY94" fmla="*/ 732972 h 1872800"/>
              <a:gd name="connsiteX95" fmla="*/ 1695405 w 1726384"/>
              <a:gd name="connsiteY95" fmla="*/ 703943 h 1872800"/>
              <a:gd name="connsiteX96" fmla="*/ 1724433 w 1726384"/>
              <a:gd name="connsiteY96" fmla="*/ 711200 h 1872800"/>
              <a:gd name="connsiteX97" fmla="*/ 1717176 w 1726384"/>
              <a:gd name="connsiteY97" fmla="*/ 762000 h 1872800"/>
              <a:gd name="connsiteX98" fmla="*/ 1688148 w 1726384"/>
              <a:gd name="connsiteY98" fmla="*/ 827315 h 1872800"/>
              <a:gd name="connsiteX99" fmla="*/ 1673633 w 1726384"/>
              <a:gd name="connsiteY99" fmla="*/ 878115 h 1872800"/>
              <a:gd name="connsiteX100" fmla="*/ 1666376 w 1726384"/>
              <a:gd name="connsiteY100" fmla="*/ 950686 h 1872800"/>
              <a:gd name="connsiteX101" fmla="*/ 1659119 w 1726384"/>
              <a:gd name="connsiteY101" fmla="*/ 979715 h 1872800"/>
              <a:gd name="connsiteX102" fmla="*/ 1637348 w 1726384"/>
              <a:gd name="connsiteY102" fmla="*/ 1045029 h 1872800"/>
              <a:gd name="connsiteX103" fmla="*/ 1630090 w 1726384"/>
              <a:gd name="connsiteY103" fmla="*/ 1066800 h 1872800"/>
              <a:gd name="connsiteX104" fmla="*/ 1608319 w 1726384"/>
              <a:gd name="connsiteY104" fmla="*/ 1139372 h 1872800"/>
              <a:gd name="connsiteX105" fmla="*/ 1601062 w 1726384"/>
              <a:gd name="connsiteY105" fmla="*/ 1161143 h 1872800"/>
              <a:gd name="connsiteX106" fmla="*/ 1572033 w 1726384"/>
              <a:gd name="connsiteY106" fmla="*/ 1204686 h 1872800"/>
              <a:gd name="connsiteX107" fmla="*/ 1557519 w 1726384"/>
              <a:gd name="connsiteY107" fmla="*/ 1226457 h 1872800"/>
              <a:gd name="connsiteX108" fmla="*/ 1506719 w 1726384"/>
              <a:gd name="connsiteY108" fmla="*/ 1277257 h 1872800"/>
              <a:gd name="connsiteX109" fmla="*/ 1492205 w 1726384"/>
              <a:gd name="connsiteY109" fmla="*/ 1291772 h 1872800"/>
              <a:gd name="connsiteX110" fmla="*/ 1477690 w 1726384"/>
              <a:gd name="connsiteY110" fmla="*/ 1306286 h 1872800"/>
              <a:gd name="connsiteX111" fmla="*/ 1448662 w 1726384"/>
              <a:gd name="connsiteY111" fmla="*/ 1342572 h 1872800"/>
              <a:gd name="connsiteX112" fmla="*/ 1434148 w 1726384"/>
              <a:gd name="connsiteY112" fmla="*/ 1364343 h 1872800"/>
              <a:gd name="connsiteX113" fmla="*/ 1405119 w 1726384"/>
              <a:gd name="connsiteY113" fmla="*/ 1393372 h 1872800"/>
              <a:gd name="connsiteX114" fmla="*/ 1376090 w 1726384"/>
              <a:gd name="connsiteY114" fmla="*/ 1429657 h 1872800"/>
              <a:gd name="connsiteX115" fmla="*/ 1347062 w 1726384"/>
              <a:gd name="connsiteY115" fmla="*/ 1465943 h 1872800"/>
              <a:gd name="connsiteX116" fmla="*/ 1339805 w 1726384"/>
              <a:gd name="connsiteY116" fmla="*/ 1487715 h 1872800"/>
              <a:gd name="connsiteX117" fmla="*/ 1303519 w 1726384"/>
              <a:gd name="connsiteY117" fmla="*/ 1524000 h 1872800"/>
              <a:gd name="connsiteX118" fmla="*/ 1289005 w 1726384"/>
              <a:gd name="connsiteY118" fmla="*/ 1538515 h 1872800"/>
              <a:gd name="connsiteX119" fmla="*/ 1267233 w 1726384"/>
              <a:gd name="connsiteY119" fmla="*/ 1545772 h 1872800"/>
              <a:gd name="connsiteX120" fmla="*/ 1223690 w 1726384"/>
              <a:gd name="connsiteY120" fmla="*/ 1582057 h 1872800"/>
              <a:gd name="connsiteX121" fmla="*/ 1209176 w 1726384"/>
              <a:gd name="connsiteY121" fmla="*/ 1596572 h 1872800"/>
              <a:gd name="connsiteX122" fmla="*/ 1187405 w 1726384"/>
              <a:gd name="connsiteY122" fmla="*/ 1611086 h 1872800"/>
              <a:gd name="connsiteX123" fmla="*/ 1158376 w 1726384"/>
              <a:gd name="connsiteY123" fmla="*/ 1640115 h 1872800"/>
              <a:gd name="connsiteX124" fmla="*/ 1143862 w 1726384"/>
              <a:gd name="connsiteY124" fmla="*/ 1661886 h 1872800"/>
              <a:gd name="connsiteX125" fmla="*/ 1122090 w 1726384"/>
              <a:gd name="connsiteY125" fmla="*/ 1676400 h 1872800"/>
              <a:gd name="connsiteX126" fmla="*/ 1100319 w 1726384"/>
              <a:gd name="connsiteY126" fmla="*/ 1719943 h 1872800"/>
              <a:gd name="connsiteX127" fmla="*/ 1064033 w 1726384"/>
              <a:gd name="connsiteY127" fmla="*/ 1748972 h 1872800"/>
              <a:gd name="connsiteX128" fmla="*/ 1027748 w 1726384"/>
              <a:gd name="connsiteY128" fmla="*/ 1814286 h 1872800"/>
              <a:gd name="connsiteX129" fmla="*/ 1013233 w 1726384"/>
              <a:gd name="connsiteY129" fmla="*/ 1836057 h 1872800"/>
              <a:gd name="connsiteX130" fmla="*/ 1005976 w 1726384"/>
              <a:gd name="connsiteY130"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35119 w 1726384"/>
              <a:gd name="connsiteY53" fmla="*/ 87086 h 1872800"/>
              <a:gd name="connsiteX54" fmla="*/ 425405 w 1726384"/>
              <a:gd name="connsiteY54" fmla="*/ 43543 h 1872800"/>
              <a:gd name="connsiteX55" fmla="*/ 664890 w 1726384"/>
              <a:gd name="connsiteY55" fmla="*/ 58057 h 1872800"/>
              <a:gd name="connsiteX56" fmla="*/ 686662 w 1726384"/>
              <a:gd name="connsiteY56" fmla="*/ 65315 h 1872800"/>
              <a:gd name="connsiteX57" fmla="*/ 701176 w 1726384"/>
              <a:gd name="connsiteY57" fmla="*/ 50800 h 1872800"/>
              <a:gd name="connsiteX58" fmla="*/ 730205 w 1726384"/>
              <a:gd name="connsiteY58" fmla="*/ 14515 h 1872800"/>
              <a:gd name="connsiteX59" fmla="*/ 773748 w 1726384"/>
              <a:gd name="connsiteY59" fmla="*/ 0 h 1872800"/>
              <a:gd name="connsiteX60" fmla="*/ 831805 w 1726384"/>
              <a:gd name="connsiteY60" fmla="*/ 14515 h 1872800"/>
              <a:gd name="connsiteX61" fmla="*/ 853576 w 1726384"/>
              <a:gd name="connsiteY61" fmla="*/ 29029 h 1872800"/>
              <a:gd name="connsiteX62" fmla="*/ 868090 w 1726384"/>
              <a:gd name="connsiteY62" fmla="*/ 50800 h 1872800"/>
              <a:gd name="connsiteX63" fmla="*/ 868090 w 1726384"/>
              <a:gd name="connsiteY63" fmla="*/ 152400 h 1872800"/>
              <a:gd name="connsiteX64" fmla="*/ 875348 w 1726384"/>
              <a:gd name="connsiteY64" fmla="*/ 246743 h 1872800"/>
              <a:gd name="connsiteX65" fmla="*/ 918890 w 1726384"/>
              <a:gd name="connsiteY65" fmla="*/ 261257 h 1872800"/>
              <a:gd name="connsiteX66" fmla="*/ 940662 w 1726384"/>
              <a:gd name="connsiteY66" fmla="*/ 268515 h 1872800"/>
              <a:gd name="connsiteX67" fmla="*/ 955176 w 1726384"/>
              <a:gd name="connsiteY67" fmla="*/ 290286 h 1872800"/>
              <a:gd name="connsiteX68" fmla="*/ 969690 w 1726384"/>
              <a:gd name="connsiteY68" fmla="*/ 377372 h 1872800"/>
              <a:gd name="connsiteX69" fmla="*/ 984205 w 1726384"/>
              <a:gd name="connsiteY69" fmla="*/ 420915 h 1872800"/>
              <a:gd name="connsiteX70" fmla="*/ 1013233 w 1726384"/>
              <a:gd name="connsiteY70" fmla="*/ 464457 h 1872800"/>
              <a:gd name="connsiteX71" fmla="*/ 1042262 w 1726384"/>
              <a:gd name="connsiteY71" fmla="*/ 522515 h 1872800"/>
              <a:gd name="connsiteX72" fmla="*/ 1085805 w 1726384"/>
              <a:gd name="connsiteY72" fmla="*/ 537029 h 1872800"/>
              <a:gd name="connsiteX73" fmla="*/ 1107576 w 1726384"/>
              <a:gd name="connsiteY73" fmla="*/ 544286 h 1872800"/>
              <a:gd name="connsiteX74" fmla="*/ 1129348 w 1726384"/>
              <a:gd name="connsiteY74" fmla="*/ 551543 h 1872800"/>
              <a:gd name="connsiteX75" fmla="*/ 1180148 w 1726384"/>
              <a:gd name="connsiteY75" fmla="*/ 595086 h 1872800"/>
              <a:gd name="connsiteX76" fmla="*/ 1209176 w 1726384"/>
              <a:gd name="connsiteY76" fmla="*/ 631372 h 1872800"/>
              <a:gd name="connsiteX77" fmla="*/ 1238205 w 1726384"/>
              <a:gd name="connsiteY77" fmla="*/ 667657 h 1872800"/>
              <a:gd name="connsiteX78" fmla="*/ 1201919 w 1726384"/>
              <a:gd name="connsiteY78" fmla="*/ 718457 h 1872800"/>
              <a:gd name="connsiteX79" fmla="*/ 1172890 w 1726384"/>
              <a:gd name="connsiteY79" fmla="*/ 747486 h 1872800"/>
              <a:gd name="connsiteX80" fmla="*/ 1194662 w 1726384"/>
              <a:gd name="connsiteY80" fmla="*/ 754743 h 1872800"/>
              <a:gd name="connsiteX81" fmla="*/ 1259976 w 1726384"/>
              <a:gd name="connsiteY81" fmla="*/ 769257 h 1872800"/>
              <a:gd name="connsiteX82" fmla="*/ 1267233 w 1726384"/>
              <a:gd name="connsiteY82" fmla="*/ 791029 h 1872800"/>
              <a:gd name="connsiteX83" fmla="*/ 1303519 w 1726384"/>
              <a:gd name="connsiteY83" fmla="*/ 820057 h 1872800"/>
              <a:gd name="connsiteX84" fmla="*/ 1339805 w 1726384"/>
              <a:gd name="connsiteY84" fmla="*/ 841829 h 1872800"/>
              <a:gd name="connsiteX85" fmla="*/ 1368833 w 1726384"/>
              <a:gd name="connsiteY85" fmla="*/ 834572 h 1872800"/>
              <a:gd name="connsiteX86" fmla="*/ 1383348 w 1726384"/>
              <a:gd name="connsiteY86" fmla="*/ 820057 h 1872800"/>
              <a:gd name="connsiteX87" fmla="*/ 1405119 w 1726384"/>
              <a:gd name="connsiteY87" fmla="*/ 812800 h 1872800"/>
              <a:gd name="connsiteX88" fmla="*/ 1470433 w 1726384"/>
              <a:gd name="connsiteY88" fmla="*/ 798286 h 1872800"/>
              <a:gd name="connsiteX89" fmla="*/ 1521233 w 1726384"/>
              <a:gd name="connsiteY89" fmla="*/ 791029 h 1872800"/>
              <a:gd name="connsiteX90" fmla="*/ 1543005 w 1726384"/>
              <a:gd name="connsiteY90" fmla="*/ 783772 h 1872800"/>
              <a:gd name="connsiteX91" fmla="*/ 1586548 w 1726384"/>
              <a:gd name="connsiteY91" fmla="*/ 762000 h 1872800"/>
              <a:gd name="connsiteX92" fmla="*/ 1651862 w 1726384"/>
              <a:gd name="connsiteY92" fmla="*/ 754743 h 1872800"/>
              <a:gd name="connsiteX93" fmla="*/ 1666376 w 1726384"/>
              <a:gd name="connsiteY93" fmla="*/ 732972 h 1872800"/>
              <a:gd name="connsiteX94" fmla="*/ 1695405 w 1726384"/>
              <a:gd name="connsiteY94" fmla="*/ 703943 h 1872800"/>
              <a:gd name="connsiteX95" fmla="*/ 1724433 w 1726384"/>
              <a:gd name="connsiteY95" fmla="*/ 711200 h 1872800"/>
              <a:gd name="connsiteX96" fmla="*/ 1717176 w 1726384"/>
              <a:gd name="connsiteY96" fmla="*/ 762000 h 1872800"/>
              <a:gd name="connsiteX97" fmla="*/ 1688148 w 1726384"/>
              <a:gd name="connsiteY97" fmla="*/ 827315 h 1872800"/>
              <a:gd name="connsiteX98" fmla="*/ 1673633 w 1726384"/>
              <a:gd name="connsiteY98" fmla="*/ 878115 h 1872800"/>
              <a:gd name="connsiteX99" fmla="*/ 1666376 w 1726384"/>
              <a:gd name="connsiteY99" fmla="*/ 950686 h 1872800"/>
              <a:gd name="connsiteX100" fmla="*/ 1659119 w 1726384"/>
              <a:gd name="connsiteY100" fmla="*/ 979715 h 1872800"/>
              <a:gd name="connsiteX101" fmla="*/ 1637348 w 1726384"/>
              <a:gd name="connsiteY101" fmla="*/ 1045029 h 1872800"/>
              <a:gd name="connsiteX102" fmla="*/ 1630090 w 1726384"/>
              <a:gd name="connsiteY102" fmla="*/ 1066800 h 1872800"/>
              <a:gd name="connsiteX103" fmla="*/ 1608319 w 1726384"/>
              <a:gd name="connsiteY103" fmla="*/ 1139372 h 1872800"/>
              <a:gd name="connsiteX104" fmla="*/ 1601062 w 1726384"/>
              <a:gd name="connsiteY104" fmla="*/ 1161143 h 1872800"/>
              <a:gd name="connsiteX105" fmla="*/ 1572033 w 1726384"/>
              <a:gd name="connsiteY105" fmla="*/ 1204686 h 1872800"/>
              <a:gd name="connsiteX106" fmla="*/ 1557519 w 1726384"/>
              <a:gd name="connsiteY106" fmla="*/ 1226457 h 1872800"/>
              <a:gd name="connsiteX107" fmla="*/ 1506719 w 1726384"/>
              <a:gd name="connsiteY107" fmla="*/ 1277257 h 1872800"/>
              <a:gd name="connsiteX108" fmla="*/ 1492205 w 1726384"/>
              <a:gd name="connsiteY108" fmla="*/ 1291772 h 1872800"/>
              <a:gd name="connsiteX109" fmla="*/ 1477690 w 1726384"/>
              <a:gd name="connsiteY109" fmla="*/ 1306286 h 1872800"/>
              <a:gd name="connsiteX110" fmla="*/ 1448662 w 1726384"/>
              <a:gd name="connsiteY110" fmla="*/ 1342572 h 1872800"/>
              <a:gd name="connsiteX111" fmla="*/ 1434148 w 1726384"/>
              <a:gd name="connsiteY111" fmla="*/ 1364343 h 1872800"/>
              <a:gd name="connsiteX112" fmla="*/ 1405119 w 1726384"/>
              <a:gd name="connsiteY112" fmla="*/ 1393372 h 1872800"/>
              <a:gd name="connsiteX113" fmla="*/ 1376090 w 1726384"/>
              <a:gd name="connsiteY113" fmla="*/ 1429657 h 1872800"/>
              <a:gd name="connsiteX114" fmla="*/ 1347062 w 1726384"/>
              <a:gd name="connsiteY114" fmla="*/ 1465943 h 1872800"/>
              <a:gd name="connsiteX115" fmla="*/ 1339805 w 1726384"/>
              <a:gd name="connsiteY115" fmla="*/ 1487715 h 1872800"/>
              <a:gd name="connsiteX116" fmla="*/ 1303519 w 1726384"/>
              <a:gd name="connsiteY116" fmla="*/ 1524000 h 1872800"/>
              <a:gd name="connsiteX117" fmla="*/ 1289005 w 1726384"/>
              <a:gd name="connsiteY117" fmla="*/ 1538515 h 1872800"/>
              <a:gd name="connsiteX118" fmla="*/ 1267233 w 1726384"/>
              <a:gd name="connsiteY118" fmla="*/ 1545772 h 1872800"/>
              <a:gd name="connsiteX119" fmla="*/ 1223690 w 1726384"/>
              <a:gd name="connsiteY119" fmla="*/ 1582057 h 1872800"/>
              <a:gd name="connsiteX120" fmla="*/ 1209176 w 1726384"/>
              <a:gd name="connsiteY120" fmla="*/ 1596572 h 1872800"/>
              <a:gd name="connsiteX121" fmla="*/ 1187405 w 1726384"/>
              <a:gd name="connsiteY121" fmla="*/ 1611086 h 1872800"/>
              <a:gd name="connsiteX122" fmla="*/ 1158376 w 1726384"/>
              <a:gd name="connsiteY122" fmla="*/ 1640115 h 1872800"/>
              <a:gd name="connsiteX123" fmla="*/ 1143862 w 1726384"/>
              <a:gd name="connsiteY123" fmla="*/ 1661886 h 1872800"/>
              <a:gd name="connsiteX124" fmla="*/ 1122090 w 1726384"/>
              <a:gd name="connsiteY124" fmla="*/ 1676400 h 1872800"/>
              <a:gd name="connsiteX125" fmla="*/ 1100319 w 1726384"/>
              <a:gd name="connsiteY125" fmla="*/ 1719943 h 1872800"/>
              <a:gd name="connsiteX126" fmla="*/ 1064033 w 1726384"/>
              <a:gd name="connsiteY126" fmla="*/ 1748972 h 1872800"/>
              <a:gd name="connsiteX127" fmla="*/ 1027748 w 1726384"/>
              <a:gd name="connsiteY127" fmla="*/ 1814286 h 1872800"/>
              <a:gd name="connsiteX128" fmla="*/ 1013233 w 1726384"/>
              <a:gd name="connsiteY128" fmla="*/ 1836057 h 1872800"/>
              <a:gd name="connsiteX129" fmla="*/ 1005976 w 1726384"/>
              <a:gd name="connsiteY129"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35119 w 1726384"/>
              <a:gd name="connsiteY53" fmla="*/ 87086 h 1872800"/>
              <a:gd name="connsiteX54" fmla="*/ 664890 w 1726384"/>
              <a:gd name="connsiteY54" fmla="*/ 58057 h 1872800"/>
              <a:gd name="connsiteX55" fmla="*/ 686662 w 1726384"/>
              <a:gd name="connsiteY55" fmla="*/ 65315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53576 w 1726384"/>
              <a:gd name="connsiteY60" fmla="*/ 29029 h 1872800"/>
              <a:gd name="connsiteX61" fmla="*/ 868090 w 1726384"/>
              <a:gd name="connsiteY61" fmla="*/ 50800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40143 w 1726384"/>
              <a:gd name="connsiteY53" fmla="*/ 51916 h 1872800"/>
              <a:gd name="connsiteX54" fmla="*/ 664890 w 1726384"/>
              <a:gd name="connsiteY54" fmla="*/ 58057 h 1872800"/>
              <a:gd name="connsiteX55" fmla="*/ 686662 w 1726384"/>
              <a:gd name="connsiteY55" fmla="*/ 65315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53576 w 1726384"/>
              <a:gd name="connsiteY60" fmla="*/ 29029 h 1872800"/>
              <a:gd name="connsiteX61" fmla="*/ 868090 w 1726384"/>
              <a:gd name="connsiteY61" fmla="*/ 50800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40143 w 1726384"/>
              <a:gd name="connsiteY53" fmla="*/ 51916 h 1872800"/>
              <a:gd name="connsiteX54" fmla="*/ 664890 w 1726384"/>
              <a:gd name="connsiteY54" fmla="*/ 58057 h 1872800"/>
              <a:gd name="connsiteX55" fmla="*/ 686662 w 1726384"/>
              <a:gd name="connsiteY55" fmla="*/ 65315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53576 w 1726384"/>
              <a:gd name="connsiteY60" fmla="*/ 29029 h 1872800"/>
              <a:gd name="connsiteX61" fmla="*/ 868090 w 1726384"/>
              <a:gd name="connsiteY61" fmla="*/ 50800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40143 w 1726384"/>
              <a:gd name="connsiteY53" fmla="*/ 51916 h 1872800"/>
              <a:gd name="connsiteX54" fmla="*/ 664890 w 1726384"/>
              <a:gd name="connsiteY54" fmla="*/ 58057 h 1872800"/>
              <a:gd name="connsiteX55" fmla="*/ 686662 w 1726384"/>
              <a:gd name="connsiteY55" fmla="*/ 50242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53576 w 1726384"/>
              <a:gd name="connsiteY60" fmla="*/ 29029 h 1872800"/>
              <a:gd name="connsiteX61" fmla="*/ 868090 w 1726384"/>
              <a:gd name="connsiteY61" fmla="*/ 50800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40143 w 1726384"/>
              <a:gd name="connsiteY53" fmla="*/ 51916 h 1872800"/>
              <a:gd name="connsiteX54" fmla="*/ 664890 w 1726384"/>
              <a:gd name="connsiteY54" fmla="*/ 58057 h 1872800"/>
              <a:gd name="connsiteX55" fmla="*/ 686662 w 1726384"/>
              <a:gd name="connsiteY55" fmla="*/ 50242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53576 w 1726384"/>
              <a:gd name="connsiteY60" fmla="*/ 29029 h 1872800"/>
              <a:gd name="connsiteX61" fmla="*/ 842969 w 1726384"/>
              <a:gd name="connsiteY61" fmla="*/ 116115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5086 h 1872800"/>
              <a:gd name="connsiteX1" fmla="*/ 976948 w 1726384"/>
              <a:gd name="connsiteY1" fmla="*/ 1872343 h 1872800"/>
              <a:gd name="connsiteX2" fmla="*/ 962433 w 1726384"/>
              <a:gd name="connsiteY2" fmla="*/ 1857829 h 1872800"/>
              <a:gd name="connsiteX3" fmla="*/ 918890 w 1726384"/>
              <a:gd name="connsiteY3" fmla="*/ 1799772 h 1872800"/>
              <a:gd name="connsiteX4" fmla="*/ 911633 w 1726384"/>
              <a:gd name="connsiteY4" fmla="*/ 1770743 h 1872800"/>
              <a:gd name="connsiteX5" fmla="*/ 904376 w 1726384"/>
              <a:gd name="connsiteY5" fmla="*/ 1698172 h 1872800"/>
              <a:gd name="connsiteX6" fmla="*/ 860833 w 1726384"/>
              <a:gd name="connsiteY6" fmla="*/ 1683657 h 1872800"/>
              <a:gd name="connsiteX7" fmla="*/ 839062 w 1726384"/>
              <a:gd name="connsiteY7" fmla="*/ 1676400 h 1872800"/>
              <a:gd name="connsiteX8" fmla="*/ 795519 w 1726384"/>
              <a:gd name="connsiteY8" fmla="*/ 1647372 h 1872800"/>
              <a:gd name="connsiteX9" fmla="*/ 759233 w 1726384"/>
              <a:gd name="connsiteY9" fmla="*/ 1618343 h 1872800"/>
              <a:gd name="connsiteX10" fmla="*/ 737462 w 1726384"/>
              <a:gd name="connsiteY10" fmla="*/ 1603829 h 1872800"/>
              <a:gd name="connsiteX11" fmla="*/ 722948 w 1726384"/>
              <a:gd name="connsiteY11" fmla="*/ 1582057 h 1872800"/>
              <a:gd name="connsiteX12" fmla="*/ 715690 w 1726384"/>
              <a:gd name="connsiteY12" fmla="*/ 1545772 h 1872800"/>
              <a:gd name="connsiteX13" fmla="*/ 708433 w 1726384"/>
              <a:gd name="connsiteY13" fmla="*/ 1524000 h 1872800"/>
              <a:gd name="connsiteX14" fmla="*/ 722948 w 1726384"/>
              <a:gd name="connsiteY14" fmla="*/ 1451429 h 1872800"/>
              <a:gd name="connsiteX15" fmla="*/ 737462 w 1726384"/>
              <a:gd name="connsiteY15" fmla="*/ 1429657 h 1872800"/>
              <a:gd name="connsiteX16" fmla="*/ 751976 w 1726384"/>
              <a:gd name="connsiteY16" fmla="*/ 1386115 h 1872800"/>
              <a:gd name="connsiteX17" fmla="*/ 730205 w 1726384"/>
              <a:gd name="connsiteY17" fmla="*/ 1277257 h 1872800"/>
              <a:gd name="connsiteX18" fmla="*/ 715690 w 1726384"/>
              <a:gd name="connsiteY18" fmla="*/ 1233715 h 1872800"/>
              <a:gd name="connsiteX19" fmla="*/ 708433 w 1726384"/>
              <a:gd name="connsiteY19" fmla="*/ 1211943 h 1872800"/>
              <a:gd name="connsiteX20" fmla="*/ 686662 w 1726384"/>
              <a:gd name="connsiteY20" fmla="*/ 1219200 h 1872800"/>
              <a:gd name="connsiteX21" fmla="*/ 672148 w 1726384"/>
              <a:gd name="connsiteY21" fmla="*/ 1240972 h 1872800"/>
              <a:gd name="connsiteX22" fmla="*/ 643119 w 1726384"/>
              <a:gd name="connsiteY22" fmla="*/ 1277257 h 1872800"/>
              <a:gd name="connsiteX23" fmla="*/ 577805 w 1726384"/>
              <a:gd name="connsiteY23" fmla="*/ 1270000 h 1872800"/>
              <a:gd name="connsiteX24" fmla="*/ 490719 w 1726384"/>
              <a:gd name="connsiteY24" fmla="*/ 1262743 h 1872800"/>
              <a:gd name="connsiteX25" fmla="*/ 483462 w 1726384"/>
              <a:gd name="connsiteY25" fmla="*/ 1240972 h 1872800"/>
              <a:gd name="connsiteX26" fmla="*/ 432662 w 1726384"/>
              <a:gd name="connsiteY26" fmla="*/ 1204686 h 1872800"/>
              <a:gd name="connsiteX27" fmla="*/ 360090 w 1726384"/>
              <a:gd name="connsiteY27" fmla="*/ 1219200 h 1872800"/>
              <a:gd name="connsiteX28" fmla="*/ 345576 w 1726384"/>
              <a:gd name="connsiteY28" fmla="*/ 1233715 h 1872800"/>
              <a:gd name="connsiteX29" fmla="*/ 338319 w 1726384"/>
              <a:gd name="connsiteY29" fmla="*/ 1211943 h 1872800"/>
              <a:gd name="connsiteX30" fmla="*/ 316548 w 1726384"/>
              <a:gd name="connsiteY30" fmla="*/ 1197429 h 1872800"/>
              <a:gd name="connsiteX31" fmla="*/ 302033 w 1726384"/>
              <a:gd name="connsiteY31" fmla="*/ 1175657 h 1872800"/>
              <a:gd name="connsiteX32" fmla="*/ 273005 w 1726384"/>
              <a:gd name="connsiteY32" fmla="*/ 1088572 h 1872800"/>
              <a:gd name="connsiteX33" fmla="*/ 265748 w 1726384"/>
              <a:gd name="connsiteY33" fmla="*/ 1066800 h 1872800"/>
              <a:gd name="connsiteX34" fmla="*/ 243976 w 1726384"/>
              <a:gd name="connsiteY34" fmla="*/ 1059543 h 1872800"/>
              <a:gd name="connsiteX35" fmla="*/ 222205 w 1726384"/>
              <a:gd name="connsiteY35" fmla="*/ 1045029 h 1872800"/>
              <a:gd name="connsiteX36" fmla="*/ 207690 w 1726384"/>
              <a:gd name="connsiteY36" fmla="*/ 1030515 h 1872800"/>
              <a:gd name="connsiteX37" fmla="*/ 185919 w 1726384"/>
              <a:gd name="connsiteY37" fmla="*/ 1023257 h 1872800"/>
              <a:gd name="connsiteX38" fmla="*/ 149633 w 1726384"/>
              <a:gd name="connsiteY38" fmla="*/ 986972 h 1872800"/>
              <a:gd name="connsiteX39" fmla="*/ 120605 w 1726384"/>
              <a:gd name="connsiteY39" fmla="*/ 943429 h 1872800"/>
              <a:gd name="connsiteX40" fmla="*/ 91576 w 1726384"/>
              <a:gd name="connsiteY40" fmla="*/ 878115 h 1872800"/>
              <a:gd name="connsiteX41" fmla="*/ 69805 w 1726384"/>
              <a:gd name="connsiteY41" fmla="*/ 812800 h 1872800"/>
              <a:gd name="connsiteX42" fmla="*/ 62548 w 1726384"/>
              <a:gd name="connsiteY42" fmla="*/ 791029 h 1872800"/>
              <a:gd name="connsiteX43" fmla="*/ 19005 w 1726384"/>
              <a:gd name="connsiteY43" fmla="*/ 740229 h 1872800"/>
              <a:gd name="connsiteX44" fmla="*/ 19005 w 1726384"/>
              <a:gd name="connsiteY44" fmla="*/ 478972 h 1872800"/>
              <a:gd name="connsiteX45" fmla="*/ 55290 w 1726384"/>
              <a:gd name="connsiteY45" fmla="*/ 449943 h 1872800"/>
              <a:gd name="connsiteX46" fmla="*/ 77062 w 1726384"/>
              <a:gd name="connsiteY46" fmla="*/ 442686 h 1872800"/>
              <a:gd name="connsiteX47" fmla="*/ 69805 w 1726384"/>
              <a:gd name="connsiteY47" fmla="*/ 290286 h 1872800"/>
              <a:gd name="connsiteX48" fmla="*/ 62548 w 1726384"/>
              <a:gd name="connsiteY48" fmla="*/ 232229 h 1872800"/>
              <a:gd name="connsiteX49" fmla="*/ 69805 w 1726384"/>
              <a:gd name="connsiteY49" fmla="*/ 166915 h 1872800"/>
              <a:gd name="connsiteX50" fmla="*/ 113348 w 1726384"/>
              <a:gd name="connsiteY50" fmla="*/ 181429 h 1872800"/>
              <a:gd name="connsiteX51" fmla="*/ 149633 w 1726384"/>
              <a:gd name="connsiteY51" fmla="*/ 174172 h 1872800"/>
              <a:gd name="connsiteX52" fmla="*/ 142376 w 1726384"/>
              <a:gd name="connsiteY52" fmla="*/ 152400 h 1872800"/>
              <a:gd name="connsiteX53" fmla="*/ 140143 w 1726384"/>
              <a:gd name="connsiteY53" fmla="*/ 51916 h 1872800"/>
              <a:gd name="connsiteX54" fmla="*/ 664890 w 1726384"/>
              <a:gd name="connsiteY54" fmla="*/ 58057 h 1872800"/>
              <a:gd name="connsiteX55" fmla="*/ 686662 w 1726384"/>
              <a:gd name="connsiteY55" fmla="*/ 50242 h 1872800"/>
              <a:gd name="connsiteX56" fmla="*/ 701176 w 1726384"/>
              <a:gd name="connsiteY56" fmla="*/ 50800 h 1872800"/>
              <a:gd name="connsiteX57" fmla="*/ 730205 w 1726384"/>
              <a:gd name="connsiteY57" fmla="*/ 14515 h 1872800"/>
              <a:gd name="connsiteX58" fmla="*/ 773748 w 1726384"/>
              <a:gd name="connsiteY58" fmla="*/ 0 h 1872800"/>
              <a:gd name="connsiteX59" fmla="*/ 831805 w 1726384"/>
              <a:gd name="connsiteY59" fmla="*/ 14515 h 1872800"/>
              <a:gd name="connsiteX60" fmla="*/ 843527 w 1726384"/>
              <a:gd name="connsiteY60" fmla="*/ 69222 h 1872800"/>
              <a:gd name="connsiteX61" fmla="*/ 842969 w 1726384"/>
              <a:gd name="connsiteY61" fmla="*/ 116115 h 1872800"/>
              <a:gd name="connsiteX62" fmla="*/ 868090 w 1726384"/>
              <a:gd name="connsiteY62" fmla="*/ 152400 h 1872800"/>
              <a:gd name="connsiteX63" fmla="*/ 875348 w 1726384"/>
              <a:gd name="connsiteY63" fmla="*/ 246743 h 1872800"/>
              <a:gd name="connsiteX64" fmla="*/ 918890 w 1726384"/>
              <a:gd name="connsiteY64" fmla="*/ 261257 h 1872800"/>
              <a:gd name="connsiteX65" fmla="*/ 940662 w 1726384"/>
              <a:gd name="connsiteY65" fmla="*/ 268515 h 1872800"/>
              <a:gd name="connsiteX66" fmla="*/ 955176 w 1726384"/>
              <a:gd name="connsiteY66" fmla="*/ 290286 h 1872800"/>
              <a:gd name="connsiteX67" fmla="*/ 969690 w 1726384"/>
              <a:gd name="connsiteY67" fmla="*/ 377372 h 1872800"/>
              <a:gd name="connsiteX68" fmla="*/ 984205 w 1726384"/>
              <a:gd name="connsiteY68" fmla="*/ 420915 h 1872800"/>
              <a:gd name="connsiteX69" fmla="*/ 1013233 w 1726384"/>
              <a:gd name="connsiteY69" fmla="*/ 464457 h 1872800"/>
              <a:gd name="connsiteX70" fmla="*/ 1042262 w 1726384"/>
              <a:gd name="connsiteY70" fmla="*/ 522515 h 1872800"/>
              <a:gd name="connsiteX71" fmla="*/ 1085805 w 1726384"/>
              <a:gd name="connsiteY71" fmla="*/ 537029 h 1872800"/>
              <a:gd name="connsiteX72" fmla="*/ 1107576 w 1726384"/>
              <a:gd name="connsiteY72" fmla="*/ 544286 h 1872800"/>
              <a:gd name="connsiteX73" fmla="*/ 1129348 w 1726384"/>
              <a:gd name="connsiteY73" fmla="*/ 551543 h 1872800"/>
              <a:gd name="connsiteX74" fmla="*/ 1180148 w 1726384"/>
              <a:gd name="connsiteY74" fmla="*/ 595086 h 1872800"/>
              <a:gd name="connsiteX75" fmla="*/ 1209176 w 1726384"/>
              <a:gd name="connsiteY75" fmla="*/ 631372 h 1872800"/>
              <a:gd name="connsiteX76" fmla="*/ 1238205 w 1726384"/>
              <a:gd name="connsiteY76" fmla="*/ 667657 h 1872800"/>
              <a:gd name="connsiteX77" fmla="*/ 1201919 w 1726384"/>
              <a:gd name="connsiteY77" fmla="*/ 718457 h 1872800"/>
              <a:gd name="connsiteX78" fmla="*/ 1172890 w 1726384"/>
              <a:gd name="connsiteY78" fmla="*/ 747486 h 1872800"/>
              <a:gd name="connsiteX79" fmla="*/ 1194662 w 1726384"/>
              <a:gd name="connsiteY79" fmla="*/ 754743 h 1872800"/>
              <a:gd name="connsiteX80" fmla="*/ 1259976 w 1726384"/>
              <a:gd name="connsiteY80" fmla="*/ 769257 h 1872800"/>
              <a:gd name="connsiteX81" fmla="*/ 1267233 w 1726384"/>
              <a:gd name="connsiteY81" fmla="*/ 791029 h 1872800"/>
              <a:gd name="connsiteX82" fmla="*/ 1303519 w 1726384"/>
              <a:gd name="connsiteY82" fmla="*/ 820057 h 1872800"/>
              <a:gd name="connsiteX83" fmla="*/ 1339805 w 1726384"/>
              <a:gd name="connsiteY83" fmla="*/ 841829 h 1872800"/>
              <a:gd name="connsiteX84" fmla="*/ 1368833 w 1726384"/>
              <a:gd name="connsiteY84" fmla="*/ 834572 h 1872800"/>
              <a:gd name="connsiteX85" fmla="*/ 1383348 w 1726384"/>
              <a:gd name="connsiteY85" fmla="*/ 820057 h 1872800"/>
              <a:gd name="connsiteX86" fmla="*/ 1405119 w 1726384"/>
              <a:gd name="connsiteY86" fmla="*/ 812800 h 1872800"/>
              <a:gd name="connsiteX87" fmla="*/ 1470433 w 1726384"/>
              <a:gd name="connsiteY87" fmla="*/ 798286 h 1872800"/>
              <a:gd name="connsiteX88" fmla="*/ 1521233 w 1726384"/>
              <a:gd name="connsiteY88" fmla="*/ 791029 h 1872800"/>
              <a:gd name="connsiteX89" fmla="*/ 1543005 w 1726384"/>
              <a:gd name="connsiteY89" fmla="*/ 783772 h 1872800"/>
              <a:gd name="connsiteX90" fmla="*/ 1586548 w 1726384"/>
              <a:gd name="connsiteY90" fmla="*/ 762000 h 1872800"/>
              <a:gd name="connsiteX91" fmla="*/ 1651862 w 1726384"/>
              <a:gd name="connsiteY91" fmla="*/ 754743 h 1872800"/>
              <a:gd name="connsiteX92" fmla="*/ 1666376 w 1726384"/>
              <a:gd name="connsiteY92" fmla="*/ 732972 h 1872800"/>
              <a:gd name="connsiteX93" fmla="*/ 1695405 w 1726384"/>
              <a:gd name="connsiteY93" fmla="*/ 703943 h 1872800"/>
              <a:gd name="connsiteX94" fmla="*/ 1724433 w 1726384"/>
              <a:gd name="connsiteY94" fmla="*/ 711200 h 1872800"/>
              <a:gd name="connsiteX95" fmla="*/ 1717176 w 1726384"/>
              <a:gd name="connsiteY95" fmla="*/ 762000 h 1872800"/>
              <a:gd name="connsiteX96" fmla="*/ 1688148 w 1726384"/>
              <a:gd name="connsiteY96" fmla="*/ 827315 h 1872800"/>
              <a:gd name="connsiteX97" fmla="*/ 1673633 w 1726384"/>
              <a:gd name="connsiteY97" fmla="*/ 878115 h 1872800"/>
              <a:gd name="connsiteX98" fmla="*/ 1666376 w 1726384"/>
              <a:gd name="connsiteY98" fmla="*/ 950686 h 1872800"/>
              <a:gd name="connsiteX99" fmla="*/ 1659119 w 1726384"/>
              <a:gd name="connsiteY99" fmla="*/ 979715 h 1872800"/>
              <a:gd name="connsiteX100" fmla="*/ 1637348 w 1726384"/>
              <a:gd name="connsiteY100" fmla="*/ 1045029 h 1872800"/>
              <a:gd name="connsiteX101" fmla="*/ 1630090 w 1726384"/>
              <a:gd name="connsiteY101" fmla="*/ 1066800 h 1872800"/>
              <a:gd name="connsiteX102" fmla="*/ 1608319 w 1726384"/>
              <a:gd name="connsiteY102" fmla="*/ 1139372 h 1872800"/>
              <a:gd name="connsiteX103" fmla="*/ 1601062 w 1726384"/>
              <a:gd name="connsiteY103" fmla="*/ 1161143 h 1872800"/>
              <a:gd name="connsiteX104" fmla="*/ 1572033 w 1726384"/>
              <a:gd name="connsiteY104" fmla="*/ 1204686 h 1872800"/>
              <a:gd name="connsiteX105" fmla="*/ 1557519 w 1726384"/>
              <a:gd name="connsiteY105" fmla="*/ 1226457 h 1872800"/>
              <a:gd name="connsiteX106" fmla="*/ 1506719 w 1726384"/>
              <a:gd name="connsiteY106" fmla="*/ 1277257 h 1872800"/>
              <a:gd name="connsiteX107" fmla="*/ 1492205 w 1726384"/>
              <a:gd name="connsiteY107" fmla="*/ 1291772 h 1872800"/>
              <a:gd name="connsiteX108" fmla="*/ 1477690 w 1726384"/>
              <a:gd name="connsiteY108" fmla="*/ 1306286 h 1872800"/>
              <a:gd name="connsiteX109" fmla="*/ 1448662 w 1726384"/>
              <a:gd name="connsiteY109" fmla="*/ 1342572 h 1872800"/>
              <a:gd name="connsiteX110" fmla="*/ 1434148 w 1726384"/>
              <a:gd name="connsiteY110" fmla="*/ 1364343 h 1872800"/>
              <a:gd name="connsiteX111" fmla="*/ 1405119 w 1726384"/>
              <a:gd name="connsiteY111" fmla="*/ 1393372 h 1872800"/>
              <a:gd name="connsiteX112" fmla="*/ 1376090 w 1726384"/>
              <a:gd name="connsiteY112" fmla="*/ 1429657 h 1872800"/>
              <a:gd name="connsiteX113" fmla="*/ 1347062 w 1726384"/>
              <a:gd name="connsiteY113" fmla="*/ 1465943 h 1872800"/>
              <a:gd name="connsiteX114" fmla="*/ 1339805 w 1726384"/>
              <a:gd name="connsiteY114" fmla="*/ 1487715 h 1872800"/>
              <a:gd name="connsiteX115" fmla="*/ 1303519 w 1726384"/>
              <a:gd name="connsiteY115" fmla="*/ 1524000 h 1872800"/>
              <a:gd name="connsiteX116" fmla="*/ 1289005 w 1726384"/>
              <a:gd name="connsiteY116" fmla="*/ 1538515 h 1872800"/>
              <a:gd name="connsiteX117" fmla="*/ 1267233 w 1726384"/>
              <a:gd name="connsiteY117" fmla="*/ 1545772 h 1872800"/>
              <a:gd name="connsiteX118" fmla="*/ 1223690 w 1726384"/>
              <a:gd name="connsiteY118" fmla="*/ 1582057 h 1872800"/>
              <a:gd name="connsiteX119" fmla="*/ 1209176 w 1726384"/>
              <a:gd name="connsiteY119" fmla="*/ 1596572 h 1872800"/>
              <a:gd name="connsiteX120" fmla="*/ 1187405 w 1726384"/>
              <a:gd name="connsiteY120" fmla="*/ 1611086 h 1872800"/>
              <a:gd name="connsiteX121" fmla="*/ 1158376 w 1726384"/>
              <a:gd name="connsiteY121" fmla="*/ 1640115 h 1872800"/>
              <a:gd name="connsiteX122" fmla="*/ 1143862 w 1726384"/>
              <a:gd name="connsiteY122" fmla="*/ 1661886 h 1872800"/>
              <a:gd name="connsiteX123" fmla="*/ 1122090 w 1726384"/>
              <a:gd name="connsiteY123" fmla="*/ 1676400 h 1872800"/>
              <a:gd name="connsiteX124" fmla="*/ 1100319 w 1726384"/>
              <a:gd name="connsiteY124" fmla="*/ 1719943 h 1872800"/>
              <a:gd name="connsiteX125" fmla="*/ 1064033 w 1726384"/>
              <a:gd name="connsiteY125" fmla="*/ 1748972 h 1872800"/>
              <a:gd name="connsiteX126" fmla="*/ 1027748 w 1726384"/>
              <a:gd name="connsiteY126" fmla="*/ 1814286 h 1872800"/>
              <a:gd name="connsiteX127" fmla="*/ 1013233 w 1726384"/>
              <a:gd name="connsiteY127" fmla="*/ 1836057 h 1872800"/>
              <a:gd name="connsiteX128" fmla="*/ 1005976 w 1726384"/>
              <a:gd name="connsiteY128" fmla="*/ 1865086 h 1872800"/>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52690 h 1873947"/>
              <a:gd name="connsiteX74" fmla="*/ 1180148 w 1726384"/>
              <a:gd name="connsiteY74" fmla="*/ 596233 h 1873947"/>
              <a:gd name="connsiteX75" fmla="*/ 1209176 w 1726384"/>
              <a:gd name="connsiteY75" fmla="*/ 632519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66376 w 1726384"/>
              <a:gd name="connsiteY98" fmla="*/ 951833 h 1873947"/>
              <a:gd name="connsiteX99" fmla="*/ 1659119 w 1726384"/>
              <a:gd name="connsiteY99" fmla="*/ 980862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80148 w 1726384"/>
              <a:gd name="connsiteY74" fmla="*/ 596233 h 1873947"/>
              <a:gd name="connsiteX75" fmla="*/ 1209176 w 1726384"/>
              <a:gd name="connsiteY75" fmla="*/ 632519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66376 w 1726384"/>
              <a:gd name="connsiteY98" fmla="*/ 951833 h 1873947"/>
              <a:gd name="connsiteX99" fmla="*/ 1659119 w 1726384"/>
              <a:gd name="connsiteY99" fmla="*/ 980862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209176 w 1726384"/>
              <a:gd name="connsiteY75" fmla="*/ 632519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66376 w 1726384"/>
              <a:gd name="connsiteY98" fmla="*/ 951833 h 1873947"/>
              <a:gd name="connsiteX99" fmla="*/ 1659119 w 1726384"/>
              <a:gd name="connsiteY99" fmla="*/ 980862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66376 w 1726384"/>
              <a:gd name="connsiteY98" fmla="*/ 951833 h 1873947"/>
              <a:gd name="connsiteX99" fmla="*/ 1659119 w 1726384"/>
              <a:gd name="connsiteY99" fmla="*/ 980862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66376 w 1726384"/>
              <a:gd name="connsiteY98" fmla="*/ 951833 h 1873947"/>
              <a:gd name="connsiteX99" fmla="*/ 1639022 w 1726384"/>
              <a:gd name="connsiteY99" fmla="*/ 985887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637348 w 1726384"/>
              <a:gd name="connsiteY100" fmla="*/ 1046176 h 1873947"/>
              <a:gd name="connsiteX101" fmla="*/ 1630090 w 1726384"/>
              <a:gd name="connsiteY101" fmla="*/ 1067947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637348 w 1726384"/>
              <a:gd name="connsiteY100" fmla="*/ 1046176 h 1873947"/>
              <a:gd name="connsiteX101" fmla="*/ 1584872 w 1726384"/>
              <a:gd name="connsiteY101" fmla="*/ 1083020 h 1873947"/>
              <a:gd name="connsiteX102" fmla="*/ 1608319 w 1726384"/>
              <a:gd name="connsiteY102" fmla="*/ 1140519 h 1873947"/>
              <a:gd name="connsiteX103" fmla="*/ 1601062 w 1726384"/>
              <a:gd name="connsiteY103" fmla="*/ 1162290 h 1873947"/>
              <a:gd name="connsiteX104" fmla="*/ 1572033 w 1726384"/>
              <a:gd name="connsiteY104" fmla="*/ 1205833 h 1873947"/>
              <a:gd name="connsiteX105" fmla="*/ 1557519 w 1726384"/>
              <a:gd name="connsiteY105" fmla="*/ 1227604 h 1873947"/>
              <a:gd name="connsiteX106" fmla="*/ 1506719 w 1726384"/>
              <a:gd name="connsiteY106" fmla="*/ 1278404 h 1873947"/>
              <a:gd name="connsiteX107" fmla="*/ 1492205 w 1726384"/>
              <a:gd name="connsiteY107" fmla="*/ 1292919 h 1873947"/>
              <a:gd name="connsiteX108" fmla="*/ 1477690 w 1726384"/>
              <a:gd name="connsiteY108" fmla="*/ 1307433 h 1873947"/>
              <a:gd name="connsiteX109" fmla="*/ 1448662 w 1726384"/>
              <a:gd name="connsiteY109" fmla="*/ 1343719 h 1873947"/>
              <a:gd name="connsiteX110" fmla="*/ 1434148 w 1726384"/>
              <a:gd name="connsiteY110" fmla="*/ 1365490 h 1873947"/>
              <a:gd name="connsiteX111" fmla="*/ 1405119 w 1726384"/>
              <a:gd name="connsiteY111" fmla="*/ 1394519 h 1873947"/>
              <a:gd name="connsiteX112" fmla="*/ 1376090 w 1726384"/>
              <a:gd name="connsiteY112" fmla="*/ 1430804 h 1873947"/>
              <a:gd name="connsiteX113" fmla="*/ 1347062 w 1726384"/>
              <a:gd name="connsiteY113" fmla="*/ 1467090 h 1873947"/>
              <a:gd name="connsiteX114" fmla="*/ 1339805 w 1726384"/>
              <a:gd name="connsiteY114" fmla="*/ 1488862 h 1873947"/>
              <a:gd name="connsiteX115" fmla="*/ 1303519 w 1726384"/>
              <a:gd name="connsiteY115" fmla="*/ 1525147 h 1873947"/>
              <a:gd name="connsiteX116" fmla="*/ 1289005 w 1726384"/>
              <a:gd name="connsiteY116" fmla="*/ 1539662 h 1873947"/>
              <a:gd name="connsiteX117" fmla="*/ 1267233 w 1726384"/>
              <a:gd name="connsiteY117" fmla="*/ 1546919 h 1873947"/>
              <a:gd name="connsiteX118" fmla="*/ 1223690 w 1726384"/>
              <a:gd name="connsiteY118" fmla="*/ 1583204 h 1873947"/>
              <a:gd name="connsiteX119" fmla="*/ 1209176 w 1726384"/>
              <a:gd name="connsiteY119" fmla="*/ 1597719 h 1873947"/>
              <a:gd name="connsiteX120" fmla="*/ 1187405 w 1726384"/>
              <a:gd name="connsiteY120" fmla="*/ 1612233 h 1873947"/>
              <a:gd name="connsiteX121" fmla="*/ 1158376 w 1726384"/>
              <a:gd name="connsiteY121" fmla="*/ 1641262 h 1873947"/>
              <a:gd name="connsiteX122" fmla="*/ 1143862 w 1726384"/>
              <a:gd name="connsiteY122" fmla="*/ 1663033 h 1873947"/>
              <a:gd name="connsiteX123" fmla="*/ 1122090 w 1726384"/>
              <a:gd name="connsiteY123" fmla="*/ 1677547 h 1873947"/>
              <a:gd name="connsiteX124" fmla="*/ 1100319 w 1726384"/>
              <a:gd name="connsiteY124" fmla="*/ 1721090 h 1873947"/>
              <a:gd name="connsiteX125" fmla="*/ 1064033 w 1726384"/>
              <a:gd name="connsiteY125" fmla="*/ 1750119 h 1873947"/>
              <a:gd name="connsiteX126" fmla="*/ 1027748 w 1726384"/>
              <a:gd name="connsiteY126" fmla="*/ 1815433 h 1873947"/>
              <a:gd name="connsiteX127" fmla="*/ 1013233 w 1726384"/>
              <a:gd name="connsiteY127" fmla="*/ 1837204 h 1873947"/>
              <a:gd name="connsiteX128" fmla="*/ 1005976 w 1726384"/>
              <a:gd name="connsiteY12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608319 w 1726384"/>
              <a:gd name="connsiteY101" fmla="*/ 1140519 h 1873947"/>
              <a:gd name="connsiteX102" fmla="*/ 1601062 w 1726384"/>
              <a:gd name="connsiteY102" fmla="*/ 1162290 h 1873947"/>
              <a:gd name="connsiteX103" fmla="*/ 1572033 w 1726384"/>
              <a:gd name="connsiteY103" fmla="*/ 1205833 h 1873947"/>
              <a:gd name="connsiteX104" fmla="*/ 1557519 w 1726384"/>
              <a:gd name="connsiteY104" fmla="*/ 1227604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76090 w 1726384"/>
              <a:gd name="connsiteY111" fmla="*/ 1430804 h 1873947"/>
              <a:gd name="connsiteX112" fmla="*/ 1347062 w 1726384"/>
              <a:gd name="connsiteY112" fmla="*/ 1467090 h 1873947"/>
              <a:gd name="connsiteX113" fmla="*/ 1339805 w 1726384"/>
              <a:gd name="connsiteY113" fmla="*/ 1488862 h 1873947"/>
              <a:gd name="connsiteX114" fmla="*/ 1303519 w 1726384"/>
              <a:gd name="connsiteY114" fmla="*/ 1525147 h 1873947"/>
              <a:gd name="connsiteX115" fmla="*/ 1289005 w 1726384"/>
              <a:gd name="connsiteY115" fmla="*/ 1539662 h 1873947"/>
              <a:gd name="connsiteX116" fmla="*/ 1267233 w 1726384"/>
              <a:gd name="connsiteY116" fmla="*/ 1546919 h 1873947"/>
              <a:gd name="connsiteX117" fmla="*/ 1223690 w 1726384"/>
              <a:gd name="connsiteY117" fmla="*/ 1583204 h 1873947"/>
              <a:gd name="connsiteX118" fmla="*/ 1209176 w 1726384"/>
              <a:gd name="connsiteY118" fmla="*/ 1597719 h 1873947"/>
              <a:gd name="connsiteX119" fmla="*/ 1187405 w 1726384"/>
              <a:gd name="connsiteY119" fmla="*/ 1612233 h 1873947"/>
              <a:gd name="connsiteX120" fmla="*/ 1158376 w 1726384"/>
              <a:gd name="connsiteY120" fmla="*/ 1641262 h 1873947"/>
              <a:gd name="connsiteX121" fmla="*/ 1143862 w 1726384"/>
              <a:gd name="connsiteY121" fmla="*/ 1663033 h 1873947"/>
              <a:gd name="connsiteX122" fmla="*/ 1122090 w 1726384"/>
              <a:gd name="connsiteY122" fmla="*/ 1677547 h 1873947"/>
              <a:gd name="connsiteX123" fmla="*/ 1100319 w 1726384"/>
              <a:gd name="connsiteY123" fmla="*/ 1721090 h 1873947"/>
              <a:gd name="connsiteX124" fmla="*/ 1064033 w 1726384"/>
              <a:gd name="connsiteY124" fmla="*/ 1750119 h 1873947"/>
              <a:gd name="connsiteX125" fmla="*/ 1027748 w 1726384"/>
              <a:gd name="connsiteY125" fmla="*/ 1815433 h 1873947"/>
              <a:gd name="connsiteX126" fmla="*/ 1013233 w 1726384"/>
              <a:gd name="connsiteY126" fmla="*/ 1837204 h 1873947"/>
              <a:gd name="connsiteX127" fmla="*/ 1005976 w 1726384"/>
              <a:gd name="connsiteY12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608319 w 1726384"/>
              <a:gd name="connsiteY101" fmla="*/ 1140519 h 1873947"/>
              <a:gd name="connsiteX102" fmla="*/ 1601062 w 1726384"/>
              <a:gd name="connsiteY102" fmla="*/ 1162290 h 1873947"/>
              <a:gd name="connsiteX103" fmla="*/ 1572033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76090 w 1726384"/>
              <a:gd name="connsiteY111" fmla="*/ 1430804 h 1873947"/>
              <a:gd name="connsiteX112" fmla="*/ 1347062 w 1726384"/>
              <a:gd name="connsiteY112" fmla="*/ 1467090 h 1873947"/>
              <a:gd name="connsiteX113" fmla="*/ 1339805 w 1726384"/>
              <a:gd name="connsiteY113" fmla="*/ 1488862 h 1873947"/>
              <a:gd name="connsiteX114" fmla="*/ 1303519 w 1726384"/>
              <a:gd name="connsiteY114" fmla="*/ 1525147 h 1873947"/>
              <a:gd name="connsiteX115" fmla="*/ 1289005 w 1726384"/>
              <a:gd name="connsiteY115" fmla="*/ 1539662 h 1873947"/>
              <a:gd name="connsiteX116" fmla="*/ 1267233 w 1726384"/>
              <a:gd name="connsiteY116" fmla="*/ 1546919 h 1873947"/>
              <a:gd name="connsiteX117" fmla="*/ 1223690 w 1726384"/>
              <a:gd name="connsiteY117" fmla="*/ 1583204 h 1873947"/>
              <a:gd name="connsiteX118" fmla="*/ 1209176 w 1726384"/>
              <a:gd name="connsiteY118" fmla="*/ 1597719 h 1873947"/>
              <a:gd name="connsiteX119" fmla="*/ 1187405 w 1726384"/>
              <a:gd name="connsiteY119" fmla="*/ 1612233 h 1873947"/>
              <a:gd name="connsiteX120" fmla="*/ 1158376 w 1726384"/>
              <a:gd name="connsiteY120" fmla="*/ 1641262 h 1873947"/>
              <a:gd name="connsiteX121" fmla="*/ 1143862 w 1726384"/>
              <a:gd name="connsiteY121" fmla="*/ 1663033 h 1873947"/>
              <a:gd name="connsiteX122" fmla="*/ 1122090 w 1726384"/>
              <a:gd name="connsiteY122" fmla="*/ 1677547 h 1873947"/>
              <a:gd name="connsiteX123" fmla="*/ 1100319 w 1726384"/>
              <a:gd name="connsiteY123" fmla="*/ 1721090 h 1873947"/>
              <a:gd name="connsiteX124" fmla="*/ 1064033 w 1726384"/>
              <a:gd name="connsiteY124" fmla="*/ 1750119 h 1873947"/>
              <a:gd name="connsiteX125" fmla="*/ 1027748 w 1726384"/>
              <a:gd name="connsiteY125" fmla="*/ 1815433 h 1873947"/>
              <a:gd name="connsiteX126" fmla="*/ 1013233 w 1726384"/>
              <a:gd name="connsiteY126" fmla="*/ 1837204 h 1873947"/>
              <a:gd name="connsiteX127" fmla="*/ 1005976 w 1726384"/>
              <a:gd name="connsiteY12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608319 w 1726384"/>
              <a:gd name="connsiteY101" fmla="*/ 1140519 h 1873947"/>
              <a:gd name="connsiteX102" fmla="*/ 1545796 w 1726384"/>
              <a:gd name="connsiteY102" fmla="*/ 1167314 h 1873947"/>
              <a:gd name="connsiteX103" fmla="*/ 1572033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76090 w 1726384"/>
              <a:gd name="connsiteY111" fmla="*/ 1430804 h 1873947"/>
              <a:gd name="connsiteX112" fmla="*/ 1347062 w 1726384"/>
              <a:gd name="connsiteY112" fmla="*/ 1467090 h 1873947"/>
              <a:gd name="connsiteX113" fmla="*/ 1339805 w 1726384"/>
              <a:gd name="connsiteY113" fmla="*/ 1488862 h 1873947"/>
              <a:gd name="connsiteX114" fmla="*/ 1303519 w 1726384"/>
              <a:gd name="connsiteY114" fmla="*/ 1525147 h 1873947"/>
              <a:gd name="connsiteX115" fmla="*/ 1289005 w 1726384"/>
              <a:gd name="connsiteY115" fmla="*/ 1539662 h 1873947"/>
              <a:gd name="connsiteX116" fmla="*/ 1267233 w 1726384"/>
              <a:gd name="connsiteY116" fmla="*/ 1546919 h 1873947"/>
              <a:gd name="connsiteX117" fmla="*/ 1223690 w 1726384"/>
              <a:gd name="connsiteY117" fmla="*/ 1583204 h 1873947"/>
              <a:gd name="connsiteX118" fmla="*/ 1209176 w 1726384"/>
              <a:gd name="connsiteY118" fmla="*/ 1597719 h 1873947"/>
              <a:gd name="connsiteX119" fmla="*/ 1187405 w 1726384"/>
              <a:gd name="connsiteY119" fmla="*/ 1612233 h 1873947"/>
              <a:gd name="connsiteX120" fmla="*/ 1158376 w 1726384"/>
              <a:gd name="connsiteY120" fmla="*/ 1641262 h 1873947"/>
              <a:gd name="connsiteX121" fmla="*/ 1143862 w 1726384"/>
              <a:gd name="connsiteY121" fmla="*/ 1663033 h 1873947"/>
              <a:gd name="connsiteX122" fmla="*/ 1122090 w 1726384"/>
              <a:gd name="connsiteY122" fmla="*/ 1677547 h 1873947"/>
              <a:gd name="connsiteX123" fmla="*/ 1100319 w 1726384"/>
              <a:gd name="connsiteY123" fmla="*/ 1721090 h 1873947"/>
              <a:gd name="connsiteX124" fmla="*/ 1064033 w 1726384"/>
              <a:gd name="connsiteY124" fmla="*/ 1750119 h 1873947"/>
              <a:gd name="connsiteX125" fmla="*/ 1027748 w 1726384"/>
              <a:gd name="connsiteY125" fmla="*/ 1815433 h 1873947"/>
              <a:gd name="connsiteX126" fmla="*/ 1013233 w 1726384"/>
              <a:gd name="connsiteY126" fmla="*/ 1837204 h 1873947"/>
              <a:gd name="connsiteX127" fmla="*/ 1005976 w 1726384"/>
              <a:gd name="connsiteY12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608319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76090 w 1726384"/>
              <a:gd name="connsiteY111" fmla="*/ 1430804 h 1873947"/>
              <a:gd name="connsiteX112" fmla="*/ 1347062 w 1726384"/>
              <a:gd name="connsiteY112" fmla="*/ 1467090 h 1873947"/>
              <a:gd name="connsiteX113" fmla="*/ 1339805 w 1726384"/>
              <a:gd name="connsiteY113" fmla="*/ 1488862 h 1873947"/>
              <a:gd name="connsiteX114" fmla="*/ 1303519 w 1726384"/>
              <a:gd name="connsiteY114" fmla="*/ 1525147 h 1873947"/>
              <a:gd name="connsiteX115" fmla="*/ 1289005 w 1726384"/>
              <a:gd name="connsiteY115" fmla="*/ 1539662 h 1873947"/>
              <a:gd name="connsiteX116" fmla="*/ 1267233 w 1726384"/>
              <a:gd name="connsiteY116" fmla="*/ 1546919 h 1873947"/>
              <a:gd name="connsiteX117" fmla="*/ 1223690 w 1726384"/>
              <a:gd name="connsiteY117" fmla="*/ 1583204 h 1873947"/>
              <a:gd name="connsiteX118" fmla="*/ 1209176 w 1726384"/>
              <a:gd name="connsiteY118" fmla="*/ 1597719 h 1873947"/>
              <a:gd name="connsiteX119" fmla="*/ 1187405 w 1726384"/>
              <a:gd name="connsiteY119" fmla="*/ 1612233 h 1873947"/>
              <a:gd name="connsiteX120" fmla="*/ 1158376 w 1726384"/>
              <a:gd name="connsiteY120" fmla="*/ 1641262 h 1873947"/>
              <a:gd name="connsiteX121" fmla="*/ 1143862 w 1726384"/>
              <a:gd name="connsiteY121" fmla="*/ 1663033 h 1873947"/>
              <a:gd name="connsiteX122" fmla="*/ 1122090 w 1726384"/>
              <a:gd name="connsiteY122" fmla="*/ 1677547 h 1873947"/>
              <a:gd name="connsiteX123" fmla="*/ 1100319 w 1726384"/>
              <a:gd name="connsiteY123" fmla="*/ 1721090 h 1873947"/>
              <a:gd name="connsiteX124" fmla="*/ 1064033 w 1726384"/>
              <a:gd name="connsiteY124" fmla="*/ 1750119 h 1873947"/>
              <a:gd name="connsiteX125" fmla="*/ 1027748 w 1726384"/>
              <a:gd name="connsiteY125" fmla="*/ 1815433 h 1873947"/>
              <a:gd name="connsiteX126" fmla="*/ 1013233 w 1726384"/>
              <a:gd name="connsiteY126" fmla="*/ 1837204 h 1873947"/>
              <a:gd name="connsiteX127" fmla="*/ 1005976 w 1726384"/>
              <a:gd name="connsiteY12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76090 w 1726384"/>
              <a:gd name="connsiteY111" fmla="*/ 1430804 h 1873947"/>
              <a:gd name="connsiteX112" fmla="*/ 1347062 w 1726384"/>
              <a:gd name="connsiteY112" fmla="*/ 1467090 h 1873947"/>
              <a:gd name="connsiteX113" fmla="*/ 1339805 w 1726384"/>
              <a:gd name="connsiteY113" fmla="*/ 1488862 h 1873947"/>
              <a:gd name="connsiteX114" fmla="*/ 1303519 w 1726384"/>
              <a:gd name="connsiteY114" fmla="*/ 1525147 h 1873947"/>
              <a:gd name="connsiteX115" fmla="*/ 1289005 w 1726384"/>
              <a:gd name="connsiteY115" fmla="*/ 1539662 h 1873947"/>
              <a:gd name="connsiteX116" fmla="*/ 1267233 w 1726384"/>
              <a:gd name="connsiteY116" fmla="*/ 1546919 h 1873947"/>
              <a:gd name="connsiteX117" fmla="*/ 1223690 w 1726384"/>
              <a:gd name="connsiteY117" fmla="*/ 1583204 h 1873947"/>
              <a:gd name="connsiteX118" fmla="*/ 1209176 w 1726384"/>
              <a:gd name="connsiteY118" fmla="*/ 1597719 h 1873947"/>
              <a:gd name="connsiteX119" fmla="*/ 1187405 w 1726384"/>
              <a:gd name="connsiteY119" fmla="*/ 1612233 h 1873947"/>
              <a:gd name="connsiteX120" fmla="*/ 1158376 w 1726384"/>
              <a:gd name="connsiteY120" fmla="*/ 1641262 h 1873947"/>
              <a:gd name="connsiteX121" fmla="*/ 1143862 w 1726384"/>
              <a:gd name="connsiteY121" fmla="*/ 1663033 h 1873947"/>
              <a:gd name="connsiteX122" fmla="*/ 1122090 w 1726384"/>
              <a:gd name="connsiteY122" fmla="*/ 1677547 h 1873947"/>
              <a:gd name="connsiteX123" fmla="*/ 1100319 w 1726384"/>
              <a:gd name="connsiteY123" fmla="*/ 1721090 h 1873947"/>
              <a:gd name="connsiteX124" fmla="*/ 1064033 w 1726384"/>
              <a:gd name="connsiteY124" fmla="*/ 1750119 h 1873947"/>
              <a:gd name="connsiteX125" fmla="*/ 1027748 w 1726384"/>
              <a:gd name="connsiteY125" fmla="*/ 1815433 h 1873947"/>
              <a:gd name="connsiteX126" fmla="*/ 1013233 w 1726384"/>
              <a:gd name="connsiteY126" fmla="*/ 1837204 h 1873947"/>
              <a:gd name="connsiteX127" fmla="*/ 1005976 w 1726384"/>
              <a:gd name="connsiteY12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47062 w 1726384"/>
              <a:gd name="connsiteY111" fmla="*/ 1467090 h 1873947"/>
              <a:gd name="connsiteX112" fmla="*/ 1339805 w 1726384"/>
              <a:gd name="connsiteY112" fmla="*/ 1488862 h 1873947"/>
              <a:gd name="connsiteX113" fmla="*/ 1303519 w 1726384"/>
              <a:gd name="connsiteY113" fmla="*/ 1525147 h 1873947"/>
              <a:gd name="connsiteX114" fmla="*/ 1289005 w 1726384"/>
              <a:gd name="connsiteY114" fmla="*/ 1539662 h 1873947"/>
              <a:gd name="connsiteX115" fmla="*/ 1267233 w 1726384"/>
              <a:gd name="connsiteY115" fmla="*/ 1546919 h 1873947"/>
              <a:gd name="connsiteX116" fmla="*/ 1223690 w 1726384"/>
              <a:gd name="connsiteY116" fmla="*/ 1583204 h 1873947"/>
              <a:gd name="connsiteX117" fmla="*/ 1209176 w 1726384"/>
              <a:gd name="connsiteY117" fmla="*/ 1597719 h 1873947"/>
              <a:gd name="connsiteX118" fmla="*/ 1187405 w 1726384"/>
              <a:gd name="connsiteY118" fmla="*/ 1612233 h 1873947"/>
              <a:gd name="connsiteX119" fmla="*/ 1158376 w 1726384"/>
              <a:gd name="connsiteY119" fmla="*/ 1641262 h 1873947"/>
              <a:gd name="connsiteX120" fmla="*/ 1143862 w 1726384"/>
              <a:gd name="connsiteY120" fmla="*/ 1663033 h 1873947"/>
              <a:gd name="connsiteX121" fmla="*/ 1122090 w 1726384"/>
              <a:gd name="connsiteY121" fmla="*/ 1677547 h 1873947"/>
              <a:gd name="connsiteX122" fmla="*/ 1100319 w 1726384"/>
              <a:gd name="connsiteY122" fmla="*/ 1721090 h 1873947"/>
              <a:gd name="connsiteX123" fmla="*/ 1064033 w 1726384"/>
              <a:gd name="connsiteY123" fmla="*/ 1750119 h 1873947"/>
              <a:gd name="connsiteX124" fmla="*/ 1027748 w 1726384"/>
              <a:gd name="connsiteY124" fmla="*/ 1815433 h 1873947"/>
              <a:gd name="connsiteX125" fmla="*/ 1013233 w 1726384"/>
              <a:gd name="connsiteY125" fmla="*/ 1837204 h 1873947"/>
              <a:gd name="connsiteX126" fmla="*/ 1005976 w 1726384"/>
              <a:gd name="connsiteY126"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47062 w 1726384"/>
              <a:gd name="connsiteY111" fmla="*/ 1467090 h 1873947"/>
              <a:gd name="connsiteX112" fmla="*/ 1339805 w 1726384"/>
              <a:gd name="connsiteY112" fmla="*/ 1488862 h 1873947"/>
              <a:gd name="connsiteX113" fmla="*/ 1303519 w 1726384"/>
              <a:gd name="connsiteY113" fmla="*/ 1525147 h 1873947"/>
              <a:gd name="connsiteX114" fmla="*/ 1289005 w 1726384"/>
              <a:gd name="connsiteY114" fmla="*/ 1539662 h 1873947"/>
              <a:gd name="connsiteX115" fmla="*/ 1223690 w 1726384"/>
              <a:gd name="connsiteY115" fmla="*/ 1583204 h 1873947"/>
              <a:gd name="connsiteX116" fmla="*/ 1209176 w 1726384"/>
              <a:gd name="connsiteY116" fmla="*/ 1597719 h 1873947"/>
              <a:gd name="connsiteX117" fmla="*/ 1187405 w 1726384"/>
              <a:gd name="connsiteY117" fmla="*/ 1612233 h 1873947"/>
              <a:gd name="connsiteX118" fmla="*/ 1158376 w 1726384"/>
              <a:gd name="connsiteY118" fmla="*/ 1641262 h 1873947"/>
              <a:gd name="connsiteX119" fmla="*/ 1143862 w 1726384"/>
              <a:gd name="connsiteY119" fmla="*/ 1663033 h 1873947"/>
              <a:gd name="connsiteX120" fmla="*/ 1122090 w 1726384"/>
              <a:gd name="connsiteY120" fmla="*/ 1677547 h 1873947"/>
              <a:gd name="connsiteX121" fmla="*/ 1100319 w 1726384"/>
              <a:gd name="connsiteY121" fmla="*/ 1721090 h 1873947"/>
              <a:gd name="connsiteX122" fmla="*/ 1064033 w 1726384"/>
              <a:gd name="connsiteY122" fmla="*/ 1750119 h 1873947"/>
              <a:gd name="connsiteX123" fmla="*/ 1027748 w 1726384"/>
              <a:gd name="connsiteY123" fmla="*/ 1815433 h 1873947"/>
              <a:gd name="connsiteX124" fmla="*/ 1013233 w 1726384"/>
              <a:gd name="connsiteY124" fmla="*/ 1837204 h 1873947"/>
              <a:gd name="connsiteX125" fmla="*/ 1005976 w 1726384"/>
              <a:gd name="connsiteY125"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47062 w 1726384"/>
              <a:gd name="connsiteY111" fmla="*/ 1467090 h 1873947"/>
              <a:gd name="connsiteX112" fmla="*/ 1303519 w 1726384"/>
              <a:gd name="connsiteY112" fmla="*/ 1525147 h 1873947"/>
              <a:gd name="connsiteX113" fmla="*/ 1289005 w 1726384"/>
              <a:gd name="connsiteY113" fmla="*/ 1539662 h 1873947"/>
              <a:gd name="connsiteX114" fmla="*/ 1223690 w 1726384"/>
              <a:gd name="connsiteY114" fmla="*/ 1583204 h 1873947"/>
              <a:gd name="connsiteX115" fmla="*/ 1209176 w 1726384"/>
              <a:gd name="connsiteY115" fmla="*/ 1597719 h 1873947"/>
              <a:gd name="connsiteX116" fmla="*/ 1187405 w 1726384"/>
              <a:gd name="connsiteY116" fmla="*/ 1612233 h 1873947"/>
              <a:gd name="connsiteX117" fmla="*/ 1158376 w 1726384"/>
              <a:gd name="connsiteY117" fmla="*/ 1641262 h 1873947"/>
              <a:gd name="connsiteX118" fmla="*/ 1143862 w 1726384"/>
              <a:gd name="connsiteY118" fmla="*/ 1663033 h 1873947"/>
              <a:gd name="connsiteX119" fmla="*/ 1122090 w 1726384"/>
              <a:gd name="connsiteY119" fmla="*/ 1677547 h 1873947"/>
              <a:gd name="connsiteX120" fmla="*/ 1100319 w 1726384"/>
              <a:gd name="connsiteY120" fmla="*/ 1721090 h 1873947"/>
              <a:gd name="connsiteX121" fmla="*/ 1064033 w 1726384"/>
              <a:gd name="connsiteY121" fmla="*/ 1750119 h 1873947"/>
              <a:gd name="connsiteX122" fmla="*/ 1027748 w 1726384"/>
              <a:gd name="connsiteY122" fmla="*/ 1815433 h 1873947"/>
              <a:gd name="connsiteX123" fmla="*/ 1013233 w 1726384"/>
              <a:gd name="connsiteY123" fmla="*/ 1837204 h 1873947"/>
              <a:gd name="connsiteX124" fmla="*/ 1005976 w 1726384"/>
              <a:gd name="connsiteY124"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03519 w 1726384"/>
              <a:gd name="connsiteY111" fmla="*/ 1525147 h 1873947"/>
              <a:gd name="connsiteX112" fmla="*/ 1289005 w 1726384"/>
              <a:gd name="connsiteY112" fmla="*/ 1539662 h 1873947"/>
              <a:gd name="connsiteX113" fmla="*/ 1223690 w 1726384"/>
              <a:gd name="connsiteY113" fmla="*/ 1583204 h 1873947"/>
              <a:gd name="connsiteX114" fmla="*/ 1209176 w 1726384"/>
              <a:gd name="connsiteY114" fmla="*/ 1597719 h 1873947"/>
              <a:gd name="connsiteX115" fmla="*/ 1187405 w 1726384"/>
              <a:gd name="connsiteY115" fmla="*/ 1612233 h 1873947"/>
              <a:gd name="connsiteX116" fmla="*/ 1158376 w 1726384"/>
              <a:gd name="connsiteY116" fmla="*/ 1641262 h 1873947"/>
              <a:gd name="connsiteX117" fmla="*/ 1143862 w 1726384"/>
              <a:gd name="connsiteY117" fmla="*/ 1663033 h 1873947"/>
              <a:gd name="connsiteX118" fmla="*/ 1122090 w 1726384"/>
              <a:gd name="connsiteY118" fmla="*/ 1677547 h 1873947"/>
              <a:gd name="connsiteX119" fmla="*/ 1100319 w 1726384"/>
              <a:gd name="connsiteY119" fmla="*/ 1721090 h 1873947"/>
              <a:gd name="connsiteX120" fmla="*/ 1064033 w 1726384"/>
              <a:gd name="connsiteY120" fmla="*/ 1750119 h 1873947"/>
              <a:gd name="connsiteX121" fmla="*/ 1027748 w 1726384"/>
              <a:gd name="connsiteY121" fmla="*/ 1815433 h 1873947"/>
              <a:gd name="connsiteX122" fmla="*/ 1013233 w 1726384"/>
              <a:gd name="connsiteY122" fmla="*/ 1837204 h 1873947"/>
              <a:gd name="connsiteX123" fmla="*/ 1005976 w 1726384"/>
              <a:gd name="connsiteY123"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303519 w 1726384"/>
              <a:gd name="connsiteY111" fmla="*/ 1525147 h 1873947"/>
              <a:gd name="connsiteX112" fmla="*/ 1223690 w 1726384"/>
              <a:gd name="connsiteY112" fmla="*/ 1583204 h 1873947"/>
              <a:gd name="connsiteX113" fmla="*/ 1209176 w 1726384"/>
              <a:gd name="connsiteY113" fmla="*/ 1597719 h 1873947"/>
              <a:gd name="connsiteX114" fmla="*/ 1187405 w 1726384"/>
              <a:gd name="connsiteY114" fmla="*/ 1612233 h 1873947"/>
              <a:gd name="connsiteX115" fmla="*/ 1158376 w 1726384"/>
              <a:gd name="connsiteY115" fmla="*/ 1641262 h 1873947"/>
              <a:gd name="connsiteX116" fmla="*/ 1143862 w 1726384"/>
              <a:gd name="connsiteY116" fmla="*/ 1663033 h 1873947"/>
              <a:gd name="connsiteX117" fmla="*/ 1122090 w 1726384"/>
              <a:gd name="connsiteY117" fmla="*/ 1677547 h 1873947"/>
              <a:gd name="connsiteX118" fmla="*/ 1100319 w 1726384"/>
              <a:gd name="connsiteY118" fmla="*/ 1721090 h 1873947"/>
              <a:gd name="connsiteX119" fmla="*/ 1064033 w 1726384"/>
              <a:gd name="connsiteY119" fmla="*/ 1750119 h 1873947"/>
              <a:gd name="connsiteX120" fmla="*/ 1027748 w 1726384"/>
              <a:gd name="connsiteY120" fmla="*/ 1815433 h 1873947"/>
              <a:gd name="connsiteX121" fmla="*/ 1013233 w 1726384"/>
              <a:gd name="connsiteY121" fmla="*/ 1837204 h 1873947"/>
              <a:gd name="connsiteX122" fmla="*/ 1005976 w 1726384"/>
              <a:gd name="connsiteY122"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34148 w 1726384"/>
              <a:gd name="connsiteY109" fmla="*/ 1365490 h 1873947"/>
              <a:gd name="connsiteX110" fmla="*/ 1405119 w 1726384"/>
              <a:gd name="connsiteY110" fmla="*/ 1394519 h 1873947"/>
              <a:gd name="connsiteX111" fmla="*/ 1268350 w 1726384"/>
              <a:gd name="connsiteY111" fmla="*/ 1464857 h 1873947"/>
              <a:gd name="connsiteX112" fmla="*/ 1223690 w 1726384"/>
              <a:gd name="connsiteY112" fmla="*/ 1583204 h 1873947"/>
              <a:gd name="connsiteX113" fmla="*/ 1209176 w 1726384"/>
              <a:gd name="connsiteY113" fmla="*/ 1597719 h 1873947"/>
              <a:gd name="connsiteX114" fmla="*/ 1187405 w 1726384"/>
              <a:gd name="connsiteY114" fmla="*/ 1612233 h 1873947"/>
              <a:gd name="connsiteX115" fmla="*/ 1158376 w 1726384"/>
              <a:gd name="connsiteY115" fmla="*/ 1641262 h 1873947"/>
              <a:gd name="connsiteX116" fmla="*/ 1143862 w 1726384"/>
              <a:gd name="connsiteY116" fmla="*/ 1663033 h 1873947"/>
              <a:gd name="connsiteX117" fmla="*/ 1122090 w 1726384"/>
              <a:gd name="connsiteY117" fmla="*/ 1677547 h 1873947"/>
              <a:gd name="connsiteX118" fmla="*/ 1100319 w 1726384"/>
              <a:gd name="connsiteY118" fmla="*/ 1721090 h 1873947"/>
              <a:gd name="connsiteX119" fmla="*/ 1064033 w 1726384"/>
              <a:gd name="connsiteY119" fmla="*/ 1750119 h 1873947"/>
              <a:gd name="connsiteX120" fmla="*/ 1027748 w 1726384"/>
              <a:gd name="connsiteY120" fmla="*/ 1815433 h 1873947"/>
              <a:gd name="connsiteX121" fmla="*/ 1013233 w 1726384"/>
              <a:gd name="connsiteY121" fmla="*/ 1837204 h 1873947"/>
              <a:gd name="connsiteX122" fmla="*/ 1005976 w 1726384"/>
              <a:gd name="connsiteY122"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48662 w 1726384"/>
              <a:gd name="connsiteY108" fmla="*/ 1343719 h 1873947"/>
              <a:gd name="connsiteX109" fmla="*/ 1405119 w 1726384"/>
              <a:gd name="connsiteY109" fmla="*/ 1394519 h 1873947"/>
              <a:gd name="connsiteX110" fmla="*/ 1268350 w 1726384"/>
              <a:gd name="connsiteY110" fmla="*/ 1464857 h 1873947"/>
              <a:gd name="connsiteX111" fmla="*/ 1223690 w 1726384"/>
              <a:gd name="connsiteY111" fmla="*/ 1583204 h 1873947"/>
              <a:gd name="connsiteX112" fmla="*/ 1209176 w 1726384"/>
              <a:gd name="connsiteY112" fmla="*/ 1597719 h 1873947"/>
              <a:gd name="connsiteX113" fmla="*/ 1187405 w 1726384"/>
              <a:gd name="connsiteY113" fmla="*/ 1612233 h 1873947"/>
              <a:gd name="connsiteX114" fmla="*/ 1158376 w 1726384"/>
              <a:gd name="connsiteY114" fmla="*/ 1641262 h 1873947"/>
              <a:gd name="connsiteX115" fmla="*/ 1143862 w 1726384"/>
              <a:gd name="connsiteY115" fmla="*/ 1663033 h 1873947"/>
              <a:gd name="connsiteX116" fmla="*/ 1122090 w 1726384"/>
              <a:gd name="connsiteY116" fmla="*/ 1677547 h 1873947"/>
              <a:gd name="connsiteX117" fmla="*/ 1100319 w 1726384"/>
              <a:gd name="connsiteY117" fmla="*/ 1721090 h 1873947"/>
              <a:gd name="connsiteX118" fmla="*/ 1064033 w 1726384"/>
              <a:gd name="connsiteY118" fmla="*/ 1750119 h 1873947"/>
              <a:gd name="connsiteX119" fmla="*/ 1027748 w 1726384"/>
              <a:gd name="connsiteY119" fmla="*/ 1815433 h 1873947"/>
              <a:gd name="connsiteX120" fmla="*/ 1013233 w 1726384"/>
              <a:gd name="connsiteY120" fmla="*/ 1837204 h 1873947"/>
              <a:gd name="connsiteX121" fmla="*/ 1005976 w 1726384"/>
              <a:gd name="connsiteY121"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405119 w 1726384"/>
              <a:gd name="connsiteY108" fmla="*/ 1394519 h 1873947"/>
              <a:gd name="connsiteX109" fmla="*/ 1268350 w 1726384"/>
              <a:gd name="connsiteY109" fmla="*/ 1464857 h 1873947"/>
              <a:gd name="connsiteX110" fmla="*/ 1223690 w 1726384"/>
              <a:gd name="connsiteY110" fmla="*/ 1583204 h 1873947"/>
              <a:gd name="connsiteX111" fmla="*/ 1209176 w 1726384"/>
              <a:gd name="connsiteY111" fmla="*/ 1597719 h 1873947"/>
              <a:gd name="connsiteX112" fmla="*/ 1187405 w 1726384"/>
              <a:gd name="connsiteY112" fmla="*/ 1612233 h 1873947"/>
              <a:gd name="connsiteX113" fmla="*/ 1158376 w 1726384"/>
              <a:gd name="connsiteY113" fmla="*/ 1641262 h 1873947"/>
              <a:gd name="connsiteX114" fmla="*/ 1143862 w 1726384"/>
              <a:gd name="connsiteY114" fmla="*/ 1663033 h 1873947"/>
              <a:gd name="connsiteX115" fmla="*/ 1122090 w 1726384"/>
              <a:gd name="connsiteY115" fmla="*/ 1677547 h 1873947"/>
              <a:gd name="connsiteX116" fmla="*/ 1100319 w 1726384"/>
              <a:gd name="connsiteY116" fmla="*/ 1721090 h 1873947"/>
              <a:gd name="connsiteX117" fmla="*/ 1064033 w 1726384"/>
              <a:gd name="connsiteY117" fmla="*/ 1750119 h 1873947"/>
              <a:gd name="connsiteX118" fmla="*/ 1027748 w 1726384"/>
              <a:gd name="connsiteY118" fmla="*/ 1815433 h 1873947"/>
              <a:gd name="connsiteX119" fmla="*/ 1013233 w 1726384"/>
              <a:gd name="connsiteY119" fmla="*/ 1837204 h 1873947"/>
              <a:gd name="connsiteX120" fmla="*/ 1005976 w 1726384"/>
              <a:gd name="connsiteY120"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477690 w 1726384"/>
              <a:gd name="connsiteY107" fmla="*/ 1307433 h 1873947"/>
              <a:gd name="connsiteX108" fmla="*/ 1268350 w 1726384"/>
              <a:gd name="connsiteY108" fmla="*/ 1464857 h 1873947"/>
              <a:gd name="connsiteX109" fmla="*/ 1223690 w 1726384"/>
              <a:gd name="connsiteY109" fmla="*/ 1583204 h 1873947"/>
              <a:gd name="connsiteX110" fmla="*/ 1209176 w 1726384"/>
              <a:gd name="connsiteY110" fmla="*/ 1597719 h 1873947"/>
              <a:gd name="connsiteX111" fmla="*/ 1187405 w 1726384"/>
              <a:gd name="connsiteY111" fmla="*/ 1612233 h 1873947"/>
              <a:gd name="connsiteX112" fmla="*/ 1158376 w 1726384"/>
              <a:gd name="connsiteY112" fmla="*/ 1641262 h 1873947"/>
              <a:gd name="connsiteX113" fmla="*/ 1143862 w 1726384"/>
              <a:gd name="connsiteY113" fmla="*/ 1663033 h 1873947"/>
              <a:gd name="connsiteX114" fmla="*/ 1122090 w 1726384"/>
              <a:gd name="connsiteY114" fmla="*/ 1677547 h 1873947"/>
              <a:gd name="connsiteX115" fmla="*/ 1100319 w 1726384"/>
              <a:gd name="connsiteY115" fmla="*/ 1721090 h 1873947"/>
              <a:gd name="connsiteX116" fmla="*/ 1064033 w 1726384"/>
              <a:gd name="connsiteY116" fmla="*/ 1750119 h 1873947"/>
              <a:gd name="connsiteX117" fmla="*/ 1027748 w 1726384"/>
              <a:gd name="connsiteY117" fmla="*/ 1815433 h 1873947"/>
              <a:gd name="connsiteX118" fmla="*/ 1013233 w 1726384"/>
              <a:gd name="connsiteY118" fmla="*/ 1837204 h 1873947"/>
              <a:gd name="connsiteX119" fmla="*/ 1005976 w 1726384"/>
              <a:gd name="connsiteY119"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492205 w 1726384"/>
              <a:gd name="connsiteY106" fmla="*/ 1292919 h 1873947"/>
              <a:gd name="connsiteX107" fmla="*/ 1268350 w 1726384"/>
              <a:gd name="connsiteY107" fmla="*/ 1464857 h 1873947"/>
              <a:gd name="connsiteX108" fmla="*/ 1223690 w 1726384"/>
              <a:gd name="connsiteY108" fmla="*/ 1583204 h 1873947"/>
              <a:gd name="connsiteX109" fmla="*/ 1209176 w 1726384"/>
              <a:gd name="connsiteY109" fmla="*/ 1597719 h 1873947"/>
              <a:gd name="connsiteX110" fmla="*/ 1187405 w 1726384"/>
              <a:gd name="connsiteY110" fmla="*/ 1612233 h 1873947"/>
              <a:gd name="connsiteX111" fmla="*/ 1158376 w 1726384"/>
              <a:gd name="connsiteY111" fmla="*/ 1641262 h 1873947"/>
              <a:gd name="connsiteX112" fmla="*/ 1143862 w 1726384"/>
              <a:gd name="connsiteY112" fmla="*/ 1663033 h 1873947"/>
              <a:gd name="connsiteX113" fmla="*/ 1122090 w 1726384"/>
              <a:gd name="connsiteY113" fmla="*/ 1677547 h 1873947"/>
              <a:gd name="connsiteX114" fmla="*/ 1100319 w 1726384"/>
              <a:gd name="connsiteY114" fmla="*/ 1721090 h 1873947"/>
              <a:gd name="connsiteX115" fmla="*/ 1064033 w 1726384"/>
              <a:gd name="connsiteY115" fmla="*/ 1750119 h 1873947"/>
              <a:gd name="connsiteX116" fmla="*/ 1027748 w 1726384"/>
              <a:gd name="connsiteY116" fmla="*/ 1815433 h 1873947"/>
              <a:gd name="connsiteX117" fmla="*/ 1013233 w 1726384"/>
              <a:gd name="connsiteY117" fmla="*/ 1837204 h 1873947"/>
              <a:gd name="connsiteX118" fmla="*/ 1005976 w 1726384"/>
              <a:gd name="connsiteY118"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506719 w 1726384"/>
              <a:gd name="connsiteY105" fmla="*/ 1278404 h 1873947"/>
              <a:gd name="connsiteX106" fmla="*/ 1268350 w 1726384"/>
              <a:gd name="connsiteY106" fmla="*/ 1464857 h 1873947"/>
              <a:gd name="connsiteX107" fmla="*/ 1223690 w 1726384"/>
              <a:gd name="connsiteY107" fmla="*/ 1583204 h 1873947"/>
              <a:gd name="connsiteX108" fmla="*/ 1209176 w 1726384"/>
              <a:gd name="connsiteY108" fmla="*/ 1597719 h 1873947"/>
              <a:gd name="connsiteX109" fmla="*/ 1187405 w 1726384"/>
              <a:gd name="connsiteY109" fmla="*/ 1612233 h 1873947"/>
              <a:gd name="connsiteX110" fmla="*/ 1158376 w 1726384"/>
              <a:gd name="connsiteY110" fmla="*/ 1641262 h 1873947"/>
              <a:gd name="connsiteX111" fmla="*/ 1143862 w 1726384"/>
              <a:gd name="connsiteY111" fmla="*/ 1663033 h 1873947"/>
              <a:gd name="connsiteX112" fmla="*/ 1122090 w 1726384"/>
              <a:gd name="connsiteY112" fmla="*/ 1677547 h 1873947"/>
              <a:gd name="connsiteX113" fmla="*/ 1100319 w 1726384"/>
              <a:gd name="connsiteY113" fmla="*/ 1721090 h 1873947"/>
              <a:gd name="connsiteX114" fmla="*/ 1064033 w 1726384"/>
              <a:gd name="connsiteY114" fmla="*/ 1750119 h 1873947"/>
              <a:gd name="connsiteX115" fmla="*/ 1027748 w 1726384"/>
              <a:gd name="connsiteY115" fmla="*/ 1815433 h 1873947"/>
              <a:gd name="connsiteX116" fmla="*/ 1013233 w 1726384"/>
              <a:gd name="connsiteY116" fmla="*/ 1837204 h 1873947"/>
              <a:gd name="connsiteX117" fmla="*/ 1005976 w 1726384"/>
              <a:gd name="connsiteY117"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209176 w 1726384"/>
              <a:gd name="connsiteY107" fmla="*/ 1597719 h 1873947"/>
              <a:gd name="connsiteX108" fmla="*/ 1187405 w 1726384"/>
              <a:gd name="connsiteY108" fmla="*/ 1612233 h 1873947"/>
              <a:gd name="connsiteX109" fmla="*/ 1158376 w 1726384"/>
              <a:gd name="connsiteY109" fmla="*/ 1641262 h 1873947"/>
              <a:gd name="connsiteX110" fmla="*/ 1143862 w 1726384"/>
              <a:gd name="connsiteY110" fmla="*/ 1663033 h 1873947"/>
              <a:gd name="connsiteX111" fmla="*/ 1122090 w 1726384"/>
              <a:gd name="connsiteY111" fmla="*/ 1677547 h 1873947"/>
              <a:gd name="connsiteX112" fmla="*/ 1100319 w 1726384"/>
              <a:gd name="connsiteY112" fmla="*/ 1721090 h 1873947"/>
              <a:gd name="connsiteX113" fmla="*/ 1064033 w 1726384"/>
              <a:gd name="connsiteY113" fmla="*/ 1750119 h 1873947"/>
              <a:gd name="connsiteX114" fmla="*/ 1027748 w 1726384"/>
              <a:gd name="connsiteY114" fmla="*/ 1815433 h 1873947"/>
              <a:gd name="connsiteX115" fmla="*/ 1013233 w 1726384"/>
              <a:gd name="connsiteY115" fmla="*/ 1837204 h 1873947"/>
              <a:gd name="connsiteX116" fmla="*/ 1005976 w 1726384"/>
              <a:gd name="connsiteY116"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209176 w 1726384"/>
              <a:gd name="connsiteY107" fmla="*/ 1597719 h 1873947"/>
              <a:gd name="connsiteX108" fmla="*/ 1187405 w 1726384"/>
              <a:gd name="connsiteY108" fmla="*/ 1612233 h 1873947"/>
              <a:gd name="connsiteX109" fmla="*/ 1158376 w 1726384"/>
              <a:gd name="connsiteY109" fmla="*/ 1641262 h 1873947"/>
              <a:gd name="connsiteX110" fmla="*/ 1143862 w 1726384"/>
              <a:gd name="connsiteY110" fmla="*/ 1663033 h 1873947"/>
              <a:gd name="connsiteX111" fmla="*/ 1122090 w 1726384"/>
              <a:gd name="connsiteY111" fmla="*/ 1677547 h 1873947"/>
              <a:gd name="connsiteX112" fmla="*/ 1100319 w 1726384"/>
              <a:gd name="connsiteY112" fmla="*/ 1721090 h 1873947"/>
              <a:gd name="connsiteX113" fmla="*/ 1064033 w 1726384"/>
              <a:gd name="connsiteY113" fmla="*/ 1750119 h 1873947"/>
              <a:gd name="connsiteX114" fmla="*/ 1027748 w 1726384"/>
              <a:gd name="connsiteY114" fmla="*/ 1815433 h 1873947"/>
              <a:gd name="connsiteX115" fmla="*/ 1013233 w 1726384"/>
              <a:gd name="connsiteY115" fmla="*/ 1837204 h 1873947"/>
              <a:gd name="connsiteX116" fmla="*/ 1005976 w 1726384"/>
              <a:gd name="connsiteY116"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209176 w 1726384"/>
              <a:gd name="connsiteY107" fmla="*/ 1597719 h 1873947"/>
              <a:gd name="connsiteX108" fmla="*/ 1187405 w 1726384"/>
              <a:gd name="connsiteY108" fmla="*/ 1612233 h 1873947"/>
              <a:gd name="connsiteX109" fmla="*/ 1158376 w 1726384"/>
              <a:gd name="connsiteY109" fmla="*/ 1641262 h 1873947"/>
              <a:gd name="connsiteX110" fmla="*/ 1143862 w 1726384"/>
              <a:gd name="connsiteY110" fmla="*/ 1663033 h 1873947"/>
              <a:gd name="connsiteX111" fmla="*/ 1122090 w 1726384"/>
              <a:gd name="connsiteY111" fmla="*/ 1677547 h 1873947"/>
              <a:gd name="connsiteX112" fmla="*/ 1100319 w 1726384"/>
              <a:gd name="connsiteY112" fmla="*/ 1721090 h 1873947"/>
              <a:gd name="connsiteX113" fmla="*/ 1064033 w 1726384"/>
              <a:gd name="connsiteY113" fmla="*/ 1750119 h 1873947"/>
              <a:gd name="connsiteX114" fmla="*/ 1027748 w 1726384"/>
              <a:gd name="connsiteY114" fmla="*/ 1815433 h 1873947"/>
              <a:gd name="connsiteX115" fmla="*/ 1013233 w 1726384"/>
              <a:gd name="connsiteY115" fmla="*/ 1837204 h 1873947"/>
              <a:gd name="connsiteX116" fmla="*/ 1005976 w 1726384"/>
              <a:gd name="connsiteY116"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209176 w 1726384"/>
              <a:gd name="connsiteY107" fmla="*/ 1597719 h 1873947"/>
              <a:gd name="connsiteX108" fmla="*/ 1187405 w 1726384"/>
              <a:gd name="connsiteY108" fmla="*/ 1612233 h 1873947"/>
              <a:gd name="connsiteX109" fmla="*/ 1158376 w 1726384"/>
              <a:gd name="connsiteY109" fmla="*/ 1641262 h 1873947"/>
              <a:gd name="connsiteX110" fmla="*/ 1143862 w 1726384"/>
              <a:gd name="connsiteY110" fmla="*/ 1663033 h 1873947"/>
              <a:gd name="connsiteX111" fmla="*/ 1122090 w 1726384"/>
              <a:gd name="connsiteY111" fmla="*/ 1677547 h 1873947"/>
              <a:gd name="connsiteX112" fmla="*/ 1100319 w 1726384"/>
              <a:gd name="connsiteY112" fmla="*/ 1721090 h 1873947"/>
              <a:gd name="connsiteX113" fmla="*/ 1064033 w 1726384"/>
              <a:gd name="connsiteY113" fmla="*/ 1750119 h 1873947"/>
              <a:gd name="connsiteX114" fmla="*/ 1027748 w 1726384"/>
              <a:gd name="connsiteY114" fmla="*/ 1815433 h 1873947"/>
              <a:gd name="connsiteX115" fmla="*/ 1013233 w 1726384"/>
              <a:gd name="connsiteY115" fmla="*/ 1837204 h 1873947"/>
              <a:gd name="connsiteX116" fmla="*/ 1005976 w 1726384"/>
              <a:gd name="connsiteY116"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209176 w 1726384"/>
              <a:gd name="connsiteY107" fmla="*/ 1597719 h 1873947"/>
              <a:gd name="connsiteX108" fmla="*/ 1158376 w 1726384"/>
              <a:gd name="connsiteY108" fmla="*/ 1641262 h 1873947"/>
              <a:gd name="connsiteX109" fmla="*/ 1143862 w 1726384"/>
              <a:gd name="connsiteY109" fmla="*/ 1663033 h 1873947"/>
              <a:gd name="connsiteX110" fmla="*/ 1122090 w 1726384"/>
              <a:gd name="connsiteY110" fmla="*/ 1677547 h 1873947"/>
              <a:gd name="connsiteX111" fmla="*/ 1100319 w 1726384"/>
              <a:gd name="connsiteY111" fmla="*/ 1721090 h 1873947"/>
              <a:gd name="connsiteX112" fmla="*/ 1064033 w 1726384"/>
              <a:gd name="connsiteY112" fmla="*/ 1750119 h 1873947"/>
              <a:gd name="connsiteX113" fmla="*/ 1027748 w 1726384"/>
              <a:gd name="connsiteY113" fmla="*/ 1815433 h 1873947"/>
              <a:gd name="connsiteX114" fmla="*/ 1013233 w 1726384"/>
              <a:gd name="connsiteY114" fmla="*/ 1837204 h 1873947"/>
              <a:gd name="connsiteX115" fmla="*/ 1005976 w 1726384"/>
              <a:gd name="connsiteY115"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223690 w 1726384"/>
              <a:gd name="connsiteY106" fmla="*/ 1583204 h 1873947"/>
              <a:gd name="connsiteX107" fmla="*/ 1158376 w 1726384"/>
              <a:gd name="connsiteY107" fmla="*/ 1641262 h 1873947"/>
              <a:gd name="connsiteX108" fmla="*/ 1143862 w 1726384"/>
              <a:gd name="connsiteY108" fmla="*/ 1663033 h 1873947"/>
              <a:gd name="connsiteX109" fmla="*/ 1122090 w 1726384"/>
              <a:gd name="connsiteY109" fmla="*/ 1677547 h 1873947"/>
              <a:gd name="connsiteX110" fmla="*/ 1100319 w 1726384"/>
              <a:gd name="connsiteY110" fmla="*/ 1721090 h 1873947"/>
              <a:gd name="connsiteX111" fmla="*/ 1064033 w 1726384"/>
              <a:gd name="connsiteY111" fmla="*/ 1750119 h 1873947"/>
              <a:gd name="connsiteX112" fmla="*/ 1027748 w 1726384"/>
              <a:gd name="connsiteY112" fmla="*/ 1815433 h 1873947"/>
              <a:gd name="connsiteX113" fmla="*/ 1013233 w 1726384"/>
              <a:gd name="connsiteY113" fmla="*/ 1837204 h 1873947"/>
              <a:gd name="connsiteX114" fmla="*/ 1005976 w 1726384"/>
              <a:gd name="connsiteY114"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158376 w 1726384"/>
              <a:gd name="connsiteY106" fmla="*/ 1641262 h 1873947"/>
              <a:gd name="connsiteX107" fmla="*/ 1143862 w 1726384"/>
              <a:gd name="connsiteY107" fmla="*/ 1663033 h 1873947"/>
              <a:gd name="connsiteX108" fmla="*/ 1122090 w 1726384"/>
              <a:gd name="connsiteY108" fmla="*/ 1677547 h 1873947"/>
              <a:gd name="connsiteX109" fmla="*/ 1100319 w 1726384"/>
              <a:gd name="connsiteY109" fmla="*/ 1721090 h 1873947"/>
              <a:gd name="connsiteX110" fmla="*/ 1064033 w 1726384"/>
              <a:gd name="connsiteY110" fmla="*/ 1750119 h 1873947"/>
              <a:gd name="connsiteX111" fmla="*/ 1027748 w 1726384"/>
              <a:gd name="connsiteY111" fmla="*/ 1815433 h 1873947"/>
              <a:gd name="connsiteX112" fmla="*/ 1013233 w 1726384"/>
              <a:gd name="connsiteY112" fmla="*/ 1837204 h 1873947"/>
              <a:gd name="connsiteX113" fmla="*/ 1005976 w 1726384"/>
              <a:gd name="connsiteY113"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158376 w 1726384"/>
              <a:gd name="connsiteY106" fmla="*/ 1641262 h 1873947"/>
              <a:gd name="connsiteX107" fmla="*/ 1143862 w 1726384"/>
              <a:gd name="connsiteY107" fmla="*/ 1663033 h 1873947"/>
              <a:gd name="connsiteX108" fmla="*/ 1100319 w 1726384"/>
              <a:gd name="connsiteY108" fmla="*/ 1721090 h 1873947"/>
              <a:gd name="connsiteX109" fmla="*/ 1064033 w 1726384"/>
              <a:gd name="connsiteY109" fmla="*/ 1750119 h 1873947"/>
              <a:gd name="connsiteX110" fmla="*/ 1027748 w 1726384"/>
              <a:gd name="connsiteY110" fmla="*/ 1815433 h 1873947"/>
              <a:gd name="connsiteX111" fmla="*/ 1013233 w 1726384"/>
              <a:gd name="connsiteY111" fmla="*/ 1837204 h 1873947"/>
              <a:gd name="connsiteX112" fmla="*/ 1005976 w 1726384"/>
              <a:gd name="connsiteY112"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158376 w 1726384"/>
              <a:gd name="connsiteY106" fmla="*/ 1641262 h 1873947"/>
              <a:gd name="connsiteX107" fmla="*/ 1113717 w 1726384"/>
              <a:gd name="connsiteY107" fmla="*/ 1663033 h 1873947"/>
              <a:gd name="connsiteX108" fmla="*/ 1100319 w 1726384"/>
              <a:gd name="connsiteY108" fmla="*/ 1721090 h 1873947"/>
              <a:gd name="connsiteX109" fmla="*/ 1064033 w 1726384"/>
              <a:gd name="connsiteY109" fmla="*/ 1750119 h 1873947"/>
              <a:gd name="connsiteX110" fmla="*/ 1027748 w 1726384"/>
              <a:gd name="connsiteY110" fmla="*/ 1815433 h 1873947"/>
              <a:gd name="connsiteX111" fmla="*/ 1013233 w 1726384"/>
              <a:gd name="connsiteY111" fmla="*/ 1837204 h 1873947"/>
              <a:gd name="connsiteX112" fmla="*/ 1005976 w 1726384"/>
              <a:gd name="connsiteY112"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113717 w 1726384"/>
              <a:gd name="connsiteY106" fmla="*/ 1663033 h 1873947"/>
              <a:gd name="connsiteX107" fmla="*/ 1100319 w 1726384"/>
              <a:gd name="connsiteY107" fmla="*/ 1721090 h 1873947"/>
              <a:gd name="connsiteX108" fmla="*/ 1064033 w 1726384"/>
              <a:gd name="connsiteY108" fmla="*/ 1750119 h 1873947"/>
              <a:gd name="connsiteX109" fmla="*/ 1027748 w 1726384"/>
              <a:gd name="connsiteY109" fmla="*/ 1815433 h 1873947"/>
              <a:gd name="connsiteX110" fmla="*/ 1013233 w 1726384"/>
              <a:gd name="connsiteY110" fmla="*/ 1837204 h 1873947"/>
              <a:gd name="connsiteX111" fmla="*/ 1005976 w 1726384"/>
              <a:gd name="connsiteY111"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11633 w 1726384"/>
              <a:gd name="connsiteY4" fmla="*/ 1771890 h 1873947"/>
              <a:gd name="connsiteX5" fmla="*/ 904376 w 1726384"/>
              <a:gd name="connsiteY5" fmla="*/ 1699319 h 1873947"/>
              <a:gd name="connsiteX6" fmla="*/ 860833 w 1726384"/>
              <a:gd name="connsiteY6" fmla="*/ 1684804 h 1873947"/>
              <a:gd name="connsiteX7" fmla="*/ 839062 w 1726384"/>
              <a:gd name="connsiteY7" fmla="*/ 1677547 h 1873947"/>
              <a:gd name="connsiteX8" fmla="*/ 795519 w 1726384"/>
              <a:gd name="connsiteY8" fmla="*/ 1648519 h 1873947"/>
              <a:gd name="connsiteX9" fmla="*/ 759233 w 1726384"/>
              <a:gd name="connsiteY9" fmla="*/ 1619490 h 1873947"/>
              <a:gd name="connsiteX10" fmla="*/ 737462 w 1726384"/>
              <a:gd name="connsiteY10" fmla="*/ 1604976 h 1873947"/>
              <a:gd name="connsiteX11" fmla="*/ 722948 w 1726384"/>
              <a:gd name="connsiteY11" fmla="*/ 1583204 h 1873947"/>
              <a:gd name="connsiteX12" fmla="*/ 715690 w 1726384"/>
              <a:gd name="connsiteY12" fmla="*/ 1546919 h 1873947"/>
              <a:gd name="connsiteX13" fmla="*/ 708433 w 1726384"/>
              <a:gd name="connsiteY13" fmla="*/ 1525147 h 1873947"/>
              <a:gd name="connsiteX14" fmla="*/ 722948 w 1726384"/>
              <a:gd name="connsiteY14" fmla="*/ 1452576 h 1873947"/>
              <a:gd name="connsiteX15" fmla="*/ 737462 w 1726384"/>
              <a:gd name="connsiteY15" fmla="*/ 1430804 h 1873947"/>
              <a:gd name="connsiteX16" fmla="*/ 751976 w 1726384"/>
              <a:gd name="connsiteY16" fmla="*/ 1387262 h 1873947"/>
              <a:gd name="connsiteX17" fmla="*/ 730205 w 1726384"/>
              <a:gd name="connsiteY17" fmla="*/ 1278404 h 1873947"/>
              <a:gd name="connsiteX18" fmla="*/ 715690 w 1726384"/>
              <a:gd name="connsiteY18" fmla="*/ 1234862 h 1873947"/>
              <a:gd name="connsiteX19" fmla="*/ 708433 w 1726384"/>
              <a:gd name="connsiteY19" fmla="*/ 1213090 h 1873947"/>
              <a:gd name="connsiteX20" fmla="*/ 686662 w 1726384"/>
              <a:gd name="connsiteY20" fmla="*/ 1220347 h 1873947"/>
              <a:gd name="connsiteX21" fmla="*/ 672148 w 1726384"/>
              <a:gd name="connsiteY21" fmla="*/ 1242119 h 1873947"/>
              <a:gd name="connsiteX22" fmla="*/ 643119 w 1726384"/>
              <a:gd name="connsiteY22" fmla="*/ 1278404 h 1873947"/>
              <a:gd name="connsiteX23" fmla="*/ 577805 w 1726384"/>
              <a:gd name="connsiteY23" fmla="*/ 1271147 h 1873947"/>
              <a:gd name="connsiteX24" fmla="*/ 490719 w 1726384"/>
              <a:gd name="connsiteY24" fmla="*/ 1263890 h 1873947"/>
              <a:gd name="connsiteX25" fmla="*/ 483462 w 1726384"/>
              <a:gd name="connsiteY25" fmla="*/ 1242119 h 1873947"/>
              <a:gd name="connsiteX26" fmla="*/ 432662 w 1726384"/>
              <a:gd name="connsiteY26" fmla="*/ 1205833 h 1873947"/>
              <a:gd name="connsiteX27" fmla="*/ 360090 w 1726384"/>
              <a:gd name="connsiteY27" fmla="*/ 1220347 h 1873947"/>
              <a:gd name="connsiteX28" fmla="*/ 345576 w 1726384"/>
              <a:gd name="connsiteY28" fmla="*/ 1234862 h 1873947"/>
              <a:gd name="connsiteX29" fmla="*/ 338319 w 1726384"/>
              <a:gd name="connsiteY29" fmla="*/ 1213090 h 1873947"/>
              <a:gd name="connsiteX30" fmla="*/ 316548 w 1726384"/>
              <a:gd name="connsiteY30" fmla="*/ 1198576 h 1873947"/>
              <a:gd name="connsiteX31" fmla="*/ 302033 w 1726384"/>
              <a:gd name="connsiteY31" fmla="*/ 1176804 h 1873947"/>
              <a:gd name="connsiteX32" fmla="*/ 273005 w 1726384"/>
              <a:gd name="connsiteY32" fmla="*/ 1089719 h 1873947"/>
              <a:gd name="connsiteX33" fmla="*/ 265748 w 1726384"/>
              <a:gd name="connsiteY33" fmla="*/ 1067947 h 1873947"/>
              <a:gd name="connsiteX34" fmla="*/ 243976 w 1726384"/>
              <a:gd name="connsiteY34" fmla="*/ 1060690 h 1873947"/>
              <a:gd name="connsiteX35" fmla="*/ 222205 w 1726384"/>
              <a:gd name="connsiteY35" fmla="*/ 1046176 h 1873947"/>
              <a:gd name="connsiteX36" fmla="*/ 207690 w 1726384"/>
              <a:gd name="connsiteY36" fmla="*/ 1031662 h 1873947"/>
              <a:gd name="connsiteX37" fmla="*/ 185919 w 1726384"/>
              <a:gd name="connsiteY37" fmla="*/ 1024404 h 1873947"/>
              <a:gd name="connsiteX38" fmla="*/ 149633 w 1726384"/>
              <a:gd name="connsiteY38" fmla="*/ 988119 h 1873947"/>
              <a:gd name="connsiteX39" fmla="*/ 120605 w 1726384"/>
              <a:gd name="connsiteY39" fmla="*/ 944576 h 1873947"/>
              <a:gd name="connsiteX40" fmla="*/ 91576 w 1726384"/>
              <a:gd name="connsiteY40" fmla="*/ 879262 h 1873947"/>
              <a:gd name="connsiteX41" fmla="*/ 69805 w 1726384"/>
              <a:gd name="connsiteY41" fmla="*/ 813947 h 1873947"/>
              <a:gd name="connsiteX42" fmla="*/ 62548 w 1726384"/>
              <a:gd name="connsiteY42" fmla="*/ 792176 h 1873947"/>
              <a:gd name="connsiteX43" fmla="*/ 19005 w 1726384"/>
              <a:gd name="connsiteY43" fmla="*/ 741376 h 1873947"/>
              <a:gd name="connsiteX44" fmla="*/ 19005 w 1726384"/>
              <a:gd name="connsiteY44" fmla="*/ 480119 h 1873947"/>
              <a:gd name="connsiteX45" fmla="*/ 55290 w 1726384"/>
              <a:gd name="connsiteY45" fmla="*/ 451090 h 1873947"/>
              <a:gd name="connsiteX46" fmla="*/ 77062 w 1726384"/>
              <a:gd name="connsiteY46" fmla="*/ 443833 h 1873947"/>
              <a:gd name="connsiteX47" fmla="*/ 69805 w 1726384"/>
              <a:gd name="connsiteY47" fmla="*/ 291433 h 1873947"/>
              <a:gd name="connsiteX48" fmla="*/ 62548 w 1726384"/>
              <a:gd name="connsiteY48" fmla="*/ 233376 h 1873947"/>
              <a:gd name="connsiteX49" fmla="*/ 69805 w 1726384"/>
              <a:gd name="connsiteY49" fmla="*/ 168062 h 1873947"/>
              <a:gd name="connsiteX50" fmla="*/ 113348 w 1726384"/>
              <a:gd name="connsiteY50" fmla="*/ 182576 h 1873947"/>
              <a:gd name="connsiteX51" fmla="*/ 149633 w 1726384"/>
              <a:gd name="connsiteY51" fmla="*/ 175319 h 1873947"/>
              <a:gd name="connsiteX52" fmla="*/ 142376 w 1726384"/>
              <a:gd name="connsiteY52" fmla="*/ 153547 h 1873947"/>
              <a:gd name="connsiteX53" fmla="*/ 140143 w 1726384"/>
              <a:gd name="connsiteY53" fmla="*/ 53063 h 1873947"/>
              <a:gd name="connsiteX54" fmla="*/ 664890 w 1726384"/>
              <a:gd name="connsiteY54" fmla="*/ 59204 h 1873947"/>
              <a:gd name="connsiteX55" fmla="*/ 686662 w 1726384"/>
              <a:gd name="connsiteY55" fmla="*/ 51389 h 1873947"/>
              <a:gd name="connsiteX56" fmla="*/ 701176 w 1726384"/>
              <a:gd name="connsiteY56" fmla="*/ 51947 h 1873947"/>
              <a:gd name="connsiteX57" fmla="*/ 730205 w 1726384"/>
              <a:gd name="connsiteY57" fmla="*/ 15662 h 1873947"/>
              <a:gd name="connsiteX58" fmla="*/ 773748 w 1726384"/>
              <a:gd name="connsiteY58" fmla="*/ 1147 h 1873947"/>
              <a:gd name="connsiteX59" fmla="*/ 806685 w 1726384"/>
              <a:gd name="connsiteY59" fmla="*/ 45807 h 1873947"/>
              <a:gd name="connsiteX60" fmla="*/ 843527 w 1726384"/>
              <a:gd name="connsiteY60" fmla="*/ 70369 h 1873947"/>
              <a:gd name="connsiteX61" fmla="*/ 842969 w 1726384"/>
              <a:gd name="connsiteY61" fmla="*/ 117262 h 1873947"/>
              <a:gd name="connsiteX62" fmla="*/ 868090 w 1726384"/>
              <a:gd name="connsiteY62" fmla="*/ 153547 h 1873947"/>
              <a:gd name="connsiteX63" fmla="*/ 875348 w 1726384"/>
              <a:gd name="connsiteY63" fmla="*/ 247890 h 1873947"/>
              <a:gd name="connsiteX64" fmla="*/ 918890 w 1726384"/>
              <a:gd name="connsiteY64" fmla="*/ 262404 h 1873947"/>
              <a:gd name="connsiteX65" fmla="*/ 940662 w 1726384"/>
              <a:gd name="connsiteY65" fmla="*/ 269662 h 1873947"/>
              <a:gd name="connsiteX66" fmla="*/ 955176 w 1726384"/>
              <a:gd name="connsiteY66" fmla="*/ 291433 h 1873947"/>
              <a:gd name="connsiteX67" fmla="*/ 969690 w 1726384"/>
              <a:gd name="connsiteY67" fmla="*/ 378519 h 1873947"/>
              <a:gd name="connsiteX68" fmla="*/ 984205 w 1726384"/>
              <a:gd name="connsiteY68" fmla="*/ 422062 h 1873947"/>
              <a:gd name="connsiteX69" fmla="*/ 1013233 w 1726384"/>
              <a:gd name="connsiteY69" fmla="*/ 465604 h 1873947"/>
              <a:gd name="connsiteX70" fmla="*/ 1042262 w 1726384"/>
              <a:gd name="connsiteY70" fmla="*/ 523662 h 1873947"/>
              <a:gd name="connsiteX71" fmla="*/ 1085805 w 1726384"/>
              <a:gd name="connsiteY71" fmla="*/ 538176 h 1873947"/>
              <a:gd name="connsiteX72" fmla="*/ 1107576 w 1726384"/>
              <a:gd name="connsiteY72" fmla="*/ 545433 h 1873947"/>
              <a:gd name="connsiteX73" fmla="*/ 1129348 w 1726384"/>
              <a:gd name="connsiteY73" fmla="*/ 577811 h 1873947"/>
              <a:gd name="connsiteX74" fmla="*/ 1165075 w 1726384"/>
              <a:gd name="connsiteY74" fmla="*/ 616330 h 1873947"/>
              <a:gd name="connsiteX75" fmla="*/ 1194103 w 1726384"/>
              <a:gd name="connsiteY75" fmla="*/ 667688 h 1873947"/>
              <a:gd name="connsiteX76" fmla="*/ 1238205 w 1726384"/>
              <a:gd name="connsiteY76" fmla="*/ 668804 h 1873947"/>
              <a:gd name="connsiteX77" fmla="*/ 1201919 w 1726384"/>
              <a:gd name="connsiteY77" fmla="*/ 719604 h 1873947"/>
              <a:gd name="connsiteX78" fmla="*/ 1172890 w 1726384"/>
              <a:gd name="connsiteY78" fmla="*/ 748633 h 1873947"/>
              <a:gd name="connsiteX79" fmla="*/ 1194662 w 1726384"/>
              <a:gd name="connsiteY79" fmla="*/ 755890 h 1873947"/>
              <a:gd name="connsiteX80" fmla="*/ 1259976 w 1726384"/>
              <a:gd name="connsiteY80" fmla="*/ 770404 h 1873947"/>
              <a:gd name="connsiteX81" fmla="*/ 1267233 w 1726384"/>
              <a:gd name="connsiteY81" fmla="*/ 792176 h 1873947"/>
              <a:gd name="connsiteX82" fmla="*/ 1303519 w 1726384"/>
              <a:gd name="connsiteY82" fmla="*/ 821204 h 1873947"/>
              <a:gd name="connsiteX83" fmla="*/ 1339805 w 1726384"/>
              <a:gd name="connsiteY83" fmla="*/ 842976 h 1873947"/>
              <a:gd name="connsiteX84" fmla="*/ 1368833 w 1726384"/>
              <a:gd name="connsiteY84" fmla="*/ 835719 h 1873947"/>
              <a:gd name="connsiteX85" fmla="*/ 1383348 w 1726384"/>
              <a:gd name="connsiteY85" fmla="*/ 821204 h 1873947"/>
              <a:gd name="connsiteX86" fmla="*/ 1405119 w 1726384"/>
              <a:gd name="connsiteY86" fmla="*/ 813947 h 1873947"/>
              <a:gd name="connsiteX87" fmla="*/ 1470433 w 1726384"/>
              <a:gd name="connsiteY87" fmla="*/ 799433 h 1873947"/>
              <a:gd name="connsiteX88" fmla="*/ 1521233 w 1726384"/>
              <a:gd name="connsiteY88" fmla="*/ 792176 h 1873947"/>
              <a:gd name="connsiteX89" fmla="*/ 1543005 w 1726384"/>
              <a:gd name="connsiteY89" fmla="*/ 784919 h 1873947"/>
              <a:gd name="connsiteX90" fmla="*/ 1586548 w 1726384"/>
              <a:gd name="connsiteY90" fmla="*/ 763147 h 1873947"/>
              <a:gd name="connsiteX91" fmla="*/ 1651862 w 1726384"/>
              <a:gd name="connsiteY91" fmla="*/ 755890 h 1873947"/>
              <a:gd name="connsiteX92" fmla="*/ 1666376 w 1726384"/>
              <a:gd name="connsiteY92" fmla="*/ 734119 h 1873947"/>
              <a:gd name="connsiteX93" fmla="*/ 1695405 w 1726384"/>
              <a:gd name="connsiteY93" fmla="*/ 705090 h 1873947"/>
              <a:gd name="connsiteX94" fmla="*/ 1724433 w 1726384"/>
              <a:gd name="connsiteY94" fmla="*/ 712347 h 1873947"/>
              <a:gd name="connsiteX95" fmla="*/ 1717176 w 1726384"/>
              <a:gd name="connsiteY95" fmla="*/ 763147 h 1873947"/>
              <a:gd name="connsiteX96" fmla="*/ 1688148 w 1726384"/>
              <a:gd name="connsiteY96" fmla="*/ 828462 h 1873947"/>
              <a:gd name="connsiteX97" fmla="*/ 1673633 w 1726384"/>
              <a:gd name="connsiteY97" fmla="*/ 879262 h 1873947"/>
              <a:gd name="connsiteX98" fmla="*/ 1646280 w 1726384"/>
              <a:gd name="connsiteY98" fmla="*/ 956857 h 1873947"/>
              <a:gd name="connsiteX99" fmla="*/ 1639022 w 1726384"/>
              <a:gd name="connsiteY99" fmla="*/ 985887 h 1873947"/>
              <a:gd name="connsiteX100" fmla="*/ 1584872 w 1726384"/>
              <a:gd name="connsiteY100" fmla="*/ 1083020 h 1873947"/>
              <a:gd name="connsiteX101" fmla="*/ 1563102 w 1726384"/>
              <a:gd name="connsiteY101" fmla="*/ 1140519 h 1873947"/>
              <a:gd name="connsiteX102" fmla="*/ 1545796 w 1726384"/>
              <a:gd name="connsiteY102" fmla="*/ 1167314 h 1873947"/>
              <a:gd name="connsiteX103" fmla="*/ 1526815 w 1726384"/>
              <a:gd name="connsiteY103" fmla="*/ 1205833 h 1873947"/>
              <a:gd name="connsiteX104" fmla="*/ 1512301 w 1726384"/>
              <a:gd name="connsiteY104" fmla="*/ 1232629 h 1873947"/>
              <a:gd name="connsiteX105" fmla="*/ 1268350 w 1726384"/>
              <a:gd name="connsiteY105" fmla="*/ 1464857 h 1873947"/>
              <a:gd name="connsiteX106" fmla="*/ 1113717 w 1726384"/>
              <a:gd name="connsiteY106" fmla="*/ 1663033 h 1873947"/>
              <a:gd name="connsiteX107" fmla="*/ 1065150 w 1726384"/>
              <a:gd name="connsiteY107" fmla="*/ 1711042 h 1873947"/>
              <a:gd name="connsiteX108" fmla="*/ 1064033 w 1726384"/>
              <a:gd name="connsiteY108" fmla="*/ 1750119 h 1873947"/>
              <a:gd name="connsiteX109" fmla="*/ 1027748 w 1726384"/>
              <a:gd name="connsiteY109" fmla="*/ 1815433 h 1873947"/>
              <a:gd name="connsiteX110" fmla="*/ 1013233 w 1726384"/>
              <a:gd name="connsiteY110" fmla="*/ 1837204 h 1873947"/>
              <a:gd name="connsiteX111" fmla="*/ 1005976 w 1726384"/>
              <a:gd name="connsiteY111" fmla="*/ 1866233 h 1873947"/>
              <a:gd name="connsiteX0" fmla="*/ 1005976 w 1726384"/>
              <a:gd name="connsiteY0" fmla="*/ 1866233 h 1873947"/>
              <a:gd name="connsiteX1" fmla="*/ 976948 w 1726384"/>
              <a:gd name="connsiteY1" fmla="*/ 1873490 h 1873947"/>
              <a:gd name="connsiteX2" fmla="*/ 962433 w 1726384"/>
              <a:gd name="connsiteY2" fmla="*/ 1858976 h 1873947"/>
              <a:gd name="connsiteX3" fmla="*/ 918890 w 1726384"/>
              <a:gd name="connsiteY3" fmla="*/ 1800919 h 1873947"/>
              <a:gd name="connsiteX4" fmla="*/ 904376 w 1726384"/>
              <a:gd name="connsiteY4" fmla="*/ 1699319 h 1873947"/>
              <a:gd name="connsiteX5" fmla="*/ 860833 w 1726384"/>
              <a:gd name="connsiteY5" fmla="*/ 1684804 h 1873947"/>
              <a:gd name="connsiteX6" fmla="*/ 839062 w 1726384"/>
              <a:gd name="connsiteY6" fmla="*/ 1677547 h 1873947"/>
              <a:gd name="connsiteX7" fmla="*/ 795519 w 1726384"/>
              <a:gd name="connsiteY7" fmla="*/ 1648519 h 1873947"/>
              <a:gd name="connsiteX8" fmla="*/ 759233 w 1726384"/>
              <a:gd name="connsiteY8" fmla="*/ 1619490 h 1873947"/>
              <a:gd name="connsiteX9" fmla="*/ 737462 w 1726384"/>
              <a:gd name="connsiteY9" fmla="*/ 1604976 h 1873947"/>
              <a:gd name="connsiteX10" fmla="*/ 722948 w 1726384"/>
              <a:gd name="connsiteY10" fmla="*/ 1583204 h 1873947"/>
              <a:gd name="connsiteX11" fmla="*/ 715690 w 1726384"/>
              <a:gd name="connsiteY11" fmla="*/ 1546919 h 1873947"/>
              <a:gd name="connsiteX12" fmla="*/ 708433 w 1726384"/>
              <a:gd name="connsiteY12" fmla="*/ 1525147 h 1873947"/>
              <a:gd name="connsiteX13" fmla="*/ 722948 w 1726384"/>
              <a:gd name="connsiteY13" fmla="*/ 1452576 h 1873947"/>
              <a:gd name="connsiteX14" fmla="*/ 737462 w 1726384"/>
              <a:gd name="connsiteY14" fmla="*/ 1430804 h 1873947"/>
              <a:gd name="connsiteX15" fmla="*/ 751976 w 1726384"/>
              <a:gd name="connsiteY15" fmla="*/ 1387262 h 1873947"/>
              <a:gd name="connsiteX16" fmla="*/ 730205 w 1726384"/>
              <a:gd name="connsiteY16" fmla="*/ 1278404 h 1873947"/>
              <a:gd name="connsiteX17" fmla="*/ 715690 w 1726384"/>
              <a:gd name="connsiteY17" fmla="*/ 1234862 h 1873947"/>
              <a:gd name="connsiteX18" fmla="*/ 708433 w 1726384"/>
              <a:gd name="connsiteY18" fmla="*/ 1213090 h 1873947"/>
              <a:gd name="connsiteX19" fmla="*/ 686662 w 1726384"/>
              <a:gd name="connsiteY19" fmla="*/ 1220347 h 1873947"/>
              <a:gd name="connsiteX20" fmla="*/ 672148 w 1726384"/>
              <a:gd name="connsiteY20" fmla="*/ 1242119 h 1873947"/>
              <a:gd name="connsiteX21" fmla="*/ 643119 w 1726384"/>
              <a:gd name="connsiteY21" fmla="*/ 1278404 h 1873947"/>
              <a:gd name="connsiteX22" fmla="*/ 577805 w 1726384"/>
              <a:gd name="connsiteY22" fmla="*/ 1271147 h 1873947"/>
              <a:gd name="connsiteX23" fmla="*/ 490719 w 1726384"/>
              <a:gd name="connsiteY23" fmla="*/ 1263890 h 1873947"/>
              <a:gd name="connsiteX24" fmla="*/ 483462 w 1726384"/>
              <a:gd name="connsiteY24" fmla="*/ 1242119 h 1873947"/>
              <a:gd name="connsiteX25" fmla="*/ 432662 w 1726384"/>
              <a:gd name="connsiteY25" fmla="*/ 1205833 h 1873947"/>
              <a:gd name="connsiteX26" fmla="*/ 360090 w 1726384"/>
              <a:gd name="connsiteY26" fmla="*/ 1220347 h 1873947"/>
              <a:gd name="connsiteX27" fmla="*/ 345576 w 1726384"/>
              <a:gd name="connsiteY27" fmla="*/ 1234862 h 1873947"/>
              <a:gd name="connsiteX28" fmla="*/ 338319 w 1726384"/>
              <a:gd name="connsiteY28" fmla="*/ 1213090 h 1873947"/>
              <a:gd name="connsiteX29" fmla="*/ 316548 w 1726384"/>
              <a:gd name="connsiteY29" fmla="*/ 1198576 h 1873947"/>
              <a:gd name="connsiteX30" fmla="*/ 302033 w 1726384"/>
              <a:gd name="connsiteY30" fmla="*/ 1176804 h 1873947"/>
              <a:gd name="connsiteX31" fmla="*/ 273005 w 1726384"/>
              <a:gd name="connsiteY31" fmla="*/ 1089719 h 1873947"/>
              <a:gd name="connsiteX32" fmla="*/ 265748 w 1726384"/>
              <a:gd name="connsiteY32" fmla="*/ 1067947 h 1873947"/>
              <a:gd name="connsiteX33" fmla="*/ 243976 w 1726384"/>
              <a:gd name="connsiteY33" fmla="*/ 1060690 h 1873947"/>
              <a:gd name="connsiteX34" fmla="*/ 222205 w 1726384"/>
              <a:gd name="connsiteY34" fmla="*/ 1046176 h 1873947"/>
              <a:gd name="connsiteX35" fmla="*/ 207690 w 1726384"/>
              <a:gd name="connsiteY35" fmla="*/ 1031662 h 1873947"/>
              <a:gd name="connsiteX36" fmla="*/ 185919 w 1726384"/>
              <a:gd name="connsiteY36" fmla="*/ 1024404 h 1873947"/>
              <a:gd name="connsiteX37" fmla="*/ 149633 w 1726384"/>
              <a:gd name="connsiteY37" fmla="*/ 988119 h 1873947"/>
              <a:gd name="connsiteX38" fmla="*/ 120605 w 1726384"/>
              <a:gd name="connsiteY38" fmla="*/ 944576 h 1873947"/>
              <a:gd name="connsiteX39" fmla="*/ 91576 w 1726384"/>
              <a:gd name="connsiteY39" fmla="*/ 879262 h 1873947"/>
              <a:gd name="connsiteX40" fmla="*/ 69805 w 1726384"/>
              <a:gd name="connsiteY40" fmla="*/ 813947 h 1873947"/>
              <a:gd name="connsiteX41" fmla="*/ 62548 w 1726384"/>
              <a:gd name="connsiteY41" fmla="*/ 792176 h 1873947"/>
              <a:gd name="connsiteX42" fmla="*/ 19005 w 1726384"/>
              <a:gd name="connsiteY42" fmla="*/ 741376 h 1873947"/>
              <a:gd name="connsiteX43" fmla="*/ 19005 w 1726384"/>
              <a:gd name="connsiteY43" fmla="*/ 480119 h 1873947"/>
              <a:gd name="connsiteX44" fmla="*/ 55290 w 1726384"/>
              <a:gd name="connsiteY44" fmla="*/ 451090 h 1873947"/>
              <a:gd name="connsiteX45" fmla="*/ 77062 w 1726384"/>
              <a:gd name="connsiteY45" fmla="*/ 443833 h 1873947"/>
              <a:gd name="connsiteX46" fmla="*/ 69805 w 1726384"/>
              <a:gd name="connsiteY46" fmla="*/ 291433 h 1873947"/>
              <a:gd name="connsiteX47" fmla="*/ 62548 w 1726384"/>
              <a:gd name="connsiteY47" fmla="*/ 233376 h 1873947"/>
              <a:gd name="connsiteX48" fmla="*/ 69805 w 1726384"/>
              <a:gd name="connsiteY48" fmla="*/ 168062 h 1873947"/>
              <a:gd name="connsiteX49" fmla="*/ 113348 w 1726384"/>
              <a:gd name="connsiteY49" fmla="*/ 182576 h 1873947"/>
              <a:gd name="connsiteX50" fmla="*/ 149633 w 1726384"/>
              <a:gd name="connsiteY50" fmla="*/ 175319 h 1873947"/>
              <a:gd name="connsiteX51" fmla="*/ 142376 w 1726384"/>
              <a:gd name="connsiteY51" fmla="*/ 153547 h 1873947"/>
              <a:gd name="connsiteX52" fmla="*/ 140143 w 1726384"/>
              <a:gd name="connsiteY52" fmla="*/ 53063 h 1873947"/>
              <a:gd name="connsiteX53" fmla="*/ 664890 w 1726384"/>
              <a:gd name="connsiteY53" fmla="*/ 59204 h 1873947"/>
              <a:gd name="connsiteX54" fmla="*/ 686662 w 1726384"/>
              <a:gd name="connsiteY54" fmla="*/ 51389 h 1873947"/>
              <a:gd name="connsiteX55" fmla="*/ 701176 w 1726384"/>
              <a:gd name="connsiteY55" fmla="*/ 51947 h 1873947"/>
              <a:gd name="connsiteX56" fmla="*/ 730205 w 1726384"/>
              <a:gd name="connsiteY56" fmla="*/ 15662 h 1873947"/>
              <a:gd name="connsiteX57" fmla="*/ 773748 w 1726384"/>
              <a:gd name="connsiteY57" fmla="*/ 1147 h 1873947"/>
              <a:gd name="connsiteX58" fmla="*/ 806685 w 1726384"/>
              <a:gd name="connsiteY58" fmla="*/ 45807 h 1873947"/>
              <a:gd name="connsiteX59" fmla="*/ 843527 w 1726384"/>
              <a:gd name="connsiteY59" fmla="*/ 70369 h 1873947"/>
              <a:gd name="connsiteX60" fmla="*/ 842969 w 1726384"/>
              <a:gd name="connsiteY60" fmla="*/ 117262 h 1873947"/>
              <a:gd name="connsiteX61" fmla="*/ 868090 w 1726384"/>
              <a:gd name="connsiteY61" fmla="*/ 153547 h 1873947"/>
              <a:gd name="connsiteX62" fmla="*/ 875348 w 1726384"/>
              <a:gd name="connsiteY62" fmla="*/ 247890 h 1873947"/>
              <a:gd name="connsiteX63" fmla="*/ 918890 w 1726384"/>
              <a:gd name="connsiteY63" fmla="*/ 262404 h 1873947"/>
              <a:gd name="connsiteX64" fmla="*/ 940662 w 1726384"/>
              <a:gd name="connsiteY64" fmla="*/ 269662 h 1873947"/>
              <a:gd name="connsiteX65" fmla="*/ 955176 w 1726384"/>
              <a:gd name="connsiteY65" fmla="*/ 291433 h 1873947"/>
              <a:gd name="connsiteX66" fmla="*/ 969690 w 1726384"/>
              <a:gd name="connsiteY66" fmla="*/ 378519 h 1873947"/>
              <a:gd name="connsiteX67" fmla="*/ 984205 w 1726384"/>
              <a:gd name="connsiteY67" fmla="*/ 422062 h 1873947"/>
              <a:gd name="connsiteX68" fmla="*/ 1013233 w 1726384"/>
              <a:gd name="connsiteY68" fmla="*/ 465604 h 1873947"/>
              <a:gd name="connsiteX69" fmla="*/ 1042262 w 1726384"/>
              <a:gd name="connsiteY69" fmla="*/ 523662 h 1873947"/>
              <a:gd name="connsiteX70" fmla="*/ 1085805 w 1726384"/>
              <a:gd name="connsiteY70" fmla="*/ 538176 h 1873947"/>
              <a:gd name="connsiteX71" fmla="*/ 1107576 w 1726384"/>
              <a:gd name="connsiteY71" fmla="*/ 545433 h 1873947"/>
              <a:gd name="connsiteX72" fmla="*/ 1129348 w 1726384"/>
              <a:gd name="connsiteY72" fmla="*/ 577811 h 1873947"/>
              <a:gd name="connsiteX73" fmla="*/ 1165075 w 1726384"/>
              <a:gd name="connsiteY73" fmla="*/ 616330 h 1873947"/>
              <a:gd name="connsiteX74" fmla="*/ 1194103 w 1726384"/>
              <a:gd name="connsiteY74" fmla="*/ 667688 h 1873947"/>
              <a:gd name="connsiteX75" fmla="*/ 1238205 w 1726384"/>
              <a:gd name="connsiteY75" fmla="*/ 668804 h 1873947"/>
              <a:gd name="connsiteX76" fmla="*/ 1201919 w 1726384"/>
              <a:gd name="connsiteY76" fmla="*/ 719604 h 1873947"/>
              <a:gd name="connsiteX77" fmla="*/ 1172890 w 1726384"/>
              <a:gd name="connsiteY77" fmla="*/ 748633 h 1873947"/>
              <a:gd name="connsiteX78" fmla="*/ 1194662 w 1726384"/>
              <a:gd name="connsiteY78" fmla="*/ 755890 h 1873947"/>
              <a:gd name="connsiteX79" fmla="*/ 1259976 w 1726384"/>
              <a:gd name="connsiteY79" fmla="*/ 770404 h 1873947"/>
              <a:gd name="connsiteX80" fmla="*/ 1267233 w 1726384"/>
              <a:gd name="connsiteY80" fmla="*/ 792176 h 1873947"/>
              <a:gd name="connsiteX81" fmla="*/ 1303519 w 1726384"/>
              <a:gd name="connsiteY81" fmla="*/ 821204 h 1873947"/>
              <a:gd name="connsiteX82" fmla="*/ 1339805 w 1726384"/>
              <a:gd name="connsiteY82" fmla="*/ 842976 h 1873947"/>
              <a:gd name="connsiteX83" fmla="*/ 1368833 w 1726384"/>
              <a:gd name="connsiteY83" fmla="*/ 835719 h 1873947"/>
              <a:gd name="connsiteX84" fmla="*/ 1383348 w 1726384"/>
              <a:gd name="connsiteY84" fmla="*/ 821204 h 1873947"/>
              <a:gd name="connsiteX85" fmla="*/ 1405119 w 1726384"/>
              <a:gd name="connsiteY85" fmla="*/ 813947 h 1873947"/>
              <a:gd name="connsiteX86" fmla="*/ 1470433 w 1726384"/>
              <a:gd name="connsiteY86" fmla="*/ 799433 h 1873947"/>
              <a:gd name="connsiteX87" fmla="*/ 1521233 w 1726384"/>
              <a:gd name="connsiteY87" fmla="*/ 792176 h 1873947"/>
              <a:gd name="connsiteX88" fmla="*/ 1543005 w 1726384"/>
              <a:gd name="connsiteY88" fmla="*/ 784919 h 1873947"/>
              <a:gd name="connsiteX89" fmla="*/ 1586548 w 1726384"/>
              <a:gd name="connsiteY89" fmla="*/ 763147 h 1873947"/>
              <a:gd name="connsiteX90" fmla="*/ 1651862 w 1726384"/>
              <a:gd name="connsiteY90" fmla="*/ 755890 h 1873947"/>
              <a:gd name="connsiteX91" fmla="*/ 1666376 w 1726384"/>
              <a:gd name="connsiteY91" fmla="*/ 734119 h 1873947"/>
              <a:gd name="connsiteX92" fmla="*/ 1695405 w 1726384"/>
              <a:gd name="connsiteY92" fmla="*/ 705090 h 1873947"/>
              <a:gd name="connsiteX93" fmla="*/ 1724433 w 1726384"/>
              <a:gd name="connsiteY93" fmla="*/ 712347 h 1873947"/>
              <a:gd name="connsiteX94" fmla="*/ 1717176 w 1726384"/>
              <a:gd name="connsiteY94" fmla="*/ 763147 h 1873947"/>
              <a:gd name="connsiteX95" fmla="*/ 1688148 w 1726384"/>
              <a:gd name="connsiteY95" fmla="*/ 828462 h 1873947"/>
              <a:gd name="connsiteX96" fmla="*/ 1673633 w 1726384"/>
              <a:gd name="connsiteY96" fmla="*/ 879262 h 1873947"/>
              <a:gd name="connsiteX97" fmla="*/ 1646280 w 1726384"/>
              <a:gd name="connsiteY97" fmla="*/ 956857 h 1873947"/>
              <a:gd name="connsiteX98" fmla="*/ 1639022 w 1726384"/>
              <a:gd name="connsiteY98" fmla="*/ 985887 h 1873947"/>
              <a:gd name="connsiteX99" fmla="*/ 1584872 w 1726384"/>
              <a:gd name="connsiteY99" fmla="*/ 1083020 h 1873947"/>
              <a:gd name="connsiteX100" fmla="*/ 1563102 w 1726384"/>
              <a:gd name="connsiteY100" fmla="*/ 1140519 h 1873947"/>
              <a:gd name="connsiteX101" fmla="*/ 1545796 w 1726384"/>
              <a:gd name="connsiteY101" fmla="*/ 1167314 h 1873947"/>
              <a:gd name="connsiteX102" fmla="*/ 1526815 w 1726384"/>
              <a:gd name="connsiteY102" fmla="*/ 1205833 h 1873947"/>
              <a:gd name="connsiteX103" fmla="*/ 1512301 w 1726384"/>
              <a:gd name="connsiteY103" fmla="*/ 1232629 h 1873947"/>
              <a:gd name="connsiteX104" fmla="*/ 1268350 w 1726384"/>
              <a:gd name="connsiteY104" fmla="*/ 1464857 h 1873947"/>
              <a:gd name="connsiteX105" fmla="*/ 1113717 w 1726384"/>
              <a:gd name="connsiteY105" fmla="*/ 1663033 h 1873947"/>
              <a:gd name="connsiteX106" fmla="*/ 1065150 w 1726384"/>
              <a:gd name="connsiteY106" fmla="*/ 1711042 h 1873947"/>
              <a:gd name="connsiteX107" fmla="*/ 1064033 w 1726384"/>
              <a:gd name="connsiteY107" fmla="*/ 1750119 h 1873947"/>
              <a:gd name="connsiteX108" fmla="*/ 1027748 w 1726384"/>
              <a:gd name="connsiteY108" fmla="*/ 1815433 h 1873947"/>
              <a:gd name="connsiteX109" fmla="*/ 1013233 w 1726384"/>
              <a:gd name="connsiteY109" fmla="*/ 1837204 h 1873947"/>
              <a:gd name="connsiteX110" fmla="*/ 1005976 w 1726384"/>
              <a:gd name="connsiteY110" fmla="*/ 1866233 h 1873947"/>
              <a:gd name="connsiteX0" fmla="*/ 1005976 w 1726384"/>
              <a:gd name="connsiteY0" fmla="*/ 1866233 h 1876701"/>
              <a:gd name="connsiteX1" fmla="*/ 976948 w 1726384"/>
              <a:gd name="connsiteY1" fmla="*/ 1873490 h 1876701"/>
              <a:gd name="connsiteX2" fmla="*/ 962433 w 1726384"/>
              <a:gd name="connsiteY2" fmla="*/ 1858976 h 1876701"/>
              <a:gd name="connsiteX3" fmla="*/ 904376 w 1726384"/>
              <a:gd name="connsiteY3" fmla="*/ 1699319 h 1876701"/>
              <a:gd name="connsiteX4" fmla="*/ 860833 w 1726384"/>
              <a:gd name="connsiteY4" fmla="*/ 1684804 h 1876701"/>
              <a:gd name="connsiteX5" fmla="*/ 839062 w 1726384"/>
              <a:gd name="connsiteY5" fmla="*/ 1677547 h 1876701"/>
              <a:gd name="connsiteX6" fmla="*/ 795519 w 1726384"/>
              <a:gd name="connsiteY6" fmla="*/ 1648519 h 1876701"/>
              <a:gd name="connsiteX7" fmla="*/ 759233 w 1726384"/>
              <a:gd name="connsiteY7" fmla="*/ 1619490 h 1876701"/>
              <a:gd name="connsiteX8" fmla="*/ 737462 w 1726384"/>
              <a:gd name="connsiteY8" fmla="*/ 1604976 h 1876701"/>
              <a:gd name="connsiteX9" fmla="*/ 722948 w 1726384"/>
              <a:gd name="connsiteY9" fmla="*/ 1583204 h 1876701"/>
              <a:gd name="connsiteX10" fmla="*/ 715690 w 1726384"/>
              <a:gd name="connsiteY10" fmla="*/ 1546919 h 1876701"/>
              <a:gd name="connsiteX11" fmla="*/ 708433 w 1726384"/>
              <a:gd name="connsiteY11" fmla="*/ 1525147 h 1876701"/>
              <a:gd name="connsiteX12" fmla="*/ 722948 w 1726384"/>
              <a:gd name="connsiteY12" fmla="*/ 1452576 h 1876701"/>
              <a:gd name="connsiteX13" fmla="*/ 737462 w 1726384"/>
              <a:gd name="connsiteY13" fmla="*/ 1430804 h 1876701"/>
              <a:gd name="connsiteX14" fmla="*/ 751976 w 1726384"/>
              <a:gd name="connsiteY14" fmla="*/ 1387262 h 1876701"/>
              <a:gd name="connsiteX15" fmla="*/ 730205 w 1726384"/>
              <a:gd name="connsiteY15" fmla="*/ 1278404 h 1876701"/>
              <a:gd name="connsiteX16" fmla="*/ 715690 w 1726384"/>
              <a:gd name="connsiteY16" fmla="*/ 1234862 h 1876701"/>
              <a:gd name="connsiteX17" fmla="*/ 708433 w 1726384"/>
              <a:gd name="connsiteY17" fmla="*/ 1213090 h 1876701"/>
              <a:gd name="connsiteX18" fmla="*/ 686662 w 1726384"/>
              <a:gd name="connsiteY18" fmla="*/ 1220347 h 1876701"/>
              <a:gd name="connsiteX19" fmla="*/ 672148 w 1726384"/>
              <a:gd name="connsiteY19" fmla="*/ 1242119 h 1876701"/>
              <a:gd name="connsiteX20" fmla="*/ 643119 w 1726384"/>
              <a:gd name="connsiteY20" fmla="*/ 1278404 h 1876701"/>
              <a:gd name="connsiteX21" fmla="*/ 577805 w 1726384"/>
              <a:gd name="connsiteY21" fmla="*/ 1271147 h 1876701"/>
              <a:gd name="connsiteX22" fmla="*/ 490719 w 1726384"/>
              <a:gd name="connsiteY22" fmla="*/ 1263890 h 1876701"/>
              <a:gd name="connsiteX23" fmla="*/ 483462 w 1726384"/>
              <a:gd name="connsiteY23" fmla="*/ 1242119 h 1876701"/>
              <a:gd name="connsiteX24" fmla="*/ 432662 w 1726384"/>
              <a:gd name="connsiteY24" fmla="*/ 1205833 h 1876701"/>
              <a:gd name="connsiteX25" fmla="*/ 360090 w 1726384"/>
              <a:gd name="connsiteY25" fmla="*/ 1220347 h 1876701"/>
              <a:gd name="connsiteX26" fmla="*/ 345576 w 1726384"/>
              <a:gd name="connsiteY26" fmla="*/ 1234862 h 1876701"/>
              <a:gd name="connsiteX27" fmla="*/ 338319 w 1726384"/>
              <a:gd name="connsiteY27" fmla="*/ 1213090 h 1876701"/>
              <a:gd name="connsiteX28" fmla="*/ 316548 w 1726384"/>
              <a:gd name="connsiteY28" fmla="*/ 1198576 h 1876701"/>
              <a:gd name="connsiteX29" fmla="*/ 302033 w 1726384"/>
              <a:gd name="connsiteY29" fmla="*/ 1176804 h 1876701"/>
              <a:gd name="connsiteX30" fmla="*/ 273005 w 1726384"/>
              <a:gd name="connsiteY30" fmla="*/ 1089719 h 1876701"/>
              <a:gd name="connsiteX31" fmla="*/ 265748 w 1726384"/>
              <a:gd name="connsiteY31" fmla="*/ 1067947 h 1876701"/>
              <a:gd name="connsiteX32" fmla="*/ 243976 w 1726384"/>
              <a:gd name="connsiteY32" fmla="*/ 1060690 h 1876701"/>
              <a:gd name="connsiteX33" fmla="*/ 222205 w 1726384"/>
              <a:gd name="connsiteY33" fmla="*/ 1046176 h 1876701"/>
              <a:gd name="connsiteX34" fmla="*/ 207690 w 1726384"/>
              <a:gd name="connsiteY34" fmla="*/ 1031662 h 1876701"/>
              <a:gd name="connsiteX35" fmla="*/ 185919 w 1726384"/>
              <a:gd name="connsiteY35" fmla="*/ 1024404 h 1876701"/>
              <a:gd name="connsiteX36" fmla="*/ 149633 w 1726384"/>
              <a:gd name="connsiteY36" fmla="*/ 988119 h 1876701"/>
              <a:gd name="connsiteX37" fmla="*/ 120605 w 1726384"/>
              <a:gd name="connsiteY37" fmla="*/ 944576 h 1876701"/>
              <a:gd name="connsiteX38" fmla="*/ 91576 w 1726384"/>
              <a:gd name="connsiteY38" fmla="*/ 879262 h 1876701"/>
              <a:gd name="connsiteX39" fmla="*/ 69805 w 1726384"/>
              <a:gd name="connsiteY39" fmla="*/ 813947 h 1876701"/>
              <a:gd name="connsiteX40" fmla="*/ 62548 w 1726384"/>
              <a:gd name="connsiteY40" fmla="*/ 792176 h 1876701"/>
              <a:gd name="connsiteX41" fmla="*/ 19005 w 1726384"/>
              <a:gd name="connsiteY41" fmla="*/ 741376 h 1876701"/>
              <a:gd name="connsiteX42" fmla="*/ 19005 w 1726384"/>
              <a:gd name="connsiteY42" fmla="*/ 480119 h 1876701"/>
              <a:gd name="connsiteX43" fmla="*/ 55290 w 1726384"/>
              <a:gd name="connsiteY43" fmla="*/ 451090 h 1876701"/>
              <a:gd name="connsiteX44" fmla="*/ 77062 w 1726384"/>
              <a:gd name="connsiteY44" fmla="*/ 443833 h 1876701"/>
              <a:gd name="connsiteX45" fmla="*/ 69805 w 1726384"/>
              <a:gd name="connsiteY45" fmla="*/ 291433 h 1876701"/>
              <a:gd name="connsiteX46" fmla="*/ 62548 w 1726384"/>
              <a:gd name="connsiteY46" fmla="*/ 233376 h 1876701"/>
              <a:gd name="connsiteX47" fmla="*/ 69805 w 1726384"/>
              <a:gd name="connsiteY47" fmla="*/ 168062 h 1876701"/>
              <a:gd name="connsiteX48" fmla="*/ 113348 w 1726384"/>
              <a:gd name="connsiteY48" fmla="*/ 182576 h 1876701"/>
              <a:gd name="connsiteX49" fmla="*/ 149633 w 1726384"/>
              <a:gd name="connsiteY49" fmla="*/ 175319 h 1876701"/>
              <a:gd name="connsiteX50" fmla="*/ 142376 w 1726384"/>
              <a:gd name="connsiteY50" fmla="*/ 153547 h 1876701"/>
              <a:gd name="connsiteX51" fmla="*/ 140143 w 1726384"/>
              <a:gd name="connsiteY51" fmla="*/ 53063 h 1876701"/>
              <a:gd name="connsiteX52" fmla="*/ 664890 w 1726384"/>
              <a:gd name="connsiteY52" fmla="*/ 59204 h 1876701"/>
              <a:gd name="connsiteX53" fmla="*/ 686662 w 1726384"/>
              <a:gd name="connsiteY53" fmla="*/ 51389 h 1876701"/>
              <a:gd name="connsiteX54" fmla="*/ 701176 w 1726384"/>
              <a:gd name="connsiteY54" fmla="*/ 51947 h 1876701"/>
              <a:gd name="connsiteX55" fmla="*/ 730205 w 1726384"/>
              <a:gd name="connsiteY55" fmla="*/ 15662 h 1876701"/>
              <a:gd name="connsiteX56" fmla="*/ 773748 w 1726384"/>
              <a:gd name="connsiteY56" fmla="*/ 1147 h 1876701"/>
              <a:gd name="connsiteX57" fmla="*/ 806685 w 1726384"/>
              <a:gd name="connsiteY57" fmla="*/ 45807 h 1876701"/>
              <a:gd name="connsiteX58" fmla="*/ 843527 w 1726384"/>
              <a:gd name="connsiteY58" fmla="*/ 70369 h 1876701"/>
              <a:gd name="connsiteX59" fmla="*/ 842969 w 1726384"/>
              <a:gd name="connsiteY59" fmla="*/ 117262 h 1876701"/>
              <a:gd name="connsiteX60" fmla="*/ 868090 w 1726384"/>
              <a:gd name="connsiteY60" fmla="*/ 153547 h 1876701"/>
              <a:gd name="connsiteX61" fmla="*/ 875348 w 1726384"/>
              <a:gd name="connsiteY61" fmla="*/ 247890 h 1876701"/>
              <a:gd name="connsiteX62" fmla="*/ 918890 w 1726384"/>
              <a:gd name="connsiteY62" fmla="*/ 262404 h 1876701"/>
              <a:gd name="connsiteX63" fmla="*/ 940662 w 1726384"/>
              <a:gd name="connsiteY63" fmla="*/ 269662 h 1876701"/>
              <a:gd name="connsiteX64" fmla="*/ 955176 w 1726384"/>
              <a:gd name="connsiteY64" fmla="*/ 291433 h 1876701"/>
              <a:gd name="connsiteX65" fmla="*/ 969690 w 1726384"/>
              <a:gd name="connsiteY65" fmla="*/ 378519 h 1876701"/>
              <a:gd name="connsiteX66" fmla="*/ 984205 w 1726384"/>
              <a:gd name="connsiteY66" fmla="*/ 422062 h 1876701"/>
              <a:gd name="connsiteX67" fmla="*/ 1013233 w 1726384"/>
              <a:gd name="connsiteY67" fmla="*/ 465604 h 1876701"/>
              <a:gd name="connsiteX68" fmla="*/ 1042262 w 1726384"/>
              <a:gd name="connsiteY68" fmla="*/ 523662 h 1876701"/>
              <a:gd name="connsiteX69" fmla="*/ 1085805 w 1726384"/>
              <a:gd name="connsiteY69" fmla="*/ 538176 h 1876701"/>
              <a:gd name="connsiteX70" fmla="*/ 1107576 w 1726384"/>
              <a:gd name="connsiteY70" fmla="*/ 545433 h 1876701"/>
              <a:gd name="connsiteX71" fmla="*/ 1129348 w 1726384"/>
              <a:gd name="connsiteY71" fmla="*/ 577811 h 1876701"/>
              <a:gd name="connsiteX72" fmla="*/ 1165075 w 1726384"/>
              <a:gd name="connsiteY72" fmla="*/ 616330 h 1876701"/>
              <a:gd name="connsiteX73" fmla="*/ 1194103 w 1726384"/>
              <a:gd name="connsiteY73" fmla="*/ 667688 h 1876701"/>
              <a:gd name="connsiteX74" fmla="*/ 1238205 w 1726384"/>
              <a:gd name="connsiteY74" fmla="*/ 668804 h 1876701"/>
              <a:gd name="connsiteX75" fmla="*/ 1201919 w 1726384"/>
              <a:gd name="connsiteY75" fmla="*/ 719604 h 1876701"/>
              <a:gd name="connsiteX76" fmla="*/ 1172890 w 1726384"/>
              <a:gd name="connsiteY76" fmla="*/ 748633 h 1876701"/>
              <a:gd name="connsiteX77" fmla="*/ 1194662 w 1726384"/>
              <a:gd name="connsiteY77" fmla="*/ 755890 h 1876701"/>
              <a:gd name="connsiteX78" fmla="*/ 1259976 w 1726384"/>
              <a:gd name="connsiteY78" fmla="*/ 770404 h 1876701"/>
              <a:gd name="connsiteX79" fmla="*/ 1267233 w 1726384"/>
              <a:gd name="connsiteY79" fmla="*/ 792176 h 1876701"/>
              <a:gd name="connsiteX80" fmla="*/ 1303519 w 1726384"/>
              <a:gd name="connsiteY80" fmla="*/ 821204 h 1876701"/>
              <a:gd name="connsiteX81" fmla="*/ 1339805 w 1726384"/>
              <a:gd name="connsiteY81" fmla="*/ 842976 h 1876701"/>
              <a:gd name="connsiteX82" fmla="*/ 1368833 w 1726384"/>
              <a:gd name="connsiteY82" fmla="*/ 835719 h 1876701"/>
              <a:gd name="connsiteX83" fmla="*/ 1383348 w 1726384"/>
              <a:gd name="connsiteY83" fmla="*/ 821204 h 1876701"/>
              <a:gd name="connsiteX84" fmla="*/ 1405119 w 1726384"/>
              <a:gd name="connsiteY84" fmla="*/ 813947 h 1876701"/>
              <a:gd name="connsiteX85" fmla="*/ 1470433 w 1726384"/>
              <a:gd name="connsiteY85" fmla="*/ 799433 h 1876701"/>
              <a:gd name="connsiteX86" fmla="*/ 1521233 w 1726384"/>
              <a:gd name="connsiteY86" fmla="*/ 792176 h 1876701"/>
              <a:gd name="connsiteX87" fmla="*/ 1543005 w 1726384"/>
              <a:gd name="connsiteY87" fmla="*/ 784919 h 1876701"/>
              <a:gd name="connsiteX88" fmla="*/ 1586548 w 1726384"/>
              <a:gd name="connsiteY88" fmla="*/ 763147 h 1876701"/>
              <a:gd name="connsiteX89" fmla="*/ 1651862 w 1726384"/>
              <a:gd name="connsiteY89" fmla="*/ 755890 h 1876701"/>
              <a:gd name="connsiteX90" fmla="*/ 1666376 w 1726384"/>
              <a:gd name="connsiteY90" fmla="*/ 734119 h 1876701"/>
              <a:gd name="connsiteX91" fmla="*/ 1695405 w 1726384"/>
              <a:gd name="connsiteY91" fmla="*/ 705090 h 1876701"/>
              <a:gd name="connsiteX92" fmla="*/ 1724433 w 1726384"/>
              <a:gd name="connsiteY92" fmla="*/ 712347 h 1876701"/>
              <a:gd name="connsiteX93" fmla="*/ 1717176 w 1726384"/>
              <a:gd name="connsiteY93" fmla="*/ 763147 h 1876701"/>
              <a:gd name="connsiteX94" fmla="*/ 1688148 w 1726384"/>
              <a:gd name="connsiteY94" fmla="*/ 828462 h 1876701"/>
              <a:gd name="connsiteX95" fmla="*/ 1673633 w 1726384"/>
              <a:gd name="connsiteY95" fmla="*/ 879262 h 1876701"/>
              <a:gd name="connsiteX96" fmla="*/ 1646280 w 1726384"/>
              <a:gd name="connsiteY96" fmla="*/ 956857 h 1876701"/>
              <a:gd name="connsiteX97" fmla="*/ 1639022 w 1726384"/>
              <a:gd name="connsiteY97" fmla="*/ 985887 h 1876701"/>
              <a:gd name="connsiteX98" fmla="*/ 1584872 w 1726384"/>
              <a:gd name="connsiteY98" fmla="*/ 1083020 h 1876701"/>
              <a:gd name="connsiteX99" fmla="*/ 1563102 w 1726384"/>
              <a:gd name="connsiteY99" fmla="*/ 1140519 h 1876701"/>
              <a:gd name="connsiteX100" fmla="*/ 1545796 w 1726384"/>
              <a:gd name="connsiteY100" fmla="*/ 1167314 h 1876701"/>
              <a:gd name="connsiteX101" fmla="*/ 1526815 w 1726384"/>
              <a:gd name="connsiteY101" fmla="*/ 1205833 h 1876701"/>
              <a:gd name="connsiteX102" fmla="*/ 1512301 w 1726384"/>
              <a:gd name="connsiteY102" fmla="*/ 1232629 h 1876701"/>
              <a:gd name="connsiteX103" fmla="*/ 1268350 w 1726384"/>
              <a:gd name="connsiteY103" fmla="*/ 1464857 h 1876701"/>
              <a:gd name="connsiteX104" fmla="*/ 1113717 w 1726384"/>
              <a:gd name="connsiteY104" fmla="*/ 1663033 h 1876701"/>
              <a:gd name="connsiteX105" fmla="*/ 1065150 w 1726384"/>
              <a:gd name="connsiteY105" fmla="*/ 1711042 h 1876701"/>
              <a:gd name="connsiteX106" fmla="*/ 1064033 w 1726384"/>
              <a:gd name="connsiteY106" fmla="*/ 1750119 h 1876701"/>
              <a:gd name="connsiteX107" fmla="*/ 1027748 w 1726384"/>
              <a:gd name="connsiteY107" fmla="*/ 1815433 h 1876701"/>
              <a:gd name="connsiteX108" fmla="*/ 1013233 w 1726384"/>
              <a:gd name="connsiteY108" fmla="*/ 1837204 h 1876701"/>
              <a:gd name="connsiteX109" fmla="*/ 1005976 w 1726384"/>
              <a:gd name="connsiteY109" fmla="*/ 1866233 h 1876701"/>
              <a:gd name="connsiteX0" fmla="*/ 1005976 w 1726384"/>
              <a:gd name="connsiteY0" fmla="*/ 1866233 h 1885352"/>
              <a:gd name="connsiteX1" fmla="*/ 976948 w 1726384"/>
              <a:gd name="connsiteY1" fmla="*/ 1873490 h 1885352"/>
              <a:gd name="connsiteX2" fmla="*/ 904376 w 1726384"/>
              <a:gd name="connsiteY2" fmla="*/ 1699319 h 1885352"/>
              <a:gd name="connsiteX3" fmla="*/ 860833 w 1726384"/>
              <a:gd name="connsiteY3" fmla="*/ 1684804 h 1885352"/>
              <a:gd name="connsiteX4" fmla="*/ 839062 w 1726384"/>
              <a:gd name="connsiteY4" fmla="*/ 1677547 h 1885352"/>
              <a:gd name="connsiteX5" fmla="*/ 795519 w 1726384"/>
              <a:gd name="connsiteY5" fmla="*/ 1648519 h 1885352"/>
              <a:gd name="connsiteX6" fmla="*/ 759233 w 1726384"/>
              <a:gd name="connsiteY6" fmla="*/ 1619490 h 1885352"/>
              <a:gd name="connsiteX7" fmla="*/ 737462 w 1726384"/>
              <a:gd name="connsiteY7" fmla="*/ 1604976 h 1885352"/>
              <a:gd name="connsiteX8" fmla="*/ 722948 w 1726384"/>
              <a:gd name="connsiteY8" fmla="*/ 1583204 h 1885352"/>
              <a:gd name="connsiteX9" fmla="*/ 715690 w 1726384"/>
              <a:gd name="connsiteY9" fmla="*/ 1546919 h 1885352"/>
              <a:gd name="connsiteX10" fmla="*/ 708433 w 1726384"/>
              <a:gd name="connsiteY10" fmla="*/ 1525147 h 1885352"/>
              <a:gd name="connsiteX11" fmla="*/ 722948 w 1726384"/>
              <a:gd name="connsiteY11" fmla="*/ 1452576 h 1885352"/>
              <a:gd name="connsiteX12" fmla="*/ 737462 w 1726384"/>
              <a:gd name="connsiteY12" fmla="*/ 1430804 h 1885352"/>
              <a:gd name="connsiteX13" fmla="*/ 751976 w 1726384"/>
              <a:gd name="connsiteY13" fmla="*/ 1387262 h 1885352"/>
              <a:gd name="connsiteX14" fmla="*/ 730205 w 1726384"/>
              <a:gd name="connsiteY14" fmla="*/ 1278404 h 1885352"/>
              <a:gd name="connsiteX15" fmla="*/ 715690 w 1726384"/>
              <a:gd name="connsiteY15" fmla="*/ 1234862 h 1885352"/>
              <a:gd name="connsiteX16" fmla="*/ 708433 w 1726384"/>
              <a:gd name="connsiteY16" fmla="*/ 1213090 h 1885352"/>
              <a:gd name="connsiteX17" fmla="*/ 686662 w 1726384"/>
              <a:gd name="connsiteY17" fmla="*/ 1220347 h 1885352"/>
              <a:gd name="connsiteX18" fmla="*/ 672148 w 1726384"/>
              <a:gd name="connsiteY18" fmla="*/ 1242119 h 1885352"/>
              <a:gd name="connsiteX19" fmla="*/ 643119 w 1726384"/>
              <a:gd name="connsiteY19" fmla="*/ 1278404 h 1885352"/>
              <a:gd name="connsiteX20" fmla="*/ 577805 w 1726384"/>
              <a:gd name="connsiteY20" fmla="*/ 1271147 h 1885352"/>
              <a:gd name="connsiteX21" fmla="*/ 490719 w 1726384"/>
              <a:gd name="connsiteY21" fmla="*/ 1263890 h 1885352"/>
              <a:gd name="connsiteX22" fmla="*/ 483462 w 1726384"/>
              <a:gd name="connsiteY22" fmla="*/ 1242119 h 1885352"/>
              <a:gd name="connsiteX23" fmla="*/ 432662 w 1726384"/>
              <a:gd name="connsiteY23" fmla="*/ 1205833 h 1885352"/>
              <a:gd name="connsiteX24" fmla="*/ 360090 w 1726384"/>
              <a:gd name="connsiteY24" fmla="*/ 1220347 h 1885352"/>
              <a:gd name="connsiteX25" fmla="*/ 345576 w 1726384"/>
              <a:gd name="connsiteY25" fmla="*/ 1234862 h 1885352"/>
              <a:gd name="connsiteX26" fmla="*/ 338319 w 1726384"/>
              <a:gd name="connsiteY26" fmla="*/ 1213090 h 1885352"/>
              <a:gd name="connsiteX27" fmla="*/ 316548 w 1726384"/>
              <a:gd name="connsiteY27" fmla="*/ 1198576 h 1885352"/>
              <a:gd name="connsiteX28" fmla="*/ 302033 w 1726384"/>
              <a:gd name="connsiteY28" fmla="*/ 1176804 h 1885352"/>
              <a:gd name="connsiteX29" fmla="*/ 273005 w 1726384"/>
              <a:gd name="connsiteY29" fmla="*/ 1089719 h 1885352"/>
              <a:gd name="connsiteX30" fmla="*/ 265748 w 1726384"/>
              <a:gd name="connsiteY30" fmla="*/ 1067947 h 1885352"/>
              <a:gd name="connsiteX31" fmla="*/ 243976 w 1726384"/>
              <a:gd name="connsiteY31" fmla="*/ 1060690 h 1885352"/>
              <a:gd name="connsiteX32" fmla="*/ 222205 w 1726384"/>
              <a:gd name="connsiteY32" fmla="*/ 1046176 h 1885352"/>
              <a:gd name="connsiteX33" fmla="*/ 207690 w 1726384"/>
              <a:gd name="connsiteY33" fmla="*/ 1031662 h 1885352"/>
              <a:gd name="connsiteX34" fmla="*/ 185919 w 1726384"/>
              <a:gd name="connsiteY34" fmla="*/ 1024404 h 1885352"/>
              <a:gd name="connsiteX35" fmla="*/ 149633 w 1726384"/>
              <a:gd name="connsiteY35" fmla="*/ 988119 h 1885352"/>
              <a:gd name="connsiteX36" fmla="*/ 120605 w 1726384"/>
              <a:gd name="connsiteY36" fmla="*/ 944576 h 1885352"/>
              <a:gd name="connsiteX37" fmla="*/ 91576 w 1726384"/>
              <a:gd name="connsiteY37" fmla="*/ 879262 h 1885352"/>
              <a:gd name="connsiteX38" fmla="*/ 69805 w 1726384"/>
              <a:gd name="connsiteY38" fmla="*/ 813947 h 1885352"/>
              <a:gd name="connsiteX39" fmla="*/ 62548 w 1726384"/>
              <a:gd name="connsiteY39" fmla="*/ 792176 h 1885352"/>
              <a:gd name="connsiteX40" fmla="*/ 19005 w 1726384"/>
              <a:gd name="connsiteY40" fmla="*/ 741376 h 1885352"/>
              <a:gd name="connsiteX41" fmla="*/ 19005 w 1726384"/>
              <a:gd name="connsiteY41" fmla="*/ 480119 h 1885352"/>
              <a:gd name="connsiteX42" fmla="*/ 55290 w 1726384"/>
              <a:gd name="connsiteY42" fmla="*/ 451090 h 1885352"/>
              <a:gd name="connsiteX43" fmla="*/ 77062 w 1726384"/>
              <a:gd name="connsiteY43" fmla="*/ 443833 h 1885352"/>
              <a:gd name="connsiteX44" fmla="*/ 69805 w 1726384"/>
              <a:gd name="connsiteY44" fmla="*/ 291433 h 1885352"/>
              <a:gd name="connsiteX45" fmla="*/ 62548 w 1726384"/>
              <a:gd name="connsiteY45" fmla="*/ 233376 h 1885352"/>
              <a:gd name="connsiteX46" fmla="*/ 69805 w 1726384"/>
              <a:gd name="connsiteY46" fmla="*/ 168062 h 1885352"/>
              <a:gd name="connsiteX47" fmla="*/ 113348 w 1726384"/>
              <a:gd name="connsiteY47" fmla="*/ 182576 h 1885352"/>
              <a:gd name="connsiteX48" fmla="*/ 149633 w 1726384"/>
              <a:gd name="connsiteY48" fmla="*/ 175319 h 1885352"/>
              <a:gd name="connsiteX49" fmla="*/ 142376 w 1726384"/>
              <a:gd name="connsiteY49" fmla="*/ 153547 h 1885352"/>
              <a:gd name="connsiteX50" fmla="*/ 140143 w 1726384"/>
              <a:gd name="connsiteY50" fmla="*/ 53063 h 1885352"/>
              <a:gd name="connsiteX51" fmla="*/ 664890 w 1726384"/>
              <a:gd name="connsiteY51" fmla="*/ 59204 h 1885352"/>
              <a:gd name="connsiteX52" fmla="*/ 686662 w 1726384"/>
              <a:gd name="connsiteY52" fmla="*/ 51389 h 1885352"/>
              <a:gd name="connsiteX53" fmla="*/ 701176 w 1726384"/>
              <a:gd name="connsiteY53" fmla="*/ 51947 h 1885352"/>
              <a:gd name="connsiteX54" fmla="*/ 730205 w 1726384"/>
              <a:gd name="connsiteY54" fmla="*/ 15662 h 1885352"/>
              <a:gd name="connsiteX55" fmla="*/ 773748 w 1726384"/>
              <a:gd name="connsiteY55" fmla="*/ 1147 h 1885352"/>
              <a:gd name="connsiteX56" fmla="*/ 806685 w 1726384"/>
              <a:gd name="connsiteY56" fmla="*/ 45807 h 1885352"/>
              <a:gd name="connsiteX57" fmla="*/ 843527 w 1726384"/>
              <a:gd name="connsiteY57" fmla="*/ 70369 h 1885352"/>
              <a:gd name="connsiteX58" fmla="*/ 842969 w 1726384"/>
              <a:gd name="connsiteY58" fmla="*/ 117262 h 1885352"/>
              <a:gd name="connsiteX59" fmla="*/ 868090 w 1726384"/>
              <a:gd name="connsiteY59" fmla="*/ 153547 h 1885352"/>
              <a:gd name="connsiteX60" fmla="*/ 875348 w 1726384"/>
              <a:gd name="connsiteY60" fmla="*/ 247890 h 1885352"/>
              <a:gd name="connsiteX61" fmla="*/ 918890 w 1726384"/>
              <a:gd name="connsiteY61" fmla="*/ 262404 h 1885352"/>
              <a:gd name="connsiteX62" fmla="*/ 940662 w 1726384"/>
              <a:gd name="connsiteY62" fmla="*/ 269662 h 1885352"/>
              <a:gd name="connsiteX63" fmla="*/ 955176 w 1726384"/>
              <a:gd name="connsiteY63" fmla="*/ 291433 h 1885352"/>
              <a:gd name="connsiteX64" fmla="*/ 969690 w 1726384"/>
              <a:gd name="connsiteY64" fmla="*/ 378519 h 1885352"/>
              <a:gd name="connsiteX65" fmla="*/ 984205 w 1726384"/>
              <a:gd name="connsiteY65" fmla="*/ 422062 h 1885352"/>
              <a:gd name="connsiteX66" fmla="*/ 1013233 w 1726384"/>
              <a:gd name="connsiteY66" fmla="*/ 465604 h 1885352"/>
              <a:gd name="connsiteX67" fmla="*/ 1042262 w 1726384"/>
              <a:gd name="connsiteY67" fmla="*/ 523662 h 1885352"/>
              <a:gd name="connsiteX68" fmla="*/ 1085805 w 1726384"/>
              <a:gd name="connsiteY68" fmla="*/ 538176 h 1885352"/>
              <a:gd name="connsiteX69" fmla="*/ 1107576 w 1726384"/>
              <a:gd name="connsiteY69" fmla="*/ 545433 h 1885352"/>
              <a:gd name="connsiteX70" fmla="*/ 1129348 w 1726384"/>
              <a:gd name="connsiteY70" fmla="*/ 577811 h 1885352"/>
              <a:gd name="connsiteX71" fmla="*/ 1165075 w 1726384"/>
              <a:gd name="connsiteY71" fmla="*/ 616330 h 1885352"/>
              <a:gd name="connsiteX72" fmla="*/ 1194103 w 1726384"/>
              <a:gd name="connsiteY72" fmla="*/ 667688 h 1885352"/>
              <a:gd name="connsiteX73" fmla="*/ 1238205 w 1726384"/>
              <a:gd name="connsiteY73" fmla="*/ 668804 h 1885352"/>
              <a:gd name="connsiteX74" fmla="*/ 1201919 w 1726384"/>
              <a:gd name="connsiteY74" fmla="*/ 719604 h 1885352"/>
              <a:gd name="connsiteX75" fmla="*/ 1172890 w 1726384"/>
              <a:gd name="connsiteY75" fmla="*/ 748633 h 1885352"/>
              <a:gd name="connsiteX76" fmla="*/ 1194662 w 1726384"/>
              <a:gd name="connsiteY76" fmla="*/ 755890 h 1885352"/>
              <a:gd name="connsiteX77" fmla="*/ 1259976 w 1726384"/>
              <a:gd name="connsiteY77" fmla="*/ 770404 h 1885352"/>
              <a:gd name="connsiteX78" fmla="*/ 1267233 w 1726384"/>
              <a:gd name="connsiteY78" fmla="*/ 792176 h 1885352"/>
              <a:gd name="connsiteX79" fmla="*/ 1303519 w 1726384"/>
              <a:gd name="connsiteY79" fmla="*/ 821204 h 1885352"/>
              <a:gd name="connsiteX80" fmla="*/ 1339805 w 1726384"/>
              <a:gd name="connsiteY80" fmla="*/ 842976 h 1885352"/>
              <a:gd name="connsiteX81" fmla="*/ 1368833 w 1726384"/>
              <a:gd name="connsiteY81" fmla="*/ 835719 h 1885352"/>
              <a:gd name="connsiteX82" fmla="*/ 1383348 w 1726384"/>
              <a:gd name="connsiteY82" fmla="*/ 821204 h 1885352"/>
              <a:gd name="connsiteX83" fmla="*/ 1405119 w 1726384"/>
              <a:gd name="connsiteY83" fmla="*/ 813947 h 1885352"/>
              <a:gd name="connsiteX84" fmla="*/ 1470433 w 1726384"/>
              <a:gd name="connsiteY84" fmla="*/ 799433 h 1885352"/>
              <a:gd name="connsiteX85" fmla="*/ 1521233 w 1726384"/>
              <a:gd name="connsiteY85" fmla="*/ 792176 h 1885352"/>
              <a:gd name="connsiteX86" fmla="*/ 1543005 w 1726384"/>
              <a:gd name="connsiteY86" fmla="*/ 784919 h 1885352"/>
              <a:gd name="connsiteX87" fmla="*/ 1586548 w 1726384"/>
              <a:gd name="connsiteY87" fmla="*/ 763147 h 1885352"/>
              <a:gd name="connsiteX88" fmla="*/ 1651862 w 1726384"/>
              <a:gd name="connsiteY88" fmla="*/ 755890 h 1885352"/>
              <a:gd name="connsiteX89" fmla="*/ 1666376 w 1726384"/>
              <a:gd name="connsiteY89" fmla="*/ 734119 h 1885352"/>
              <a:gd name="connsiteX90" fmla="*/ 1695405 w 1726384"/>
              <a:gd name="connsiteY90" fmla="*/ 705090 h 1885352"/>
              <a:gd name="connsiteX91" fmla="*/ 1724433 w 1726384"/>
              <a:gd name="connsiteY91" fmla="*/ 712347 h 1885352"/>
              <a:gd name="connsiteX92" fmla="*/ 1717176 w 1726384"/>
              <a:gd name="connsiteY92" fmla="*/ 763147 h 1885352"/>
              <a:gd name="connsiteX93" fmla="*/ 1688148 w 1726384"/>
              <a:gd name="connsiteY93" fmla="*/ 828462 h 1885352"/>
              <a:gd name="connsiteX94" fmla="*/ 1673633 w 1726384"/>
              <a:gd name="connsiteY94" fmla="*/ 879262 h 1885352"/>
              <a:gd name="connsiteX95" fmla="*/ 1646280 w 1726384"/>
              <a:gd name="connsiteY95" fmla="*/ 956857 h 1885352"/>
              <a:gd name="connsiteX96" fmla="*/ 1639022 w 1726384"/>
              <a:gd name="connsiteY96" fmla="*/ 985887 h 1885352"/>
              <a:gd name="connsiteX97" fmla="*/ 1584872 w 1726384"/>
              <a:gd name="connsiteY97" fmla="*/ 1083020 h 1885352"/>
              <a:gd name="connsiteX98" fmla="*/ 1563102 w 1726384"/>
              <a:gd name="connsiteY98" fmla="*/ 1140519 h 1885352"/>
              <a:gd name="connsiteX99" fmla="*/ 1545796 w 1726384"/>
              <a:gd name="connsiteY99" fmla="*/ 1167314 h 1885352"/>
              <a:gd name="connsiteX100" fmla="*/ 1526815 w 1726384"/>
              <a:gd name="connsiteY100" fmla="*/ 1205833 h 1885352"/>
              <a:gd name="connsiteX101" fmla="*/ 1512301 w 1726384"/>
              <a:gd name="connsiteY101" fmla="*/ 1232629 h 1885352"/>
              <a:gd name="connsiteX102" fmla="*/ 1268350 w 1726384"/>
              <a:gd name="connsiteY102" fmla="*/ 1464857 h 1885352"/>
              <a:gd name="connsiteX103" fmla="*/ 1113717 w 1726384"/>
              <a:gd name="connsiteY103" fmla="*/ 1663033 h 1885352"/>
              <a:gd name="connsiteX104" fmla="*/ 1065150 w 1726384"/>
              <a:gd name="connsiteY104" fmla="*/ 1711042 h 1885352"/>
              <a:gd name="connsiteX105" fmla="*/ 1064033 w 1726384"/>
              <a:gd name="connsiteY105" fmla="*/ 1750119 h 1885352"/>
              <a:gd name="connsiteX106" fmla="*/ 1027748 w 1726384"/>
              <a:gd name="connsiteY106" fmla="*/ 1815433 h 1885352"/>
              <a:gd name="connsiteX107" fmla="*/ 1013233 w 1726384"/>
              <a:gd name="connsiteY107" fmla="*/ 1837204 h 1885352"/>
              <a:gd name="connsiteX108" fmla="*/ 1005976 w 1726384"/>
              <a:gd name="connsiteY108" fmla="*/ 1866233 h 1885352"/>
              <a:gd name="connsiteX0" fmla="*/ 1005976 w 1726384"/>
              <a:gd name="connsiteY0" fmla="*/ 1866233 h 1866233"/>
              <a:gd name="connsiteX1" fmla="*/ 904376 w 1726384"/>
              <a:gd name="connsiteY1" fmla="*/ 1699319 h 1866233"/>
              <a:gd name="connsiteX2" fmla="*/ 860833 w 1726384"/>
              <a:gd name="connsiteY2" fmla="*/ 1684804 h 1866233"/>
              <a:gd name="connsiteX3" fmla="*/ 839062 w 1726384"/>
              <a:gd name="connsiteY3" fmla="*/ 1677547 h 1866233"/>
              <a:gd name="connsiteX4" fmla="*/ 795519 w 1726384"/>
              <a:gd name="connsiteY4" fmla="*/ 1648519 h 1866233"/>
              <a:gd name="connsiteX5" fmla="*/ 759233 w 1726384"/>
              <a:gd name="connsiteY5" fmla="*/ 1619490 h 1866233"/>
              <a:gd name="connsiteX6" fmla="*/ 737462 w 1726384"/>
              <a:gd name="connsiteY6" fmla="*/ 1604976 h 1866233"/>
              <a:gd name="connsiteX7" fmla="*/ 722948 w 1726384"/>
              <a:gd name="connsiteY7" fmla="*/ 1583204 h 1866233"/>
              <a:gd name="connsiteX8" fmla="*/ 715690 w 1726384"/>
              <a:gd name="connsiteY8" fmla="*/ 1546919 h 1866233"/>
              <a:gd name="connsiteX9" fmla="*/ 708433 w 1726384"/>
              <a:gd name="connsiteY9" fmla="*/ 1525147 h 1866233"/>
              <a:gd name="connsiteX10" fmla="*/ 722948 w 1726384"/>
              <a:gd name="connsiteY10" fmla="*/ 1452576 h 1866233"/>
              <a:gd name="connsiteX11" fmla="*/ 737462 w 1726384"/>
              <a:gd name="connsiteY11" fmla="*/ 1430804 h 1866233"/>
              <a:gd name="connsiteX12" fmla="*/ 751976 w 1726384"/>
              <a:gd name="connsiteY12" fmla="*/ 1387262 h 1866233"/>
              <a:gd name="connsiteX13" fmla="*/ 730205 w 1726384"/>
              <a:gd name="connsiteY13" fmla="*/ 1278404 h 1866233"/>
              <a:gd name="connsiteX14" fmla="*/ 715690 w 1726384"/>
              <a:gd name="connsiteY14" fmla="*/ 1234862 h 1866233"/>
              <a:gd name="connsiteX15" fmla="*/ 708433 w 1726384"/>
              <a:gd name="connsiteY15" fmla="*/ 1213090 h 1866233"/>
              <a:gd name="connsiteX16" fmla="*/ 686662 w 1726384"/>
              <a:gd name="connsiteY16" fmla="*/ 1220347 h 1866233"/>
              <a:gd name="connsiteX17" fmla="*/ 672148 w 1726384"/>
              <a:gd name="connsiteY17" fmla="*/ 1242119 h 1866233"/>
              <a:gd name="connsiteX18" fmla="*/ 643119 w 1726384"/>
              <a:gd name="connsiteY18" fmla="*/ 1278404 h 1866233"/>
              <a:gd name="connsiteX19" fmla="*/ 577805 w 1726384"/>
              <a:gd name="connsiteY19" fmla="*/ 1271147 h 1866233"/>
              <a:gd name="connsiteX20" fmla="*/ 490719 w 1726384"/>
              <a:gd name="connsiteY20" fmla="*/ 1263890 h 1866233"/>
              <a:gd name="connsiteX21" fmla="*/ 483462 w 1726384"/>
              <a:gd name="connsiteY21" fmla="*/ 1242119 h 1866233"/>
              <a:gd name="connsiteX22" fmla="*/ 432662 w 1726384"/>
              <a:gd name="connsiteY22" fmla="*/ 1205833 h 1866233"/>
              <a:gd name="connsiteX23" fmla="*/ 360090 w 1726384"/>
              <a:gd name="connsiteY23" fmla="*/ 1220347 h 1866233"/>
              <a:gd name="connsiteX24" fmla="*/ 345576 w 1726384"/>
              <a:gd name="connsiteY24" fmla="*/ 1234862 h 1866233"/>
              <a:gd name="connsiteX25" fmla="*/ 338319 w 1726384"/>
              <a:gd name="connsiteY25" fmla="*/ 1213090 h 1866233"/>
              <a:gd name="connsiteX26" fmla="*/ 316548 w 1726384"/>
              <a:gd name="connsiteY26" fmla="*/ 1198576 h 1866233"/>
              <a:gd name="connsiteX27" fmla="*/ 302033 w 1726384"/>
              <a:gd name="connsiteY27" fmla="*/ 1176804 h 1866233"/>
              <a:gd name="connsiteX28" fmla="*/ 273005 w 1726384"/>
              <a:gd name="connsiteY28" fmla="*/ 1089719 h 1866233"/>
              <a:gd name="connsiteX29" fmla="*/ 265748 w 1726384"/>
              <a:gd name="connsiteY29" fmla="*/ 1067947 h 1866233"/>
              <a:gd name="connsiteX30" fmla="*/ 243976 w 1726384"/>
              <a:gd name="connsiteY30" fmla="*/ 1060690 h 1866233"/>
              <a:gd name="connsiteX31" fmla="*/ 222205 w 1726384"/>
              <a:gd name="connsiteY31" fmla="*/ 1046176 h 1866233"/>
              <a:gd name="connsiteX32" fmla="*/ 207690 w 1726384"/>
              <a:gd name="connsiteY32" fmla="*/ 1031662 h 1866233"/>
              <a:gd name="connsiteX33" fmla="*/ 185919 w 1726384"/>
              <a:gd name="connsiteY33" fmla="*/ 1024404 h 1866233"/>
              <a:gd name="connsiteX34" fmla="*/ 149633 w 1726384"/>
              <a:gd name="connsiteY34" fmla="*/ 988119 h 1866233"/>
              <a:gd name="connsiteX35" fmla="*/ 120605 w 1726384"/>
              <a:gd name="connsiteY35" fmla="*/ 944576 h 1866233"/>
              <a:gd name="connsiteX36" fmla="*/ 91576 w 1726384"/>
              <a:gd name="connsiteY36" fmla="*/ 879262 h 1866233"/>
              <a:gd name="connsiteX37" fmla="*/ 69805 w 1726384"/>
              <a:gd name="connsiteY37" fmla="*/ 813947 h 1866233"/>
              <a:gd name="connsiteX38" fmla="*/ 62548 w 1726384"/>
              <a:gd name="connsiteY38" fmla="*/ 792176 h 1866233"/>
              <a:gd name="connsiteX39" fmla="*/ 19005 w 1726384"/>
              <a:gd name="connsiteY39" fmla="*/ 741376 h 1866233"/>
              <a:gd name="connsiteX40" fmla="*/ 19005 w 1726384"/>
              <a:gd name="connsiteY40" fmla="*/ 480119 h 1866233"/>
              <a:gd name="connsiteX41" fmla="*/ 55290 w 1726384"/>
              <a:gd name="connsiteY41" fmla="*/ 451090 h 1866233"/>
              <a:gd name="connsiteX42" fmla="*/ 77062 w 1726384"/>
              <a:gd name="connsiteY42" fmla="*/ 443833 h 1866233"/>
              <a:gd name="connsiteX43" fmla="*/ 69805 w 1726384"/>
              <a:gd name="connsiteY43" fmla="*/ 291433 h 1866233"/>
              <a:gd name="connsiteX44" fmla="*/ 62548 w 1726384"/>
              <a:gd name="connsiteY44" fmla="*/ 233376 h 1866233"/>
              <a:gd name="connsiteX45" fmla="*/ 69805 w 1726384"/>
              <a:gd name="connsiteY45" fmla="*/ 168062 h 1866233"/>
              <a:gd name="connsiteX46" fmla="*/ 113348 w 1726384"/>
              <a:gd name="connsiteY46" fmla="*/ 182576 h 1866233"/>
              <a:gd name="connsiteX47" fmla="*/ 149633 w 1726384"/>
              <a:gd name="connsiteY47" fmla="*/ 175319 h 1866233"/>
              <a:gd name="connsiteX48" fmla="*/ 142376 w 1726384"/>
              <a:gd name="connsiteY48" fmla="*/ 153547 h 1866233"/>
              <a:gd name="connsiteX49" fmla="*/ 140143 w 1726384"/>
              <a:gd name="connsiteY49" fmla="*/ 53063 h 1866233"/>
              <a:gd name="connsiteX50" fmla="*/ 664890 w 1726384"/>
              <a:gd name="connsiteY50" fmla="*/ 59204 h 1866233"/>
              <a:gd name="connsiteX51" fmla="*/ 686662 w 1726384"/>
              <a:gd name="connsiteY51" fmla="*/ 51389 h 1866233"/>
              <a:gd name="connsiteX52" fmla="*/ 701176 w 1726384"/>
              <a:gd name="connsiteY52" fmla="*/ 51947 h 1866233"/>
              <a:gd name="connsiteX53" fmla="*/ 730205 w 1726384"/>
              <a:gd name="connsiteY53" fmla="*/ 15662 h 1866233"/>
              <a:gd name="connsiteX54" fmla="*/ 773748 w 1726384"/>
              <a:gd name="connsiteY54" fmla="*/ 1147 h 1866233"/>
              <a:gd name="connsiteX55" fmla="*/ 806685 w 1726384"/>
              <a:gd name="connsiteY55" fmla="*/ 45807 h 1866233"/>
              <a:gd name="connsiteX56" fmla="*/ 843527 w 1726384"/>
              <a:gd name="connsiteY56" fmla="*/ 70369 h 1866233"/>
              <a:gd name="connsiteX57" fmla="*/ 842969 w 1726384"/>
              <a:gd name="connsiteY57" fmla="*/ 117262 h 1866233"/>
              <a:gd name="connsiteX58" fmla="*/ 868090 w 1726384"/>
              <a:gd name="connsiteY58" fmla="*/ 153547 h 1866233"/>
              <a:gd name="connsiteX59" fmla="*/ 875348 w 1726384"/>
              <a:gd name="connsiteY59" fmla="*/ 247890 h 1866233"/>
              <a:gd name="connsiteX60" fmla="*/ 918890 w 1726384"/>
              <a:gd name="connsiteY60" fmla="*/ 262404 h 1866233"/>
              <a:gd name="connsiteX61" fmla="*/ 940662 w 1726384"/>
              <a:gd name="connsiteY61" fmla="*/ 269662 h 1866233"/>
              <a:gd name="connsiteX62" fmla="*/ 955176 w 1726384"/>
              <a:gd name="connsiteY62" fmla="*/ 291433 h 1866233"/>
              <a:gd name="connsiteX63" fmla="*/ 969690 w 1726384"/>
              <a:gd name="connsiteY63" fmla="*/ 378519 h 1866233"/>
              <a:gd name="connsiteX64" fmla="*/ 984205 w 1726384"/>
              <a:gd name="connsiteY64" fmla="*/ 422062 h 1866233"/>
              <a:gd name="connsiteX65" fmla="*/ 1013233 w 1726384"/>
              <a:gd name="connsiteY65" fmla="*/ 465604 h 1866233"/>
              <a:gd name="connsiteX66" fmla="*/ 1042262 w 1726384"/>
              <a:gd name="connsiteY66" fmla="*/ 523662 h 1866233"/>
              <a:gd name="connsiteX67" fmla="*/ 1085805 w 1726384"/>
              <a:gd name="connsiteY67" fmla="*/ 538176 h 1866233"/>
              <a:gd name="connsiteX68" fmla="*/ 1107576 w 1726384"/>
              <a:gd name="connsiteY68" fmla="*/ 545433 h 1866233"/>
              <a:gd name="connsiteX69" fmla="*/ 1129348 w 1726384"/>
              <a:gd name="connsiteY69" fmla="*/ 577811 h 1866233"/>
              <a:gd name="connsiteX70" fmla="*/ 1165075 w 1726384"/>
              <a:gd name="connsiteY70" fmla="*/ 616330 h 1866233"/>
              <a:gd name="connsiteX71" fmla="*/ 1194103 w 1726384"/>
              <a:gd name="connsiteY71" fmla="*/ 667688 h 1866233"/>
              <a:gd name="connsiteX72" fmla="*/ 1238205 w 1726384"/>
              <a:gd name="connsiteY72" fmla="*/ 668804 h 1866233"/>
              <a:gd name="connsiteX73" fmla="*/ 1201919 w 1726384"/>
              <a:gd name="connsiteY73" fmla="*/ 719604 h 1866233"/>
              <a:gd name="connsiteX74" fmla="*/ 1172890 w 1726384"/>
              <a:gd name="connsiteY74" fmla="*/ 748633 h 1866233"/>
              <a:gd name="connsiteX75" fmla="*/ 1194662 w 1726384"/>
              <a:gd name="connsiteY75" fmla="*/ 755890 h 1866233"/>
              <a:gd name="connsiteX76" fmla="*/ 1259976 w 1726384"/>
              <a:gd name="connsiteY76" fmla="*/ 770404 h 1866233"/>
              <a:gd name="connsiteX77" fmla="*/ 1267233 w 1726384"/>
              <a:gd name="connsiteY77" fmla="*/ 792176 h 1866233"/>
              <a:gd name="connsiteX78" fmla="*/ 1303519 w 1726384"/>
              <a:gd name="connsiteY78" fmla="*/ 821204 h 1866233"/>
              <a:gd name="connsiteX79" fmla="*/ 1339805 w 1726384"/>
              <a:gd name="connsiteY79" fmla="*/ 842976 h 1866233"/>
              <a:gd name="connsiteX80" fmla="*/ 1368833 w 1726384"/>
              <a:gd name="connsiteY80" fmla="*/ 835719 h 1866233"/>
              <a:gd name="connsiteX81" fmla="*/ 1383348 w 1726384"/>
              <a:gd name="connsiteY81" fmla="*/ 821204 h 1866233"/>
              <a:gd name="connsiteX82" fmla="*/ 1405119 w 1726384"/>
              <a:gd name="connsiteY82" fmla="*/ 813947 h 1866233"/>
              <a:gd name="connsiteX83" fmla="*/ 1470433 w 1726384"/>
              <a:gd name="connsiteY83" fmla="*/ 799433 h 1866233"/>
              <a:gd name="connsiteX84" fmla="*/ 1521233 w 1726384"/>
              <a:gd name="connsiteY84" fmla="*/ 792176 h 1866233"/>
              <a:gd name="connsiteX85" fmla="*/ 1543005 w 1726384"/>
              <a:gd name="connsiteY85" fmla="*/ 784919 h 1866233"/>
              <a:gd name="connsiteX86" fmla="*/ 1586548 w 1726384"/>
              <a:gd name="connsiteY86" fmla="*/ 763147 h 1866233"/>
              <a:gd name="connsiteX87" fmla="*/ 1651862 w 1726384"/>
              <a:gd name="connsiteY87" fmla="*/ 755890 h 1866233"/>
              <a:gd name="connsiteX88" fmla="*/ 1666376 w 1726384"/>
              <a:gd name="connsiteY88" fmla="*/ 734119 h 1866233"/>
              <a:gd name="connsiteX89" fmla="*/ 1695405 w 1726384"/>
              <a:gd name="connsiteY89" fmla="*/ 705090 h 1866233"/>
              <a:gd name="connsiteX90" fmla="*/ 1724433 w 1726384"/>
              <a:gd name="connsiteY90" fmla="*/ 712347 h 1866233"/>
              <a:gd name="connsiteX91" fmla="*/ 1717176 w 1726384"/>
              <a:gd name="connsiteY91" fmla="*/ 763147 h 1866233"/>
              <a:gd name="connsiteX92" fmla="*/ 1688148 w 1726384"/>
              <a:gd name="connsiteY92" fmla="*/ 828462 h 1866233"/>
              <a:gd name="connsiteX93" fmla="*/ 1673633 w 1726384"/>
              <a:gd name="connsiteY93" fmla="*/ 879262 h 1866233"/>
              <a:gd name="connsiteX94" fmla="*/ 1646280 w 1726384"/>
              <a:gd name="connsiteY94" fmla="*/ 956857 h 1866233"/>
              <a:gd name="connsiteX95" fmla="*/ 1639022 w 1726384"/>
              <a:gd name="connsiteY95" fmla="*/ 985887 h 1866233"/>
              <a:gd name="connsiteX96" fmla="*/ 1584872 w 1726384"/>
              <a:gd name="connsiteY96" fmla="*/ 1083020 h 1866233"/>
              <a:gd name="connsiteX97" fmla="*/ 1563102 w 1726384"/>
              <a:gd name="connsiteY97" fmla="*/ 1140519 h 1866233"/>
              <a:gd name="connsiteX98" fmla="*/ 1545796 w 1726384"/>
              <a:gd name="connsiteY98" fmla="*/ 1167314 h 1866233"/>
              <a:gd name="connsiteX99" fmla="*/ 1526815 w 1726384"/>
              <a:gd name="connsiteY99" fmla="*/ 1205833 h 1866233"/>
              <a:gd name="connsiteX100" fmla="*/ 1512301 w 1726384"/>
              <a:gd name="connsiteY100" fmla="*/ 1232629 h 1866233"/>
              <a:gd name="connsiteX101" fmla="*/ 1268350 w 1726384"/>
              <a:gd name="connsiteY101" fmla="*/ 1464857 h 1866233"/>
              <a:gd name="connsiteX102" fmla="*/ 1113717 w 1726384"/>
              <a:gd name="connsiteY102" fmla="*/ 1663033 h 1866233"/>
              <a:gd name="connsiteX103" fmla="*/ 1065150 w 1726384"/>
              <a:gd name="connsiteY103" fmla="*/ 1711042 h 1866233"/>
              <a:gd name="connsiteX104" fmla="*/ 1064033 w 1726384"/>
              <a:gd name="connsiteY104" fmla="*/ 1750119 h 1866233"/>
              <a:gd name="connsiteX105" fmla="*/ 1027748 w 1726384"/>
              <a:gd name="connsiteY105" fmla="*/ 1815433 h 1866233"/>
              <a:gd name="connsiteX106" fmla="*/ 1013233 w 1726384"/>
              <a:gd name="connsiteY106" fmla="*/ 1837204 h 1866233"/>
              <a:gd name="connsiteX107" fmla="*/ 1005976 w 1726384"/>
              <a:gd name="connsiteY107" fmla="*/ 1866233 h 1866233"/>
              <a:gd name="connsiteX0" fmla="*/ 1013233 w 1726384"/>
              <a:gd name="connsiteY0" fmla="*/ 1837204 h 1837204"/>
              <a:gd name="connsiteX1" fmla="*/ 904376 w 1726384"/>
              <a:gd name="connsiteY1" fmla="*/ 1699319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30205 w 1726384"/>
              <a:gd name="connsiteY13" fmla="*/ 1278404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05833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65748 w 1726384"/>
              <a:gd name="connsiteY29" fmla="*/ 1067947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91576 w 1726384"/>
              <a:gd name="connsiteY36" fmla="*/ 879262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13233 w 1726384"/>
              <a:gd name="connsiteY0" fmla="*/ 1837204 h 1837204"/>
              <a:gd name="connsiteX1" fmla="*/ 904376 w 1726384"/>
              <a:gd name="connsiteY1" fmla="*/ 1749561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30205 w 1726384"/>
              <a:gd name="connsiteY13" fmla="*/ 1278404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05833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65748 w 1726384"/>
              <a:gd name="connsiteY29" fmla="*/ 1067947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91576 w 1726384"/>
              <a:gd name="connsiteY36" fmla="*/ 879262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13233 w 1726384"/>
              <a:gd name="connsiteY0" fmla="*/ 1837204 h 1837204"/>
              <a:gd name="connsiteX1" fmla="*/ 904376 w 1726384"/>
              <a:gd name="connsiteY1" fmla="*/ 1749561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25181 w 1726384"/>
              <a:gd name="connsiteY13" fmla="*/ 1293477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05833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65748 w 1726384"/>
              <a:gd name="connsiteY29" fmla="*/ 1067947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91576 w 1726384"/>
              <a:gd name="connsiteY36" fmla="*/ 879262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13233 w 1726384"/>
              <a:gd name="connsiteY0" fmla="*/ 1837204 h 1837204"/>
              <a:gd name="connsiteX1" fmla="*/ 904376 w 1726384"/>
              <a:gd name="connsiteY1" fmla="*/ 1749561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25181 w 1726384"/>
              <a:gd name="connsiteY13" fmla="*/ 1293477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30954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65748 w 1726384"/>
              <a:gd name="connsiteY29" fmla="*/ 1067947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91576 w 1726384"/>
              <a:gd name="connsiteY36" fmla="*/ 879262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13233 w 1726384"/>
              <a:gd name="connsiteY0" fmla="*/ 1837204 h 1837204"/>
              <a:gd name="connsiteX1" fmla="*/ 904376 w 1726384"/>
              <a:gd name="connsiteY1" fmla="*/ 1749561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25181 w 1726384"/>
              <a:gd name="connsiteY13" fmla="*/ 1293477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30954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45651 w 1726384"/>
              <a:gd name="connsiteY29" fmla="*/ 1077995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91576 w 1726384"/>
              <a:gd name="connsiteY36" fmla="*/ 879262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13233 w 1726384"/>
              <a:gd name="connsiteY0" fmla="*/ 1837204 h 1837204"/>
              <a:gd name="connsiteX1" fmla="*/ 904376 w 1726384"/>
              <a:gd name="connsiteY1" fmla="*/ 1749561 h 1837204"/>
              <a:gd name="connsiteX2" fmla="*/ 860833 w 1726384"/>
              <a:gd name="connsiteY2" fmla="*/ 1684804 h 1837204"/>
              <a:gd name="connsiteX3" fmla="*/ 839062 w 1726384"/>
              <a:gd name="connsiteY3" fmla="*/ 1677547 h 1837204"/>
              <a:gd name="connsiteX4" fmla="*/ 795519 w 1726384"/>
              <a:gd name="connsiteY4" fmla="*/ 1648519 h 1837204"/>
              <a:gd name="connsiteX5" fmla="*/ 759233 w 1726384"/>
              <a:gd name="connsiteY5" fmla="*/ 1619490 h 1837204"/>
              <a:gd name="connsiteX6" fmla="*/ 737462 w 1726384"/>
              <a:gd name="connsiteY6" fmla="*/ 1604976 h 1837204"/>
              <a:gd name="connsiteX7" fmla="*/ 722948 w 1726384"/>
              <a:gd name="connsiteY7" fmla="*/ 1583204 h 1837204"/>
              <a:gd name="connsiteX8" fmla="*/ 715690 w 1726384"/>
              <a:gd name="connsiteY8" fmla="*/ 1546919 h 1837204"/>
              <a:gd name="connsiteX9" fmla="*/ 708433 w 1726384"/>
              <a:gd name="connsiteY9" fmla="*/ 1525147 h 1837204"/>
              <a:gd name="connsiteX10" fmla="*/ 722948 w 1726384"/>
              <a:gd name="connsiteY10" fmla="*/ 1452576 h 1837204"/>
              <a:gd name="connsiteX11" fmla="*/ 737462 w 1726384"/>
              <a:gd name="connsiteY11" fmla="*/ 1430804 h 1837204"/>
              <a:gd name="connsiteX12" fmla="*/ 751976 w 1726384"/>
              <a:gd name="connsiteY12" fmla="*/ 1387262 h 1837204"/>
              <a:gd name="connsiteX13" fmla="*/ 725181 w 1726384"/>
              <a:gd name="connsiteY13" fmla="*/ 1293477 h 1837204"/>
              <a:gd name="connsiteX14" fmla="*/ 715690 w 1726384"/>
              <a:gd name="connsiteY14" fmla="*/ 1234862 h 1837204"/>
              <a:gd name="connsiteX15" fmla="*/ 708433 w 1726384"/>
              <a:gd name="connsiteY15" fmla="*/ 1213090 h 1837204"/>
              <a:gd name="connsiteX16" fmla="*/ 686662 w 1726384"/>
              <a:gd name="connsiteY16" fmla="*/ 1220347 h 1837204"/>
              <a:gd name="connsiteX17" fmla="*/ 672148 w 1726384"/>
              <a:gd name="connsiteY17" fmla="*/ 1242119 h 1837204"/>
              <a:gd name="connsiteX18" fmla="*/ 643119 w 1726384"/>
              <a:gd name="connsiteY18" fmla="*/ 1278404 h 1837204"/>
              <a:gd name="connsiteX19" fmla="*/ 577805 w 1726384"/>
              <a:gd name="connsiteY19" fmla="*/ 1271147 h 1837204"/>
              <a:gd name="connsiteX20" fmla="*/ 490719 w 1726384"/>
              <a:gd name="connsiteY20" fmla="*/ 1263890 h 1837204"/>
              <a:gd name="connsiteX21" fmla="*/ 483462 w 1726384"/>
              <a:gd name="connsiteY21" fmla="*/ 1242119 h 1837204"/>
              <a:gd name="connsiteX22" fmla="*/ 432662 w 1726384"/>
              <a:gd name="connsiteY22" fmla="*/ 1230954 h 1837204"/>
              <a:gd name="connsiteX23" fmla="*/ 360090 w 1726384"/>
              <a:gd name="connsiteY23" fmla="*/ 1220347 h 1837204"/>
              <a:gd name="connsiteX24" fmla="*/ 345576 w 1726384"/>
              <a:gd name="connsiteY24" fmla="*/ 1234862 h 1837204"/>
              <a:gd name="connsiteX25" fmla="*/ 338319 w 1726384"/>
              <a:gd name="connsiteY25" fmla="*/ 1213090 h 1837204"/>
              <a:gd name="connsiteX26" fmla="*/ 316548 w 1726384"/>
              <a:gd name="connsiteY26" fmla="*/ 1198576 h 1837204"/>
              <a:gd name="connsiteX27" fmla="*/ 302033 w 1726384"/>
              <a:gd name="connsiteY27" fmla="*/ 1176804 h 1837204"/>
              <a:gd name="connsiteX28" fmla="*/ 273005 w 1726384"/>
              <a:gd name="connsiteY28" fmla="*/ 1089719 h 1837204"/>
              <a:gd name="connsiteX29" fmla="*/ 245651 w 1726384"/>
              <a:gd name="connsiteY29" fmla="*/ 1077995 h 1837204"/>
              <a:gd name="connsiteX30" fmla="*/ 243976 w 1726384"/>
              <a:gd name="connsiteY30" fmla="*/ 1060690 h 1837204"/>
              <a:gd name="connsiteX31" fmla="*/ 222205 w 1726384"/>
              <a:gd name="connsiteY31" fmla="*/ 1046176 h 1837204"/>
              <a:gd name="connsiteX32" fmla="*/ 207690 w 1726384"/>
              <a:gd name="connsiteY32" fmla="*/ 1031662 h 1837204"/>
              <a:gd name="connsiteX33" fmla="*/ 185919 w 1726384"/>
              <a:gd name="connsiteY33" fmla="*/ 1024404 h 1837204"/>
              <a:gd name="connsiteX34" fmla="*/ 149633 w 1726384"/>
              <a:gd name="connsiteY34" fmla="*/ 988119 h 1837204"/>
              <a:gd name="connsiteX35" fmla="*/ 120605 w 1726384"/>
              <a:gd name="connsiteY35" fmla="*/ 944576 h 1837204"/>
              <a:gd name="connsiteX36" fmla="*/ 61431 w 1726384"/>
              <a:gd name="connsiteY36" fmla="*/ 929504 h 1837204"/>
              <a:gd name="connsiteX37" fmla="*/ 69805 w 1726384"/>
              <a:gd name="connsiteY37" fmla="*/ 813947 h 1837204"/>
              <a:gd name="connsiteX38" fmla="*/ 62548 w 1726384"/>
              <a:gd name="connsiteY38" fmla="*/ 792176 h 1837204"/>
              <a:gd name="connsiteX39" fmla="*/ 19005 w 1726384"/>
              <a:gd name="connsiteY39" fmla="*/ 741376 h 1837204"/>
              <a:gd name="connsiteX40" fmla="*/ 19005 w 1726384"/>
              <a:gd name="connsiteY40" fmla="*/ 480119 h 1837204"/>
              <a:gd name="connsiteX41" fmla="*/ 55290 w 1726384"/>
              <a:gd name="connsiteY41" fmla="*/ 451090 h 1837204"/>
              <a:gd name="connsiteX42" fmla="*/ 77062 w 1726384"/>
              <a:gd name="connsiteY42" fmla="*/ 443833 h 1837204"/>
              <a:gd name="connsiteX43" fmla="*/ 69805 w 1726384"/>
              <a:gd name="connsiteY43" fmla="*/ 291433 h 1837204"/>
              <a:gd name="connsiteX44" fmla="*/ 62548 w 1726384"/>
              <a:gd name="connsiteY44" fmla="*/ 233376 h 1837204"/>
              <a:gd name="connsiteX45" fmla="*/ 69805 w 1726384"/>
              <a:gd name="connsiteY45" fmla="*/ 168062 h 1837204"/>
              <a:gd name="connsiteX46" fmla="*/ 113348 w 1726384"/>
              <a:gd name="connsiteY46" fmla="*/ 182576 h 1837204"/>
              <a:gd name="connsiteX47" fmla="*/ 149633 w 1726384"/>
              <a:gd name="connsiteY47" fmla="*/ 175319 h 1837204"/>
              <a:gd name="connsiteX48" fmla="*/ 142376 w 1726384"/>
              <a:gd name="connsiteY48" fmla="*/ 153547 h 1837204"/>
              <a:gd name="connsiteX49" fmla="*/ 140143 w 1726384"/>
              <a:gd name="connsiteY49" fmla="*/ 53063 h 1837204"/>
              <a:gd name="connsiteX50" fmla="*/ 664890 w 1726384"/>
              <a:gd name="connsiteY50" fmla="*/ 59204 h 1837204"/>
              <a:gd name="connsiteX51" fmla="*/ 686662 w 1726384"/>
              <a:gd name="connsiteY51" fmla="*/ 51389 h 1837204"/>
              <a:gd name="connsiteX52" fmla="*/ 701176 w 1726384"/>
              <a:gd name="connsiteY52" fmla="*/ 51947 h 1837204"/>
              <a:gd name="connsiteX53" fmla="*/ 730205 w 1726384"/>
              <a:gd name="connsiteY53" fmla="*/ 15662 h 1837204"/>
              <a:gd name="connsiteX54" fmla="*/ 773748 w 1726384"/>
              <a:gd name="connsiteY54" fmla="*/ 1147 h 1837204"/>
              <a:gd name="connsiteX55" fmla="*/ 806685 w 1726384"/>
              <a:gd name="connsiteY55" fmla="*/ 45807 h 1837204"/>
              <a:gd name="connsiteX56" fmla="*/ 843527 w 1726384"/>
              <a:gd name="connsiteY56" fmla="*/ 70369 h 1837204"/>
              <a:gd name="connsiteX57" fmla="*/ 842969 w 1726384"/>
              <a:gd name="connsiteY57" fmla="*/ 117262 h 1837204"/>
              <a:gd name="connsiteX58" fmla="*/ 868090 w 1726384"/>
              <a:gd name="connsiteY58" fmla="*/ 153547 h 1837204"/>
              <a:gd name="connsiteX59" fmla="*/ 875348 w 1726384"/>
              <a:gd name="connsiteY59" fmla="*/ 247890 h 1837204"/>
              <a:gd name="connsiteX60" fmla="*/ 918890 w 1726384"/>
              <a:gd name="connsiteY60" fmla="*/ 262404 h 1837204"/>
              <a:gd name="connsiteX61" fmla="*/ 940662 w 1726384"/>
              <a:gd name="connsiteY61" fmla="*/ 269662 h 1837204"/>
              <a:gd name="connsiteX62" fmla="*/ 955176 w 1726384"/>
              <a:gd name="connsiteY62" fmla="*/ 291433 h 1837204"/>
              <a:gd name="connsiteX63" fmla="*/ 969690 w 1726384"/>
              <a:gd name="connsiteY63" fmla="*/ 378519 h 1837204"/>
              <a:gd name="connsiteX64" fmla="*/ 984205 w 1726384"/>
              <a:gd name="connsiteY64" fmla="*/ 422062 h 1837204"/>
              <a:gd name="connsiteX65" fmla="*/ 1013233 w 1726384"/>
              <a:gd name="connsiteY65" fmla="*/ 465604 h 1837204"/>
              <a:gd name="connsiteX66" fmla="*/ 1042262 w 1726384"/>
              <a:gd name="connsiteY66" fmla="*/ 523662 h 1837204"/>
              <a:gd name="connsiteX67" fmla="*/ 1085805 w 1726384"/>
              <a:gd name="connsiteY67" fmla="*/ 538176 h 1837204"/>
              <a:gd name="connsiteX68" fmla="*/ 1107576 w 1726384"/>
              <a:gd name="connsiteY68" fmla="*/ 545433 h 1837204"/>
              <a:gd name="connsiteX69" fmla="*/ 1129348 w 1726384"/>
              <a:gd name="connsiteY69" fmla="*/ 577811 h 1837204"/>
              <a:gd name="connsiteX70" fmla="*/ 1165075 w 1726384"/>
              <a:gd name="connsiteY70" fmla="*/ 616330 h 1837204"/>
              <a:gd name="connsiteX71" fmla="*/ 1194103 w 1726384"/>
              <a:gd name="connsiteY71" fmla="*/ 667688 h 1837204"/>
              <a:gd name="connsiteX72" fmla="*/ 1238205 w 1726384"/>
              <a:gd name="connsiteY72" fmla="*/ 668804 h 1837204"/>
              <a:gd name="connsiteX73" fmla="*/ 1201919 w 1726384"/>
              <a:gd name="connsiteY73" fmla="*/ 719604 h 1837204"/>
              <a:gd name="connsiteX74" fmla="*/ 1172890 w 1726384"/>
              <a:gd name="connsiteY74" fmla="*/ 748633 h 1837204"/>
              <a:gd name="connsiteX75" fmla="*/ 1194662 w 1726384"/>
              <a:gd name="connsiteY75" fmla="*/ 755890 h 1837204"/>
              <a:gd name="connsiteX76" fmla="*/ 1259976 w 1726384"/>
              <a:gd name="connsiteY76" fmla="*/ 770404 h 1837204"/>
              <a:gd name="connsiteX77" fmla="*/ 1267233 w 1726384"/>
              <a:gd name="connsiteY77" fmla="*/ 792176 h 1837204"/>
              <a:gd name="connsiteX78" fmla="*/ 1303519 w 1726384"/>
              <a:gd name="connsiteY78" fmla="*/ 821204 h 1837204"/>
              <a:gd name="connsiteX79" fmla="*/ 1339805 w 1726384"/>
              <a:gd name="connsiteY79" fmla="*/ 842976 h 1837204"/>
              <a:gd name="connsiteX80" fmla="*/ 1368833 w 1726384"/>
              <a:gd name="connsiteY80" fmla="*/ 835719 h 1837204"/>
              <a:gd name="connsiteX81" fmla="*/ 1383348 w 1726384"/>
              <a:gd name="connsiteY81" fmla="*/ 821204 h 1837204"/>
              <a:gd name="connsiteX82" fmla="*/ 1405119 w 1726384"/>
              <a:gd name="connsiteY82" fmla="*/ 813947 h 1837204"/>
              <a:gd name="connsiteX83" fmla="*/ 1470433 w 1726384"/>
              <a:gd name="connsiteY83" fmla="*/ 799433 h 1837204"/>
              <a:gd name="connsiteX84" fmla="*/ 1521233 w 1726384"/>
              <a:gd name="connsiteY84" fmla="*/ 792176 h 1837204"/>
              <a:gd name="connsiteX85" fmla="*/ 1543005 w 1726384"/>
              <a:gd name="connsiteY85" fmla="*/ 784919 h 1837204"/>
              <a:gd name="connsiteX86" fmla="*/ 1586548 w 1726384"/>
              <a:gd name="connsiteY86" fmla="*/ 763147 h 1837204"/>
              <a:gd name="connsiteX87" fmla="*/ 1651862 w 1726384"/>
              <a:gd name="connsiteY87" fmla="*/ 755890 h 1837204"/>
              <a:gd name="connsiteX88" fmla="*/ 1666376 w 1726384"/>
              <a:gd name="connsiteY88" fmla="*/ 734119 h 1837204"/>
              <a:gd name="connsiteX89" fmla="*/ 1695405 w 1726384"/>
              <a:gd name="connsiteY89" fmla="*/ 705090 h 1837204"/>
              <a:gd name="connsiteX90" fmla="*/ 1724433 w 1726384"/>
              <a:gd name="connsiteY90" fmla="*/ 712347 h 1837204"/>
              <a:gd name="connsiteX91" fmla="*/ 1717176 w 1726384"/>
              <a:gd name="connsiteY91" fmla="*/ 763147 h 1837204"/>
              <a:gd name="connsiteX92" fmla="*/ 1688148 w 1726384"/>
              <a:gd name="connsiteY92" fmla="*/ 828462 h 1837204"/>
              <a:gd name="connsiteX93" fmla="*/ 1673633 w 1726384"/>
              <a:gd name="connsiteY93" fmla="*/ 879262 h 1837204"/>
              <a:gd name="connsiteX94" fmla="*/ 1646280 w 1726384"/>
              <a:gd name="connsiteY94" fmla="*/ 956857 h 1837204"/>
              <a:gd name="connsiteX95" fmla="*/ 1639022 w 1726384"/>
              <a:gd name="connsiteY95" fmla="*/ 985887 h 1837204"/>
              <a:gd name="connsiteX96" fmla="*/ 1584872 w 1726384"/>
              <a:gd name="connsiteY96" fmla="*/ 1083020 h 1837204"/>
              <a:gd name="connsiteX97" fmla="*/ 1563102 w 1726384"/>
              <a:gd name="connsiteY97" fmla="*/ 1140519 h 1837204"/>
              <a:gd name="connsiteX98" fmla="*/ 1545796 w 1726384"/>
              <a:gd name="connsiteY98" fmla="*/ 1167314 h 1837204"/>
              <a:gd name="connsiteX99" fmla="*/ 1526815 w 1726384"/>
              <a:gd name="connsiteY99" fmla="*/ 1205833 h 1837204"/>
              <a:gd name="connsiteX100" fmla="*/ 1512301 w 1726384"/>
              <a:gd name="connsiteY100" fmla="*/ 1232629 h 1837204"/>
              <a:gd name="connsiteX101" fmla="*/ 1268350 w 1726384"/>
              <a:gd name="connsiteY101" fmla="*/ 1464857 h 1837204"/>
              <a:gd name="connsiteX102" fmla="*/ 1113717 w 1726384"/>
              <a:gd name="connsiteY102" fmla="*/ 1663033 h 1837204"/>
              <a:gd name="connsiteX103" fmla="*/ 1065150 w 1726384"/>
              <a:gd name="connsiteY103" fmla="*/ 1711042 h 1837204"/>
              <a:gd name="connsiteX104" fmla="*/ 1064033 w 1726384"/>
              <a:gd name="connsiteY104" fmla="*/ 1750119 h 1837204"/>
              <a:gd name="connsiteX105" fmla="*/ 1027748 w 1726384"/>
              <a:gd name="connsiteY105" fmla="*/ 1815433 h 1837204"/>
              <a:gd name="connsiteX106" fmla="*/ 1013233 w 1726384"/>
              <a:gd name="connsiteY106" fmla="*/ 1837204 h 1837204"/>
              <a:gd name="connsiteX0" fmla="*/ 1044822 w 1757973"/>
              <a:gd name="connsiteY0" fmla="*/ 1837204 h 1837204"/>
              <a:gd name="connsiteX1" fmla="*/ 935965 w 1757973"/>
              <a:gd name="connsiteY1" fmla="*/ 1749561 h 1837204"/>
              <a:gd name="connsiteX2" fmla="*/ 892422 w 1757973"/>
              <a:gd name="connsiteY2" fmla="*/ 1684804 h 1837204"/>
              <a:gd name="connsiteX3" fmla="*/ 870651 w 1757973"/>
              <a:gd name="connsiteY3" fmla="*/ 1677547 h 1837204"/>
              <a:gd name="connsiteX4" fmla="*/ 827108 w 1757973"/>
              <a:gd name="connsiteY4" fmla="*/ 1648519 h 1837204"/>
              <a:gd name="connsiteX5" fmla="*/ 790822 w 1757973"/>
              <a:gd name="connsiteY5" fmla="*/ 1619490 h 1837204"/>
              <a:gd name="connsiteX6" fmla="*/ 769051 w 1757973"/>
              <a:gd name="connsiteY6" fmla="*/ 1604976 h 1837204"/>
              <a:gd name="connsiteX7" fmla="*/ 754537 w 1757973"/>
              <a:gd name="connsiteY7" fmla="*/ 1583204 h 1837204"/>
              <a:gd name="connsiteX8" fmla="*/ 747279 w 1757973"/>
              <a:gd name="connsiteY8" fmla="*/ 1546919 h 1837204"/>
              <a:gd name="connsiteX9" fmla="*/ 740022 w 1757973"/>
              <a:gd name="connsiteY9" fmla="*/ 1525147 h 1837204"/>
              <a:gd name="connsiteX10" fmla="*/ 754537 w 1757973"/>
              <a:gd name="connsiteY10" fmla="*/ 1452576 h 1837204"/>
              <a:gd name="connsiteX11" fmla="*/ 769051 w 1757973"/>
              <a:gd name="connsiteY11" fmla="*/ 1430804 h 1837204"/>
              <a:gd name="connsiteX12" fmla="*/ 783565 w 1757973"/>
              <a:gd name="connsiteY12" fmla="*/ 1387262 h 1837204"/>
              <a:gd name="connsiteX13" fmla="*/ 756770 w 1757973"/>
              <a:gd name="connsiteY13" fmla="*/ 1293477 h 1837204"/>
              <a:gd name="connsiteX14" fmla="*/ 747279 w 1757973"/>
              <a:gd name="connsiteY14" fmla="*/ 1234862 h 1837204"/>
              <a:gd name="connsiteX15" fmla="*/ 740022 w 1757973"/>
              <a:gd name="connsiteY15" fmla="*/ 1213090 h 1837204"/>
              <a:gd name="connsiteX16" fmla="*/ 718251 w 1757973"/>
              <a:gd name="connsiteY16" fmla="*/ 1220347 h 1837204"/>
              <a:gd name="connsiteX17" fmla="*/ 703737 w 1757973"/>
              <a:gd name="connsiteY17" fmla="*/ 1242119 h 1837204"/>
              <a:gd name="connsiteX18" fmla="*/ 674708 w 1757973"/>
              <a:gd name="connsiteY18" fmla="*/ 1278404 h 1837204"/>
              <a:gd name="connsiteX19" fmla="*/ 609394 w 1757973"/>
              <a:gd name="connsiteY19" fmla="*/ 1271147 h 1837204"/>
              <a:gd name="connsiteX20" fmla="*/ 522308 w 1757973"/>
              <a:gd name="connsiteY20" fmla="*/ 1263890 h 1837204"/>
              <a:gd name="connsiteX21" fmla="*/ 515051 w 1757973"/>
              <a:gd name="connsiteY21" fmla="*/ 1242119 h 1837204"/>
              <a:gd name="connsiteX22" fmla="*/ 464251 w 1757973"/>
              <a:gd name="connsiteY22" fmla="*/ 1230954 h 1837204"/>
              <a:gd name="connsiteX23" fmla="*/ 391679 w 1757973"/>
              <a:gd name="connsiteY23" fmla="*/ 1220347 h 1837204"/>
              <a:gd name="connsiteX24" fmla="*/ 377165 w 1757973"/>
              <a:gd name="connsiteY24" fmla="*/ 1234862 h 1837204"/>
              <a:gd name="connsiteX25" fmla="*/ 369908 w 1757973"/>
              <a:gd name="connsiteY25" fmla="*/ 1213090 h 1837204"/>
              <a:gd name="connsiteX26" fmla="*/ 348137 w 1757973"/>
              <a:gd name="connsiteY26" fmla="*/ 1198576 h 1837204"/>
              <a:gd name="connsiteX27" fmla="*/ 333622 w 1757973"/>
              <a:gd name="connsiteY27" fmla="*/ 1176804 h 1837204"/>
              <a:gd name="connsiteX28" fmla="*/ 304594 w 1757973"/>
              <a:gd name="connsiteY28" fmla="*/ 1089719 h 1837204"/>
              <a:gd name="connsiteX29" fmla="*/ 277240 w 1757973"/>
              <a:gd name="connsiteY29" fmla="*/ 1077995 h 1837204"/>
              <a:gd name="connsiteX30" fmla="*/ 275565 w 1757973"/>
              <a:gd name="connsiteY30" fmla="*/ 1060690 h 1837204"/>
              <a:gd name="connsiteX31" fmla="*/ 253794 w 1757973"/>
              <a:gd name="connsiteY31" fmla="*/ 1046176 h 1837204"/>
              <a:gd name="connsiteX32" fmla="*/ 239279 w 1757973"/>
              <a:gd name="connsiteY32" fmla="*/ 1031662 h 1837204"/>
              <a:gd name="connsiteX33" fmla="*/ 217508 w 1757973"/>
              <a:gd name="connsiteY33" fmla="*/ 1024404 h 1837204"/>
              <a:gd name="connsiteX34" fmla="*/ 181222 w 1757973"/>
              <a:gd name="connsiteY34" fmla="*/ 988119 h 1837204"/>
              <a:gd name="connsiteX35" fmla="*/ 152194 w 1757973"/>
              <a:gd name="connsiteY35" fmla="*/ 944576 h 1837204"/>
              <a:gd name="connsiteX36" fmla="*/ 93020 w 1757973"/>
              <a:gd name="connsiteY36" fmla="*/ 929504 h 1837204"/>
              <a:gd name="connsiteX37" fmla="*/ 101394 w 1757973"/>
              <a:gd name="connsiteY37" fmla="*/ 813947 h 1837204"/>
              <a:gd name="connsiteX38" fmla="*/ 94137 w 1757973"/>
              <a:gd name="connsiteY38" fmla="*/ 792176 h 1837204"/>
              <a:gd name="connsiteX39" fmla="*/ 50594 w 1757973"/>
              <a:gd name="connsiteY39" fmla="*/ 741376 h 1837204"/>
              <a:gd name="connsiteX40" fmla="*/ 5377 w 1757973"/>
              <a:gd name="connsiteY40" fmla="*/ 640892 h 1837204"/>
              <a:gd name="connsiteX41" fmla="*/ 86879 w 1757973"/>
              <a:gd name="connsiteY41" fmla="*/ 451090 h 1837204"/>
              <a:gd name="connsiteX42" fmla="*/ 108651 w 1757973"/>
              <a:gd name="connsiteY42" fmla="*/ 443833 h 1837204"/>
              <a:gd name="connsiteX43" fmla="*/ 101394 w 1757973"/>
              <a:gd name="connsiteY43" fmla="*/ 291433 h 1837204"/>
              <a:gd name="connsiteX44" fmla="*/ 94137 w 1757973"/>
              <a:gd name="connsiteY44" fmla="*/ 233376 h 1837204"/>
              <a:gd name="connsiteX45" fmla="*/ 101394 w 1757973"/>
              <a:gd name="connsiteY45" fmla="*/ 168062 h 1837204"/>
              <a:gd name="connsiteX46" fmla="*/ 144937 w 1757973"/>
              <a:gd name="connsiteY46" fmla="*/ 182576 h 1837204"/>
              <a:gd name="connsiteX47" fmla="*/ 181222 w 1757973"/>
              <a:gd name="connsiteY47" fmla="*/ 175319 h 1837204"/>
              <a:gd name="connsiteX48" fmla="*/ 173965 w 1757973"/>
              <a:gd name="connsiteY48" fmla="*/ 153547 h 1837204"/>
              <a:gd name="connsiteX49" fmla="*/ 171732 w 1757973"/>
              <a:gd name="connsiteY49" fmla="*/ 53063 h 1837204"/>
              <a:gd name="connsiteX50" fmla="*/ 696479 w 1757973"/>
              <a:gd name="connsiteY50" fmla="*/ 59204 h 1837204"/>
              <a:gd name="connsiteX51" fmla="*/ 718251 w 1757973"/>
              <a:gd name="connsiteY51" fmla="*/ 51389 h 1837204"/>
              <a:gd name="connsiteX52" fmla="*/ 732765 w 1757973"/>
              <a:gd name="connsiteY52" fmla="*/ 51947 h 1837204"/>
              <a:gd name="connsiteX53" fmla="*/ 761794 w 1757973"/>
              <a:gd name="connsiteY53" fmla="*/ 15662 h 1837204"/>
              <a:gd name="connsiteX54" fmla="*/ 805337 w 1757973"/>
              <a:gd name="connsiteY54" fmla="*/ 1147 h 1837204"/>
              <a:gd name="connsiteX55" fmla="*/ 838274 w 1757973"/>
              <a:gd name="connsiteY55" fmla="*/ 45807 h 1837204"/>
              <a:gd name="connsiteX56" fmla="*/ 875116 w 1757973"/>
              <a:gd name="connsiteY56" fmla="*/ 70369 h 1837204"/>
              <a:gd name="connsiteX57" fmla="*/ 874558 w 1757973"/>
              <a:gd name="connsiteY57" fmla="*/ 117262 h 1837204"/>
              <a:gd name="connsiteX58" fmla="*/ 899679 w 1757973"/>
              <a:gd name="connsiteY58" fmla="*/ 153547 h 1837204"/>
              <a:gd name="connsiteX59" fmla="*/ 906937 w 1757973"/>
              <a:gd name="connsiteY59" fmla="*/ 247890 h 1837204"/>
              <a:gd name="connsiteX60" fmla="*/ 950479 w 1757973"/>
              <a:gd name="connsiteY60" fmla="*/ 262404 h 1837204"/>
              <a:gd name="connsiteX61" fmla="*/ 972251 w 1757973"/>
              <a:gd name="connsiteY61" fmla="*/ 269662 h 1837204"/>
              <a:gd name="connsiteX62" fmla="*/ 986765 w 1757973"/>
              <a:gd name="connsiteY62" fmla="*/ 291433 h 1837204"/>
              <a:gd name="connsiteX63" fmla="*/ 1001279 w 1757973"/>
              <a:gd name="connsiteY63" fmla="*/ 378519 h 1837204"/>
              <a:gd name="connsiteX64" fmla="*/ 1015794 w 1757973"/>
              <a:gd name="connsiteY64" fmla="*/ 422062 h 1837204"/>
              <a:gd name="connsiteX65" fmla="*/ 1044822 w 1757973"/>
              <a:gd name="connsiteY65" fmla="*/ 465604 h 1837204"/>
              <a:gd name="connsiteX66" fmla="*/ 1073851 w 1757973"/>
              <a:gd name="connsiteY66" fmla="*/ 523662 h 1837204"/>
              <a:gd name="connsiteX67" fmla="*/ 1117394 w 1757973"/>
              <a:gd name="connsiteY67" fmla="*/ 538176 h 1837204"/>
              <a:gd name="connsiteX68" fmla="*/ 1139165 w 1757973"/>
              <a:gd name="connsiteY68" fmla="*/ 545433 h 1837204"/>
              <a:gd name="connsiteX69" fmla="*/ 1160937 w 1757973"/>
              <a:gd name="connsiteY69" fmla="*/ 577811 h 1837204"/>
              <a:gd name="connsiteX70" fmla="*/ 1196664 w 1757973"/>
              <a:gd name="connsiteY70" fmla="*/ 616330 h 1837204"/>
              <a:gd name="connsiteX71" fmla="*/ 1225692 w 1757973"/>
              <a:gd name="connsiteY71" fmla="*/ 667688 h 1837204"/>
              <a:gd name="connsiteX72" fmla="*/ 1269794 w 1757973"/>
              <a:gd name="connsiteY72" fmla="*/ 668804 h 1837204"/>
              <a:gd name="connsiteX73" fmla="*/ 1233508 w 1757973"/>
              <a:gd name="connsiteY73" fmla="*/ 719604 h 1837204"/>
              <a:gd name="connsiteX74" fmla="*/ 1204479 w 1757973"/>
              <a:gd name="connsiteY74" fmla="*/ 748633 h 1837204"/>
              <a:gd name="connsiteX75" fmla="*/ 1226251 w 1757973"/>
              <a:gd name="connsiteY75" fmla="*/ 755890 h 1837204"/>
              <a:gd name="connsiteX76" fmla="*/ 1291565 w 1757973"/>
              <a:gd name="connsiteY76" fmla="*/ 770404 h 1837204"/>
              <a:gd name="connsiteX77" fmla="*/ 1298822 w 1757973"/>
              <a:gd name="connsiteY77" fmla="*/ 792176 h 1837204"/>
              <a:gd name="connsiteX78" fmla="*/ 1335108 w 1757973"/>
              <a:gd name="connsiteY78" fmla="*/ 821204 h 1837204"/>
              <a:gd name="connsiteX79" fmla="*/ 1371394 w 1757973"/>
              <a:gd name="connsiteY79" fmla="*/ 842976 h 1837204"/>
              <a:gd name="connsiteX80" fmla="*/ 1400422 w 1757973"/>
              <a:gd name="connsiteY80" fmla="*/ 835719 h 1837204"/>
              <a:gd name="connsiteX81" fmla="*/ 1414937 w 1757973"/>
              <a:gd name="connsiteY81" fmla="*/ 821204 h 1837204"/>
              <a:gd name="connsiteX82" fmla="*/ 1436708 w 1757973"/>
              <a:gd name="connsiteY82" fmla="*/ 813947 h 1837204"/>
              <a:gd name="connsiteX83" fmla="*/ 1502022 w 1757973"/>
              <a:gd name="connsiteY83" fmla="*/ 799433 h 1837204"/>
              <a:gd name="connsiteX84" fmla="*/ 1552822 w 1757973"/>
              <a:gd name="connsiteY84" fmla="*/ 792176 h 1837204"/>
              <a:gd name="connsiteX85" fmla="*/ 1574594 w 1757973"/>
              <a:gd name="connsiteY85" fmla="*/ 784919 h 1837204"/>
              <a:gd name="connsiteX86" fmla="*/ 1618137 w 1757973"/>
              <a:gd name="connsiteY86" fmla="*/ 763147 h 1837204"/>
              <a:gd name="connsiteX87" fmla="*/ 1683451 w 1757973"/>
              <a:gd name="connsiteY87" fmla="*/ 755890 h 1837204"/>
              <a:gd name="connsiteX88" fmla="*/ 1697965 w 1757973"/>
              <a:gd name="connsiteY88" fmla="*/ 734119 h 1837204"/>
              <a:gd name="connsiteX89" fmla="*/ 1726994 w 1757973"/>
              <a:gd name="connsiteY89" fmla="*/ 705090 h 1837204"/>
              <a:gd name="connsiteX90" fmla="*/ 1756022 w 1757973"/>
              <a:gd name="connsiteY90" fmla="*/ 712347 h 1837204"/>
              <a:gd name="connsiteX91" fmla="*/ 1748765 w 1757973"/>
              <a:gd name="connsiteY91" fmla="*/ 763147 h 1837204"/>
              <a:gd name="connsiteX92" fmla="*/ 1719737 w 1757973"/>
              <a:gd name="connsiteY92" fmla="*/ 828462 h 1837204"/>
              <a:gd name="connsiteX93" fmla="*/ 1705222 w 1757973"/>
              <a:gd name="connsiteY93" fmla="*/ 879262 h 1837204"/>
              <a:gd name="connsiteX94" fmla="*/ 1677869 w 1757973"/>
              <a:gd name="connsiteY94" fmla="*/ 956857 h 1837204"/>
              <a:gd name="connsiteX95" fmla="*/ 1670611 w 1757973"/>
              <a:gd name="connsiteY95" fmla="*/ 985887 h 1837204"/>
              <a:gd name="connsiteX96" fmla="*/ 1616461 w 1757973"/>
              <a:gd name="connsiteY96" fmla="*/ 1083020 h 1837204"/>
              <a:gd name="connsiteX97" fmla="*/ 1594691 w 1757973"/>
              <a:gd name="connsiteY97" fmla="*/ 1140519 h 1837204"/>
              <a:gd name="connsiteX98" fmla="*/ 1577385 w 1757973"/>
              <a:gd name="connsiteY98" fmla="*/ 1167314 h 1837204"/>
              <a:gd name="connsiteX99" fmla="*/ 1558404 w 1757973"/>
              <a:gd name="connsiteY99" fmla="*/ 1205833 h 1837204"/>
              <a:gd name="connsiteX100" fmla="*/ 1543890 w 1757973"/>
              <a:gd name="connsiteY100" fmla="*/ 1232629 h 1837204"/>
              <a:gd name="connsiteX101" fmla="*/ 1299939 w 1757973"/>
              <a:gd name="connsiteY101" fmla="*/ 1464857 h 1837204"/>
              <a:gd name="connsiteX102" fmla="*/ 1145306 w 1757973"/>
              <a:gd name="connsiteY102" fmla="*/ 1663033 h 1837204"/>
              <a:gd name="connsiteX103" fmla="*/ 1096739 w 1757973"/>
              <a:gd name="connsiteY103" fmla="*/ 1711042 h 1837204"/>
              <a:gd name="connsiteX104" fmla="*/ 1095622 w 1757973"/>
              <a:gd name="connsiteY104" fmla="*/ 1750119 h 1837204"/>
              <a:gd name="connsiteX105" fmla="*/ 1059337 w 1757973"/>
              <a:gd name="connsiteY105" fmla="*/ 1815433 h 1837204"/>
              <a:gd name="connsiteX106" fmla="*/ 1044822 w 1757973"/>
              <a:gd name="connsiteY106" fmla="*/ 1837204 h 1837204"/>
              <a:gd name="connsiteX0" fmla="*/ 1039813 w 1752964"/>
              <a:gd name="connsiteY0" fmla="*/ 1837204 h 1837204"/>
              <a:gd name="connsiteX1" fmla="*/ 930956 w 1752964"/>
              <a:gd name="connsiteY1" fmla="*/ 1749561 h 1837204"/>
              <a:gd name="connsiteX2" fmla="*/ 887413 w 1752964"/>
              <a:gd name="connsiteY2" fmla="*/ 1684804 h 1837204"/>
              <a:gd name="connsiteX3" fmla="*/ 865642 w 1752964"/>
              <a:gd name="connsiteY3" fmla="*/ 1677547 h 1837204"/>
              <a:gd name="connsiteX4" fmla="*/ 822099 w 1752964"/>
              <a:gd name="connsiteY4" fmla="*/ 1648519 h 1837204"/>
              <a:gd name="connsiteX5" fmla="*/ 785813 w 1752964"/>
              <a:gd name="connsiteY5" fmla="*/ 1619490 h 1837204"/>
              <a:gd name="connsiteX6" fmla="*/ 764042 w 1752964"/>
              <a:gd name="connsiteY6" fmla="*/ 1604976 h 1837204"/>
              <a:gd name="connsiteX7" fmla="*/ 749528 w 1752964"/>
              <a:gd name="connsiteY7" fmla="*/ 1583204 h 1837204"/>
              <a:gd name="connsiteX8" fmla="*/ 742270 w 1752964"/>
              <a:gd name="connsiteY8" fmla="*/ 1546919 h 1837204"/>
              <a:gd name="connsiteX9" fmla="*/ 735013 w 1752964"/>
              <a:gd name="connsiteY9" fmla="*/ 1525147 h 1837204"/>
              <a:gd name="connsiteX10" fmla="*/ 749528 w 1752964"/>
              <a:gd name="connsiteY10" fmla="*/ 1452576 h 1837204"/>
              <a:gd name="connsiteX11" fmla="*/ 764042 w 1752964"/>
              <a:gd name="connsiteY11" fmla="*/ 1430804 h 1837204"/>
              <a:gd name="connsiteX12" fmla="*/ 778556 w 1752964"/>
              <a:gd name="connsiteY12" fmla="*/ 1387262 h 1837204"/>
              <a:gd name="connsiteX13" fmla="*/ 751761 w 1752964"/>
              <a:gd name="connsiteY13" fmla="*/ 1293477 h 1837204"/>
              <a:gd name="connsiteX14" fmla="*/ 742270 w 1752964"/>
              <a:gd name="connsiteY14" fmla="*/ 1234862 h 1837204"/>
              <a:gd name="connsiteX15" fmla="*/ 735013 w 1752964"/>
              <a:gd name="connsiteY15" fmla="*/ 1213090 h 1837204"/>
              <a:gd name="connsiteX16" fmla="*/ 713242 w 1752964"/>
              <a:gd name="connsiteY16" fmla="*/ 1220347 h 1837204"/>
              <a:gd name="connsiteX17" fmla="*/ 698728 w 1752964"/>
              <a:gd name="connsiteY17" fmla="*/ 1242119 h 1837204"/>
              <a:gd name="connsiteX18" fmla="*/ 669699 w 1752964"/>
              <a:gd name="connsiteY18" fmla="*/ 1278404 h 1837204"/>
              <a:gd name="connsiteX19" fmla="*/ 604385 w 1752964"/>
              <a:gd name="connsiteY19" fmla="*/ 1271147 h 1837204"/>
              <a:gd name="connsiteX20" fmla="*/ 517299 w 1752964"/>
              <a:gd name="connsiteY20" fmla="*/ 1263890 h 1837204"/>
              <a:gd name="connsiteX21" fmla="*/ 510042 w 1752964"/>
              <a:gd name="connsiteY21" fmla="*/ 1242119 h 1837204"/>
              <a:gd name="connsiteX22" fmla="*/ 459242 w 1752964"/>
              <a:gd name="connsiteY22" fmla="*/ 1230954 h 1837204"/>
              <a:gd name="connsiteX23" fmla="*/ 386670 w 1752964"/>
              <a:gd name="connsiteY23" fmla="*/ 1220347 h 1837204"/>
              <a:gd name="connsiteX24" fmla="*/ 372156 w 1752964"/>
              <a:gd name="connsiteY24" fmla="*/ 1234862 h 1837204"/>
              <a:gd name="connsiteX25" fmla="*/ 364899 w 1752964"/>
              <a:gd name="connsiteY25" fmla="*/ 1213090 h 1837204"/>
              <a:gd name="connsiteX26" fmla="*/ 343128 w 1752964"/>
              <a:gd name="connsiteY26" fmla="*/ 1198576 h 1837204"/>
              <a:gd name="connsiteX27" fmla="*/ 328613 w 1752964"/>
              <a:gd name="connsiteY27" fmla="*/ 1176804 h 1837204"/>
              <a:gd name="connsiteX28" fmla="*/ 299585 w 1752964"/>
              <a:gd name="connsiteY28" fmla="*/ 1089719 h 1837204"/>
              <a:gd name="connsiteX29" fmla="*/ 272231 w 1752964"/>
              <a:gd name="connsiteY29" fmla="*/ 1077995 h 1837204"/>
              <a:gd name="connsiteX30" fmla="*/ 270556 w 1752964"/>
              <a:gd name="connsiteY30" fmla="*/ 1060690 h 1837204"/>
              <a:gd name="connsiteX31" fmla="*/ 248785 w 1752964"/>
              <a:gd name="connsiteY31" fmla="*/ 1046176 h 1837204"/>
              <a:gd name="connsiteX32" fmla="*/ 234270 w 1752964"/>
              <a:gd name="connsiteY32" fmla="*/ 1031662 h 1837204"/>
              <a:gd name="connsiteX33" fmla="*/ 212499 w 1752964"/>
              <a:gd name="connsiteY33" fmla="*/ 1024404 h 1837204"/>
              <a:gd name="connsiteX34" fmla="*/ 176213 w 1752964"/>
              <a:gd name="connsiteY34" fmla="*/ 988119 h 1837204"/>
              <a:gd name="connsiteX35" fmla="*/ 147185 w 1752964"/>
              <a:gd name="connsiteY35" fmla="*/ 944576 h 1837204"/>
              <a:gd name="connsiteX36" fmla="*/ 88011 w 1752964"/>
              <a:gd name="connsiteY36" fmla="*/ 929504 h 1837204"/>
              <a:gd name="connsiteX37" fmla="*/ 96385 w 1752964"/>
              <a:gd name="connsiteY37" fmla="*/ 813947 h 1837204"/>
              <a:gd name="connsiteX38" fmla="*/ 89128 w 1752964"/>
              <a:gd name="connsiteY38" fmla="*/ 792176 h 1837204"/>
              <a:gd name="connsiteX39" fmla="*/ 45585 w 1752964"/>
              <a:gd name="connsiteY39" fmla="*/ 741376 h 1837204"/>
              <a:gd name="connsiteX40" fmla="*/ 368 w 1752964"/>
              <a:gd name="connsiteY40" fmla="*/ 640892 h 1837204"/>
              <a:gd name="connsiteX41" fmla="*/ 81870 w 1752964"/>
              <a:gd name="connsiteY41" fmla="*/ 451090 h 1837204"/>
              <a:gd name="connsiteX42" fmla="*/ 103642 w 1752964"/>
              <a:gd name="connsiteY42" fmla="*/ 443833 h 1837204"/>
              <a:gd name="connsiteX43" fmla="*/ 96385 w 1752964"/>
              <a:gd name="connsiteY43" fmla="*/ 291433 h 1837204"/>
              <a:gd name="connsiteX44" fmla="*/ 89128 w 1752964"/>
              <a:gd name="connsiteY44" fmla="*/ 233376 h 1837204"/>
              <a:gd name="connsiteX45" fmla="*/ 96385 w 1752964"/>
              <a:gd name="connsiteY45" fmla="*/ 168062 h 1837204"/>
              <a:gd name="connsiteX46" fmla="*/ 139928 w 1752964"/>
              <a:gd name="connsiteY46" fmla="*/ 182576 h 1837204"/>
              <a:gd name="connsiteX47" fmla="*/ 176213 w 1752964"/>
              <a:gd name="connsiteY47" fmla="*/ 175319 h 1837204"/>
              <a:gd name="connsiteX48" fmla="*/ 168956 w 1752964"/>
              <a:gd name="connsiteY48" fmla="*/ 153547 h 1837204"/>
              <a:gd name="connsiteX49" fmla="*/ 166723 w 1752964"/>
              <a:gd name="connsiteY49" fmla="*/ 53063 h 1837204"/>
              <a:gd name="connsiteX50" fmla="*/ 691470 w 1752964"/>
              <a:gd name="connsiteY50" fmla="*/ 59204 h 1837204"/>
              <a:gd name="connsiteX51" fmla="*/ 713242 w 1752964"/>
              <a:gd name="connsiteY51" fmla="*/ 51389 h 1837204"/>
              <a:gd name="connsiteX52" fmla="*/ 727756 w 1752964"/>
              <a:gd name="connsiteY52" fmla="*/ 51947 h 1837204"/>
              <a:gd name="connsiteX53" fmla="*/ 756785 w 1752964"/>
              <a:gd name="connsiteY53" fmla="*/ 15662 h 1837204"/>
              <a:gd name="connsiteX54" fmla="*/ 800328 w 1752964"/>
              <a:gd name="connsiteY54" fmla="*/ 1147 h 1837204"/>
              <a:gd name="connsiteX55" fmla="*/ 833265 w 1752964"/>
              <a:gd name="connsiteY55" fmla="*/ 45807 h 1837204"/>
              <a:gd name="connsiteX56" fmla="*/ 870107 w 1752964"/>
              <a:gd name="connsiteY56" fmla="*/ 70369 h 1837204"/>
              <a:gd name="connsiteX57" fmla="*/ 869549 w 1752964"/>
              <a:gd name="connsiteY57" fmla="*/ 117262 h 1837204"/>
              <a:gd name="connsiteX58" fmla="*/ 894670 w 1752964"/>
              <a:gd name="connsiteY58" fmla="*/ 153547 h 1837204"/>
              <a:gd name="connsiteX59" fmla="*/ 901928 w 1752964"/>
              <a:gd name="connsiteY59" fmla="*/ 247890 h 1837204"/>
              <a:gd name="connsiteX60" fmla="*/ 945470 w 1752964"/>
              <a:gd name="connsiteY60" fmla="*/ 262404 h 1837204"/>
              <a:gd name="connsiteX61" fmla="*/ 967242 w 1752964"/>
              <a:gd name="connsiteY61" fmla="*/ 269662 h 1837204"/>
              <a:gd name="connsiteX62" fmla="*/ 981756 w 1752964"/>
              <a:gd name="connsiteY62" fmla="*/ 291433 h 1837204"/>
              <a:gd name="connsiteX63" fmla="*/ 996270 w 1752964"/>
              <a:gd name="connsiteY63" fmla="*/ 378519 h 1837204"/>
              <a:gd name="connsiteX64" fmla="*/ 1010785 w 1752964"/>
              <a:gd name="connsiteY64" fmla="*/ 422062 h 1837204"/>
              <a:gd name="connsiteX65" fmla="*/ 1039813 w 1752964"/>
              <a:gd name="connsiteY65" fmla="*/ 465604 h 1837204"/>
              <a:gd name="connsiteX66" fmla="*/ 1068842 w 1752964"/>
              <a:gd name="connsiteY66" fmla="*/ 523662 h 1837204"/>
              <a:gd name="connsiteX67" fmla="*/ 1112385 w 1752964"/>
              <a:gd name="connsiteY67" fmla="*/ 538176 h 1837204"/>
              <a:gd name="connsiteX68" fmla="*/ 1134156 w 1752964"/>
              <a:gd name="connsiteY68" fmla="*/ 545433 h 1837204"/>
              <a:gd name="connsiteX69" fmla="*/ 1155928 w 1752964"/>
              <a:gd name="connsiteY69" fmla="*/ 577811 h 1837204"/>
              <a:gd name="connsiteX70" fmla="*/ 1191655 w 1752964"/>
              <a:gd name="connsiteY70" fmla="*/ 616330 h 1837204"/>
              <a:gd name="connsiteX71" fmla="*/ 1220683 w 1752964"/>
              <a:gd name="connsiteY71" fmla="*/ 667688 h 1837204"/>
              <a:gd name="connsiteX72" fmla="*/ 1264785 w 1752964"/>
              <a:gd name="connsiteY72" fmla="*/ 668804 h 1837204"/>
              <a:gd name="connsiteX73" fmla="*/ 1228499 w 1752964"/>
              <a:gd name="connsiteY73" fmla="*/ 719604 h 1837204"/>
              <a:gd name="connsiteX74" fmla="*/ 1199470 w 1752964"/>
              <a:gd name="connsiteY74" fmla="*/ 748633 h 1837204"/>
              <a:gd name="connsiteX75" fmla="*/ 1221242 w 1752964"/>
              <a:gd name="connsiteY75" fmla="*/ 755890 h 1837204"/>
              <a:gd name="connsiteX76" fmla="*/ 1286556 w 1752964"/>
              <a:gd name="connsiteY76" fmla="*/ 770404 h 1837204"/>
              <a:gd name="connsiteX77" fmla="*/ 1293813 w 1752964"/>
              <a:gd name="connsiteY77" fmla="*/ 792176 h 1837204"/>
              <a:gd name="connsiteX78" fmla="*/ 1330099 w 1752964"/>
              <a:gd name="connsiteY78" fmla="*/ 821204 h 1837204"/>
              <a:gd name="connsiteX79" fmla="*/ 1366385 w 1752964"/>
              <a:gd name="connsiteY79" fmla="*/ 842976 h 1837204"/>
              <a:gd name="connsiteX80" fmla="*/ 1395413 w 1752964"/>
              <a:gd name="connsiteY80" fmla="*/ 835719 h 1837204"/>
              <a:gd name="connsiteX81" fmla="*/ 1409928 w 1752964"/>
              <a:gd name="connsiteY81" fmla="*/ 821204 h 1837204"/>
              <a:gd name="connsiteX82" fmla="*/ 1431699 w 1752964"/>
              <a:gd name="connsiteY82" fmla="*/ 813947 h 1837204"/>
              <a:gd name="connsiteX83" fmla="*/ 1497013 w 1752964"/>
              <a:gd name="connsiteY83" fmla="*/ 799433 h 1837204"/>
              <a:gd name="connsiteX84" fmla="*/ 1547813 w 1752964"/>
              <a:gd name="connsiteY84" fmla="*/ 792176 h 1837204"/>
              <a:gd name="connsiteX85" fmla="*/ 1569585 w 1752964"/>
              <a:gd name="connsiteY85" fmla="*/ 784919 h 1837204"/>
              <a:gd name="connsiteX86" fmla="*/ 1613128 w 1752964"/>
              <a:gd name="connsiteY86" fmla="*/ 763147 h 1837204"/>
              <a:gd name="connsiteX87" fmla="*/ 1678442 w 1752964"/>
              <a:gd name="connsiteY87" fmla="*/ 755890 h 1837204"/>
              <a:gd name="connsiteX88" fmla="*/ 1692956 w 1752964"/>
              <a:gd name="connsiteY88" fmla="*/ 734119 h 1837204"/>
              <a:gd name="connsiteX89" fmla="*/ 1721985 w 1752964"/>
              <a:gd name="connsiteY89" fmla="*/ 705090 h 1837204"/>
              <a:gd name="connsiteX90" fmla="*/ 1751013 w 1752964"/>
              <a:gd name="connsiteY90" fmla="*/ 712347 h 1837204"/>
              <a:gd name="connsiteX91" fmla="*/ 1743756 w 1752964"/>
              <a:gd name="connsiteY91" fmla="*/ 763147 h 1837204"/>
              <a:gd name="connsiteX92" fmla="*/ 1714728 w 1752964"/>
              <a:gd name="connsiteY92" fmla="*/ 828462 h 1837204"/>
              <a:gd name="connsiteX93" fmla="*/ 1700213 w 1752964"/>
              <a:gd name="connsiteY93" fmla="*/ 879262 h 1837204"/>
              <a:gd name="connsiteX94" fmla="*/ 1672860 w 1752964"/>
              <a:gd name="connsiteY94" fmla="*/ 956857 h 1837204"/>
              <a:gd name="connsiteX95" fmla="*/ 1665602 w 1752964"/>
              <a:gd name="connsiteY95" fmla="*/ 985887 h 1837204"/>
              <a:gd name="connsiteX96" fmla="*/ 1611452 w 1752964"/>
              <a:gd name="connsiteY96" fmla="*/ 1083020 h 1837204"/>
              <a:gd name="connsiteX97" fmla="*/ 1589682 w 1752964"/>
              <a:gd name="connsiteY97" fmla="*/ 1140519 h 1837204"/>
              <a:gd name="connsiteX98" fmla="*/ 1572376 w 1752964"/>
              <a:gd name="connsiteY98" fmla="*/ 1167314 h 1837204"/>
              <a:gd name="connsiteX99" fmla="*/ 1553395 w 1752964"/>
              <a:gd name="connsiteY99" fmla="*/ 1205833 h 1837204"/>
              <a:gd name="connsiteX100" fmla="*/ 1538881 w 1752964"/>
              <a:gd name="connsiteY100" fmla="*/ 1232629 h 1837204"/>
              <a:gd name="connsiteX101" fmla="*/ 1294930 w 1752964"/>
              <a:gd name="connsiteY101" fmla="*/ 1464857 h 1837204"/>
              <a:gd name="connsiteX102" fmla="*/ 1140297 w 1752964"/>
              <a:gd name="connsiteY102" fmla="*/ 1663033 h 1837204"/>
              <a:gd name="connsiteX103" fmla="*/ 1091730 w 1752964"/>
              <a:gd name="connsiteY103" fmla="*/ 1711042 h 1837204"/>
              <a:gd name="connsiteX104" fmla="*/ 1090613 w 1752964"/>
              <a:gd name="connsiteY104" fmla="*/ 1750119 h 1837204"/>
              <a:gd name="connsiteX105" fmla="*/ 1054328 w 1752964"/>
              <a:gd name="connsiteY105" fmla="*/ 1815433 h 1837204"/>
              <a:gd name="connsiteX106" fmla="*/ 1039813 w 1752964"/>
              <a:gd name="connsiteY106"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96030 w 1752609"/>
              <a:gd name="connsiteY43" fmla="*/ 291433 h 1837204"/>
              <a:gd name="connsiteX44" fmla="*/ 88773 w 1752609"/>
              <a:gd name="connsiteY44" fmla="*/ 23337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45115 w 1752609"/>
              <a:gd name="connsiteY60" fmla="*/ 262404 h 1837204"/>
              <a:gd name="connsiteX61" fmla="*/ 966887 w 1752609"/>
              <a:gd name="connsiteY61" fmla="*/ 269662 h 1837204"/>
              <a:gd name="connsiteX62" fmla="*/ 981401 w 1752609"/>
              <a:gd name="connsiteY62" fmla="*/ 291433 h 1837204"/>
              <a:gd name="connsiteX63" fmla="*/ 995915 w 1752609"/>
              <a:gd name="connsiteY63" fmla="*/ 378519 h 1837204"/>
              <a:gd name="connsiteX64" fmla="*/ 1010430 w 1752609"/>
              <a:gd name="connsiteY64" fmla="*/ 422062 h 1837204"/>
              <a:gd name="connsiteX65" fmla="*/ 1039458 w 1752609"/>
              <a:gd name="connsiteY65" fmla="*/ 465604 h 1837204"/>
              <a:gd name="connsiteX66" fmla="*/ 1068487 w 1752609"/>
              <a:gd name="connsiteY66" fmla="*/ 523662 h 1837204"/>
              <a:gd name="connsiteX67" fmla="*/ 1112030 w 1752609"/>
              <a:gd name="connsiteY67" fmla="*/ 538176 h 1837204"/>
              <a:gd name="connsiteX68" fmla="*/ 1133801 w 1752609"/>
              <a:gd name="connsiteY68" fmla="*/ 545433 h 1837204"/>
              <a:gd name="connsiteX69" fmla="*/ 1155573 w 1752609"/>
              <a:gd name="connsiteY69" fmla="*/ 577811 h 1837204"/>
              <a:gd name="connsiteX70" fmla="*/ 1191300 w 1752609"/>
              <a:gd name="connsiteY70" fmla="*/ 616330 h 1837204"/>
              <a:gd name="connsiteX71" fmla="*/ 1220328 w 1752609"/>
              <a:gd name="connsiteY71" fmla="*/ 667688 h 1837204"/>
              <a:gd name="connsiteX72" fmla="*/ 1264430 w 1752609"/>
              <a:gd name="connsiteY72" fmla="*/ 668804 h 1837204"/>
              <a:gd name="connsiteX73" fmla="*/ 1228144 w 1752609"/>
              <a:gd name="connsiteY73" fmla="*/ 719604 h 1837204"/>
              <a:gd name="connsiteX74" fmla="*/ 1199115 w 1752609"/>
              <a:gd name="connsiteY74" fmla="*/ 748633 h 1837204"/>
              <a:gd name="connsiteX75" fmla="*/ 1220887 w 1752609"/>
              <a:gd name="connsiteY75" fmla="*/ 755890 h 1837204"/>
              <a:gd name="connsiteX76" fmla="*/ 1286201 w 1752609"/>
              <a:gd name="connsiteY76" fmla="*/ 770404 h 1837204"/>
              <a:gd name="connsiteX77" fmla="*/ 1293458 w 1752609"/>
              <a:gd name="connsiteY77" fmla="*/ 792176 h 1837204"/>
              <a:gd name="connsiteX78" fmla="*/ 1329744 w 1752609"/>
              <a:gd name="connsiteY78" fmla="*/ 821204 h 1837204"/>
              <a:gd name="connsiteX79" fmla="*/ 1366030 w 1752609"/>
              <a:gd name="connsiteY79" fmla="*/ 842976 h 1837204"/>
              <a:gd name="connsiteX80" fmla="*/ 1395058 w 1752609"/>
              <a:gd name="connsiteY80" fmla="*/ 835719 h 1837204"/>
              <a:gd name="connsiteX81" fmla="*/ 1409573 w 1752609"/>
              <a:gd name="connsiteY81" fmla="*/ 821204 h 1837204"/>
              <a:gd name="connsiteX82" fmla="*/ 1431344 w 1752609"/>
              <a:gd name="connsiteY82" fmla="*/ 813947 h 1837204"/>
              <a:gd name="connsiteX83" fmla="*/ 1496658 w 1752609"/>
              <a:gd name="connsiteY83" fmla="*/ 799433 h 1837204"/>
              <a:gd name="connsiteX84" fmla="*/ 1547458 w 1752609"/>
              <a:gd name="connsiteY84" fmla="*/ 792176 h 1837204"/>
              <a:gd name="connsiteX85" fmla="*/ 1569230 w 1752609"/>
              <a:gd name="connsiteY85" fmla="*/ 784919 h 1837204"/>
              <a:gd name="connsiteX86" fmla="*/ 1612773 w 1752609"/>
              <a:gd name="connsiteY86" fmla="*/ 763147 h 1837204"/>
              <a:gd name="connsiteX87" fmla="*/ 1678087 w 1752609"/>
              <a:gd name="connsiteY87" fmla="*/ 755890 h 1837204"/>
              <a:gd name="connsiteX88" fmla="*/ 1692601 w 1752609"/>
              <a:gd name="connsiteY88" fmla="*/ 734119 h 1837204"/>
              <a:gd name="connsiteX89" fmla="*/ 1721630 w 1752609"/>
              <a:gd name="connsiteY89" fmla="*/ 705090 h 1837204"/>
              <a:gd name="connsiteX90" fmla="*/ 1750658 w 1752609"/>
              <a:gd name="connsiteY90" fmla="*/ 712347 h 1837204"/>
              <a:gd name="connsiteX91" fmla="*/ 1743401 w 1752609"/>
              <a:gd name="connsiteY91" fmla="*/ 763147 h 1837204"/>
              <a:gd name="connsiteX92" fmla="*/ 1714373 w 1752609"/>
              <a:gd name="connsiteY92" fmla="*/ 828462 h 1837204"/>
              <a:gd name="connsiteX93" fmla="*/ 1699858 w 1752609"/>
              <a:gd name="connsiteY93" fmla="*/ 879262 h 1837204"/>
              <a:gd name="connsiteX94" fmla="*/ 1672505 w 1752609"/>
              <a:gd name="connsiteY94" fmla="*/ 956857 h 1837204"/>
              <a:gd name="connsiteX95" fmla="*/ 1665247 w 1752609"/>
              <a:gd name="connsiteY95" fmla="*/ 985887 h 1837204"/>
              <a:gd name="connsiteX96" fmla="*/ 1611097 w 1752609"/>
              <a:gd name="connsiteY96" fmla="*/ 1083020 h 1837204"/>
              <a:gd name="connsiteX97" fmla="*/ 1589327 w 1752609"/>
              <a:gd name="connsiteY97" fmla="*/ 1140519 h 1837204"/>
              <a:gd name="connsiteX98" fmla="*/ 1572021 w 1752609"/>
              <a:gd name="connsiteY98" fmla="*/ 1167314 h 1837204"/>
              <a:gd name="connsiteX99" fmla="*/ 1553040 w 1752609"/>
              <a:gd name="connsiteY99" fmla="*/ 1205833 h 1837204"/>
              <a:gd name="connsiteX100" fmla="*/ 1538526 w 1752609"/>
              <a:gd name="connsiteY100" fmla="*/ 1232629 h 1837204"/>
              <a:gd name="connsiteX101" fmla="*/ 1294575 w 1752609"/>
              <a:gd name="connsiteY101" fmla="*/ 1464857 h 1837204"/>
              <a:gd name="connsiteX102" fmla="*/ 1139942 w 1752609"/>
              <a:gd name="connsiteY102" fmla="*/ 1663033 h 1837204"/>
              <a:gd name="connsiteX103" fmla="*/ 1091375 w 1752609"/>
              <a:gd name="connsiteY103" fmla="*/ 1711042 h 1837204"/>
              <a:gd name="connsiteX104" fmla="*/ 1090258 w 1752609"/>
              <a:gd name="connsiteY104" fmla="*/ 1750119 h 1837204"/>
              <a:gd name="connsiteX105" fmla="*/ 1053973 w 1752609"/>
              <a:gd name="connsiteY105" fmla="*/ 1815433 h 1837204"/>
              <a:gd name="connsiteX106" fmla="*/ 1039458 w 1752609"/>
              <a:gd name="connsiteY106"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88773 w 1752609"/>
              <a:gd name="connsiteY44" fmla="*/ 23337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45115 w 1752609"/>
              <a:gd name="connsiteY60" fmla="*/ 262404 h 1837204"/>
              <a:gd name="connsiteX61" fmla="*/ 966887 w 1752609"/>
              <a:gd name="connsiteY61" fmla="*/ 269662 h 1837204"/>
              <a:gd name="connsiteX62" fmla="*/ 981401 w 1752609"/>
              <a:gd name="connsiteY62" fmla="*/ 291433 h 1837204"/>
              <a:gd name="connsiteX63" fmla="*/ 995915 w 1752609"/>
              <a:gd name="connsiteY63" fmla="*/ 378519 h 1837204"/>
              <a:gd name="connsiteX64" fmla="*/ 1010430 w 1752609"/>
              <a:gd name="connsiteY64" fmla="*/ 422062 h 1837204"/>
              <a:gd name="connsiteX65" fmla="*/ 1039458 w 1752609"/>
              <a:gd name="connsiteY65" fmla="*/ 465604 h 1837204"/>
              <a:gd name="connsiteX66" fmla="*/ 1068487 w 1752609"/>
              <a:gd name="connsiteY66" fmla="*/ 523662 h 1837204"/>
              <a:gd name="connsiteX67" fmla="*/ 1112030 w 1752609"/>
              <a:gd name="connsiteY67" fmla="*/ 538176 h 1837204"/>
              <a:gd name="connsiteX68" fmla="*/ 1133801 w 1752609"/>
              <a:gd name="connsiteY68" fmla="*/ 545433 h 1837204"/>
              <a:gd name="connsiteX69" fmla="*/ 1155573 w 1752609"/>
              <a:gd name="connsiteY69" fmla="*/ 577811 h 1837204"/>
              <a:gd name="connsiteX70" fmla="*/ 1191300 w 1752609"/>
              <a:gd name="connsiteY70" fmla="*/ 616330 h 1837204"/>
              <a:gd name="connsiteX71" fmla="*/ 1220328 w 1752609"/>
              <a:gd name="connsiteY71" fmla="*/ 667688 h 1837204"/>
              <a:gd name="connsiteX72" fmla="*/ 1264430 w 1752609"/>
              <a:gd name="connsiteY72" fmla="*/ 668804 h 1837204"/>
              <a:gd name="connsiteX73" fmla="*/ 1228144 w 1752609"/>
              <a:gd name="connsiteY73" fmla="*/ 719604 h 1837204"/>
              <a:gd name="connsiteX74" fmla="*/ 1199115 w 1752609"/>
              <a:gd name="connsiteY74" fmla="*/ 748633 h 1837204"/>
              <a:gd name="connsiteX75" fmla="*/ 1220887 w 1752609"/>
              <a:gd name="connsiteY75" fmla="*/ 755890 h 1837204"/>
              <a:gd name="connsiteX76" fmla="*/ 1286201 w 1752609"/>
              <a:gd name="connsiteY76" fmla="*/ 770404 h 1837204"/>
              <a:gd name="connsiteX77" fmla="*/ 1293458 w 1752609"/>
              <a:gd name="connsiteY77" fmla="*/ 792176 h 1837204"/>
              <a:gd name="connsiteX78" fmla="*/ 1329744 w 1752609"/>
              <a:gd name="connsiteY78" fmla="*/ 821204 h 1837204"/>
              <a:gd name="connsiteX79" fmla="*/ 1366030 w 1752609"/>
              <a:gd name="connsiteY79" fmla="*/ 842976 h 1837204"/>
              <a:gd name="connsiteX80" fmla="*/ 1395058 w 1752609"/>
              <a:gd name="connsiteY80" fmla="*/ 835719 h 1837204"/>
              <a:gd name="connsiteX81" fmla="*/ 1409573 w 1752609"/>
              <a:gd name="connsiteY81" fmla="*/ 821204 h 1837204"/>
              <a:gd name="connsiteX82" fmla="*/ 1431344 w 1752609"/>
              <a:gd name="connsiteY82" fmla="*/ 813947 h 1837204"/>
              <a:gd name="connsiteX83" fmla="*/ 1496658 w 1752609"/>
              <a:gd name="connsiteY83" fmla="*/ 799433 h 1837204"/>
              <a:gd name="connsiteX84" fmla="*/ 1547458 w 1752609"/>
              <a:gd name="connsiteY84" fmla="*/ 792176 h 1837204"/>
              <a:gd name="connsiteX85" fmla="*/ 1569230 w 1752609"/>
              <a:gd name="connsiteY85" fmla="*/ 784919 h 1837204"/>
              <a:gd name="connsiteX86" fmla="*/ 1612773 w 1752609"/>
              <a:gd name="connsiteY86" fmla="*/ 763147 h 1837204"/>
              <a:gd name="connsiteX87" fmla="*/ 1678087 w 1752609"/>
              <a:gd name="connsiteY87" fmla="*/ 755890 h 1837204"/>
              <a:gd name="connsiteX88" fmla="*/ 1692601 w 1752609"/>
              <a:gd name="connsiteY88" fmla="*/ 734119 h 1837204"/>
              <a:gd name="connsiteX89" fmla="*/ 1721630 w 1752609"/>
              <a:gd name="connsiteY89" fmla="*/ 705090 h 1837204"/>
              <a:gd name="connsiteX90" fmla="*/ 1750658 w 1752609"/>
              <a:gd name="connsiteY90" fmla="*/ 712347 h 1837204"/>
              <a:gd name="connsiteX91" fmla="*/ 1743401 w 1752609"/>
              <a:gd name="connsiteY91" fmla="*/ 763147 h 1837204"/>
              <a:gd name="connsiteX92" fmla="*/ 1714373 w 1752609"/>
              <a:gd name="connsiteY92" fmla="*/ 828462 h 1837204"/>
              <a:gd name="connsiteX93" fmla="*/ 1699858 w 1752609"/>
              <a:gd name="connsiteY93" fmla="*/ 879262 h 1837204"/>
              <a:gd name="connsiteX94" fmla="*/ 1672505 w 1752609"/>
              <a:gd name="connsiteY94" fmla="*/ 956857 h 1837204"/>
              <a:gd name="connsiteX95" fmla="*/ 1665247 w 1752609"/>
              <a:gd name="connsiteY95" fmla="*/ 985887 h 1837204"/>
              <a:gd name="connsiteX96" fmla="*/ 1611097 w 1752609"/>
              <a:gd name="connsiteY96" fmla="*/ 1083020 h 1837204"/>
              <a:gd name="connsiteX97" fmla="*/ 1589327 w 1752609"/>
              <a:gd name="connsiteY97" fmla="*/ 1140519 h 1837204"/>
              <a:gd name="connsiteX98" fmla="*/ 1572021 w 1752609"/>
              <a:gd name="connsiteY98" fmla="*/ 1167314 h 1837204"/>
              <a:gd name="connsiteX99" fmla="*/ 1553040 w 1752609"/>
              <a:gd name="connsiteY99" fmla="*/ 1205833 h 1837204"/>
              <a:gd name="connsiteX100" fmla="*/ 1538526 w 1752609"/>
              <a:gd name="connsiteY100" fmla="*/ 1232629 h 1837204"/>
              <a:gd name="connsiteX101" fmla="*/ 1294575 w 1752609"/>
              <a:gd name="connsiteY101" fmla="*/ 1464857 h 1837204"/>
              <a:gd name="connsiteX102" fmla="*/ 1139942 w 1752609"/>
              <a:gd name="connsiteY102" fmla="*/ 1663033 h 1837204"/>
              <a:gd name="connsiteX103" fmla="*/ 1091375 w 1752609"/>
              <a:gd name="connsiteY103" fmla="*/ 1711042 h 1837204"/>
              <a:gd name="connsiteX104" fmla="*/ 1090258 w 1752609"/>
              <a:gd name="connsiteY104" fmla="*/ 1750119 h 1837204"/>
              <a:gd name="connsiteX105" fmla="*/ 1053973 w 1752609"/>
              <a:gd name="connsiteY105" fmla="*/ 1815433 h 1837204"/>
              <a:gd name="connsiteX106" fmla="*/ 1039458 w 1752609"/>
              <a:gd name="connsiteY106"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113894 w 1752609"/>
              <a:gd name="connsiteY44" fmla="*/ 25849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45115 w 1752609"/>
              <a:gd name="connsiteY60" fmla="*/ 262404 h 1837204"/>
              <a:gd name="connsiteX61" fmla="*/ 966887 w 1752609"/>
              <a:gd name="connsiteY61" fmla="*/ 269662 h 1837204"/>
              <a:gd name="connsiteX62" fmla="*/ 981401 w 1752609"/>
              <a:gd name="connsiteY62" fmla="*/ 291433 h 1837204"/>
              <a:gd name="connsiteX63" fmla="*/ 995915 w 1752609"/>
              <a:gd name="connsiteY63" fmla="*/ 378519 h 1837204"/>
              <a:gd name="connsiteX64" fmla="*/ 1010430 w 1752609"/>
              <a:gd name="connsiteY64" fmla="*/ 422062 h 1837204"/>
              <a:gd name="connsiteX65" fmla="*/ 1039458 w 1752609"/>
              <a:gd name="connsiteY65" fmla="*/ 465604 h 1837204"/>
              <a:gd name="connsiteX66" fmla="*/ 1068487 w 1752609"/>
              <a:gd name="connsiteY66" fmla="*/ 523662 h 1837204"/>
              <a:gd name="connsiteX67" fmla="*/ 1112030 w 1752609"/>
              <a:gd name="connsiteY67" fmla="*/ 538176 h 1837204"/>
              <a:gd name="connsiteX68" fmla="*/ 1133801 w 1752609"/>
              <a:gd name="connsiteY68" fmla="*/ 545433 h 1837204"/>
              <a:gd name="connsiteX69" fmla="*/ 1155573 w 1752609"/>
              <a:gd name="connsiteY69" fmla="*/ 577811 h 1837204"/>
              <a:gd name="connsiteX70" fmla="*/ 1191300 w 1752609"/>
              <a:gd name="connsiteY70" fmla="*/ 616330 h 1837204"/>
              <a:gd name="connsiteX71" fmla="*/ 1220328 w 1752609"/>
              <a:gd name="connsiteY71" fmla="*/ 667688 h 1837204"/>
              <a:gd name="connsiteX72" fmla="*/ 1264430 w 1752609"/>
              <a:gd name="connsiteY72" fmla="*/ 668804 h 1837204"/>
              <a:gd name="connsiteX73" fmla="*/ 1228144 w 1752609"/>
              <a:gd name="connsiteY73" fmla="*/ 719604 h 1837204"/>
              <a:gd name="connsiteX74" fmla="*/ 1199115 w 1752609"/>
              <a:gd name="connsiteY74" fmla="*/ 748633 h 1837204"/>
              <a:gd name="connsiteX75" fmla="*/ 1220887 w 1752609"/>
              <a:gd name="connsiteY75" fmla="*/ 755890 h 1837204"/>
              <a:gd name="connsiteX76" fmla="*/ 1286201 w 1752609"/>
              <a:gd name="connsiteY76" fmla="*/ 770404 h 1837204"/>
              <a:gd name="connsiteX77" fmla="*/ 1293458 w 1752609"/>
              <a:gd name="connsiteY77" fmla="*/ 792176 h 1837204"/>
              <a:gd name="connsiteX78" fmla="*/ 1329744 w 1752609"/>
              <a:gd name="connsiteY78" fmla="*/ 821204 h 1837204"/>
              <a:gd name="connsiteX79" fmla="*/ 1366030 w 1752609"/>
              <a:gd name="connsiteY79" fmla="*/ 842976 h 1837204"/>
              <a:gd name="connsiteX80" fmla="*/ 1395058 w 1752609"/>
              <a:gd name="connsiteY80" fmla="*/ 835719 h 1837204"/>
              <a:gd name="connsiteX81" fmla="*/ 1409573 w 1752609"/>
              <a:gd name="connsiteY81" fmla="*/ 821204 h 1837204"/>
              <a:gd name="connsiteX82" fmla="*/ 1431344 w 1752609"/>
              <a:gd name="connsiteY82" fmla="*/ 813947 h 1837204"/>
              <a:gd name="connsiteX83" fmla="*/ 1496658 w 1752609"/>
              <a:gd name="connsiteY83" fmla="*/ 799433 h 1837204"/>
              <a:gd name="connsiteX84" fmla="*/ 1547458 w 1752609"/>
              <a:gd name="connsiteY84" fmla="*/ 792176 h 1837204"/>
              <a:gd name="connsiteX85" fmla="*/ 1569230 w 1752609"/>
              <a:gd name="connsiteY85" fmla="*/ 784919 h 1837204"/>
              <a:gd name="connsiteX86" fmla="*/ 1612773 w 1752609"/>
              <a:gd name="connsiteY86" fmla="*/ 763147 h 1837204"/>
              <a:gd name="connsiteX87" fmla="*/ 1678087 w 1752609"/>
              <a:gd name="connsiteY87" fmla="*/ 755890 h 1837204"/>
              <a:gd name="connsiteX88" fmla="*/ 1692601 w 1752609"/>
              <a:gd name="connsiteY88" fmla="*/ 734119 h 1837204"/>
              <a:gd name="connsiteX89" fmla="*/ 1721630 w 1752609"/>
              <a:gd name="connsiteY89" fmla="*/ 705090 h 1837204"/>
              <a:gd name="connsiteX90" fmla="*/ 1750658 w 1752609"/>
              <a:gd name="connsiteY90" fmla="*/ 712347 h 1837204"/>
              <a:gd name="connsiteX91" fmla="*/ 1743401 w 1752609"/>
              <a:gd name="connsiteY91" fmla="*/ 763147 h 1837204"/>
              <a:gd name="connsiteX92" fmla="*/ 1714373 w 1752609"/>
              <a:gd name="connsiteY92" fmla="*/ 828462 h 1837204"/>
              <a:gd name="connsiteX93" fmla="*/ 1699858 w 1752609"/>
              <a:gd name="connsiteY93" fmla="*/ 879262 h 1837204"/>
              <a:gd name="connsiteX94" fmla="*/ 1672505 w 1752609"/>
              <a:gd name="connsiteY94" fmla="*/ 956857 h 1837204"/>
              <a:gd name="connsiteX95" fmla="*/ 1665247 w 1752609"/>
              <a:gd name="connsiteY95" fmla="*/ 985887 h 1837204"/>
              <a:gd name="connsiteX96" fmla="*/ 1611097 w 1752609"/>
              <a:gd name="connsiteY96" fmla="*/ 1083020 h 1837204"/>
              <a:gd name="connsiteX97" fmla="*/ 1589327 w 1752609"/>
              <a:gd name="connsiteY97" fmla="*/ 1140519 h 1837204"/>
              <a:gd name="connsiteX98" fmla="*/ 1572021 w 1752609"/>
              <a:gd name="connsiteY98" fmla="*/ 1167314 h 1837204"/>
              <a:gd name="connsiteX99" fmla="*/ 1553040 w 1752609"/>
              <a:gd name="connsiteY99" fmla="*/ 1205833 h 1837204"/>
              <a:gd name="connsiteX100" fmla="*/ 1538526 w 1752609"/>
              <a:gd name="connsiteY100" fmla="*/ 1232629 h 1837204"/>
              <a:gd name="connsiteX101" fmla="*/ 1294575 w 1752609"/>
              <a:gd name="connsiteY101" fmla="*/ 1464857 h 1837204"/>
              <a:gd name="connsiteX102" fmla="*/ 1139942 w 1752609"/>
              <a:gd name="connsiteY102" fmla="*/ 1663033 h 1837204"/>
              <a:gd name="connsiteX103" fmla="*/ 1091375 w 1752609"/>
              <a:gd name="connsiteY103" fmla="*/ 1711042 h 1837204"/>
              <a:gd name="connsiteX104" fmla="*/ 1090258 w 1752609"/>
              <a:gd name="connsiteY104" fmla="*/ 1750119 h 1837204"/>
              <a:gd name="connsiteX105" fmla="*/ 1053973 w 1752609"/>
              <a:gd name="connsiteY105" fmla="*/ 1815433 h 1837204"/>
              <a:gd name="connsiteX106" fmla="*/ 1039458 w 1752609"/>
              <a:gd name="connsiteY106"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113894 w 1752609"/>
              <a:gd name="connsiteY44" fmla="*/ 25849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45115 w 1752609"/>
              <a:gd name="connsiteY60" fmla="*/ 262404 h 1837204"/>
              <a:gd name="connsiteX61" fmla="*/ 956066 w 1752609"/>
              <a:gd name="connsiteY61" fmla="*/ 296715 h 1837204"/>
              <a:gd name="connsiteX62" fmla="*/ 981401 w 1752609"/>
              <a:gd name="connsiteY62" fmla="*/ 291433 h 1837204"/>
              <a:gd name="connsiteX63" fmla="*/ 995915 w 1752609"/>
              <a:gd name="connsiteY63" fmla="*/ 378519 h 1837204"/>
              <a:gd name="connsiteX64" fmla="*/ 1010430 w 1752609"/>
              <a:gd name="connsiteY64" fmla="*/ 422062 h 1837204"/>
              <a:gd name="connsiteX65" fmla="*/ 1039458 w 1752609"/>
              <a:gd name="connsiteY65" fmla="*/ 465604 h 1837204"/>
              <a:gd name="connsiteX66" fmla="*/ 1068487 w 1752609"/>
              <a:gd name="connsiteY66" fmla="*/ 523662 h 1837204"/>
              <a:gd name="connsiteX67" fmla="*/ 1112030 w 1752609"/>
              <a:gd name="connsiteY67" fmla="*/ 538176 h 1837204"/>
              <a:gd name="connsiteX68" fmla="*/ 1133801 w 1752609"/>
              <a:gd name="connsiteY68" fmla="*/ 545433 h 1837204"/>
              <a:gd name="connsiteX69" fmla="*/ 1155573 w 1752609"/>
              <a:gd name="connsiteY69" fmla="*/ 577811 h 1837204"/>
              <a:gd name="connsiteX70" fmla="*/ 1191300 w 1752609"/>
              <a:gd name="connsiteY70" fmla="*/ 616330 h 1837204"/>
              <a:gd name="connsiteX71" fmla="*/ 1220328 w 1752609"/>
              <a:gd name="connsiteY71" fmla="*/ 667688 h 1837204"/>
              <a:gd name="connsiteX72" fmla="*/ 1264430 w 1752609"/>
              <a:gd name="connsiteY72" fmla="*/ 668804 h 1837204"/>
              <a:gd name="connsiteX73" fmla="*/ 1228144 w 1752609"/>
              <a:gd name="connsiteY73" fmla="*/ 719604 h 1837204"/>
              <a:gd name="connsiteX74" fmla="*/ 1199115 w 1752609"/>
              <a:gd name="connsiteY74" fmla="*/ 748633 h 1837204"/>
              <a:gd name="connsiteX75" fmla="*/ 1220887 w 1752609"/>
              <a:gd name="connsiteY75" fmla="*/ 755890 h 1837204"/>
              <a:gd name="connsiteX76" fmla="*/ 1286201 w 1752609"/>
              <a:gd name="connsiteY76" fmla="*/ 770404 h 1837204"/>
              <a:gd name="connsiteX77" fmla="*/ 1293458 w 1752609"/>
              <a:gd name="connsiteY77" fmla="*/ 792176 h 1837204"/>
              <a:gd name="connsiteX78" fmla="*/ 1329744 w 1752609"/>
              <a:gd name="connsiteY78" fmla="*/ 821204 h 1837204"/>
              <a:gd name="connsiteX79" fmla="*/ 1366030 w 1752609"/>
              <a:gd name="connsiteY79" fmla="*/ 842976 h 1837204"/>
              <a:gd name="connsiteX80" fmla="*/ 1395058 w 1752609"/>
              <a:gd name="connsiteY80" fmla="*/ 835719 h 1837204"/>
              <a:gd name="connsiteX81" fmla="*/ 1409573 w 1752609"/>
              <a:gd name="connsiteY81" fmla="*/ 821204 h 1837204"/>
              <a:gd name="connsiteX82" fmla="*/ 1431344 w 1752609"/>
              <a:gd name="connsiteY82" fmla="*/ 813947 h 1837204"/>
              <a:gd name="connsiteX83" fmla="*/ 1496658 w 1752609"/>
              <a:gd name="connsiteY83" fmla="*/ 799433 h 1837204"/>
              <a:gd name="connsiteX84" fmla="*/ 1547458 w 1752609"/>
              <a:gd name="connsiteY84" fmla="*/ 792176 h 1837204"/>
              <a:gd name="connsiteX85" fmla="*/ 1569230 w 1752609"/>
              <a:gd name="connsiteY85" fmla="*/ 784919 h 1837204"/>
              <a:gd name="connsiteX86" fmla="*/ 1612773 w 1752609"/>
              <a:gd name="connsiteY86" fmla="*/ 763147 h 1837204"/>
              <a:gd name="connsiteX87" fmla="*/ 1678087 w 1752609"/>
              <a:gd name="connsiteY87" fmla="*/ 755890 h 1837204"/>
              <a:gd name="connsiteX88" fmla="*/ 1692601 w 1752609"/>
              <a:gd name="connsiteY88" fmla="*/ 734119 h 1837204"/>
              <a:gd name="connsiteX89" fmla="*/ 1721630 w 1752609"/>
              <a:gd name="connsiteY89" fmla="*/ 705090 h 1837204"/>
              <a:gd name="connsiteX90" fmla="*/ 1750658 w 1752609"/>
              <a:gd name="connsiteY90" fmla="*/ 712347 h 1837204"/>
              <a:gd name="connsiteX91" fmla="*/ 1743401 w 1752609"/>
              <a:gd name="connsiteY91" fmla="*/ 763147 h 1837204"/>
              <a:gd name="connsiteX92" fmla="*/ 1714373 w 1752609"/>
              <a:gd name="connsiteY92" fmla="*/ 828462 h 1837204"/>
              <a:gd name="connsiteX93" fmla="*/ 1699858 w 1752609"/>
              <a:gd name="connsiteY93" fmla="*/ 879262 h 1837204"/>
              <a:gd name="connsiteX94" fmla="*/ 1672505 w 1752609"/>
              <a:gd name="connsiteY94" fmla="*/ 956857 h 1837204"/>
              <a:gd name="connsiteX95" fmla="*/ 1665247 w 1752609"/>
              <a:gd name="connsiteY95" fmla="*/ 985887 h 1837204"/>
              <a:gd name="connsiteX96" fmla="*/ 1611097 w 1752609"/>
              <a:gd name="connsiteY96" fmla="*/ 1083020 h 1837204"/>
              <a:gd name="connsiteX97" fmla="*/ 1589327 w 1752609"/>
              <a:gd name="connsiteY97" fmla="*/ 1140519 h 1837204"/>
              <a:gd name="connsiteX98" fmla="*/ 1572021 w 1752609"/>
              <a:gd name="connsiteY98" fmla="*/ 1167314 h 1837204"/>
              <a:gd name="connsiteX99" fmla="*/ 1553040 w 1752609"/>
              <a:gd name="connsiteY99" fmla="*/ 1205833 h 1837204"/>
              <a:gd name="connsiteX100" fmla="*/ 1538526 w 1752609"/>
              <a:gd name="connsiteY100" fmla="*/ 1232629 h 1837204"/>
              <a:gd name="connsiteX101" fmla="*/ 1294575 w 1752609"/>
              <a:gd name="connsiteY101" fmla="*/ 1464857 h 1837204"/>
              <a:gd name="connsiteX102" fmla="*/ 1139942 w 1752609"/>
              <a:gd name="connsiteY102" fmla="*/ 1663033 h 1837204"/>
              <a:gd name="connsiteX103" fmla="*/ 1091375 w 1752609"/>
              <a:gd name="connsiteY103" fmla="*/ 1711042 h 1837204"/>
              <a:gd name="connsiteX104" fmla="*/ 1090258 w 1752609"/>
              <a:gd name="connsiteY104" fmla="*/ 1750119 h 1837204"/>
              <a:gd name="connsiteX105" fmla="*/ 1053973 w 1752609"/>
              <a:gd name="connsiteY105" fmla="*/ 1815433 h 1837204"/>
              <a:gd name="connsiteX106" fmla="*/ 1039458 w 1752609"/>
              <a:gd name="connsiteY106"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113894 w 1752609"/>
              <a:gd name="connsiteY44" fmla="*/ 25849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45115 w 1752609"/>
              <a:gd name="connsiteY60" fmla="*/ 262404 h 1837204"/>
              <a:gd name="connsiteX61" fmla="*/ 981401 w 1752609"/>
              <a:gd name="connsiteY61" fmla="*/ 291433 h 1837204"/>
              <a:gd name="connsiteX62" fmla="*/ 995915 w 1752609"/>
              <a:gd name="connsiteY62" fmla="*/ 378519 h 1837204"/>
              <a:gd name="connsiteX63" fmla="*/ 1010430 w 1752609"/>
              <a:gd name="connsiteY63" fmla="*/ 422062 h 1837204"/>
              <a:gd name="connsiteX64" fmla="*/ 1039458 w 1752609"/>
              <a:gd name="connsiteY64" fmla="*/ 465604 h 1837204"/>
              <a:gd name="connsiteX65" fmla="*/ 1068487 w 1752609"/>
              <a:gd name="connsiteY65" fmla="*/ 523662 h 1837204"/>
              <a:gd name="connsiteX66" fmla="*/ 1112030 w 1752609"/>
              <a:gd name="connsiteY66" fmla="*/ 538176 h 1837204"/>
              <a:gd name="connsiteX67" fmla="*/ 1133801 w 1752609"/>
              <a:gd name="connsiteY67" fmla="*/ 545433 h 1837204"/>
              <a:gd name="connsiteX68" fmla="*/ 1155573 w 1752609"/>
              <a:gd name="connsiteY68" fmla="*/ 577811 h 1837204"/>
              <a:gd name="connsiteX69" fmla="*/ 1191300 w 1752609"/>
              <a:gd name="connsiteY69" fmla="*/ 616330 h 1837204"/>
              <a:gd name="connsiteX70" fmla="*/ 1220328 w 1752609"/>
              <a:gd name="connsiteY70" fmla="*/ 667688 h 1837204"/>
              <a:gd name="connsiteX71" fmla="*/ 1264430 w 1752609"/>
              <a:gd name="connsiteY71" fmla="*/ 668804 h 1837204"/>
              <a:gd name="connsiteX72" fmla="*/ 1228144 w 1752609"/>
              <a:gd name="connsiteY72" fmla="*/ 719604 h 1837204"/>
              <a:gd name="connsiteX73" fmla="*/ 1199115 w 1752609"/>
              <a:gd name="connsiteY73" fmla="*/ 748633 h 1837204"/>
              <a:gd name="connsiteX74" fmla="*/ 1220887 w 1752609"/>
              <a:gd name="connsiteY74" fmla="*/ 755890 h 1837204"/>
              <a:gd name="connsiteX75" fmla="*/ 1286201 w 1752609"/>
              <a:gd name="connsiteY75" fmla="*/ 770404 h 1837204"/>
              <a:gd name="connsiteX76" fmla="*/ 1293458 w 1752609"/>
              <a:gd name="connsiteY76" fmla="*/ 792176 h 1837204"/>
              <a:gd name="connsiteX77" fmla="*/ 1329744 w 1752609"/>
              <a:gd name="connsiteY77" fmla="*/ 821204 h 1837204"/>
              <a:gd name="connsiteX78" fmla="*/ 1366030 w 1752609"/>
              <a:gd name="connsiteY78" fmla="*/ 842976 h 1837204"/>
              <a:gd name="connsiteX79" fmla="*/ 1395058 w 1752609"/>
              <a:gd name="connsiteY79" fmla="*/ 835719 h 1837204"/>
              <a:gd name="connsiteX80" fmla="*/ 1409573 w 1752609"/>
              <a:gd name="connsiteY80" fmla="*/ 821204 h 1837204"/>
              <a:gd name="connsiteX81" fmla="*/ 1431344 w 1752609"/>
              <a:gd name="connsiteY81" fmla="*/ 813947 h 1837204"/>
              <a:gd name="connsiteX82" fmla="*/ 1496658 w 1752609"/>
              <a:gd name="connsiteY82" fmla="*/ 799433 h 1837204"/>
              <a:gd name="connsiteX83" fmla="*/ 1547458 w 1752609"/>
              <a:gd name="connsiteY83" fmla="*/ 792176 h 1837204"/>
              <a:gd name="connsiteX84" fmla="*/ 1569230 w 1752609"/>
              <a:gd name="connsiteY84" fmla="*/ 784919 h 1837204"/>
              <a:gd name="connsiteX85" fmla="*/ 1612773 w 1752609"/>
              <a:gd name="connsiteY85" fmla="*/ 763147 h 1837204"/>
              <a:gd name="connsiteX86" fmla="*/ 1678087 w 1752609"/>
              <a:gd name="connsiteY86" fmla="*/ 755890 h 1837204"/>
              <a:gd name="connsiteX87" fmla="*/ 1692601 w 1752609"/>
              <a:gd name="connsiteY87" fmla="*/ 734119 h 1837204"/>
              <a:gd name="connsiteX88" fmla="*/ 1721630 w 1752609"/>
              <a:gd name="connsiteY88" fmla="*/ 705090 h 1837204"/>
              <a:gd name="connsiteX89" fmla="*/ 1750658 w 1752609"/>
              <a:gd name="connsiteY89" fmla="*/ 712347 h 1837204"/>
              <a:gd name="connsiteX90" fmla="*/ 1743401 w 1752609"/>
              <a:gd name="connsiteY90" fmla="*/ 763147 h 1837204"/>
              <a:gd name="connsiteX91" fmla="*/ 1714373 w 1752609"/>
              <a:gd name="connsiteY91" fmla="*/ 828462 h 1837204"/>
              <a:gd name="connsiteX92" fmla="*/ 1699858 w 1752609"/>
              <a:gd name="connsiteY92" fmla="*/ 879262 h 1837204"/>
              <a:gd name="connsiteX93" fmla="*/ 1672505 w 1752609"/>
              <a:gd name="connsiteY93" fmla="*/ 956857 h 1837204"/>
              <a:gd name="connsiteX94" fmla="*/ 1665247 w 1752609"/>
              <a:gd name="connsiteY94" fmla="*/ 985887 h 1837204"/>
              <a:gd name="connsiteX95" fmla="*/ 1611097 w 1752609"/>
              <a:gd name="connsiteY95" fmla="*/ 1083020 h 1837204"/>
              <a:gd name="connsiteX96" fmla="*/ 1589327 w 1752609"/>
              <a:gd name="connsiteY96" fmla="*/ 1140519 h 1837204"/>
              <a:gd name="connsiteX97" fmla="*/ 1572021 w 1752609"/>
              <a:gd name="connsiteY97" fmla="*/ 1167314 h 1837204"/>
              <a:gd name="connsiteX98" fmla="*/ 1553040 w 1752609"/>
              <a:gd name="connsiteY98" fmla="*/ 1205833 h 1837204"/>
              <a:gd name="connsiteX99" fmla="*/ 1538526 w 1752609"/>
              <a:gd name="connsiteY99" fmla="*/ 1232629 h 1837204"/>
              <a:gd name="connsiteX100" fmla="*/ 1294575 w 1752609"/>
              <a:gd name="connsiteY100" fmla="*/ 1464857 h 1837204"/>
              <a:gd name="connsiteX101" fmla="*/ 1139942 w 1752609"/>
              <a:gd name="connsiteY101" fmla="*/ 1663033 h 1837204"/>
              <a:gd name="connsiteX102" fmla="*/ 1091375 w 1752609"/>
              <a:gd name="connsiteY102" fmla="*/ 1711042 h 1837204"/>
              <a:gd name="connsiteX103" fmla="*/ 1090258 w 1752609"/>
              <a:gd name="connsiteY103" fmla="*/ 1750119 h 1837204"/>
              <a:gd name="connsiteX104" fmla="*/ 1053973 w 1752609"/>
              <a:gd name="connsiteY104" fmla="*/ 1815433 h 1837204"/>
              <a:gd name="connsiteX105" fmla="*/ 1039458 w 1752609"/>
              <a:gd name="connsiteY105"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113894 w 1752609"/>
              <a:gd name="connsiteY44" fmla="*/ 25849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81401 w 1752609"/>
              <a:gd name="connsiteY60" fmla="*/ 291433 h 1837204"/>
              <a:gd name="connsiteX61" fmla="*/ 995915 w 1752609"/>
              <a:gd name="connsiteY61" fmla="*/ 378519 h 1837204"/>
              <a:gd name="connsiteX62" fmla="*/ 1010430 w 1752609"/>
              <a:gd name="connsiteY62" fmla="*/ 422062 h 1837204"/>
              <a:gd name="connsiteX63" fmla="*/ 1039458 w 1752609"/>
              <a:gd name="connsiteY63" fmla="*/ 465604 h 1837204"/>
              <a:gd name="connsiteX64" fmla="*/ 1068487 w 1752609"/>
              <a:gd name="connsiteY64" fmla="*/ 523662 h 1837204"/>
              <a:gd name="connsiteX65" fmla="*/ 1112030 w 1752609"/>
              <a:gd name="connsiteY65" fmla="*/ 538176 h 1837204"/>
              <a:gd name="connsiteX66" fmla="*/ 1133801 w 1752609"/>
              <a:gd name="connsiteY66" fmla="*/ 545433 h 1837204"/>
              <a:gd name="connsiteX67" fmla="*/ 1155573 w 1752609"/>
              <a:gd name="connsiteY67" fmla="*/ 577811 h 1837204"/>
              <a:gd name="connsiteX68" fmla="*/ 1191300 w 1752609"/>
              <a:gd name="connsiteY68" fmla="*/ 616330 h 1837204"/>
              <a:gd name="connsiteX69" fmla="*/ 1220328 w 1752609"/>
              <a:gd name="connsiteY69" fmla="*/ 667688 h 1837204"/>
              <a:gd name="connsiteX70" fmla="*/ 1264430 w 1752609"/>
              <a:gd name="connsiteY70" fmla="*/ 668804 h 1837204"/>
              <a:gd name="connsiteX71" fmla="*/ 1228144 w 1752609"/>
              <a:gd name="connsiteY71" fmla="*/ 719604 h 1837204"/>
              <a:gd name="connsiteX72" fmla="*/ 1199115 w 1752609"/>
              <a:gd name="connsiteY72" fmla="*/ 748633 h 1837204"/>
              <a:gd name="connsiteX73" fmla="*/ 1220887 w 1752609"/>
              <a:gd name="connsiteY73" fmla="*/ 755890 h 1837204"/>
              <a:gd name="connsiteX74" fmla="*/ 1286201 w 1752609"/>
              <a:gd name="connsiteY74" fmla="*/ 770404 h 1837204"/>
              <a:gd name="connsiteX75" fmla="*/ 1293458 w 1752609"/>
              <a:gd name="connsiteY75" fmla="*/ 792176 h 1837204"/>
              <a:gd name="connsiteX76" fmla="*/ 1329744 w 1752609"/>
              <a:gd name="connsiteY76" fmla="*/ 821204 h 1837204"/>
              <a:gd name="connsiteX77" fmla="*/ 1366030 w 1752609"/>
              <a:gd name="connsiteY77" fmla="*/ 842976 h 1837204"/>
              <a:gd name="connsiteX78" fmla="*/ 1395058 w 1752609"/>
              <a:gd name="connsiteY78" fmla="*/ 835719 h 1837204"/>
              <a:gd name="connsiteX79" fmla="*/ 1409573 w 1752609"/>
              <a:gd name="connsiteY79" fmla="*/ 821204 h 1837204"/>
              <a:gd name="connsiteX80" fmla="*/ 1431344 w 1752609"/>
              <a:gd name="connsiteY80" fmla="*/ 813947 h 1837204"/>
              <a:gd name="connsiteX81" fmla="*/ 1496658 w 1752609"/>
              <a:gd name="connsiteY81" fmla="*/ 799433 h 1837204"/>
              <a:gd name="connsiteX82" fmla="*/ 1547458 w 1752609"/>
              <a:gd name="connsiteY82" fmla="*/ 792176 h 1837204"/>
              <a:gd name="connsiteX83" fmla="*/ 1569230 w 1752609"/>
              <a:gd name="connsiteY83" fmla="*/ 784919 h 1837204"/>
              <a:gd name="connsiteX84" fmla="*/ 1612773 w 1752609"/>
              <a:gd name="connsiteY84" fmla="*/ 763147 h 1837204"/>
              <a:gd name="connsiteX85" fmla="*/ 1678087 w 1752609"/>
              <a:gd name="connsiteY85" fmla="*/ 755890 h 1837204"/>
              <a:gd name="connsiteX86" fmla="*/ 1692601 w 1752609"/>
              <a:gd name="connsiteY86" fmla="*/ 734119 h 1837204"/>
              <a:gd name="connsiteX87" fmla="*/ 1721630 w 1752609"/>
              <a:gd name="connsiteY87" fmla="*/ 705090 h 1837204"/>
              <a:gd name="connsiteX88" fmla="*/ 1750658 w 1752609"/>
              <a:gd name="connsiteY88" fmla="*/ 712347 h 1837204"/>
              <a:gd name="connsiteX89" fmla="*/ 1743401 w 1752609"/>
              <a:gd name="connsiteY89" fmla="*/ 763147 h 1837204"/>
              <a:gd name="connsiteX90" fmla="*/ 1714373 w 1752609"/>
              <a:gd name="connsiteY90" fmla="*/ 828462 h 1837204"/>
              <a:gd name="connsiteX91" fmla="*/ 1699858 w 1752609"/>
              <a:gd name="connsiteY91" fmla="*/ 879262 h 1837204"/>
              <a:gd name="connsiteX92" fmla="*/ 1672505 w 1752609"/>
              <a:gd name="connsiteY92" fmla="*/ 956857 h 1837204"/>
              <a:gd name="connsiteX93" fmla="*/ 1665247 w 1752609"/>
              <a:gd name="connsiteY93" fmla="*/ 985887 h 1837204"/>
              <a:gd name="connsiteX94" fmla="*/ 1611097 w 1752609"/>
              <a:gd name="connsiteY94" fmla="*/ 1083020 h 1837204"/>
              <a:gd name="connsiteX95" fmla="*/ 1589327 w 1752609"/>
              <a:gd name="connsiteY95" fmla="*/ 1140519 h 1837204"/>
              <a:gd name="connsiteX96" fmla="*/ 1572021 w 1752609"/>
              <a:gd name="connsiteY96" fmla="*/ 1167314 h 1837204"/>
              <a:gd name="connsiteX97" fmla="*/ 1553040 w 1752609"/>
              <a:gd name="connsiteY97" fmla="*/ 1205833 h 1837204"/>
              <a:gd name="connsiteX98" fmla="*/ 1538526 w 1752609"/>
              <a:gd name="connsiteY98" fmla="*/ 1232629 h 1837204"/>
              <a:gd name="connsiteX99" fmla="*/ 1294575 w 1752609"/>
              <a:gd name="connsiteY99" fmla="*/ 1464857 h 1837204"/>
              <a:gd name="connsiteX100" fmla="*/ 1139942 w 1752609"/>
              <a:gd name="connsiteY100" fmla="*/ 1663033 h 1837204"/>
              <a:gd name="connsiteX101" fmla="*/ 1091375 w 1752609"/>
              <a:gd name="connsiteY101" fmla="*/ 1711042 h 1837204"/>
              <a:gd name="connsiteX102" fmla="*/ 1090258 w 1752609"/>
              <a:gd name="connsiteY102" fmla="*/ 1750119 h 1837204"/>
              <a:gd name="connsiteX103" fmla="*/ 1053973 w 1752609"/>
              <a:gd name="connsiteY103" fmla="*/ 1815433 h 1837204"/>
              <a:gd name="connsiteX104" fmla="*/ 1039458 w 1752609"/>
              <a:gd name="connsiteY104" fmla="*/ 1837204 h 1837204"/>
              <a:gd name="connsiteX0" fmla="*/ 1039458 w 1752609"/>
              <a:gd name="connsiteY0" fmla="*/ 1837204 h 1837204"/>
              <a:gd name="connsiteX1" fmla="*/ 930601 w 1752609"/>
              <a:gd name="connsiteY1" fmla="*/ 1749561 h 1837204"/>
              <a:gd name="connsiteX2" fmla="*/ 887058 w 1752609"/>
              <a:gd name="connsiteY2" fmla="*/ 1684804 h 1837204"/>
              <a:gd name="connsiteX3" fmla="*/ 865287 w 1752609"/>
              <a:gd name="connsiteY3" fmla="*/ 1677547 h 1837204"/>
              <a:gd name="connsiteX4" fmla="*/ 821744 w 1752609"/>
              <a:gd name="connsiteY4" fmla="*/ 1648519 h 1837204"/>
              <a:gd name="connsiteX5" fmla="*/ 785458 w 1752609"/>
              <a:gd name="connsiteY5" fmla="*/ 1619490 h 1837204"/>
              <a:gd name="connsiteX6" fmla="*/ 763687 w 1752609"/>
              <a:gd name="connsiteY6" fmla="*/ 1604976 h 1837204"/>
              <a:gd name="connsiteX7" fmla="*/ 749173 w 1752609"/>
              <a:gd name="connsiteY7" fmla="*/ 1583204 h 1837204"/>
              <a:gd name="connsiteX8" fmla="*/ 741915 w 1752609"/>
              <a:gd name="connsiteY8" fmla="*/ 1546919 h 1837204"/>
              <a:gd name="connsiteX9" fmla="*/ 734658 w 1752609"/>
              <a:gd name="connsiteY9" fmla="*/ 1525147 h 1837204"/>
              <a:gd name="connsiteX10" fmla="*/ 749173 w 1752609"/>
              <a:gd name="connsiteY10" fmla="*/ 1452576 h 1837204"/>
              <a:gd name="connsiteX11" fmla="*/ 763687 w 1752609"/>
              <a:gd name="connsiteY11" fmla="*/ 1430804 h 1837204"/>
              <a:gd name="connsiteX12" fmla="*/ 778201 w 1752609"/>
              <a:gd name="connsiteY12" fmla="*/ 1387262 h 1837204"/>
              <a:gd name="connsiteX13" fmla="*/ 751406 w 1752609"/>
              <a:gd name="connsiteY13" fmla="*/ 1293477 h 1837204"/>
              <a:gd name="connsiteX14" fmla="*/ 741915 w 1752609"/>
              <a:gd name="connsiteY14" fmla="*/ 1234862 h 1837204"/>
              <a:gd name="connsiteX15" fmla="*/ 734658 w 1752609"/>
              <a:gd name="connsiteY15" fmla="*/ 1213090 h 1837204"/>
              <a:gd name="connsiteX16" fmla="*/ 712887 w 1752609"/>
              <a:gd name="connsiteY16" fmla="*/ 1220347 h 1837204"/>
              <a:gd name="connsiteX17" fmla="*/ 698373 w 1752609"/>
              <a:gd name="connsiteY17" fmla="*/ 1242119 h 1837204"/>
              <a:gd name="connsiteX18" fmla="*/ 669344 w 1752609"/>
              <a:gd name="connsiteY18" fmla="*/ 1278404 h 1837204"/>
              <a:gd name="connsiteX19" fmla="*/ 604030 w 1752609"/>
              <a:gd name="connsiteY19" fmla="*/ 1271147 h 1837204"/>
              <a:gd name="connsiteX20" fmla="*/ 516944 w 1752609"/>
              <a:gd name="connsiteY20" fmla="*/ 1263890 h 1837204"/>
              <a:gd name="connsiteX21" fmla="*/ 509687 w 1752609"/>
              <a:gd name="connsiteY21" fmla="*/ 1242119 h 1837204"/>
              <a:gd name="connsiteX22" fmla="*/ 458887 w 1752609"/>
              <a:gd name="connsiteY22" fmla="*/ 1230954 h 1837204"/>
              <a:gd name="connsiteX23" fmla="*/ 386315 w 1752609"/>
              <a:gd name="connsiteY23" fmla="*/ 1220347 h 1837204"/>
              <a:gd name="connsiteX24" fmla="*/ 371801 w 1752609"/>
              <a:gd name="connsiteY24" fmla="*/ 1234862 h 1837204"/>
              <a:gd name="connsiteX25" fmla="*/ 364544 w 1752609"/>
              <a:gd name="connsiteY25" fmla="*/ 1213090 h 1837204"/>
              <a:gd name="connsiteX26" fmla="*/ 342773 w 1752609"/>
              <a:gd name="connsiteY26" fmla="*/ 1198576 h 1837204"/>
              <a:gd name="connsiteX27" fmla="*/ 328258 w 1752609"/>
              <a:gd name="connsiteY27" fmla="*/ 1176804 h 1837204"/>
              <a:gd name="connsiteX28" fmla="*/ 299230 w 1752609"/>
              <a:gd name="connsiteY28" fmla="*/ 1089719 h 1837204"/>
              <a:gd name="connsiteX29" fmla="*/ 271876 w 1752609"/>
              <a:gd name="connsiteY29" fmla="*/ 1077995 h 1837204"/>
              <a:gd name="connsiteX30" fmla="*/ 270201 w 1752609"/>
              <a:gd name="connsiteY30" fmla="*/ 1060690 h 1837204"/>
              <a:gd name="connsiteX31" fmla="*/ 248430 w 1752609"/>
              <a:gd name="connsiteY31" fmla="*/ 1046176 h 1837204"/>
              <a:gd name="connsiteX32" fmla="*/ 233915 w 1752609"/>
              <a:gd name="connsiteY32" fmla="*/ 1031662 h 1837204"/>
              <a:gd name="connsiteX33" fmla="*/ 212144 w 1752609"/>
              <a:gd name="connsiteY33" fmla="*/ 1024404 h 1837204"/>
              <a:gd name="connsiteX34" fmla="*/ 175858 w 1752609"/>
              <a:gd name="connsiteY34" fmla="*/ 988119 h 1837204"/>
              <a:gd name="connsiteX35" fmla="*/ 146830 w 1752609"/>
              <a:gd name="connsiteY35" fmla="*/ 944576 h 1837204"/>
              <a:gd name="connsiteX36" fmla="*/ 87656 w 1752609"/>
              <a:gd name="connsiteY36" fmla="*/ 929504 h 1837204"/>
              <a:gd name="connsiteX37" fmla="*/ 96030 w 1752609"/>
              <a:gd name="connsiteY37" fmla="*/ 813947 h 1837204"/>
              <a:gd name="connsiteX38" fmla="*/ 88773 w 1752609"/>
              <a:gd name="connsiteY38" fmla="*/ 792176 h 1837204"/>
              <a:gd name="connsiteX39" fmla="*/ 45230 w 1752609"/>
              <a:gd name="connsiteY39" fmla="*/ 741376 h 1837204"/>
              <a:gd name="connsiteX40" fmla="*/ 13 w 1752609"/>
              <a:gd name="connsiteY40" fmla="*/ 640892 h 1837204"/>
              <a:gd name="connsiteX41" fmla="*/ 41321 w 1752609"/>
              <a:gd name="connsiteY41" fmla="*/ 516405 h 1837204"/>
              <a:gd name="connsiteX42" fmla="*/ 103287 w 1752609"/>
              <a:gd name="connsiteY42" fmla="*/ 443833 h 1837204"/>
              <a:gd name="connsiteX43" fmla="*/ 111102 w 1752609"/>
              <a:gd name="connsiteY43" fmla="*/ 326602 h 1837204"/>
              <a:gd name="connsiteX44" fmla="*/ 113894 w 1752609"/>
              <a:gd name="connsiteY44" fmla="*/ 258496 h 1837204"/>
              <a:gd name="connsiteX45" fmla="*/ 96030 w 1752609"/>
              <a:gd name="connsiteY45" fmla="*/ 168062 h 1837204"/>
              <a:gd name="connsiteX46" fmla="*/ 139573 w 1752609"/>
              <a:gd name="connsiteY46" fmla="*/ 182576 h 1837204"/>
              <a:gd name="connsiteX47" fmla="*/ 175858 w 1752609"/>
              <a:gd name="connsiteY47" fmla="*/ 175319 h 1837204"/>
              <a:gd name="connsiteX48" fmla="*/ 168601 w 1752609"/>
              <a:gd name="connsiteY48" fmla="*/ 153547 h 1837204"/>
              <a:gd name="connsiteX49" fmla="*/ 166368 w 1752609"/>
              <a:gd name="connsiteY49" fmla="*/ 53063 h 1837204"/>
              <a:gd name="connsiteX50" fmla="*/ 691115 w 1752609"/>
              <a:gd name="connsiteY50" fmla="*/ 59204 h 1837204"/>
              <a:gd name="connsiteX51" fmla="*/ 712887 w 1752609"/>
              <a:gd name="connsiteY51" fmla="*/ 51389 h 1837204"/>
              <a:gd name="connsiteX52" fmla="*/ 727401 w 1752609"/>
              <a:gd name="connsiteY52" fmla="*/ 51947 h 1837204"/>
              <a:gd name="connsiteX53" fmla="*/ 756430 w 1752609"/>
              <a:gd name="connsiteY53" fmla="*/ 15662 h 1837204"/>
              <a:gd name="connsiteX54" fmla="*/ 799973 w 1752609"/>
              <a:gd name="connsiteY54" fmla="*/ 1147 h 1837204"/>
              <a:gd name="connsiteX55" fmla="*/ 832910 w 1752609"/>
              <a:gd name="connsiteY55" fmla="*/ 45807 h 1837204"/>
              <a:gd name="connsiteX56" fmla="*/ 869752 w 1752609"/>
              <a:gd name="connsiteY56" fmla="*/ 70369 h 1837204"/>
              <a:gd name="connsiteX57" fmla="*/ 869194 w 1752609"/>
              <a:gd name="connsiteY57" fmla="*/ 117262 h 1837204"/>
              <a:gd name="connsiteX58" fmla="*/ 894315 w 1752609"/>
              <a:gd name="connsiteY58" fmla="*/ 153547 h 1837204"/>
              <a:gd name="connsiteX59" fmla="*/ 901573 w 1752609"/>
              <a:gd name="connsiteY59" fmla="*/ 247890 h 1837204"/>
              <a:gd name="connsiteX60" fmla="*/ 954348 w 1752609"/>
              <a:gd name="connsiteY60" fmla="*/ 307665 h 1837204"/>
              <a:gd name="connsiteX61" fmla="*/ 995915 w 1752609"/>
              <a:gd name="connsiteY61" fmla="*/ 378519 h 1837204"/>
              <a:gd name="connsiteX62" fmla="*/ 1010430 w 1752609"/>
              <a:gd name="connsiteY62" fmla="*/ 422062 h 1837204"/>
              <a:gd name="connsiteX63" fmla="*/ 1039458 w 1752609"/>
              <a:gd name="connsiteY63" fmla="*/ 465604 h 1837204"/>
              <a:gd name="connsiteX64" fmla="*/ 1068487 w 1752609"/>
              <a:gd name="connsiteY64" fmla="*/ 523662 h 1837204"/>
              <a:gd name="connsiteX65" fmla="*/ 1112030 w 1752609"/>
              <a:gd name="connsiteY65" fmla="*/ 538176 h 1837204"/>
              <a:gd name="connsiteX66" fmla="*/ 1133801 w 1752609"/>
              <a:gd name="connsiteY66" fmla="*/ 545433 h 1837204"/>
              <a:gd name="connsiteX67" fmla="*/ 1155573 w 1752609"/>
              <a:gd name="connsiteY67" fmla="*/ 577811 h 1837204"/>
              <a:gd name="connsiteX68" fmla="*/ 1191300 w 1752609"/>
              <a:gd name="connsiteY68" fmla="*/ 616330 h 1837204"/>
              <a:gd name="connsiteX69" fmla="*/ 1220328 w 1752609"/>
              <a:gd name="connsiteY69" fmla="*/ 667688 h 1837204"/>
              <a:gd name="connsiteX70" fmla="*/ 1264430 w 1752609"/>
              <a:gd name="connsiteY70" fmla="*/ 668804 h 1837204"/>
              <a:gd name="connsiteX71" fmla="*/ 1228144 w 1752609"/>
              <a:gd name="connsiteY71" fmla="*/ 719604 h 1837204"/>
              <a:gd name="connsiteX72" fmla="*/ 1199115 w 1752609"/>
              <a:gd name="connsiteY72" fmla="*/ 748633 h 1837204"/>
              <a:gd name="connsiteX73" fmla="*/ 1220887 w 1752609"/>
              <a:gd name="connsiteY73" fmla="*/ 755890 h 1837204"/>
              <a:gd name="connsiteX74" fmla="*/ 1286201 w 1752609"/>
              <a:gd name="connsiteY74" fmla="*/ 770404 h 1837204"/>
              <a:gd name="connsiteX75" fmla="*/ 1293458 w 1752609"/>
              <a:gd name="connsiteY75" fmla="*/ 792176 h 1837204"/>
              <a:gd name="connsiteX76" fmla="*/ 1329744 w 1752609"/>
              <a:gd name="connsiteY76" fmla="*/ 821204 h 1837204"/>
              <a:gd name="connsiteX77" fmla="*/ 1366030 w 1752609"/>
              <a:gd name="connsiteY77" fmla="*/ 842976 h 1837204"/>
              <a:gd name="connsiteX78" fmla="*/ 1395058 w 1752609"/>
              <a:gd name="connsiteY78" fmla="*/ 835719 h 1837204"/>
              <a:gd name="connsiteX79" fmla="*/ 1409573 w 1752609"/>
              <a:gd name="connsiteY79" fmla="*/ 821204 h 1837204"/>
              <a:gd name="connsiteX80" fmla="*/ 1431344 w 1752609"/>
              <a:gd name="connsiteY80" fmla="*/ 813947 h 1837204"/>
              <a:gd name="connsiteX81" fmla="*/ 1496658 w 1752609"/>
              <a:gd name="connsiteY81" fmla="*/ 799433 h 1837204"/>
              <a:gd name="connsiteX82" fmla="*/ 1547458 w 1752609"/>
              <a:gd name="connsiteY82" fmla="*/ 792176 h 1837204"/>
              <a:gd name="connsiteX83" fmla="*/ 1569230 w 1752609"/>
              <a:gd name="connsiteY83" fmla="*/ 784919 h 1837204"/>
              <a:gd name="connsiteX84" fmla="*/ 1612773 w 1752609"/>
              <a:gd name="connsiteY84" fmla="*/ 763147 h 1837204"/>
              <a:gd name="connsiteX85" fmla="*/ 1678087 w 1752609"/>
              <a:gd name="connsiteY85" fmla="*/ 755890 h 1837204"/>
              <a:gd name="connsiteX86" fmla="*/ 1692601 w 1752609"/>
              <a:gd name="connsiteY86" fmla="*/ 734119 h 1837204"/>
              <a:gd name="connsiteX87" fmla="*/ 1721630 w 1752609"/>
              <a:gd name="connsiteY87" fmla="*/ 705090 h 1837204"/>
              <a:gd name="connsiteX88" fmla="*/ 1750658 w 1752609"/>
              <a:gd name="connsiteY88" fmla="*/ 712347 h 1837204"/>
              <a:gd name="connsiteX89" fmla="*/ 1743401 w 1752609"/>
              <a:gd name="connsiteY89" fmla="*/ 763147 h 1837204"/>
              <a:gd name="connsiteX90" fmla="*/ 1714373 w 1752609"/>
              <a:gd name="connsiteY90" fmla="*/ 828462 h 1837204"/>
              <a:gd name="connsiteX91" fmla="*/ 1699858 w 1752609"/>
              <a:gd name="connsiteY91" fmla="*/ 879262 h 1837204"/>
              <a:gd name="connsiteX92" fmla="*/ 1672505 w 1752609"/>
              <a:gd name="connsiteY92" fmla="*/ 956857 h 1837204"/>
              <a:gd name="connsiteX93" fmla="*/ 1665247 w 1752609"/>
              <a:gd name="connsiteY93" fmla="*/ 985887 h 1837204"/>
              <a:gd name="connsiteX94" fmla="*/ 1611097 w 1752609"/>
              <a:gd name="connsiteY94" fmla="*/ 1083020 h 1837204"/>
              <a:gd name="connsiteX95" fmla="*/ 1589327 w 1752609"/>
              <a:gd name="connsiteY95" fmla="*/ 1140519 h 1837204"/>
              <a:gd name="connsiteX96" fmla="*/ 1572021 w 1752609"/>
              <a:gd name="connsiteY96" fmla="*/ 1167314 h 1837204"/>
              <a:gd name="connsiteX97" fmla="*/ 1553040 w 1752609"/>
              <a:gd name="connsiteY97" fmla="*/ 1205833 h 1837204"/>
              <a:gd name="connsiteX98" fmla="*/ 1538526 w 1752609"/>
              <a:gd name="connsiteY98" fmla="*/ 1232629 h 1837204"/>
              <a:gd name="connsiteX99" fmla="*/ 1294575 w 1752609"/>
              <a:gd name="connsiteY99" fmla="*/ 1464857 h 1837204"/>
              <a:gd name="connsiteX100" fmla="*/ 1139942 w 1752609"/>
              <a:gd name="connsiteY100" fmla="*/ 1663033 h 1837204"/>
              <a:gd name="connsiteX101" fmla="*/ 1091375 w 1752609"/>
              <a:gd name="connsiteY101" fmla="*/ 1711042 h 1837204"/>
              <a:gd name="connsiteX102" fmla="*/ 1090258 w 1752609"/>
              <a:gd name="connsiteY102" fmla="*/ 1750119 h 1837204"/>
              <a:gd name="connsiteX103" fmla="*/ 1053973 w 1752609"/>
              <a:gd name="connsiteY103" fmla="*/ 1815433 h 1837204"/>
              <a:gd name="connsiteX104" fmla="*/ 1039458 w 1752609"/>
              <a:gd name="connsiteY104" fmla="*/ 1837204 h 1837204"/>
              <a:gd name="connsiteX0" fmla="*/ 1039458 w 1743472"/>
              <a:gd name="connsiteY0" fmla="*/ 1837204 h 1837204"/>
              <a:gd name="connsiteX1" fmla="*/ 930601 w 1743472"/>
              <a:gd name="connsiteY1" fmla="*/ 1749561 h 1837204"/>
              <a:gd name="connsiteX2" fmla="*/ 887058 w 1743472"/>
              <a:gd name="connsiteY2" fmla="*/ 1684804 h 1837204"/>
              <a:gd name="connsiteX3" fmla="*/ 865287 w 1743472"/>
              <a:gd name="connsiteY3" fmla="*/ 1677547 h 1837204"/>
              <a:gd name="connsiteX4" fmla="*/ 821744 w 1743472"/>
              <a:gd name="connsiteY4" fmla="*/ 1648519 h 1837204"/>
              <a:gd name="connsiteX5" fmla="*/ 785458 w 1743472"/>
              <a:gd name="connsiteY5" fmla="*/ 1619490 h 1837204"/>
              <a:gd name="connsiteX6" fmla="*/ 763687 w 1743472"/>
              <a:gd name="connsiteY6" fmla="*/ 1604976 h 1837204"/>
              <a:gd name="connsiteX7" fmla="*/ 749173 w 1743472"/>
              <a:gd name="connsiteY7" fmla="*/ 1583204 h 1837204"/>
              <a:gd name="connsiteX8" fmla="*/ 741915 w 1743472"/>
              <a:gd name="connsiteY8" fmla="*/ 1546919 h 1837204"/>
              <a:gd name="connsiteX9" fmla="*/ 734658 w 1743472"/>
              <a:gd name="connsiteY9" fmla="*/ 1525147 h 1837204"/>
              <a:gd name="connsiteX10" fmla="*/ 749173 w 1743472"/>
              <a:gd name="connsiteY10" fmla="*/ 1452576 h 1837204"/>
              <a:gd name="connsiteX11" fmla="*/ 763687 w 1743472"/>
              <a:gd name="connsiteY11" fmla="*/ 1430804 h 1837204"/>
              <a:gd name="connsiteX12" fmla="*/ 778201 w 1743472"/>
              <a:gd name="connsiteY12" fmla="*/ 1387262 h 1837204"/>
              <a:gd name="connsiteX13" fmla="*/ 751406 w 1743472"/>
              <a:gd name="connsiteY13" fmla="*/ 1293477 h 1837204"/>
              <a:gd name="connsiteX14" fmla="*/ 741915 w 1743472"/>
              <a:gd name="connsiteY14" fmla="*/ 1234862 h 1837204"/>
              <a:gd name="connsiteX15" fmla="*/ 734658 w 1743472"/>
              <a:gd name="connsiteY15" fmla="*/ 1213090 h 1837204"/>
              <a:gd name="connsiteX16" fmla="*/ 712887 w 1743472"/>
              <a:gd name="connsiteY16" fmla="*/ 1220347 h 1837204"/>
              <a:gd name="connsiteX17" fmla="*/ 698373 w 1743472"/>
              <a:gd name="connsiteY17" fmla="*/ 1242119 h 1837204"/>
              <a:gd name="connsiteX18" fmla="*/ 669344 w 1743472"/>
              <a:gd name="connsiteY18" fmla="*/ 1278404 h 1837204"/>
              <a:gd name="connsiteX19" fmla="*/ 604030 w 1743472"/>
              <a:gd name="connsiteY19" fmla="*/ 1271147 h 1837204"/>
              <a:gd name="connsiteX20" fmla="*/ 516944 w 1743472"/>
              <a:gd name="connsiteY20" fmla="*/ 1263890 h 1837204"/>
              <a:gd name="connsiteX21" fmla="*/ 509687 w 1743472"/>
              <a:gd name="connsiteY21" fmla="*/ 1242119 h 1837204"/>
              <a:gd name="connsiteX22" fmla="*/ 458887 w 1743472"/>
              <a:gd name="connsiteY22" fmla="*/ 1230954 h 1837204"/>
              <a:gd name="connsiteX23" fmla="*/ 386315 w 1743472"/>
              <a:gd name="connsiteY23" fmla="*/ 1220347 h 1837204"/>
              <a:gd name="connsiteX24" fmla="*/ 371801 w 1743472"/>
              <a:gd name="connsiteY24" fmla="*/ 1234862 h 1837204"/>
              <a:gd name="connsiteX25" fmla="*/ 364544 w 1743472"/>
              <a:gd name="connsiteY25" fmla="*/ 1213090 h 1837204"/>
              <a:gd name="connsiteX26" fmla="*/ 342773 w 1743472"/>
              <a:gd name="connsiteY26" fmla="*/ 1198576 h 1837204"/>
              <a:gd name="connsiteX27" fmla="*/ 328258 w 1743472"/>
              <a:gd name="connsiteY27" fmla="*/ 1176804 h 1837204"/>
              <a:gd name="connsiteX28" fmla="*/ 299230 w 1743472"/>
              <a:gd name="connsiteY28" fmla="*/ 1089719 h 1837204"/>
              <a:gd name="connsiteX29" fmla="*/ 271876 w 1743472"/>
              <a:gd name="connsiteY29" fmla="*/ 1077995 h 1837204"/>
              <a:gd name="connsiteX30" fmla="*/ 270201 w 1743472"/>
              <a:gd name="connsiteY30" fmla="*/ 1060690 h 1837204"/>
              <a:gd name="connsiteX31" fmla="*/ 248430 w 1743472"/>
              <a:gd name="connsiteY31" fmla="*/ 1046176 h 1837204"/>
              <a:gd name="connsiteX32" fmla="*/ 233915 w 1743472"/>
              <a:gd name="connsiteY32" fmla="*/ 1031662 h 1837204"/>
              <a:gd name="connsiteX33" fmla="*/ 212144 w 1743472"/>
              <a:gd name="connsiteY33" fmla="*/ 1024404 h 1837204"/>
              <a:gd name="connsiteX34" fmla="*/ 175858 w 1743472"/>
              <a:gd name="connsiteY34" fmla="*/ 988119 h 1837204"/>
              <a:gd name="connsiteX35" fmla="*/ 146830 w 1743472"/>
              <a:gd name="connsiteY35" fmla="*/ 944576 h 1837204"/>
              <a:gd name="connsiteX36" fmla="*/ 87656 w 1743472"/>
              <a:gd name="connsiteY36" fmla="*/ 929504 h 1837204"/>
              <a:gd name="connsiteX37" fmla="*/ 96030 w 1743472"/>
              <a:gd name="connsiteY37" fmla="*/ 813947 h 1837204"/>
              <a:gd name="connsiteX38" fmla="*/ 88773 w 1743472"/>
              <a:gd name="connsiteY38" fmla="*/ 792176 h 1837204"/>
              <a:gd name="connsiteX39" fmla="*/ 45230 w 1743472"/>
              <a:gd name="connsiteY39" fmla="*/ 741376 h 1837204"/>
              <a:gd name="connsiteX40" fmla="*/ 13 w 1743472"/>
              <a:gd name="connsiteY40" fmla="*/ 640892 h 1837204"/>
              <a:gd name="connsiteX41" fmla="*/ 41321 w 1743472"/>
              <a:gd name="connsiteY41" fmla="*/ 516405 h 1837204"/>
              <a:gd name="connsiteX42" fmla="*/ 103287 w 1743472"/>
              <a:gd name="connsiteY42" fmla="*/ 443833 h 1837204"/>
              <a:gd name="connsiteX43" fmla="*/ 111102 w 1743472"/>
              <a:gd name="connsiteY43" fmla="*/ 326602 h 1837204"/>
              <a:gd name="connsiteX44" fmla="*/ 113894 w 1743472"/>
              <a:gd name="connsiteY44" fmla="*/ 258496 h 1837204"/>
              <a:gd name="connsiteX45" fmla="*/ 96030 w 1743472"/>
              <a:gd name="connsiteY45" fmla="*/ 168062 h 1837204"/>
              <a:gd name="connsiteX46" fmla="*/ 139573 w 1743472"/>
              <a:gd name="connsiteY46" fmla="*/ 182576 h 1837204"/>
              <a:gd name="connsiteX47" fmla="*/ 175858 w 1743472"/>
              <a:gd name="connsiteY47" fmla="*/ 175319 h 1837204"/>
              <a:gd name="connsiteX48" fmla="*/ 168601 w 1743472"/>
              <a:gd name="connsiteY48" fmla="*/ 153547 h 1837204"/>
              <a:gd name="connsiteX49" fmla="*/ 166368 w 1743472"/>
              <a:gd name="connsiteY49" fmla="*/ 53063 h 1837204"/>
              <a:gd name="connsiteX50" fmla="*/ 691115 w 1743472"/>
              <a:gd name="connsiteY50" fmla="*/ 59204 h 1837204"/>
              <a:gd name="connsiteX51" fmla="*/ 712887 w 1743472"/>
              <a:gd name="connsiteY51" fmla="*/ 51389 h 1837204"/>
              <a:gd name="connsiteX52" fmla="*/ 727401 w 1743472"/>
              <a:gd name="connsiteY52" fmla="*/ 51947 h 1837204"/>
              <a:gd name="connsiteX53" fmla="*/ 756430 w 1743472"/>
              <a:gd name="connsiteY53" fmla="*/ 15662 h 1837204"/>
              <a:gd name="connsiteX54" fmla="*/ 799973 w 1743472"/>
              <a:gd name="connsiteY54" fmla="*/ 1147 h 1837204"/>
              <a:gd name="connsiteX55" fmla="*/ 832910 w 1743472"/>
              <a:gd name="connsiteY55" fmla="*/ 45807 h 1837204"/>
              <a:gd name="connsiteX56" fmla="*/ 869752 w 1743472"/>
              <a:gd name="connsiteY56" fmla="*/ 70369 h 1837204"/>
              <a:gd name="connsiteX57" fmla="*/ 869194 w 1743472"/>
              <a:gd name="connsiteY57" fmla="*/ 117262 h 1837204"/>
              <a:gd name="connsiteX58" fmla="*/ 894315 w 1743472"/>
              <a:gd name="connsiteY58" fmla="*/ 153547 h 1837204"/>
              <a:gd name="connsiteX59" fmla="*/ 901573 w 1743472"/>
              <a:gd name="connsiteY59" fmla="*/ 247890 h 1837204"/>
              <a:gd name="connsiteX60" fmla="*/ 954348 w 1743472"/>
              <a:gd name="connsiteY60" fmla="*/ 307665 h 1837204"/>
              <a:gd name="connsiteX61" fmla="*/ 995915 w 1743472"/>
              <a:gd name="connsiteY61" fmla="*/ 378519 h 1837204"/>
              <a:gd name="connsiteX62" fmla="*/ 1010430 w 1743472"/>
              <a:gd name="connsiteY62" fmla="*/ 422062 h 1837204"/>
              <a:gd name="connsiteX63" fmla="*/ 1039458 w 1743472"/>
              <a:gd name="connsiteY63" fmla="*/ 465604 h 1837204"/>
              <a:gd name="connsiteX64" fmla="*/ 1068487 w 1743472"/>
              <a:gd name="connsiteY64" fmla="*/ 523662 h 1837204"/>
              <a:gd name="connsiteX65" fmla="*/ 1112030 w 1743472"/>
              <a:gd name="connsiteY65" fmla="*/ 538176 h 1837204"/>
              <a:gd name="connsiteX66" fmla="*/ 1133801 w 1743472"/>
              <a:gd name="connsiteY66" fmla="*/ 545433 h 1837204"/>
              <a:gd name="connsiteX67" fmla="*/ 1155573 w 1743472"/>
              <a:gd name="connsiteY67" fmla="*/ 577811 h 1837204"/>
              <a:gd name="connsiteX68" fmla="*/ 1191300 w 1743472"/>
              <a:gd name="connsiteY68" fmla="*/ 616330 h 1837204"/>
              <a:gd name="connsiteX69" fmla="*/ 1220328 w 1743472"/>
              <a:gd name="connsiteY69" fmla="*/ 667688 h 1837204"/>
              <a:gd name="connsiteX70" fmla="*/ 1264430 w 1743472"/>
              <a:gd name="connsiteY70" fmla="*/ 668804 h 1837204"/>
              <a:gd name="connsiteX71" fmla="*/ 1228144 w 1743472"/>
              <a:gd name="connsiteY71" fmla="*/ 719604 h 1837204"/>
              <a:gd name="connsiteX72" fmla="*/ 1199115 w 1743472"/>
              <a:gd name="connsiteY72" fmla="*/ 748633 h 1837204"/>
              <a:gd name="connsiteX73" fmla="*/ 1220887 w 1743472"/>
              <a:gd name="connsiteY73" fmla="*/ 755890 h 1837204"/>
              <a:gd name="connsiteX74" fmla="*/ 1286201 w 1743472"/>
              <a:gd name="connsiteY74" fmla="*/ 770404 h 1837204"/>
              <a:gd name="connsiteX75" fmla="*/ 1293458 w 1743472"/>
              <a:gd name="connsiteY75" fmla="*/ 792176 h 1837204"/>
              <a:gd name="connsiteX76" fmla="*/ 1329744 w 1743472"/>
              <a:gd name="connsiteY76" fmla="*/ 821204 h 1837204"/>
              <a:gd name="connsiteX77" fmla="*/ 1366030 w 1743472"/>
              <a:gd name="connsiteY77" fmla="*/ 842976 h 1837204"/>
              <a:gd name="connsiteX78" fmla="*/ 1395058 w 1743472"/>
              <a:gd name="connsiteY78" fmla="*/ 835719 h 1837204"/>
              <a:gd name="connsiteX79" fmla="*/ 1409573 w 1743472"/>
              <a:gd name="connsiteY79" fmla="*/ 821204 h 1837204"/>
              <a:gd name="connsiteX80" fmla="*/ 1431344 w 1743472"/>
              <a:gd name="connsiteY80" fmla="*/ 813947 h 1837204"/>
              <a:gd name="connsiteX81" fmla="*/ 1496658 w 1743472"/>
              <a:gd name="connsiteY81" fmla="*/ 799433 h 1837204"/>
              <a:gd name="connsiteX82" fmla="*/ 1547458 w 1743472"/>
              <a:gd name="connsiteY82" fmla="*/ 792176 h 1837204"/>
              <a:gd name="connsiteX83" fmla="*/ 1569230 w 1743472"/>
              <a:gd name="connsiteY83" fmla="*/ 784919 h 1837204"/>
              <a:gd name="connsiteX84" fmla="*/ 1612773 w 1743472"/>
              <a:gd name="connsiteY84" fmla="*/ 763147 h 1837204"/>
              <a:gd name="connsiteX85" fmla="*/ 1678087 w 1743472"/>
              <a:gd name="connsiteY85" fmla="*/ 755890 h 1837204"/>
              <a:gd name="connsiteX86" fmla="*/ 1692601 w 1743472"/>
              <a:gd name="connsiteY86" fmla="*/ 734119 h 1837204"/>
              <a:gd name="connsiteX87" fmla="*/ 1721630 w 1743472"/>
              <a:gd name="connsiteY87" fmla="*/ 705090 h 1837204"/>
              <a:gd name="connsiteX88" fmla="*/ 1743401 w 1743472"/>
              <a:gd name="connsiteY88" fmla="*/ 763147 h 1837204"/>
              <a:gd name="connsiteX89" fmla="*/ 1714373 w 1743472"/>
              <a:gd name="connsiteY89" fmla="*/ 828462 h 1837204"/>
              <a:gd name="connsiteX90" fmla="*/ 1699858 w 1743472"/>
              <a:gd name="connsiteY90" fmla="*/ 879262 h 1837204"/>
              <a:gd name="connsiteX91" fmla="*/ 1672505 w 1743472"/>
              <a:gd name="connsiteY91" fmla="*/ 956857 h 1837204"/>
              <a:gd name="connsiteX92" fmla="*/ 1665247 w 1743472"/>
              <a:gd name="connsiteY92" fmla="*/ 985887 h 1837204"/>
              <a:gd name="connsiteX93" fmla="*/ 1611097 w 1743472"/>
              <a:gd name="connsiteY93" fmla="*/ 1083020 h 1837204"/>
              <a:gd name="connsiteX94" fmla="*/ 1589327 w 1743472"/>
              <a:gd name="connsiteY94" fmla="*/ 1140519 h 1837204"/>
              <a:gd name="connsiteX95" fmla="*/ 1572021 w 1743472"/>
              <a:gd name="connsiteY95" fmla="*/ 1167314 h 1837204"/>
              <a:gd name="connsiteX96" fmla="*/ 1553040 w 1743472"/>
              <a:gd name="connsiteY96" fmla="*/ 1205833 h 1837204"/>
              <a:gd name="connsiteX97" fmla="*/ 1538526 w 1743472"/>
              <a:gd name="connsiteY97" fmla="*/ 1232629 h 1837204"/>
              <a:gd name="connsiteX98" fmla="*/ 1294575 w 1743472"/>
              <a:gd name="connsiteY98" fmla="*/ 1464857 h 1837204"/>
              <a:gd name="connsiteX99" fmla="*/ 1139942 w 1743472"/>
              <a:gd name="connsiteY99" fmla="*/ 1663033 h 1837204"/>
              <a:gd name="connsiteX100" fmla="*/ 1091375 w 1743472"/>
              <a:gd name="connsiteY100" fmla="*/ 1711042 h 1837204"/>
              <a:gd name="connsiteX101" fmla="*/ 1090258 w 1743472"/>
              <a:gd name="connsiteY101" fmla="*/ 1750119 h 1837204"/>
              <a:gd name="connsiteX102" fmla="*/ 1053973 w 1743472"/>
              <a:gd name="connsiteY102" fmla="*/ 1815433 h 1837204"/>
              <a:gd name="connsiteX103" fmla="*/ 1039458 w 1743472"/>
              <a:gd name="connsiteY103" fmla="*/ 1837204 h 1837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743472" h="1837204">
                <a:moveTo>
                  <a:pt x="1039458" y="1837204"/>
                </a:moveTo>
                <a:cubicBezTo>
                  <a:pt x="1018896" y="1817852"/>
                  <a:pt x="956001" y="1774961"/>
                  <a:pt x="930601" y="1749561"/>
                </a:cubicBezTo>
                <a:cubicBezTo>
                  <a:pt x="905201" y="1724161"/>
                  <a:pt x="897944" y="1696806"/>
                  <a:pt x="887058" y="1684804"/>
                </a:cubicBezTo>
                <a:cubicBezTo>
                  <a:pt x="876172" y="1672802"/>
                  <a:pt x="872544" y="1679966"/>
                  <a:pt x="865287" y="1677547"/>
                </a:cubicBezTo>
                <a:cubicBezTo>
                  <a:pt x="824011" y="1636273"/>
                  <a:pt x="863757" y="1669526"/>
                  <a:pt x="821744" y="1648519"/>
                </a:cubicBezTo>
                <a:cubicBezTo>
                  <a:pt x="791967" y="1633630"/>
                  <a:pt x="807955" y="1637487"/>
                  <a:pt x="785458" y="1619490"/>
                </a:cubicBezTo>
                <a:cubicBezTo>
                  <a:pt x="778647" y="1614042"/>
                  <a:pt x="770944" y="1609814"/>
                  <a:pt x="763687" y="1604976"/>
                </a:cubicBezTo>
                <a:cubicBezTo>
                  <a:pt x="758849" y="1597719"/>
                  <a:pt x="752236" y="1591371"/>
                  <a:pt x="749173" y="1583204"/>
                </a:cubicBezTo>
                <a:cubicBezTo>
                  <a:pt x="744842" y="1571655"/>
                  <a:pt x="744907" y="1558885"/>
                  <a:pt x="741915" y="1546919"/>
                </a:cubicBezTo>
                <a:cubicBezTo>
                  <a:pt x="740060" y="1539498"/>
                  <a:pt x="737077" y="1532404"/>
                  <a:pt x="734658" y="1525147"/>
                </a:cubicBezTo>
                <a:cubicBezTo>
                  <a:pt x="737334" y="1506416"/>
                  <a:pt x="739038" y="1472846"/>
                  <a:pt x="749173" y="1452576"/>
                </a:cubicBezTo>
                <a:cubicBezTo>
                  <a:pt x="753074" y="1444775"/>
                  <a:pt x="760145" y="1438774"/>
                  <a:pt x="763687" y="1430804"/>
                </a:cubicBezTo>
                <a:cubicBezTo>
                  <a:pt x="769900" y="1416823"/>
                  <a:pt x="780248" y="1410150"/>
                  <a:pt x="778201" y="1387262"/>
                </a:cubicBezTo>
                <a:cubicBezTo>
                  <a:pt x="776154" y="1364374"/>
                  <a:pt x="772847" y="1357801"/>
                  <a:pt x="751406" y="1293477"/>
                </a:cubicBezTo>
                <a:cubicBezTo>
                  <a:pt x="748242" y="1273939"/>
                  <a:pt x="744706" y="1248260"/>
                  <a:pt x="741915" y="1234862"/>
                </a:cubicBezTo>
                <a:cubicBezTo>
                  <a:pt x="739124" y="1221464"/>
                  <a:pt x="737077" y="1220347"/>
                  <a:pt x="734658" y="1213090"/>
                </a:cubicBezTo>
                <a:cubicBezTo>
                  <a:pt x="727401" y="1215509"/>
                  <a:pt x="718860" y="1215568"/>
                  <a:pt x="712887" y="1220347"/>
                </a:cubicBezTo>
                <a:cubicBezTo>
                  <a:pt x="706076" y="1225796"/>
                  <a:pt x="703822" y="1235308"/>
                  <a:pt x="698373" y="1242119"/>
                </a:cubicBezTo>
                <a:cubicBezTo>
                  <a:pt x="657004" y="1293830"/>
                  <a:pt x="714023" y="1211386"/>
                  <a:pt x="669344" y="1278404"/>
                </a:cubicBezTo>
                <a:lnTo>
                  <a:pt x="604030" y="1271147"/>
                </a:lnTo>
                <a:cubicBezTo>
                  <a:pt x="575032" y="1268385"/>
                  <a:pt x="544785" y="1272456"/>
                  <a:pt x="516944" y="1263890"/>
                </a:cubicBezTo>
                <a:cubicBezTo>
                  <a:pt x="509633" y="1261640"/>
                  <a:pt x="519363" y="1247608"/>
                  <a:pt x="509687" y="1242119"/>
                </a:cubicBezTo>
                <a:cubicBezTo>
                  <a:pt x="500011" y="1236630"/>
                  <a:pt x="486421" y="1240132"/>
                  <a:pt x="458887" y="1230954"/>
                </a:cubicBezTo>
                <a:cubicBezTo>
                  <a:pt x="450082" y="1232212"/>
                  <a:pt x="400829" y="1219696"/>
                  <a:pt x="386315" y="1220347"/>
                </a:cubicBezTo>
                <a:cubicBezTo>
                  <a:pt x="371801" y="1220998"/>
                  <a:pt x="376639" y="1230024"/>
                  <a:pt x="371801" y="1234862"/>
                </a:cubicBezTo>
                <a:cubicBezTo>
                  <a:pt x="369382" y="1227605"/>
                  <a:pt x="369323" y="1219064"/>
                  <a:pt x="364544" y="1213090"/>
                </a:cubicBezTo>
                <a:cubicBezTo>
                  <a:pt x="359096" y="1206279"/>
                  <a:pt x="348940" y="1204743"/>
                  <a:pt x="342773" y="1198576"/>
                </a:cubicBezTo>
                <a:cubicBezTo>
                  <a:pt x="336605" y="1192408"/>
                  <a:pt x="333096" y="1184061"/>
                  <a:pt x="328258" y="1176804"/>
                </a:cubicBezTo>
                <a:cubicBezTo>
                  <a:pt x="318582" y="1147776"/>
                  <a:pt x="308627" y="1106187"/>
                  <a:pt x="299230" y="1089719"/>
                </a:cubicBezTo>
                <a:cubicBezTo>
                  <a:pt x="289833" y="1073251"/>
                  <a:pt x="279133" y="1080414"/>
                  <a:pt x="271876" y="1077995"/>
                </a:cubicBezTo>
                <a:lnTo>
                  <a:pt x="270201" y="1060690"/>
                </a:lnTo>
                <a:cubicBezTo>
                  <a:pt x="262944" y="1055852"/>
                  <a:pt x="255241" y="1051624"/>
                  <a:pt x="248430" y="1046176"/>
                </a:cubicBezTo>
                <a:cubicBezTo>
                  <a:pt x="243087" y="1041902"/>
                  <a:pt x="239782" y="1035182"/>
                  <a:pt x="233915" y="1031662"/>
                </a:cubicBezTo>
                <a:cubicBezTo>
                  <a:pt x="227356" y="1027726"/>
                  <a:pt x="219401" y="1026823"/>
                  <a:pt x="212144" y="1024404"/>
                </a:cubicBezTo>
                <a:cubicBezTo>
                  <a:pt x="200049" y="1012309"/>
                  <a:pt x="185346" y="1002351"/>
                  <a:pt x="175858" y="988119"/>
                </a:cubicBezTo>
                <a:cubicBezTo>
                  <a:pt x="166182" y="973605"/>
                  <a:pt x="161530" y="954345"/>
                  <a:pt x="146830" y="944576"/>
                </a:cubicBezTo>
                <a:cubicBezTo>
                  <a:pt x="132130" y="934807"/>
                  <a:pt x="110657" y="964005"/>
                  <a:pt x="87656" y="929504"/>
                </a:cubicBezTo>
                <a:cubicBezTo>
                  <a:pt x="90447" y="890985"/>
                  <a:pt x="95844" y="836835"/>
                  <a:pt x="96030" y="813947"/>
                </a:cubicBezTo>
                <a:cubicBezTo>
                  <a:pt x="96216" y="791059"/>
                  <a:pt x="94182" y="797585"/>
                  <a:pt x="88773" y="792176"/>
                </a:cubicBezTo>
                <a:cubicBezTo>
                  <a:pt x="53577" y="756980"/>
                  <a:pt x="67335" y="774533"/>
                  <a:pt x="45230" y="741376"/>
                </a:cubicBezTo>
                <a:cubicBezTo>
                  <a:pt x="13762" y="646967"/>
                  <a:pt x="664" y="678387"/>
                  <a:pt x="13" y="640892"/>
                </a:cubicBezTo>
                <a:cubicBezTo>
                  <a:pt x="-638" y="603397"/>
                  <a:pt x="24109" y="549248"/>
                  <a:pt x="41321" y="516405"/>
                </a:cubicBezTo>
                <a:cubicBezTo>
                  <a:pt x="58533" y="483562"/>
                  <a:pt x="96030" y="446252"/>
                  <a:pt x="103287" y="443833"/>
                </a:cubicBezTo>
                <a:cubicBezTo>
                  <a:pt x="124154" y="381231"/>
                  <a:pt x="109334" y="357491"/>
                  <a:pt x="111102" y="326602"/>
                </a:cubicBezTo>
                <a:cubicBezTo>
                  <a:pt x="112870" y="295713"/>
                  <a:pt x="112963" y="281198"/>
                  <a:pt x="113894" y="258496"/>
                </a:cubicBezTo>
                <a:cubicBezTo>
                  <a:pt x="116313" y="236725"/>
                  <a:pt x="91750" y="180715"/>
                  <a:pt x="96030" y="168062"/>
                </a:cubicBezTo>
                <a:cubicBezTo>
                  <a:pt x="100310" y="155409"/>
                  <a:pt x="139573" y="182576"/>
                  <a:pt x="139573" y="182576"/>
                </a:cubicBezTo>
                <a:cubicBezTo>
                  <a:pt x="151668" y="180157"/>
                  <a:pt x="167136" y="184041"/>
                  <a:pt x="175858" y="175319"/>
                </a:cubicBezTo>
                <a:cubicBezTo>
                  <a:pt x="181267" y="169910"/>
                  <a:pt x="170183" y="173923"/>
                  <a:pt x="168601" y="153547"/>
                </a:cubicBezTo>
                <a:cubicBezTo>
                  <a:pt x="167019" y="133171"/>
                  <a:pt x="168787" y="74834"/>
                  <a:pt x="166368" y="53063"/>
                </a:cubicBezTo>
                <a:cubicBezTo>
                  <a:pt x="318768" y="57435"/>
                  <a:pt x="600029" y="59483"/>
                  <a:pt x="691115" y="59204"/>
                </a:cubicBezTo>
                <a:cubicBezTo>
                  <a:pt x="782201" y="58925"/>
                  <a:pt x="705630" y="48970"/>
                  <a:pt x="712887" y="51389"/>
                </a:cubicBezTo>
                <a:cubicBezTo>
                  <a:pt x="717725" y="46551"/>
                  <a:pt x="720144" y="57902"/>
                  <a:pt x="727401" y="51947"/>
                </a:cubicBezTo>
                <a:cubicBezTo>
                  <a:pt x="734658" y="45993"/>
                  <a:pt x="744746" y="21504"/>
                  <a:pt x="756430" y="15662"/>
                </a:cubicBezTo>
                <a:cubicBezTo>
                  <a:pt x="770114" y="8820"/>
                  <a:pt x="787227" y="-3877"/>
                  <a:pt x="799973" y="1147"/>
                </a:cubicBezTo>
                <a:cubicBezTo>
                  <a:pt x="812719" y="6171"/>
                  <a:pt x="821280" y="34270"/>
                  <a:pt x="832910" y="45807"/>
                </a:cubicBezTo>
                <a:cubicBezTo>
                  <a:pt x="844540" y="57344"/>
                  <a:pt x="862495" y="65531"/>
                  <a:pt x="869752" y="70369"/>
                </a:cubicBezTo>
                <a:cubicBezTo>
                  <a:pt x="874590" y="77626"/>
                  <a:pt x="865100" y="103399"/>
                  <a:pt x="869194" y="117262"/>
                </a:cubicBezTo>
                <a:cubicBezTo>
                  <a:pt x="873288" y="131125"/>
                  <a:pt x="898233" y="114370"/>
                  <a:pt x="894315" y="153547"/>
                </a:cubicBezTo>
                <a:cubicBezTo>
                  <a:pt x="896734" y="184995"/>
                  <a:pt x="891568" y="222204"/>
                  <a:pt x="901573" y="247890"/>
                </a:cubicBezTo>
                <a:cubicBezTo>
                  <a:pt x="911578" y="273576"/>
                  <a:pt x="938624" y="285894"/>
                  <a:pt x="954348" y="307665"/>
                </a:cubicBezTo>
                <a:cubicBezTo>
                  <a:pt x="970072" y="329436"/>
                  <a:pt x="986568" y="359453"/>
                  <a:pt x="995915" y="378519"/>
                </a:cubicBezTo>
                <a:cubicBezTo>
                  <a:pt x="1005262" y="397585"/>
                  <a:pt x="1001943" y="409332"/>
                  <a:pt x="1010430" y="422062"/>
                </a:cubicBezTo>
                <a:lnTo>
                  <a:pt x="1039458" y="465604"/>
                </a:lnTo>
                <a:cubicBezTo>
                  <a:pt x="1044806" y="481647"/>
                  <a:pt x="1048222" y="513529"/>
                  <a:pt x="1068487" y="523662"/>
                </a:cubicBezTo>
                <a:cubicBezTo>
                  <a:pt x="1082171" y="530504"/>
                  <a:pt x="1097516" y="533338"/>
                  <a:pt x="1112030" y="538176"/>
                </a:cubicBezTo>
                <a:cubicBezTo>
                  <a:pt x="1119287" y="540595"/>
                  <a:pt x="1126544" y="538827"/>
                  <a:pt x="1133801" y="545433"/>
                </a:cubicBezTo>
                <a:cubicBezTo>
                  <a:pt x="1141058" y="552039"/>
                  <a:pt x="1145990" y="565995"/>
                  <a:pt x="1155573" y="577811"/>
                </a:cubicBezTo>
                <a:cubicBezTo>
                  <a:pt x="1165156" y="589627"/>
                  <a:pt x="1180508" y="601351"/>
                  <a:pt x="1191300" y="616330"/>
                </a:cubicBezTo>
                <a:cubicBezTo>
                  <a:pt x="1202092" y="631309"/>
                  <a:pt x="1208140" y="658942"/>
                  <a:pt x="1220328" y="667688"/>
                </a:cubicBezTo>
                <a:cubicBezTo>
                  <a:pt x="1232516" y="676434"/>
                  <a:pt x="1229392" y="633768"/>
                  <a:pt x="1264430" y="668804"/>
                </a:cubicBezTo>
                <a:cubicBezTo>
                  <a:pt x="1279027" y="712597"/>
                  <a:pt x="1273893" y="673855"/>
                  <a:pt x="1228144" y="719604"/>
                </a:cubicBezTo>
                <a:lnTo>
                  <a:pt x="1199115" y="748633"/>
                </a:lnTo>
                <a:cubicBezTo>
                  <a:pt x="1206372" y="751052"/>
                  <a:pt x="1213531" y="753788"/>
                  <a:pt x="1220887" y="755890"/>
                </a:cubicBezTo>
                <a:cubicBezTo>
                  <a:pt x="1244803" y="762723"/>
                  <a:pt x="1261256" y="765415"/>
                  <a:pt x="1286201" y="770404"/>
                </a:cubicBezTo>
                <a:cubicBezTo>
                  <a:pt x="1288620" y="777661"/>
                  <a:pt x="1289522" y="785616"/>
                  <a:pt x="1293458" y="792176"/>
                </a:cubicBezTo>
                <a:cubicBezTo>
                  <a:pt x="1301544" y="805653"/>
                  <a:pt x="1318336" y="812077"/>
                  <a:pt x="1329744" y="821204"/>
                </a:cubicBezTo>
                <a:cubicBezTo>
                  <a:pt x="1358207" y="843975"/>
                  <a:pt x="1328219" y="830373"/>
                  <a:pt x="1366030" y="842976"/>
                </a:cubicBezTo>
                <a:cubicBezTo>
                  <a:pt x="1375706" y="840557"/>
                  <a:pt x="1386137" y="840179"/>
                  <a:pt x="1395058" y="835719"/>
                </a:cubicBezTo>
                <a:cubicBezTo>
                  <a:pt x="1401178" y="832659"/>
                  <a:pt x="1403706" y="824724"/>
                  <a:pt x="1409573" y="821204"/>
                </a:cubicBezTo>
                <a:cubicBezTo>
                  <a:pt x="1416132" y="817268"/>
                  <a:pt x="1424087" y="816366"/>
                  <a:pt x="1431344" y="813947"/>
                </a:cubicBezTo>
                <a:cubicBezTo>
                  <a:pt x="1458232" y="773614"/>
                  <a:pt x="1431564" y="799433"/>
                  <a:pt x="1496658" y="799433"/>
                </a:cubicBezTo>
                <a:cubicBezTo>
                  <a:pt x="1513763" y="799433"/>
                  <a:pt x="1530525" y="794595"/>
                  <a:pt x="1547458" y="792176"/>
                </a:cubicBezTo>
                <a:cubicBezTo>
                  <a:pt x="1554715" y="789757"/>
                  <a:pt x="1562388" y="788340"/>
                  <a:pt x="1569230" y="784919"/>
                </a:cubicBezTo>
                <a:cubicBezTo>
                  <a:pt x="1594309" y="772379"/>
                  <a:pt x="1585407" y="767708"/>
                  <a:pt x="1612773" y="763147"/>
                </a:cubicBezTo>
                <a:cubicBezTo>
                  <a:pt x="1634380" y="759546"/>
                  <a:pt x="1656316" y="758309"/>
                  <a:pt x="1678087" y="755890"/>
                </a:cubicBezTo>
                <a:cubicBezTo>
                  <a:pt x="1682925" y="748633"/>
                  <a:pt x="1686925" y="740741"/>
                  <a:pt x="1692601" y="734119"/>
                </a:cubicBezTo>
                <a:cubicBezTo>
                  <a:pt x="1701507" y="723729"/>
                  <a:pt x="1713163" y="700252"/>
                  <a:pt x="1721630" y="705090"/>
                </a:cubicBezTo>
                <a:cubicBezTo>
                  <a:pt x="1730097" y="709928"/>
                  <a:pt x="1744610" y="742585"/>
                  <a:pt x="1743401" y="763147"/>
                </a:cubicBezTo>
                <a:cubicBezTo>
                  <a:pt x="1742192" y="783709"/>
                  <a:pt x="1736674" y="783861"/>
                  <a:pt x="1714373" y="828462"/>
                </a:cubicBezTo>
                <a:cubicBezTo>
                  <a:pt x="1709164" y="838879"/>
                  <a:pt x="1702185" y="869953"/>
                  <a:pt x="1699858" y="879262"/>
                </a:cubicBezTo>
                <a:cubicBezTo>
                  <a:pt x="1697439" y="903452"/>
                  <a:pt x="1678274" y="939086"/>
                  <a:pt x="1672505" y="956857"/>
                </a:cubicBezTo>
                <a:cubicBezTo>
                  <a:pt x="1666737" y="974628"/>
                  <a:pt x="1675482" y="964860"/>
                  <a:pt x="1665247" y="985887"/>
                </a:cubicBezTo>
                <a:cubicBezTo>
                  <a:pt x="1655012" y="1006914"/>
                  <a:pt x="1623750" y="1057248"/>
                  <a:pt x="1611097" y="1083020"/>
                </a:cubicBezTo>
                <a:cubicBezTo>
                  <a:pt x="1598444" y="1108792"/>
                  <a:pt x="1595840" y="1126470"/>
                  <a:pt x="1589327" y="1140519"/>
                </a:cubicBezTo>
                <a:cubicBezTo>
                  <a:pt x="1582814" y="1154568"/>
                  <a:pt x="1578069" y="1156428"/>
                  <a:pt x="1572021" y="1167314"/>
                </a:cubicBezTo>
                <a:cubicBezTo>
                  <a:pt x="1565973" y="1178200"/>
                  <a:pt x="1558623" y="1194947"/>
                  <a:pt x="1553040" y="1205833"/>
                </a:cubicBezTo>
                <a:cubicBezTo>
                  <a:pt x="1547458" y="1216719"/>
                  <a:pt x="1581603" y="1189458"/>
                  <a:pt x="1538526" y="1232629"/>
                </a:cubicBezTo>
                <a:cubicBezTo>
                  <a:pt x="1495449" y="1275800"/>
                  <a:pt x="1413016" y="1386332"/>
                  <a:pt x="1294575" y="1464857"/>
                </a:cubicBezTo>
                <a:cubicBezTo>
                  <a:pt x="1228144" y="1536591"/>
                  <a:pt x="1173809" y="1622002"/>
                  <a:pt x="1139942" y="1663033"/>
                </a:cubicBezTo>
                <a:cubicBezTo>
                  <a:pt x="1106075" y="1704064"/>
                  <a:pt x="1099656" y="1696528"/>
                  <a:pt x="1091375" y="1711042"/>
                </a:cubicBezTo>
                <a:cubicBezTo>
                  <a:pt x="1083094" y="1725556"/>
                  <a:pt x="1096492" y="1732721"/>
                  <a:pt x="1090258" y="1750119"/>
                </a:cubicBezTo>
                <a:cubicBezTo>
                  <a:pt x="1084024" y="1767518"/>
                  <a:pt x="1082262" y="1758857"/>
                  <a:pt x="1053973" y="1815433"/>
                </a:cubicBezTo>
                <a:cubicBezTo>
                  <a:pt x="1050072" y="1823234"/>
                  <a:pt x="1043945" y="1829725"/>
                  <a:pt x="1039458" y="1837204"/>
                </a:cubicBezTo>
                <a:close/>
              </a:path>
            </a:pathLst>
          </a:custGeom>
          <a:noFill/>
          <a:ln w="38100" cap="flat" cmpd="sng" algn="ctr">
            <a:solidFill>
              <a:srgbClr val="022DAC"/>
            </a:solidFill>
            <a:prstDash val="solid"/>
            <a:round/>
            <a:headEnd type="none" w="med" len="med"/>
            <a:tailEnd type="none" w="med" len="med"/>
          </a:ln>
          <a:effectLst>
            <a:glow rad="50800">
              <a:schemeClr val="bg1">
                <a:alpha val="6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104" name="Picture 103">
            <a:extLst>
              <a:ext uri="{FF2B5EF4-FFF2-40B4-BE49-F238E27FC236}">
                <a16:creationId xmlns:a16="http://schemas.microsoft.com/office/drawing/2014/main" id="{E1E1A987-8C6A-F343-A397-9BB8F40725EC}"/>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flipH="1">
            <a:off x="2528997" y="2004922"/>
            <a:ext cx="751914" cy="530255"/>
          </a:xfrm>
          <a:prstGeom prst="rect">
            <a:avLst/>
          </a:prstGeom>
          <a:effectLst>
            <a:glow rad="12700">
              <a:schemeClr val="bg1">
                <a:alpha val="50000"/>
              </a:schemeClr>
            </a:glow>
          </a:effectLst>
        </p:spPr>
      </p:pic>
      <p:pic>
        <p:nvPicPr>
          <p:cNvPr id="105" name="Picture 104">
            <a:extLst>
              <a:ext uri="{FF2B5EF4-FFF2-40B4-BE49-F238E27FC236}">
                <a16:creationId xmlns:a16="http://schemas.microsoft.com/office/drawing/2014/main" id="{63C82FE4-4A6B-DF40-9F2F-8A0E717BB02E}"/>
              </a:ext>
            </a:extLst>
          </p:cNvPr>
          <p:cNvPicPr>
            <a:picLocks noChangeAspect="1"/>
          </p:cNvPicPr>
          <p:nvPr/>
        </p:nvPicPr>
        <p:blipFill>
          <a:blip r:embed="rId29" cstate="print">
            <a:extLst>
              <a:ext uri="{BEBA8EAE-BF5A-486C-A8C5-ECC9F3942E4B}">
                <a14:imgProps xmlns:a14="http://schemas.microsoft.com/office/drawing/2010/main">
                  <a14:imgLayer r:embed="rId19">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686757" y="1886636"/>
            <a:ext cx="660186" cy="660186"/>
          </a:xfrm>
          <a:prstGeom prst="rect">
            <a:avLst/>
          </a:prstGeom>
          <a:effectLst>
            <a:glow rad="12700">
              <a:schemeClr val="bg1">
                <a:alpha val="48000"/>
              </a:schemeClr>
            </a:glow>
          </a:effectLst>
        </p:spPr>
      </p:pic>
      <p:sp>
        <p:nvSpPr>
          <p:cNvPr id="106" name="Rectangle 105">
            <a:extLst>
              <a:ext uri="{FF2B5EF4-FFF2-40B4-BE49-F238E27FC236}">
                <a16:creationId xmlns:a16="http://schemas.microsoft.com/office/drawing/2014/main" id="{1A40BB03-11CD-A64A-BC68-697173494724}"/>
              </a:ext>
            </a:extLst>
          </p:cNvPr>
          <p:cNvSpPr/>
          <p:nvPr/>
        </p:nvSpPr>
        <p:spPr>
          <a:xfrm flipV="1">
            <a:off x="3344698" y="4074829"/>
            <a:ext cx="241641" cy="208182"/>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6F6F024A-F61F-194A-835A-5C1D54DE054C}"/>
              </a:ext>
            </a:extLst>
          </p:cNvPr>
          <p:cNvSpPr/>
          <p:nvPr/>
        </p:nvSpPr>
        <p:spPr>
          <a:xfrm flipV="1">
            <a:off x="3344698" y="3867587"/>
            <a:ext cx="241641" cy="208182"/>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96DF77ED-6A38-F148-A0AD-A7D9EFCBF447}"/>
              </a:ext>
            </a:extLst>
          </p:cNvPr>
          <p:cNvSpPr/>
          <p:nvPr/>
        </p:nvSpPr>
        <p:spPr>
          <a:xfrm flipV="1">
            <a:off x="3344698" y="4278358"/>
            <a:ext cx="241641" cy="208182"/>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D48EA07-1E36-0643-B54E-9E23E3E2A330}"/>
              </a:ext>
            </a:extLst>
          </p:cNvPr>
          <p:cNvSpPr/>
          <p:nvPr/>
        </p:nvSpPr>
        <p:spPr>
          <a:xfrm flipV="1">
            <a:off x="3344698" y="4487413"/>
            <a:ext cx="241641" cy="208181"/>
          </a:xfrm>
          <a:prstGeom prst="rect">
            <a:avLst/>
          </a:prstGeom>
          <a:solidFill>
            <a:srgbClr val="C00000"/>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EFF207DD-08B4-594C-BB2B-0C68EEF81F26}"/>
              </a:ext>
            </a:extLst>
          </p:cNvPr>
          <p:cNvSpPr/>
          <p:nvPr/>
        </p:nvSpPr>
        <p:spPr>
          <a:xfrm flipV="1">
            <a:off x="3761544" y="4062713"/>
            <a:ext cx="241641" cy="208182"/>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a:extLst>
              <a:ext uri="{FF2B5EF4-FFF2-40B4-BE49-F238E27FC236}">
                <a16:creationId xmlns:a16="http://schemas.microsoft.com/office/drawing/2014/main" id="{58C317D0-2A8B-CB4B-AF3D-BF9F32A3448F}"/>
              </a:ext>
            </a:extLst>
          </p:cNvPr>
          <p:cNvSpPr/>
          <p:nvPr/>
        </p:nvSpPr>
        <p:spPr>
          <a:xfrm flipV="1">
            <a:off x="3761541" y="3863635"/>
            <a:ext cx="241639" cy="208182"/>
          </a:xfrm>
          <a:prstGeom prst="rect">
            <a:avLst/>
          </a:prstGeom>
          <a:solidFill>
            <a:srgbClr val="022DAC"/>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 name="Picture 111">
            <a:extLst>
              <a:ext uri="{FF2B5EF4-FFF2-40B4-BE49-F238E27FC236}">
                <a16:creationId xmlns:a16="http://schemas.microsoft.com/office/drawing/2014/main" id="{DD57A0F4-2BE7-974E-8593-FDC2E5CE673C}"/>
              </a:ext>
            </a:extLst>
          </p:cNvPr>
          <p:cNvPicPr>
            <a:picLocks/>
          </p:cNvPicPr>
          <p:nvPr/>
        </p:nvPicPr>
        <p:blipFill rotWithShape="1">
          <a:blip r:embed="rId30" cstate="print">
            <a:extLst>
              <a:ext uri="{BEBA8EAE-BF5A-486C-A8C5-ECC9F3942E4B}">
                <a14:imgProps xmlns:a14="http://schemas.microsoft.com/office/drawing/2010/main">
                  <a14:imgLayer r:embed="rId31">
                    <a14:imgEffect>
                      <a14:saturation sat="0"/>
                    </a14:imgEffect>
                  </a14:imgLayer>
                </a14:imgProps>
              </a:ext>
              <a:ext uri="{28A0092B-C50C-407E-A947-70E740481C1C}">
                <a14:useLocalDpi xmlns:a14="http://schemas.microsoft.com/office/drawing/2010/main"/>
              </a:ext>
            </a:extLst>
          </a:blip>
          <a:srcRect l="17658" r="15659"/>
          <a:stretch/>
        </p:blipFill>
        <p:spPr>
          <a:xfrm>
            <a:off x="3322303" y="3154835"/>
            <a:ext cx="680755" cy="687000"/>
          </a:xfrm>
          <a:prstGeom prst="rect">
            <a:avLst/>
          </a:prstGeom>
          <a:ln>
            <a:solidFill>
              <a:schemeClr val="tx1"/>
            </a:solidFill>
          </a:ln>
        </p:spPr>
      </p:pic>
      <mc:AlternateContent xmlns:mc="http://schemas.openxmlformats.org/markup-compatibility/2006" xmlns:a14="http://schemas.microsoft.com/office/drawing/2010/main">
        <mc:Choice Requires="a14">
          <p:sp>
            <p:nvSpPr>
              <p:cNvPr id="115" name="TextBox 114">
                <a:extLst>
                  <a:ext uri="{FF2B5EF4-FFF2-40B4-BE49-F238E27FC236}">
                    <a16:creationId xmlns:a16="http://schemas.microsoft.com/office/drawing/2014/main" id="{D38F9DDB-F02D-0B4E-B05C-CFC0B1D8D456}"/>
                  </a:ext>
                </a:extLst>
              </p:cNvPr>
              <p:cNvSpPr txBox="1"/>
              <p:nvPr/>
            </p:nvSpPr>
            <p:spPr>
              <a:xfrm>
                <a:off x="610471" y="850861"/>
                <a:ext cx="1260858" cy="574901"/>
              </a:xfrm>
              <a:prstGeom prst="rect">
                <a:avLst/>
              </a:prstGeom>
              <a:noFill/>
              <a:effectLst>
                <a:glow rad="38100">
                  <a:schemeClr val="accent1">
                    <a:alpha val="74000"/>
                  </a:scheme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2400" b="1" i="1" smtClean="0">
                              <a:solidFill>
                                <a:srgbClr val="022DAC"/>
                              </a:solidFill>
                              <a:effectLst>
                                <a:glow rad="50800">
                                  <a:schemeClr val="bg1">
                                    <a:alpha val="90000"/>
                                  </a:schemeClr>
                                </a:glow>
                              </a:effectLst>
                              <a:latin typeface="Cambria Math" panose="02040503050406030204" pitchFamily="18" charset="0"/>
                            </a:rPr>
                          </m:ctrlPr>
                        </m:fPr>
                        <m:num>
                          <m:r>
                            <a:rPr lang="en-US" sz="2400" b="1" i="1">
                              <a:solidFill>
                                <a:srgbClr val="022DAC"/>
                              </a:solidFill>
                              <a:effectLst>
                                <a:glow rad="50800">
                                  <a:schemeClr val="bg1">
                                    <a:alpha val="90000"/>
                                  </a:schemeClr>
                                </a:glow>
                              </a:effectLst>
                              <a:latin typeface="Cambria Math" charset="0"/>
                            </a:rPr>
                            <m:t>𝟏</m:t>
                          </m:r>
                        </m:num>
                        <m:den>
                          <m:r>
                            <a:rPr lang="en-US" sz="2400" b="1" i="1">
                              <a:solidFill>
                                <a:srgbClr val="022DAC"/>
                              </a:solidFill>
                              <a:effectLst>
                                <a:glow rad="50800">
                                  <a:schemeClr val="bg1">
                                    <a:alpha val="90000"/>
                                  </a:schemeClr>
                                </a:glow>
                              </a:effectLst>
                              <a:latin typeface="Cambria Math" charset="0"/>
                            </a:rPr>
                            <m:t>𝟑</m:t>
                          </m:r>
                        </m:den>
                      </m:f>
                      <m:r>
                        <a:rPr lang="en-US" sz="2400" b="1" i="1" smtClean="0">
                          <a:solidFill>
                            <a:srgbClr val="022DAC"/>
                          </a:solidFill>
                          <a:effectLst>
                            <a:glow rad="50800">
                              <a:schemeClr val="bg1">
                                <a:alpha val="90000"/>
                              </a:schemeClr>
                            </a:glow>
                          </a:effectLst>
                          <a:latin typeface="Cambria Math" charset="0"/>
                        </a:rPr>
                        <m:t>+</m:t>
                      </m:r>
                      <m:r>
                        <a:rPr lang="en-US" sz="2400" b="1" i="1" smtClean="0">
                          <a:solidFill>
                            <a:srgbClr val="022DAC"/>
                          </a:solidFill>
                          <a:effectLst>
                            <a:glow rad="50800">
                              <a:schemeClr val="bg1">
                                <a:alpha val="90000"/>
                              </a:schemeClr>
                            </a:glow>
                          </a:effectLst>
                          <a:latin typeface="Cambria Math" charset="0"/>
                        </a:rPr>
                        <m:t>𝝐</m:t>
                      </m:r>
                    </m:oMath>
                  </m:oMathPara>
                </a14:m>
                <a:endParaRPr lang="en-US" sz="2400" b="1" dirty="0">
                  <a:solidFill>
                    <a:srgbClr val="022DAC"/>
                  </a:solidFill>
                  <a:effectLst>
                    <a:glow rad="50800">
                      <a:schemeClr val="bg1">
                        <a:alpha val="90000"/>
                      </a:schemeClr>
                    </a:glow>
                  </a:effectLst>
                </a:endParaRPr>
              </a:p>
            </p:txBody>
          </p:sp>
        </mc:Choice>
        <mc:Fallback xmlns="">
          <p:sp>
            <p:nvSpPr>
              <p:cNvPr id="115" name="TextBox 114">
                <a:extLst>
                  <a:ext uri="{FF2B5EF4-FFF2-40B4-BE49-F238E27FC236}">
                    <a16:creationId xmlns:a16="http://schemas.microsoft.com/office/drawing/2014/main" id="{D38F9DDB-F02D-0B4E-B05C-CFC0B1D8D456}"/>
                  </a:ext>
                </a:extLst>
              </p:cNvPr>
              <p:cNvSpPr txBox="1">
                <a:spLocks noRot="1" noChangeAspect="1" noMove="1" noResize="1" noEditPoints="1" noAdjustHandles="1" noChangeArrowheads="1" noChangeShapeType="1" noTextEdit="1"/>
              </p:cNvSpPr>
              <p:nvPr/>
            </p:nvSpPr>
            <p:spPr>
              <a:xfrm>
                <a:off x="610471" y="850861"/>
                <a:ext cx="1260858" cy="574901"/>
              </a:xfrm>
              <a:prstGeom prst="rect">
                <a:avLst/>
              </a:prstGeom>
              <a:blipFill>
                <a:blip r:embed="rId32"/>
                <a:stretch>
                  <a:fillRect l="-28972" t="-105660" b="-166038"/>
                </a:stretch>
              </a:blipFill>
              <a:effectLst>
                <a:glow rad="38100">
                  <a:schemeClr val="accent1">
                    <a:alpha val="74000"/>
                  </a:schemeClr>
                </a:glow>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0D5EA71E-E510-0846-8D36-63AE5A5028FE}"/>
                  </a:ext>
                </a:extLst>
              </p:cNvPr>
              <p:cNvSpPr txBox="1"/>
              <p:nvPr/>
            </p:nvSpPr>
            <p:spPr>
              <a:xfrm>
                <a:off x="2318254" y="846378"/>
                <a:ext cx="1260858" cy="574901"/>
              </a:xfrm>
              <a:prstGeom prst="rect">
                <a:avLst/>
              </a:prstGeom>
              <a:noFill/>
              <a:effectLst>
                <a:glow rad="38100">
                  <a:schemeClr val="accent1">
                    <a:alpha val="74000"/>
                  </a:schemeClr>
                </a:glow>
              </a:effectLst>
            </p:spPr>
            <p:txBody>
              <a:bodyPr wrap="none" rtlCol="0">
                <a:spAutoFit/>
              </a:bodyPr>
              <a:lstStyle/>
              <a:p>
                <a:pPr/>
                <a14:m>
                  <m:oMathPara xmlns:m="http://schemas.openxmlformats.org/officeDocument/2006/math">
                    <m:oMathParaPr>
                      <m:jc m:val="centerGroup"/>
                    </m:oMathParaPr>
                    <m:oMath xmlns:m="http://schemas.openxmlformats.org/officeDocument/2006/math">
                      <m:f>
                        <m:fPr>
                          <m:type m:val="skw"/>
                          <m:ctrlPr>
                            <a:rPr lang="en-US" sz="2400" b="1" i="1" smtClean="0">
                              <a:solidFill>
                                <a:srgbClr val="022DAC"/>
                              </a:solidFill>
                              <a:effectLst>
                                <a:glow rad="50800">
                                  <a:schemeClr val="bg1">
                                    <a:alpha val="90000"/>
                                  </a:schemeClr>
                                </a:glow>
                              </a:effectLst>
                              <a:latin typeface="Cambria Math" panose="02040503050406030204" pitchFamily="18" charset="0"/>
                            </a:rPr>
                          </m:ctrlPr>
                        </m:fPr>
                        <m:num>
                          <m:r>
                            <a:rPr lang="en-US" sz="2400" b="1" i="1" smtClean="0">
                              <a:solidFill>
                                <a:srgbClr val="022DAC"/>
                              </a:solidFill>
                              <a:effectLst>
                                <a:glow rad="50800">
                                  <a:schemeClr val="bg1">
                                    <a:alpha val="90000"/>
                                  </a:schemeClr>
                                </a:glow>
                              </a:effectLst>
                              <a:latin typeface="Cambria Math" charset="0"/>
                            </a:rPr>
                            <m:t>𝟐</m:t>
                          </m:r>
                        </m:num>
                        <m:den>
                          <m:r>
                            <a:rPr lang="en-US" sz="2400" b="1" i="1">
                              <a:solidFill>
                                <a:srgbClr val="022DAC"/>
                              </a:solidFill>
                              <a:effectLst>
                                <a:glow rad="50800">
                                  <a:schemeClr val="bg1">
                                    <a:alpha val="90000"/>
                                  </a:schemeClr>
                                </a:glow>
                              </a:effectLst>
                              <a:latin typeface="Cambria Math" charset="0"/>
                            </a:rPr>
                            <m:t>𝟑</m:t>
                          </m:r>
                        </m:den>
                      </m:f>
                      <m:r>
                        <a:rPr lang="en-US" sz="2400" b="1" i="1" smtClean="0">
                          <a:solidFill>
                            <a:srgbClr val="022DAC"/>
                          </a:solidFill>
                          <a:effectLst>
                            <a:glow rad="50800">
                              <a:schemeClr val="bg1">
                                <a:alpha val="90000"/>
                              </a:schemeClr>
                            </a:glow>
                          </a:effectLst>
                          <a:latin typeface="Cambria Math" charset="0"/>
                        </a:rPr>
                        <m:t>−</m:t>
                      </m:r>
                      <m:r>
                        <a:rPr lang="en-US" sz="2400" b="1" i="1" smtClean="0">
                          <a:solidFill>
                            <a:srgbClr val="022DAC"/>
                          </a:solidFill>
                          <a:effectLst>
                            <a:glow rad="50800">
                              <a:schemeClr val="bg1">
                                <a:alpha val="90000"/>
                              </a:schemeClr>
                            </a:glow>
                          </a:effectLst>
                          <a:latin typeface="Cambria Math" charset="0"/>
                        </a:rPr>
                        <m:t>𝝐</m:t>
                      </m:r>
                    </m:oMath>
                  </m:oMathPara>
                </a14:m>
                <a:endParaRPr lang="en-US" sz="2400" b="1" dirty="0">
                  <a:solidFill>
                    <a:srgbClr val="022DAC"/>
                  </a:solidFill>
                  <a:effectLst>
                    <a:glow rad="50800">
                      <a:schemeClr val="bg1">
                        <a:alpha val="90000"/>
                      </a:schemeClr>
                    </a:glow>
                  </a:effectLst>
                </a:endParaRPr>
              </a:p>
            </p:txBody>
          </p:sp>
        </mc:Choice>
        <mc:Fallback xmlns="">
          <p:sp>
            <p:nvSpPr>
              <p:cNvPr id="117" name="TextBox 116">
                <a:extLst>
                  <a:ext uri="{FF2B5EF4-FFF2-40B4-BE49-F238E27FC236}">
                    <a16:creationId xmlns:a16="http://schemas.microsoft.com/office/drawing/2014/main" id="{0D5EA71E-E510-0846-8D36-63AE5A5028FE}"/>
                  </a:ext>
                </a:extLst>
              </p:cNvPr>
              <p:cNvSpPr txBox="1">
                <a:spLocks noRot="1" noChangeAspect="1" noMove="1" noResize="1" noEditPoints="1" noAdjustHandles="1" noChangeArrowheads="1" noChangeShapeType="1" noTextEdit="1"/>
              </p:cNvSpPr>
              <p:nvPr/>
            </p:nvSpPr>
            <p:spPr>
              <a:xfrm>
                <a:off x="2318254" y="846378"/>
                <a:ext cx="1260858" cy="574901"/>
              </a:xfrm>
              <a:prstGeom prst="rect">
                <a:avLst/>
              </a:prstGeom>
              <a:blipFill>
                <a:blip r:embed="rId33"/>
                <a:stretch>
                  <a:fillRect l="-28972" t="-105660" b="-164151"/>
                </a:stretch>
              </a:blipFill>
              <a:effectLst>
                <a:glow rad="38100">
                  <a:schemeClr val="accent1">
                    <a:alpha val="74000"/>
                  </a:schemeClr>
                </a:glow>
              </a:effectLst>
            </p:spPr>
            <p:txBody>
              <a:bodyPr/>
              <a:lstStyle/>
              <a:p>
                <a:r>
                  <a:rPr lang="en-US">
                    <a:noFill/>
                  </a:rPr>
                  <a:t> </a:t>
                </a:r>
              </a:p>
            </p:txBody>
          </p:sp>
        </mc:Fallback>
      </mc:AlternateContent>
      <p:sp>
        <p:nvSpPr>
          <p:cNvPr id="125" name="TextBox 124">
            <a:extLst>
              <a:ext uri="{FF2B5EF4-FFF2-40B4-BE49-F238E27FC236}">
                <a16:creationId xmlns:a16="http://schemas.microsoft.com/office/drawing/2014/main" id="{A760A27C-B45D-D147-9341-4504A9087F9C}"/>
              </a:ext>
            </a:extLst>
          </p:cNvPr>
          <p:cNvSpPr txBox="1"/>
          <p:nvPr/>
        </p:nvSpPr>
        <p:spPr>
          <a:xfrm rot="16200000">
            <a:off x="826605" y="5942969"/>
            <a:ext cx="1027974" cy="338554"/>
          </a:xfrm>
          <a:prstGeom prst="rect">
            <a:avLst/>
          </a:prstGeom>
          <a:noFill/>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mbria Math" charset="0"/>
                <a:ea typeface="Cambria Math" charset="0"/>
                <a:cs typeface="Cambria Math" charset="0"/>
              </a:rPr>
              <a:t>Defender</a:t>
            </a:r>
          </a:p>
        </p:txBody>
      </p:sp>
      <p:sp>
        <p:nvSpPr>
          <p:cNvPr id="126" name="TextBox 125">
            <a:extLst>
              <a:ext uri="{FF2B5EF4-FFF2-40B4-BE49-F238E27FC236}">
                <a16:creationId xmlns:a16="http://schemas.microsoft.com/office/drawing/2014/main" id="{E23FF8F5-C9DC-E841-A1F4-F519A2514AE3}"/>
              </a:ext>
            </a:extLst>
          </p:cNvPr>
          <p:cNvSpPr txBox="1"/>
          <p:nvPr/>
        </p:nvSpPr>
        <p:spPr>
          <a:xfrm>
            <a:off x="1921620" y="4899332"/>
            <a:ext cx="1027974" cy="338554"/>
          </a:xfrm>
          <a:prstGeom prst="rect">
            <a:avLst/>
          </a:prstGeom>
          <a:noFill/>
        </p:spPr>
        <p:txBody>
          <a:bodyPr wrap="square" rtlCol="0">
            <a:spAutoFit/>
          </a:bodyPr>
          <a:lstStyle/>
          <a:p>
            <a:pPr algn="ctr"/>
            <a:r>
              <a:rPr lang="en-US" sz="1600" dirty="0">
                <a:ln w="0"/>
                <a:effectLst>
                  <a:outerShdw blurRad="38100" dist="19050" dir="2700000" algn="tl" rotWithShape="0">
                    <a:schemeClr val="dk1">
                      <a:alpha val="40000"/>
                    </a:schemeClr>
                  </a:outerShdw>
                </a:effectLst>
                <a:latin typeface="Cambria Math" charset="0"/>
                <a:ea typeface="Cambria Math" charset="0"/>
                <a:cs typeface="Cambria Math" charset="0"/>
              </a:rPr>
              <a:t>Attacking</a:t>
            </a:r>
          </a:p>
        </p:txBody>
      </p:sp>
    </p:spTree>
    <p:extLst>
      <p:ext uri="{BB962C8B-B14F-4D97-AF65-F5344CB8AC3E}">
        <p14:creationId xmlns:p14="http://schemas.microsoft.com/office/powerpoint/2010/main" val="250531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1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0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0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1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1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6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7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4" grpId="0" animBg="1"/>
      <p:bldP spid="75" grpId="0" animBg="1"/>
      <p:bldP spid="76" grpId="0" animBg="1"/>
      <p:bldP spid="95" grpId="0" animBg="1"/>
      <p:bldP spid="96" grpId="0" animBg="1"/>
      <p:bldP spid="97" grpId="0" animBg="1"/>
      <p:bldP spid="98" grpId="0" animBg="1"/>
      <p:bldP spid="99" grpId="0" animBg="1"/>
      <p:bldP spid="100" grpId="0" animBg="1"/>
      <p:bldP spid="102" grpId="0" animBg="1"/>
      <p:bldP spid="103" grpId="0" animBg="1"/>
      <p:bldP spid="106" grpId="0" animBg="1"/>
      <p:bldP spid="107" grpId="0" animBg="1"/>
      <p:bldP spid="108" grpId="0" animBg="1"/>
      <p:bldP spid="109" grpId="0" animBg="1"/>
      <p:bldP spid="110" grpId="0" animBg="1"/>
      <p:bldP spid="111" grpId="0" animBg="1"/>
      <p:bldP spid="115" grpId="0"/>
      <p:bldP spid="117" grpId="0"/>
      <p:bldP spid="125" grpId="0"/>
      <p:bldP spid="126"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p:cNvSpPr/>
          <p:nvPr/>
        </p:nvSpPr>
        <p:spPr>
          <a:xfrm>
            <a:off x="607765" y="2675690"/>
            <a:ext cx="7223926" cy="1200329"/>
          </a:xfrm>
          <a:prstGeom prst="rect">
            <a:avLst/>
          </a:prstGeom>
        </p:spPr>
        <p:txBody>
          <a:bodyPr wrap="square">
            <a:spAutoFit/>
          </a:bodyPr>
          <a:lstStyle/>
          <a:p>
            <a:pPr algn="ctr"/>
            <a:r>
              <a:rPr lang="en-US" sz="3600" dirty="0">
                <a:latin typeface="Cambria Math" charset="0"/>
                <a:ea typeface="Cambria Math" charset="0"/>
                <a:cs typeface="Cambria Math" charset="0"/>
              </a:rPr>
              <a:t>Commitment in general-sum games also makes computation easier.</a:t>
            </a:r>
          </a:p>
        </p:txBody>
      </p:sp>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3444240" y="678497"/>
            <a:ext cx="4785360" cy="646331"/>
          </a:xfrm>
          <a:prstGeom prst="rect">
            <a:avLst/>
          </a:prstGeom>
          <a:solidFill>
            <a:schemeClr val="bg1"/>
          </a:solidFill>
        </p:spPr>
        <p:txBody>
          <a:bodyPr wrap="square">
            <a:spAutoFit/>
          </a:bodyPr>
          <a:lstStyle/>
          <a:p>
            <a:pPr algn="ctr"/>
            <a:r>
              <a:rPr lang="en-US" sz="3600" b="1" dirty="0">
                <a:solidFill>
                  <a:schemeClr val="accent1"/>
                </a:solidFill>
                <a:latin typeface="Cambria Math" charset="0"/>
                <a:ea typeface="Cambria Math" charset="0"/>
                <a:cs typeface="Cambria Math" charset="0"/>
              </a:rPr>
              <a:t>Important Message</a:t>
            </a:r>
            <a:endParaRPr lang="en-US" sz="3600" b="1" dirty="0">
              <a:solidFill>
                <a:schemeClr val="accent1"/>
              </a:solidFill>
            </a:endParaRP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9600" y="2691765"/>
            <a:ext cx="2342054" cy="1613415"/>
          </a:xfrm>
          <a:prstGeom prst="rect">
            <a:avLst/>
          </a:prstGeom>
        </p:spPr>
      </p:pic>
    </p:spTree>
    <p:extLst>
      <p:ext uri="{BB962C8B-B14F-4D97-AF65-F5344CB8AC3E}">
        <p14:creationId xmlns:p14="http://schemas.microsoft.com/office/powerpoint/2010/main" val="2405713380"/>
      </p:ext>
    </p:extLst>
  </p:cSld>
  <p:clrMapOvr>
    <a:masterClrMapping/>
  </p:clrMapOvr>
  <mc:AlternateContent xmlns:mc="http://schemas.openxmlformats.org/markup-compatibility/2006">
    <mc:Choice xmlns:p14="http://schemas.microsoft.com/office/powerpoint/2010/main" Requires="p14">
      <p:transition spd="med" p14:dur="700" advTm="29820">
        <p:fade/>
      </p:transition>
    </mc:Choice>
    <mc:Fallback>
      <p:transition spd="med" advTm="2982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7ACE009-28AF-9E4D-8FB3-D6DF6E93EA4B}"/>
              </a:ext>
            </a:extLst>
          </p:cNvPr>
          <p:cNvSpPr/>
          <p:nvPr/>
        </p:nvSpPr>
        <p:spPr>
          <a:xfrm>
            <a:off x="1403722" y="678822"/>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6" name="Pentagon 5">
            <a:extLst>
              <a:ext uri="{FF2B5EF4-FFF2-40B4-BE49-F238E27FC236}">
                <a16:creationId xmlns:a16="http://schemas.microsoft.com/office/drawing/2014/main" id="{91485369-DE69-614F-B540-6693888EE9AE}"/>
              </a:ext>
            </a:extLst>
          </p:cNvPr>
          <p:cNvSpPr/>
          <p:nvPr/>
        </p:nvSpPr>
        <p:spPr bwMode="auto">
          <a:xfrm>
            <a:off x="1485784" y="384299"/>
            <a:ext cx="3867108"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General-Sum Games</a:t>
            </a:r>
          </a:p>
        </p:txBody>
      </p:sp>
      <p:sp>
        <p:nvSpPr>
          <p:cNvPr id="7" name="Rectangle 6">
            <a:extLst>
              <a:ext uri="{FF2B5EF4-FFF2-40B4-BE49-F238E27FC236}">
                <a16:creationId xmlns:a16="http://schemas.microsoft.com/office/drawing/2014/main" id="{FC61E7B5-183D-4D4F-9D4C-4C18FAA28C7E}"/>
              </a:ext>
            </a:extLst>
          </p:cNvPr>
          <p:cNvSpPr/>
          <p:nvPr/>
        </p:nvSpPr>
        <p:spPr>
          <a:xfrm>
            <a:off x="1403722" y="1983283"/>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0" name="Rectangle 9">
            <a:extLst>
              <a:ext uri="{FF2B5EF4-FFF2-40B4-BE49-F238E27FC236}">
                <a16:creationId xmlns:a16="http://schemas.microsoft.com/office/drawing/2014/main" id="{A565F97F-A8A2-B24B-AB77-0E92D03792E4}"/>
              </a:ext>
            </a:extLst>
          </p:cNvPr>
          <p:cNvSpPr/>
          <p:nvPr/>
        </p:nvSpPr>
        <p:spPr>
          <a:xfrm>
            <a:off x="1403722" y="6331947"/>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2" name="Rectangle 11">
            <a:extLst>
              <a:ext uri="{FF2B5EF4-FFF2-40B4-BE49-F238E27FC236}">
                <a16:creationId xmlns:a16="http://schemas.microsoft.com/office/drawing/2014/main" id="{72BCF46A-E1F3-8548-A399-9AE355556192}"/>
              </a:ext>
            </a:extLst>
          </p:cNvPr>
          <p:cNvSpPr/>
          <p:nvPr/>
        </p:nvSpPr>
        <p:spPr bwMode="auto">
          <a:xfrm>
            <a:off x="400401" y="378767"/>
            <a:ext cx="914400" cy="5943600"/>
          </a:xfrm>
          <a:prstGeom prst="rect">
            <a:avLst/>
          </a:prstGeom>
          <a:solidFill>
            <a:srgbClr val="C00000"/>
          </a:solidFill>
          <a:ln w="9525" cap="flat" cmpd="sng" algn="ctr">
            <a:no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3200" dirty="0">
                <a:solidFill>
                  <a:schemeClr val="bg1"/>
                </a:solidFill>
                <a:ea typeface="Cambria Math" panose="02040503050406030204" pitchFamily="18" charset="0"/>
                <a:cs typeface="Geneva" pitchFamily="-110" charset="-128"/>
              </a:rPr>
              <a:t>Adversarial Interactions</a:t>
            </a:r>
          </a:p>
        </p:txBody>
      </p:sp>
      <p:sp>
        <p:nvSpPr>
          <p:cNvPr id="13" name="Rectangle 12">
            <a:extLst>
              <a:ext uri="{FF2B5EF4-FFF2-40B4-BE49-F238E27FC236}">
                <a16:creationId xmlns:a16="http://schemas.microsoft.com/office/drawing/2014/main" id="{C903DED8-8137-D343-BA31-8B684C92BB5B}"/>
              </a:ext>
            </a:extLst>
          </p:cNvPr>
          <p:cNvSpPr/>
          <p:nvPr/>
        </p:nvSpPr>
        <p:spPr>
          <a:xfrm>
            <a:off x="1403722" y="3287744"/>
            <a:ext cx="184731" cy="369332"/>
          </a:xfrm>
          <a:prstGeom prst="rect">
            <a:avLst/>
          </a:prstGeom>
        </p:spPr>
        <p:txBody>
          <a:bodyPr wrap="none">
            <a:spAutoFit/>
          </a:bodyPr>
          <a:lstStyle/>
          <a:p>
            <a:pPr eaLnBrk="0" fontAlgn="base" hangingPunct="0">
              <a:spcBef>
                <a:spcPct val="0"/>
              </a:spcBef>
              <a:spcAft>
                <a:spcPct val="0"/>
              </a:spcAft>
            </a:pPr>
            <a:endParaRPr lang="en-US" dirty="0">
              <a:ea typeface="Cambria Math" panose="02040503050406030204" pitchFamily="18" charset="0"/>
              <a:cs typeface="Cambria Math" charset="0"/>
            </a:endParaRPr>
          </a:p>
        </p:txBody>
      </p:sp>
      <p:sp>
        <p:nvSpPr>
          <p:cNvPr id="16" name="Pentagon 15">
            <a:extLst>
              <a:ext uri="{FF2B5EF4-FFF2-40B4-BE49-F238E27FC236}">
                <a16:creationId xmlns:a16="http://schemas.microsoft.com/office/drawing/2014/main" id="{B47CF070-8791-394F-9959-C4ED221880B3}"/>
              </a:ext>
            </a:extLst>
          </p:cNvPr>
          <p:cNvSpPr/>
          <p:nvPr/>
        </p:nvSpPr>
        <p:spPr bwMode="auto">
          <a:xfrm>
            <a:off x="1485784" y="1921085"/>
            <a:ext cx="3867109"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Computing Stackelberg equilibria</a:t>
            </a:r>
          </a:p>
        </p:txBody>
      </p:sp>
      <p:sp>
        <p:nvSpPr>
          <p:cNvPr id="17" name="Pentagon 16">
            <a:extLst>
              <a:ext uri="{FF2B5EF4-FFF2-40B4-BE49-F238E27FC236}">
                <a16:creationId xmlns:a16="http://schemas.microsoft.com/office/drawing/2014/main" id="{BBF6C0FE-3352-0345-9337-0117D0D8932B}"/>
              </a:ext>
            </a:extLst>
          </p:cNvPr>
          <p:cNvSpPr/>
          <p:nvPr/>
        </p:nvSpPr>
        <p:spPr bwMode="auto">
          <a:xfrm>
            <a:off x="1485784" y="3457871"/>
            <a:ext cx="3867110"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Learning Stackelberg equilibria</a:t>
            </a:r>
          </a:p>
        </p:txBody>
      </p:sp>
      <p:sp>
        <p:nvSpPr>
          <p:cNvPr id="18" name="Pentagon 17">
            <a:extLst>
              <a:ext uri="{FF2B5EF4-FFF2-40B4-BE49-F238E27FC236}">
                <a16:creationId xmlns:a16="http://schemas.microsoft.com/office/drawing/2014/main" id="{373CF6E1-C188-9349-91BE-26D5386A6532}"/>
              </a:ext>
            </a:extLst>
          </p:cNvPr>
          <p:cNvSpPr/>
          <p:nvPr/>
        </p:nvSpPr>
        <p:spPr bwMode="auto">
          <a:xfrm>
            <a:off x="1485784" y="4994658"/>
            <a:ext cx="3867107" cy="1327709"/>
          </a:xfrm>
          <a:prstGeom prst="homePlat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400" dirty="0">
                <a:solidFill>
                  <a:schemeClr val="bg1"/>
                </a:solidFill>
                <a:ea typeface="Cambria Math" panose="02040503050406030204" pitchFamily="18" charset="0"/>
                <a:cs typeface="Cambria Math" charset="0"/>
              </a:rPr>
              <a:t>Commitment and non-myopic agents</a:t>
            </a:r>
          </a:p>
        </p:txBody>
      </p:sp>
      <p:sp>
        <p:nvSpPr>
          <p:cNvPr id="15" name="Rectangle 14">
            <a:extLst>
              <a:ext uri="{FF2B5EF4-FFF2-40B4-BE49-F238E27FC236}">
                <a16:creationId xmlns:a16="http://schemas.microsoft.com/office/drawing/2014/main" id="{C03CA6D4-177A-2641-B840-AD14643468A8}"/>
              </a:ext>
            </a:extLst>
          </p:cNvPr>
          <p:cNvSpPr/>
          <p:nvPr/>
        </p:nvSpPr>
        <p:spPr>
          <a:xfrm>
            <a:off x="1403722" y="4948368"/>
            <a:ext cx="4467142" cy="1608296"/>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E39A97BD-A2EA-E041-A814-F9F2AD1EEC64}"/>
              </a:ext>
            </a:extLst>
          </p:cNvPr>
          <p:cNvSpPr/>
          <p:nvPr/>
        </p:nvSpPr>
        <p:spPr>
          <a:xfrm>
            <a:off x="1403722" y="167420"/>
            <a:ext cx="4467142" cy="3127663"/>
          </a:xfrm>
          <a:prstGeom prst="rect">
            <a:avLst/>
          </a:prstGeom>
          <a:solidFill>
            <a:schemeClr val="bg1">
              <a:alpha val="7472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06942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2060-30FE-DD49-BF8E-681EA21124F0}"/>
              </a:ext>
            </a:extLst>
          </p:cNvPr>
          <p:cNvSpPr>
            <a:spLocks noGrp="1"/>
          </p:cNvSpPr>
          <p:nvPr>
            <p:ph type="title"/>
          </p:nvPr>
        </p:nvSpPr>
        <p:spPr/>
        <p:txBody>
          <a:bodyPr/>
          <a:lstStyle/>
          <a:p>
            <a:r>
              <a:rPr lang="en-US" dirty="0"/>
              <a:t>Learning Optimal Commitments</a:t>
            </a:r>
          </a:p>
        </p:txBody>
      </p:sp>
      <p:sp>
        <p:nvSpPr>
          <p:cNvPr id="3" name="Content Placeholder 2">
            <a:extLst>
              <a:ext uri="{FF2B5EF4-FFF2-40B4-BE49-F238E27FC236}">
                <a16:creationId xmlns:a16="http://schemas.microsoft.com/office/drawing/2014/main" id="{1CDD7007-3F43-E14A-A939-DED7FE5A3274}"/>
              </a:ext>
            </a:extLst>
          </p:cNvPr>
          <p:cNvSpPr>
            <a:spLocks noGrp="1"/>
          </p:cNvSpPr>
          <p:nvPr>
            <p:ph idx="1"/>
          </p:nvPr>
        </p:nvSpPr>
        <p:spPr/>
        <p:txBody>
          <a:bodyPr/>
          <a:lstStyle/>
          <a:p>
            <a:pPr marL="0" indent="0">
              <a:buNone/>
            </a:pPr>
            <a:r>
              <a:rPr lang="en-US" dirty="0"/>
              <a:t> </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E8B52E86-2FD9-A644-B3A9-9FD874515FB8}"/>
                  </a:ext>
                </a:extLst>
              </p:cNvPr>
              <p:cNvSpPr txBox="1"/>
              <p:nvPr/>
            </p:nvSpPr>
            <p:spPr>
              <a:xfrm>
                <a:off x="118500" y="8203707"/>
                <a:ext cx="11369039" cy="5324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m:rPr>
                              <m:sty m:val="p"/>
                            </m:rPr>
                            <a:rPr lang="en-US" sz="2400" b="0" i="0" smtClean="0">
                              <a:solidFill>
                                <a:schemeClr val="tx1"/>
                              </a:solidFill>
                              <a:latin typeface="Cambria Math" panose="02040503050406030204" pitchFamily="18" charset="0"/>
                              <a:ea typeface="Cambria Math" charset="0"/>
                              <a:cs typeface="Cambria Math" charset="0"/>
                            </a:rPr>
                            <m:t>argm</m:t>
                          </m:r>
                          <m:r>
                            <m:rPr>
                              <m:sty m:val="p"/>
                            </m:rPr>
                            <a:rPr lang="en-US" sz="2400">
                              <a:solidFill>
                                <a:schemeClr val="tx1"/>
                              </a:solidFill>
                              <a:latin typeface="Cambria Math" panose="02040503050406030204" pitchFamily="18" charset="0"/>
                              <a:ea typeface="Cambria Math" charset="0"/>
                              <a:cs typeface="Cambria Math" charset="0"/>
                            </a:rPr>
                            <m:t>ax</m:t>
                          </m:r>
                        </m:e>
                        <m:sub>
                          <m:r>
                            <a:rPr lang="en-US" sz="2400" b="0" i="1" smtClean="0">
                              <a:solidFill>
                                <a:schemeClr val="accent2"/>
                              </a:solidFill>
                              <a:latin typeface="Cambria Math" panose="02040503050406030204" pitchFamily="18" charset="0"/>
                              <a:ea typeface="Cambria Math" charset="0"/>
                              <a:cs typeface="Cambria Math" charset="0"/>
                            </a:rPr>
                            <m:t>𝑃</m:t>
                          </m:r>
                          <m:r>
                            <a:rPr lang="en-US" sz="2400" b="0" i="1" smtClean="0">
                              <a:solidFill>
                                <a:schemeClr val="accent2"/>
                              </a:solidFill>
                              <a:latin typeface="Cambria Math" panose="02040503050406030204" pitchFamily="18" charset="0"/>
                              <a:ea typeface="Cambria Math" charset="0"/>
                              <a:cs typeface="Cambria Math" charset="0"/>
                            </a:rPr>
                            <m:t>∈</m:t>
                          </m:r>
                          <m:sSub>
                            <m:sSubPr>
                              <m:ctrlPr>
                                <a:rPr lang="en-US" sz="2400" b="0" i="1" smtClean="0">
                                  <a:solidFill>
                                    <a:schemeClr val="accent2"/>
                                  </a:solidFill>
                                  <a:latin typeface="Cambria Math" panose="02040503050406030204" pitchFamily="18" charset="0"/>
                                  <a:ea typeface="Cambria Math" charset="0"/>
                                  <a:cs typeface="Cambria Math" charset="0"/>
                                </a:rPr>
                              </m:ctrlPr>
                            </m:sSubPr>
                            <m:e>
                              <m:r>
                                <a:rPr lang="en-US" sz="2400" b="0" i="1" smtClean="0">
                                  <a:solidFill>
                                    <a:schemeClr val="accent2"/>
                                  </a:solidFill>
                                  <a:latin typeface="Cambria Math" panose="02040503050406030204" pitchFamily="18" charset="0"/>
                                  <a:ea typeface="Cambria Math" charset="0"/>
                                  <a:cs typeface="Cambria Math" charset="0"/>
                                </a:rPr>
                                <m:t>𝑃</m:t>
                              </m:r>
                            </m:e>
                            <m:sub>
                              <m:r>
                                <a:rPr lang="en-US" sz="2400" b="0" i="1" smtClean="0">
                                  <a:solidFill>
                                    <a:schemeClr val="accent2"/>
                                  </a:solidFill>
                                  <a:latin typeface="Cambria Math" panose="02040503050406030204" pitchFamily="18" charset="0"/>
                                  <a:ea typeface="Cambria Math" charset="0"/>
                                  <a:cs typeface="Cambria Math" charset="0"/>
                                </a:rPr>
                                <m:t>𝑦</m:t>
                              </m:r>
                            </m:sub>
                          </m:sSub>
                        </m:sub>
                      </m:sSub>
                      <m:r>
                        <a:rPr lang="en-US" sz="2400" i="1">
                          <a:solidFill>
                            <a:schemeClr val="accent1"/>
                          </a:solidFill>
                          <a:latin typeface="Cambria Math" panose="02040503050406030204" pitchFamily="18" charset="0"/>
                          <a:ea typeface="Cambria Math" charset="0"/>
                          <a:cs typeface="Cambria Math" charset="0"/>
                        </a:rPr>
                        <m:t> </m:t>
                      </m:r>
                      <m:sSub>
                        <m:sSubPr>
                          <m:ctrlPr>
                            <a:rPr lang="en-US" sz="2400" i="1" smtClean="0">
                              <a:solidFill>
                                <a:schemeClr val="accent2"/>
                              </a:solidFill>
                              <a:latin typeface="Cambria Math" panose="02040503050406030204" pitchFamily="18" charset="0"/>
                              <a:ea typeface="Cambria Math" charset="0"/>
                              <a:cs typeface="Cambria Math" charset="0"/>
                            </a:rPr>
                          </m:ctrlPr>
                        </m:sSubPr>
                        <m:e>
                          <m:r>
                            <a:rPr lang="en-US" sz="2400" i="1">
                              <a:solidFill>
                                <a:schemeClr val="accent2"/>
                              </a:solidFill>
                              <a:latin typeface="Cambria Math" panose="02040503050406030204" pitchFamily="18" charset="0"/>
                              <a:ea typeface="Cambria Math" charset="0"/>
                              <a:cs typeface="Cambria Math" charset="0"/>
                            </a:rPr>
                            <m:t>𝑈</m:t>
                          </m:r>
                        </m:e>
                        <m:sub>
                          <m:r>
                            <a:rPr lang="en-US" sz="2400" b="0" i="1" smtClean="0">
                              <a:solidFill>
                                <a:schemeClr val="accent2"/>
                              </a:solidFill>
                              <a:latin typeface="Cambria Math" panose="02040503050406030204" pitchFamily="18" charset="0"/>
                              <a:ea typeface="Cambria Math" charset="0"/>
                              <a:cs typeface="Cambria Math" charset="0"/>
                            </a:rPr>
                            <m:t>1</m:t>
                          </m:r>
                        </m:sub>
                      </m:sSub>
                      <m:d>
                        <m:dPr>
                          <m:ctrlPr>
                            <a:rPr lang="en-US" sz="2400" i="1">
                              <a:solidFill>
                                <a:schemeClr val="accent2"/>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𝑃</m:t>
                          </m:r>
                          <m:r>
                            <a:rPr lang="en-US" sz="2400" i="1">
                              <a:solidFill>
                                <a:schemeClr val="accent2"/>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𝑦</m:t>
                          </m:r>
                        </m:e>
                      </m:d>
                      <m:r>
                        <a:rPr lang="en-US" sz="2400" smtClean="0">
                          <a:solidFill>
                            <a:schemeClr val="tx1"/>
                          </a:solidFill>
                          <a:latin typeface="Cambria Math" panose="02040503050406030204" pitchFamily="18" charset="0"/>
                          <a:ea typeface="Cambria Math" charset="0"/>
                          <a:cs typeface="Cambria Math" charset="0"/>
                        </a:rPr>
                        <m:t>,</m:t>
                      </m:r>
                      <m:r>
                        <a:rPr lang="en-US" sz="2400" b="0" i="0" smtClean="0">
                          <a:solidFill>
                            <a:schemeClr val="tx1"/>
                          </a:solidFill>
                          <a:latin typeface="Cambria Math" panose="02040503050406030204" pitchFamily="18" charset="0"/>
                          <a:ea typeface="Cambria Math" charset="0"/>
                          <a:cs typeface="Cambria Math" charset="0"/>
                        </a:rPr>
                        <m:t> </m:t>
                      </m:r>
                      <m:r>
                        <m:rPr>
                          <m:sty m:val="p"/>
                        </m:rPr>
                        <a:rPr lang="en-US" sz="2400" smtClean="0">
                          <a:solidFill>
                            <a:schemeClr val="tx1"/>
                          </a:solidFill>
                          <a:latin typeface="Cambria Math" panose="02040503050406030204" pitchFamily="18" charset="0"/>
                          <a:ea typeface="Cambria Math" charset="0"/>
                          <a:cs typeface="Cambria Math" charset="0"/>
                        </a:rPr>
                        <m:t>where</m:t>
                      </m:r>
                      <m:r>
                        <a:rPr lang="en-US" sz="2400" b="0" i="1" smtClean="0">
                          <a:solidFill>
                            <a:schemeClr val="tx1"/>
                          </a:solidFill>
                          <a:latin typeface="Cambria Math" panose="02040503050406030204" pitchFamily="18" charset="0"/>
                          <a:ea typeface="Cambria Math" charset="0"/>
                          <a:cs typeface="Cambria Math" charset="0"/>
                        </a:rPr>
                        <m:t> </m:t>
                      </m:r>
                      <m:sSub>
                        <m:sSubPr>
                          <m:ctrlPr>
                            <a:rPr lang="en-US" sz="2400" i="1">
                              <a:latin typeface="Cambria Math" panose="02040503050406030204" pitchFamily="18" charset="0"/>
                              <a:ea typeface="Cambria Math" charset="0"/>
                              <a:cs typeface="Cambria Math" charset="0"/>
                            </a:rPr>
                          </m:ctrlPr>
                        </m:sSubPr>
                        <m:e>
                          <m:r>
                            <a:rPr lang="en-US" sz="2400" i="1">
                              <a:latin typeface="Cambria Math" panose="02040503050406030204" pitchFamily="18" charset="0"/>
                              <a:ea typeface="Cambria Math" charset="0"/>
                              <a:cs typeface="Cambria Math" charset="0"/>
                            </a:rPr>
                            <m:t>𝑃</m:t>
                          </m:r>
                        </m:e>
                        <m:sub>
                          <m:r>
                            <a:rPr lang="en-US" sz="2400" i="1">
                              <a:latin typeface="Cambria Math" panose="02040503050406030204" pitchFamily="18" charset="0"/>
                              <a:ea typeface="Cambria Math" charset="0"/>
                              <a:cs typeface="Cambria Math" charset="0"/>
                            </a:rPr>
                            <m:t>𝑦</m:t>
                          </m:r>
                        </m:sub>
                      </m:sSub>
                      <m:r>
                        <a:rPr lang="en-US" sz="2400" i="1">
                          <a:latin typeface="Cambria Math" panose="02040503050406030204" pitchFamily="18" charset="0"/>
                          <a:ea typeface="Cambria Math" charset="0"/>
                          <a:cs typeface="Cambria Math" charset="0"/>
                        </a:rPr>
                        <m:t>=</m:t>
                      </m:r>
                      <m:d>
                        <m:dPr>
                          <m:begChr m:val="{"/>
                          <m:endChr m:val="}"/>
                          <m:ctrlPr>
                            <a:rPr lang="en-US" sz="2400" i="1">
                              <a:latin typeface="Cambria Math" panose="02040503050406030204" pitchFamily="18" charset="0"/>
                              <a:ea typeface="Cambria Math" charset="0"/>
                            </a:rPr>
                          </m:ctrlPr>
                        </m:dPr>
                        <m:e>
                          <m:r>
                            <a:rPr lang="en-US" sz="2400" i="1">
                              <a:latin typeface="Cambria Math" panose="02040503050406030204" pitchFamily="18" charset="0"/>
                              <a:ea typeface="Cambria Math" charset="0"/>
                            </a:rPr>
                            <m:t>𝑃</m:t>
                          </m:r>
                          <m:r>
                            <a:rPr lang="en-US" sz="2400" i="1">
                              <a:latin typeface="Cambria Math" panose="02040503050406030204" pitchFamily="18" charset="0"/>
                              <a:ea typeface="Cambria Math" charset="0"/>
                            </a:rPr>
                            <m:t>∈</m:t>
                          </m:r>
                          <m:r>
                            <m:rPr>
                              <m:sty m:val="p"/>
                            </m:rPr>
                            <a:rPr lang="en-US" sz="2400">
                              <a:latin typeface="Cambria Math" panose="02040503050406030204" pitchFamily="18" charset="0"/>
                              <a:ea typeface="Cambria Math" charset="0"/>
                            </a:rPr>
                            <m:t>Δ</m:t>
                          </m:r>
                          <m:d>
                            <m:dPr>
                              <m:ctrlPr>
                                <a:rPr lang="en-US" sz="2400" i="1">
                                  <a:latin typeface="Cambria Math" panose="02040503050406030204" pitchFamily="18" charset="0"/>
                                  <a:ea typeface="Cambria Math" charset="0"/>
                                </a:rPr>
                              </m:ctrlPr>
                            </m:dPr>
                            <m:e>
                              <m:r>
                                <a:rPr lang="en-US" sz="2400" i="1">
                                  <a:latin typeface="Cambria Math" panose="02040503050406030204" pitchFamily="18" charset="0"/>
                                  <a:ea typeface="Cambria Math" charset="0"/>
                                </a:rPr>
                                <m:t>𝑋</m:t>
                              </m:r>
                            </m:e>
                          </m:d>
                          <m:r>
                            <a:rPr lang="en-US" sz="2400" i="1">
                              <a:latin typeface="Cambria Math" panose="02040503050406030204" pitchFamily="18" charset="0"/>
                              <a:ea typeface="Cambria Math" charset="0"/>
                            </a:rPr>
                            <m:t> |</m:t>
                          </m:r>
                          <m:r>
                            <a:rPr lang="en-US" sz="2400" b="0" i="0" smtClean="0">
                              <a:latin typeface="Cambria Math" panose="02040503050406030204" pitchFamily="18" charset="0"/>
                              <a:ea typeface="Cambria Math" charset="0"/>
                            </a:rPr>
                            <m:t> </m:t>
                          </m:r>
                          <m:r>
                            <m:rPr>
                              <m:sty m:val="p"/>
                            </m:rPr>
                            <a:rPr lang="en-US" sz="2400">
                              <a:latin typeface="Cambria Math" panose="02040503050406030204" pitchFamily="18" charset="0"/>
                              <a:ea typeface="Cambria Math" charset="0"/>
                              <a:cs typeface="Cambria Math" charset="0"/>
                            </a:rPr>
                            <m:t>For</m:t>
                          </m:r>
                          <m:r>
                            <a:rPr lang="en-US" sz="2400">
                              <a:latin typeface="Cambria Math" panose="02040503050406030204" pitchFamily="18" charset="0"/>
                              <a:ea typeface="Cambria Math" charset="0"/>
                              <a:cs typeface="Cambria Math" charset="0"/>
                            </a:rPr>
                            <m:t> </m:t>
                          </m:r>
                          <m:r>
                            <m:rPr>
                              <m:sty m:val="p"/>
                            </m:rPr>
                            <a:rPr lang="en-US" sz="2400">
                              <a:latin typeface="Cambria Math" panose="02040503050406030204" pitchFamily="18" charset="0"/>
                              <a:ea typeface="Cambria Math" charset="0"/>
                              <a:cs typeface="Cambria Math" charset="0"/>
                            </a:rPr>
                            <m:t>all</m:t>
                          </m:r>
                          <m:r>
                            <a:rPr lang="en-US" sz="2400">
                              <a:latin typeface="Cambria Math" panose="02040503050406030204" pitchFamily="18" charset="0"/>
                              <a:ea typeface="Cambria Math" charset="0"/>
                              <a:cs typeface="Cambria Math" charset="0"/>
                            </a:rPr>
                            <m:t> </m:t>
                          </m:r>
                          <m:sSup>
                            <m:sSupPr>
                              <m:ctrlPr>
                                <a:rPr lang="en-US" sz="2400" i="1">
                                  <a:latin typeface="Cambria Math" panose="02040503050406030204" pitchFamily="18" charset="0"/>
                                  <a:ea typeface="Cambria Math" charset="0"/>
                                  <a:cs typeface="Cambria Math" charset="0"/>
                                </a:rPr>
                              </m:ctrlPr>
                            </m:sSupPr>
                            <m:e>
                              <m:r>
                                <a:rPr lang="en-US" sz="2400" i="1">
                                  <a:latin typeface="Cambria Math" panose="02040503050406030204" pitchFamily="18" charset="0"/>
                                  <a:ea typeface="Cambria Math" charset="0"/>
                                  <a:cs typeface="Cambria Math" charset="0"/>
                                </a:rPr>
                                <m:t>𝑦</m:t>
                              </m:r>
                            </m:e>
                            <m:sup>
                              <m:r>
                                <a:rPr lang="en-US" sz="2400" i="1">
                                  <a:latin typeface="Cambria Math" panose="02040503050406030204" pitchFamily="18" charset="0"/>
                                  <a:ea typeface="Cambria Math" charset="0"/>
                                  <a:cs typeface="Cambria Math" charset="0"/>
                                </a:rPr>
                                <m:t>′</m:t>
                              </m:r>
                            </m:sup>
                          </m:sSup>
                          <m:r>
                            <a:rPr lang="en-US" sz="2400">
                              <a:latin typeface="Cambria Math" panose="02040503050406030204" pitchFamily="18" charset="0"/>
                              <a:ea typeface="Cambria Math" charset="0"/>
                              <a:cs typeface="Cambria Math" charset="0"/>
                            </a:rPr>
                            <m:t>, </m:t>
                          </m:r>
                          <m:sSub>
                            <m:sSubPr>
                              <m:ctrlPr>
                                <a:rPr lang="en-US" sz="2400" i="1">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i="1">
                                  <a:solidFill>
                                    <a:schemeClr val="accent1"/>
                                  </a:solidFill>
                                  <a:latin typeface="Cambria Math" charset="0"/>
                                  <a:ea typeface="Cambria Math" charset="0"/>
                                  <a:cs typeface="Cambria Math" charset="0"/>
                                </a:rPr>
                                <m:t>2</m:t>
                              </m:r>
                            </m:sub>
                          </m:sSub>
                          <m:d>
                            <m:dPr>
                              <m:ctrlPr>
                                <a:rPr lang="en-US" sz="2400" i="1">
                                  <a:solidFill>
                                    <a:schemeClr val="accent1"/>
                                  </a:solidFill>
                                  <a:latin typeface="Cambria Math" panose="02040503050406030204" pitchFamily="18" charset="0"/>
                                  <a:ea typeface="Cambria Math" charset="0"/>
                                  <a:cs typeface="Cambria Math" charset="0"/>
                                </a:rPr>
                              </m:ctrlPr>
                            </m:dPr>
                            <m:e>
                              <m:r>
                                <a:rPr lang="en-US" sz="2400" i="1">
                                  <a:solidFill>
                                    <a:schemeClr val="accent2"/>
                                  </a:solidFill>
                                  <a:latin typeface="Cambria Math" panose="02040503050406030204" pitchFamily="18" charset="0"/>
                                  <a:ea typeface="Cambria Math" charset="0"/>
                                  <a:cs typeface="Cambria Math" charset="0"/>
                                </a:rPr>
                                <m:t>𝑃</m:t>
                              </m:r>
                              <m:r>
                                <a:rPr lang="en-US" sz="2400" i="1">
                                  <a:solidFill>
                                    <a:schemeClr val="accent1"/>
                                  </a:solidFill>
                                  <a:latin typeface="Cambria Math" charset="0"/>
                                  <a:ea typeface="Cambria Math" charset="0"/>
                                  <a:cs typeface="Cambria Math" charset="0"/>
                                </a:rPr>
                                <m:t>,</m:t>
                              </m:r>
                              <m:r>
                                <a:rPr lang="en-US" sz="2400" i="1">
                                  <a:solidFill>
                                    <a:schemeClr val="accent1"/>
                                  </a:solidFill>
                                  <a:latin typeface="Cambria Math" charset="0"/>
                                  <a:ea typeface="Cambria Math" charset="0"/>
                                  <a:cs typeface="Cambria Math" charset="0"/>
                                </a:rPr>
                                <m:t>𝑦</m:t>
                              </m:r>
                              <m:r>
                                <a:rPr lang="en-US" sz="2400" i="1">
                                  <a:solidFill>
                                    <a:schemeClr val="accent1"/>
                                  </a:solidFill>
                                  <a:latin typeface="Cambria Math" panose="02040503050406030204" pitchFamily="18" charset="0"/>
                                  <a:ea typeface="Cambria Math" charset="0"/>
                                  <a:cs typeface="Cambria Math" charset="0"/>
                                </a:rPr>
                                <m:t>′</m:t>
                              </m:r>
                            </m:e>
                          </m:d>
                          <m:r>
                            <a:rPr lang="en-US" sz="2400" i="1">
                              <a:latin typeface="Cambria Math" panose="02040503050406030204" pitchFamily="18" charset="0"/>
                              <a:ea typeface="Cambria Math" charset="0"/>
                              <a:cs typeface="Cambria Math" charset="0"/>
                            </a:rPr>
                            <m:t>≤</m:t>
                          </m:r>
                          <m:sSub>
                            <m:sSubPr>
                              <m:ctrlPr>
                                <a:rPr lang="en-US" sz="2400" i="1">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𝑈</m:t>
                              </m:r>
                            </m:e>
                            <m:sub>
                              <m:r>
                                <a:rPr lang="en-US" sz="2400" i="1">
                                  <a:solidFill>
                                    <a:schemeClr val="accent1"/>
                                  </a:solidFill>
                                  <a:latin typeface="Cambria Math" charset="0"/>
                                  <a:ea typeface="Cambria Math" charset="0"/>
                                  <a:cs typeface="Cambria Math" charset="0"/>
                                </a:rPr>
                                <m:t>2</m:t>
                              </m:r>
                            </m:sub>
                          </m:sSub>
                          <m:d>
                            <m:dPr>
                              <m:ctrlPr>
                                <a:rPr lang="en-US" sz="2400" i="1">
                                  <a:solidFill>
                                    <a:schemeClr val="accent1"/>
                                  </a:solidFill>
                                  <a:latin typeface="Cambria Math" panose="02040503050406030204" pitchFamily="18" charset="0"/>
                                  <a:ea typeface="Cambria Math" charset="0"/>
                                  <a:cs typeface="Cambria Math" charset="0"/>
                                </a:rPr>
                              </m:ctrlPr>
                            </m:dPr>
                            <m:e>
                              <m:r>
                                <a:rPr lang="en-US" sz="2400" i="1">
                                  <a:solidFill>
                                    <a:schemeClr val="accent2"/>
                                  </a:solidFill>
                                  <a:latin typeface="Cambria Math" panose="02040503050406030204" pitchFamily="18" charset="0"/>
                                  <a:ea typeface="Cambria Math" charset="0"/>
                                  <a:cs typeface="Cambria Math" charset="0"/>
                                </a:rPr>
                                <m:t>𝑃</m:t>
                              </m:r>
                              <m:r>
                                <a:rPr lang="en-US" sz="2400" i="1">
                                  <a:solidFill>
                                    <a:schemeClr val="accent1"/>
                                  </a:solidFill>
                                  <a:latin typeface="Cambria Math" charset="0"/>
                                  <a:ea typeface="Cambria Math" charset="0"/>
                                  <a:cs typeface="Cambria Math" charset="0"/>
                                </a:rPr>
                                <m:t>,</m:t>
                              </m:r>
                              <m:r>
                                <a:rPr lang="en-US" sz="2400" i="1">
                                  <a:solidFill>
                                    <a:schemeClr val="accent1"/>
                                  </a:solidFill>
                                  <a:latin typeface="Cambria Math" charset="0"/>
                                  <a:ea typeface="Cambria Math" charset="0"/>
                                  <a:cs typeface="Cambria Math" charset="0"/>
                                </a:rPr>
                                <m:t>𝑦</m:t>
                              </m:r>
                            </m:e>
                          </m:d>
                        </m:e>
                      </m:d>
                    </m:oMath>
                  </m:oMathPara>
                </a14:m>
                <a:endParaRPr lang="en-US" sz="2400" dirty="0"/>
              </a:p>
            </p:txBody>
          </p:sp>
        </mc:Choice>
        <mc:Fallback>
          <p:sp>
            <p:nvSpPr>
              <p:cNvPr id="4" name="TextBox 3">
                <a:extLst>
                  <a:ext uri="{FF2B5EF4-FFF2-40B4-BE49-F238E27FC236}">
                    <a16:creationId xmlns:a16="http://schemas.microsoft.com/office/drawing/2014/main" id="{E8B52E86-2FD9-A644-B3A9-9FD874515FB8}"/>
                  </a:ext>
                </a:extLst>
              </p:cNvPr>
              <p:cNvSpPr txBox="1">
                <a:spLocks noRot="1" noChangeAspect="1" noMove="1" noResize="1" noEditPoints="1" noAdjustHandles="1" noChangeArrowheads="1" noChangeShapeType="1" noTextEdit="1"/>
              </p:cNvSpPr>
              <p:nvPr/>
            </p:nvSpPr>
            <p:spPr>
              <a:xfrm>
                <a:off x="118500" y="8203707"/>
                <a:ext cx="11369039" cy="532453"/>
              </a:xfrm>
              <a:prstGeom prst="rect">
                <a:avLst/>
              </a:prstGeom>
              <a:blipFill>
                <a:blip r:embed="rId2"/>
                <a:stretch>
                  <a:fillRect b="-71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752FEFB2-2911-7944-A0C5-7763B41E43CA}"/>
                  </a:ext>
                </a:extLst>
              </p:cNvPr>
              <p:cNvSpPr txBox="1"/>
              <p:nvPr/>
            </p:nvSpPr>
            <p:spPr>
              <a:xfrm>
                <a:off x="378490" y="1194991"/>
                <a:ext cx="11369040" cy="1938992"/>
              </a:xfrm>
              <a:prstGeom prst="rect">
                <a:avLst/>
              </a:prstGeom>
              <a:noFill/>
            </p:spPr>
            <p:txBody>
              <a:bodyPr wrap="square">
                <a:spAutoFit/>
              </a:bodyPr>
              <a:lstStyle/>
              <a:p>
                <a:r>
                  <a:rPr lang="en-US" sz="2400" dirty="0"/>
                  <a:t>What do we typically </a:t>
                </a:r>
                <a:r>
                  <a:rPr lang="en-US" sz="2400" b="1" dirty="0"/>
                  <a:t>know</a:t>
                </a:r>
                <a:r>
                  <a:rPr lang="en-US" sz="2400" dirty="0"/>
                  <a:t>? And what has to be</a:t>
                </a:r>
                <a:r>
                  <a:rPr lang="en-US" sz="2400" b="1" dirty="0"/>
                  <a:t> learned</a:t>
                </a:r>
                <a:r>
                  <a:rPr lang="en-US" sz="2400" dirty="0"/>
                  <a:t>?</a:t>
                </a:r>
              </a:p>
              <a:p>
                <a:pPr marL="342900" indent="-342900">
                  <a:buFont typeface="Arial" panose="020B0604020202020204" pitchFamily="34" charset="0"/>
                  <a:buChar char="•"/>
                </a:pPr>
                <a:r>
                  <a:rPr lang="en-US" sz="2400" dirty="0"/>
                  <a:t>We typically know the principal’s utility </a:t>
                </a:r>
                <a14:m>
                  <m:oMath xmlns:m="http://schemas.openxmlformats.org/officeDocument/2006/math">
                    <m:sSub>
                      <m:sSubPr>
                        <m:ctrlPr>
                          <a:rPr lang="en-US" sz="2400" i="1">
                            <a:solidFill>
                              <a:schemeClr val="accent2"/>
                            </a:solidFill>
                            <a:latin typeface="Cambria Math" panose="02040503050406030204" pitchFamily="18" charset="0"/>
                            <a:ea typeface="Cambria Math" charset="0"/>
                            <a:cs typeface="Cambria Math" charset="0"/>
                          </a:rPr>
                        </m:ctrlPr>
                      </m:sSubPr>
                      <m:e>
                        <m:r>
                          <a:rPr lang="en-US" sz="2400" b="0" i="1" smtClean="0">
                            <a:solidFill>
                              <a:schemeClr val="accent2"/>
                            </a:solidFill>
                            <a:latin typeface="Cambria Math" panose="02040503050406030204" pitchFamily="18" charset="0"/>
                            <a:ea typeface="Cambria Math" charset="0"/>
                            <a:cs typeface="Cambria Math" charset="0"/>
                          </a:rPr>
                          <m:t>𝑢</m:t>
                        </m:r>
                      </m:e>
                      <m:sub>
                        <m:r>
                          <a:rPr lang="en-US" sz="2400" i="1">
                            <a:solidFill>
                              <a:schemeClr val="accent2"/>
                            </a:solidFill>
                            <a:latin typeface="Cambria Math" panose="02040503050406030204" pitchFamily="18" charset="0"/>
                            <a:ea typeface="Cambria Math" charset="0"/>
                            <a:cs typeface="Cambria Math" charset="0"/>
                          </a:rPr>
                          <m:t>1</m:t>
                        </m:r>
                      </m:sub>
                    </m:sSub>
                    <m:d>
                      <m:dPr>
                        <m:ctrlPr>
                          <a:rPr lang="en-US" sz="2400" i="1" smtClean="0">
                            <a:solidFill>
                              <a:schemeClr val="tx1"/>
                            </a:solidFill>
                            <a:latin typeface="Cambria Math" panose="02040503050406030204" pitchFamily="18" charset="0"/>
                            <a:ea typeface="Cambria Math" charset="0"/>
                            <a:cs typeface="Cambria Math" charset="0"/>
                          </a:rPr>
                        </m:ctrlPr>
                      </m:dPr>
                      <m:e>
                        <m:r>
                          <a:rPr lang="en-US" sz="2400" b="0" i="1" smtClean="0">
                            <a:solidFill>
                              <a:schemeClr val="accent2"/>
                            </a:solidFill>
                            <a:latin typeface="Cambria Math" panose="02040503050406030204" pitchFamily="18" charset="0"/>
                            <a:ea typeface="Cambria Math" charset="0"/>
                            <a:cs typeface="Cambria Math" charset="0"/>
                          </a:rPr>
                          <m:t>𝑥</m:t>
                        </m:r>
                        <m:r>
                          <a:rPr lang="en-US" sz="2400" i="1">
                            <a:solidFill>
                              <a:schemeClr val="tx1"/>
                            </a:solidFill>
                            <a:latin typeface="Cambria Math"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𝑦</m:t>
                        </m:r>
                      </m:e>
                    </m:d>
                  </m:oMath>
                </a14:m>
                <a:r>
                  <a:rPr lang="en-US" sz="2400" dirty="0"/>
                  <a:t> but not the agent’s utility </a:t>
                </a:r>
                <a14:m>
                  <m:oMath xmlns:m="http://schemas.openxmlformats.org/officeDocument/2006/math">
                    <m:sSub>
                      <m:sSubPr>
                        <m:ctrlPr>
                          <a:rPr lang="en-US" sz="2400" i="1" smtClean="0">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𝑢</m:t>
                        </m:r>
                      </m:e>
                      <m:sub>
                        <m:r>
                          <a:rPr lang="en-US" sz="2400" b="0" i="1" smtClean="0">
                            <a:solidFill>
                              <a:schemeClr val="accent1"/>
                            </a:solidFill>
                            <a:latin typeface="Cambria Math" panose="02040503050406030204" pitchFamily="18" charset="0"/>
                            <a:ea typeface="Cambria Math" charset="0"/>
                            <a:cs typeface="Cambria Math" charset="0"/>
                          </a:rPr>
                          <m:t>2</m:t>
                        </m:r>
                      </m:sub>
                    </m:sSub>
                    <m:d>
                      <m:dPr>
                        <m:ctrlPr>
                          <a:rPr lang="en-US" sz="2400" i="1">
                            <a:latin typeface="Cambria Math" panose="02040503050406030204" pitchFamily="18" charset="0"/>
                            <a:ea typeface="Cambria Math" charset="0"/>
                            <a:cs typeface="Cambria Math" charset="0"/>
                          </a:rPr>
                        </m:ctrlPr>
                      </m:dPr>
                      <m:e>
                        <m:r>
                          <a:rPr lang="en-US" sz="2400" i="1">
                            <a:solidFill>
                              <a:schemeClr val="accent2"/>
                            </a:solidFill>
                            <a:latin typeface="Cambria Math" panose="02040503050406030204" pitchFamily="18" charset="0"/>
                            <a:ea typeface="Cambria Math" charset="0"/>
                            <a:cs typeface="Cambria Math" charset="0"/>
                          </a:rPr>
                          <m:t>𝑥</m:t>
                        </m:r>
                        <m:r>
                          <a:rPr lang="en-US" sz="2400" i="1">
                            <a:latin typeface="Cambria Math" charset="0"/>
                            <a:ea typeface="Cambria Math" charset="0"/>
                            <a:cs typeface="Cambria Math" charset="0"/>
                          </a:rPr>
                          <m:t>,</m:t>
                        </m:r>
                        <m:r>
                          <a:rPr lang="en-US" sz="2400" i="1">
                            <a:solidFill>
                              <a:schemeClr val="accent1"/>
                            </a:solidFill>
                            <a:latin typeface="Cambria Math" panose="02040503050406030204" pitchFamily="18" charset="0"/>
                            <a:ea typeface="Cambria Math" charset="0"/>
                            <a:cs typeface="Cambria Math" charset="0"/>
                          </a:rPr>
                          <m:t>𝑦</m:t>
                        </m:r>
                      </m:e>
                    </m:d>
                  </m:oMath>
                </a14:m>
                <a:r>
                  <a:rPr lang="en-US" sz="2400" dirty="0"/>
                  <a:t>.</a:t>
                </a:r>
              </a:p>
              <a:p>
                <a:pPr lvl="1"/>
                <a:r>
                  <a:rPr lang="en-US" sz="2400" dirty="0">
                    <a:sym typeface="Wingdings" pitchFamily="2" charset="2"/>
                  </a:rPr>
                  <a:t> We are able to observe </a:t>
                </a:r>
                <a14:m>
                  <m:oMath xmlns:m="http://schemas.openxmlformats.org/officeDocument/2006/math">
                    <m:r>
                      <a:rPr lang="en-US" sz="2400" b="0" i="1" smtClean="0">
                        <a:solidFill>
                          <a:schemeClr val="accent1"/>
                        </a:solidFill>
                        <a:latin typeface="Cambria Math" panose="02040503050406030204" pitchFamily="18" charset="0"/>
                        <a:ea typeface="Cambria Math" charset="0"/>
                        <a:cs typeface="Cambria Math" charset="0"/>
                      </a:rPr>
                      <m:t>𝐵𝑅</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𝑃</m:t>
                    </m:r>
                    <m:r>
                      <a:rPr lang="en-US" sz="2400" b="0" i="1" smtClean="0">
                        <a:solidFill>
                          <a:schemeClr val="accent1"/>
                        </a:solidFill>
                        <a:latin typeface="Cambria Math" panose="02040503050406030204" pitchFamily="18" charset="0"/>
                        <a:ea typeface="Cambria Math" charset="0"/>
                        <a:cs typeface="Cambria Math" charset="0"/>
                      </a:rPr>
                      <m:t>)</m:t>
                    </m:r>
                  </m:oMath>
                </a14:m>
                <a:r>
                  <a:rPr lang="en-US" sz="2400" dirty="0"/>
                  <a:t> or something representative of it.</a:t>
                </a:r>
              </a:p>
              <a:p>
                <a:pPr marL="342900" indent="-342900">
                  <a:buFont typeface="Arial" panose="020B0604020202020204" pitchFamily="34" charset="0"/>
                  <a:buChar char="•"/>
                </a:pPr>
                <a:endParaRPr lang="en-US" sz="2400" dirty="0"/>
              </a:p>
              <a:p>
                <a:r>
                  <a:rPr lang="en-US" sz="2400" dirty="0"/>
                  <a:t>We must interact with the agent repeatedly to find a good solution.</a:t>
                </a:r>
              </a:p>
            </p:txBody>
          </p:sp>
        </mc:Choice>
        <mc:Fallback>
          <p:sp>
            <p:nvSpPr>
              <p:cNvPr id="7" name="TextBox 6">
                <a:extLst>
                  <a:ext uri="{FF2B5EF4-FFF2-40B4-BE49-F238E27FC236}">
                    <a16:creationId xmlns:a16="http://schemas.microsoft.com/office/drawing/2014/main" id="{752FEFB2-2911-7944-A0C5-7763B41E43CA}"/>
                  </a:ext>
                </a:extLst>
              </p:cNvPr>
              <p:cNvSpPr txBox="1">
                <a:spLocks noRot="1" noChangeAspect="1" noMove="1" noResize="1" noEditPoints="1" noAdjustHandles="1" noChangeArrowheads="1" noChangeShapeType="1" noTextEdit="1"/>
              </p:cNvSpPr>
              <p:nvPr/>
            </p:nvSpPr>
            <p:spPr>
              <a:xfrm>
                <a:off x="378490" y="1194991"/>
                <a:ext cx="11369040" cy="1938992"/>
              </a:xfrm>
              <a:prstGeom prst="rect">
                <a:avLst/>
              </a:prstGeom>
              <a:blipFill>
                <a:blip r:embed="rId3"/>
                <a:stretch>
                  <a:fillRect l="-781" t="-2614" b="-6536"/>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B070FF28-F48A-9447-B1D0-F7E7332A154D}"/>
              </a:ext>
            </a:extLst>
          </p:cNvPr>
          <p:cNvSpPr txBox="1"/>
          <p:nvPr/>
        </p:nvSpPr>
        <p:spPr>
          <a:xfrm>
            <a:off x="2019915" y="8808717"/>
            <a:ext cx="2425849" cy="707886"/>
          </a:xfrm>
          <a:prstGeom prst="rect">
            <a:avLst/>
          </a:prstGeom>
          <a:noFill/>
        </p:spPr>
        <p:txBody>
          <a:bodyPr wrap="square">
            <a:spAutoFit/>
          </a:bodyPr>
          <a:lstStyle/>
          <a:p>
            <a:r>
              <a:rPr lang="en-US" sz="2000" dirty="0"/>
              <a:t>Objective is known </a:t>
            </a:r>
          </a:p>
        </p:txBody>
      </p:sp>
      <p:sp>
        <p:nvSpPr>
          <p:cNvPr id="10" name="TextBox 9">
            <a:extLst>
              <a:ext uri="{FF2B5EF4-FFF2-40B4-BE49-F238E27FC236}">
                <a16:creationId xmlns:a16="http://schemas.microsoft.com/office/drawing/2014/main" id="{814CA139-45FC-C348-8BF0-0EFF3E26D791}"/>
              </a:ext>
            </a:extLst>
          </p:cNvPr>
          <p:cNvSpPr txBox="1"/>
          <p:nvPr/>
        </p:nvSpPr>
        <p:spPr>
          <a:xfrm>
            <a:off x="7968727" y="8750519"/>
            <a:ext cx="3796553" cy="400110"/>
          </a:xfrm>
          <a:prstGeom prst="rect">
            <a:avLst/>
          </a:prstGeom>
          <a:noFill/>
        </p:spPr>
        <p:txBody>
          <a:bodyPr wrap="square">
            <a:spAutoFit/>
          </a:bodyPr>
          <a:lstStyle/>
          <a:p>
            <a:r>
              <a:rPr lang="en-US" sz="2000" dirty="0"/>
              <a:t>Polytope is unknown</a:t>
            </a:r>
          </a:p>
        </p:txBody>
      </p:sp>
      <p:cxnSp>
        <p:nvCxnSpPr>
          <p:cNvPr id="12" name="Straight Connector 11">
            <a:extLst>
              <a:ext uri="{FF2B5EF4-FFF2-40B4-BE49-F238E27FC236}">
                <a16:creationId xmlns:a16="http://schemas.microsoft.com/office/drawing/2014/main" id="{51882409-D40E-F846-B45D-A754F0D6CDCE}"/>
              </a:ext>
            </a:extLst>
          </p:cNvPr>
          <p:cNvCxnSpPr/>
          <p:nvPr/>
        </p:nvCxnSpPr>
        <p:spPr>
          <a:xfrm>
            <a:off x="2465099" y="8798532"/>
            <a:ext cx="1039906"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5C5D09-5E5C-FF44-A460-528F5A4FD5E3}"/>
              </a:ext>
            </a:extLst>
          </p:cNvPr>
          <p:cNvCxnSpPr/>
          <p:nvPr/>
        </p:nvCxnSpPr>
        <p:spPr>
          <a:xfrm>
            <a:off x="7956537" y="8736160"/>
            <a:ext cx="269725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870BEA27-87FA-254E-BAC3-4FB89CE057BD}"/>
              </a:ext>
            </a:extLst>
          </p:cNvPr>
          <p:cNvSpPr txBox="1"/>
          <p:nvPr/>
        </p:nvSpPr>
        <p:spPr>
          <a:xfrm>
            <a:off x="88020" y="9413113"/>
            <a:ext cx="11369039" cy="738664"/>
          </a:xfrm>
          <a:prstGeom prst="rect">
            <a:avLst/>
          </a:prstGeom>
          <a:noFill/>
        </p:spPr>
        <p:txBody>
          <a:bodyPr wrap="square">
            <a:spAutoFit/>
          </a:bodyPr>
          <a:lstStyle/>
          <a:p>
            <a:r>
              <a:rPr lang="en-US" sz="2400" dirty="0"/>
              <a:t>How to optimize a linear program without knowing the polytope?</a:t>
            </a:r>
          </a:p>
          <a:p>
            <a:r>
              <a:rPr lang="en-US" dirty="0"/>
              <a:t>  </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370F0630-1954-3DB5-81FA-61C5EFD174BA}"/>
                  </a:ext>
                </a:extLst>
              </p:cNvPr>
              <p:cNvSpPr txBox="1"/>
              <p:nvPr/>
            </p:nvSpPr>
            <p:spPr>
              <a:xfrm>
                <a:off x="239752" y="4038103"/>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p:sp>
            <p:nvSpPr>
              <p:cNvPr id="6" name="TextBox 5">
                <a:extLst>
                  <a:ext uri="{FF2B5EF4-FFF2-40B4-BE49-F238E27FC236}">
                    <a16:creationId xmlns:a16="http://schemas.microsoft.com/office/drawing/2014/main" id="{370F0630-1954-3DB5-81FA-61C5EFD174BA}"/>
                  </a:ext>
                </a:extLst>
              </p:cNvPr>
              <p:cNvSpPr txBox="1">
                <a:spLocks noRot="1" noChangeAspect="1" noMove="1" noResize="1" noEditPoints="1" noAdjustHandles="1" noChangeArrowheads="1" noChangeShapeType="1" noTextEdit="1"/>
              </p:cNvSpPr>
              <p:nvPr/>
            </p:nvSpPr>
            <p:spPr>
              <a:xfrm>
                <a:off x="239752" y="4038103"/>
                <a:ext cx="11646516" cy="1107611"/>
              </a:xfrm>
              <a:prstGeom prst="rect">
                <a:avLst/>
              </a:prstGeom>
              <a:blipFill>
                <a:blip r:embed="rId4"/>
                <a:stretch>
                  <a:fillRect t="-124719" b="-16966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AB0582D9-7777-4E35-4312-C7E78507916C}"/>
              </a:ext>
            </a:extLst>
          </p:cNvPr>
          <p:cNvSpPr txBox="1"/>
          <p:nvPr/>
        </p:nvSpPr>
        <p:spPr>
          <a:xfrm>
            <a:off x="8738283" y="5262890"/>
            <a:ext cx="3545157" cy="400110"/>
          </a:xfrm>
          <a:prstGeom prst="rect">
            <a:avLst/>
          </a:prstGeom>
          <a:noFill/>
        </p:spPr>
        <p:txBody>
          <a:bodyPr wrap="square">
            <a:spAutoFit/>
          </a:bodyPr>
          <a:lstStyle/>
          <a:p>
            <a:r>
              <a:rPr lang="en-US" sz="2000" dirty="0" err="1">
                <a:solidFill>
                  <a:schemeClr val="accent6"/>
                </a:solidFill>
              </a:rPr>
              <a:t>Balcan</a:t>
            </a:r>
            <a:r>
              <a:rPr lang="en-US" sz="2000" dirty="0">
                <a:solidFill>
                  <a:schemeClr val="accent6"/>
                </a:solidFill>
              </a:rPr>
              <a:t>, Blum, </a:t>
            </a:r>
            <a:r>
              <a:rPr lang="en-US" sz="2000" b="1" dirty="0">
                <a:solidFill>
                  <a:schemeClr val="accent6">
                    <a:lumMod val="75000"/>
                  </a:schemeClr>
                </a:solidFill>
              </a:rPr>
              <a:t>H. </a:t>
            </a:r>
            <a:r>
              <a:rPr lang="en-US" sz="2000" dirty="0">
                <a:solidFill>
                  <a:schemeClr val="accent6"/>
                </a:solidFill>
              </a:rPr>
              <a:t>, </a:t>
            </a:r>
            <a:r>
              <a:rPr lang="en-US" sz="2000" dirty="0" err="1">
                <a:solidFill>
                  <a:schemeClr val="accent6"/>
                </a:solidFill>
              </a:rPr>
              <a:t>Procaccia</a:t>
            </a:r>
            <a:r>
              <a:rPr lang="en-US" sz="2000" dirty="0">
                <a:solidFill>
                  <a:schemeClr val="accent6"/>
                </a:solidFill>
              </a:rPr>
              <a:t> ’15</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F6AB0BC-AE22-49C4-08CE-A8878FD533B1}"/>
                  </a:ext>
                </a:extLst>
              </p:cNvPr>
              <p:cNvSpPr txBox="1"/>
              <p:nvPr/>
            </p:nvSpPr>
            <p:spPr>
              <a:xfrm>
                <a:off x="336212" y="6142022"/>
                <a:ext cx="10331788" cy="461665"/>
              </a:xfrm>
              <a:prstGeom prst="rect">
                <a:avLst/>
              </a:prstGeom>
              <a:noFill/>
            </p:spPr>
            <p:txBody>
              <a:bodyPr wrap="square">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𝐵</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𝑅</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i="1">
                                <a:solidFill>
                                  <a:schemeClr val="accent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𝑃</m:t>
                            </m:r>
                          </m:e>
                          <m:sup>
                            <m:r>
                              <a:rPr lang="en-US" sz="2400" i="1">
                                <a:solidFill>
                                  <a:schemeClr val="accent1"/>
                                </a:solidFill>
                                <a:latin typeface="Cambria Math" panose="02040503050406030204" pitchFamily="18" charset="0"/>
                                <a:ea typeface="Cambria Math" panose="02040503050406030204" pitchFamily="18" charset="0"/>
                              </a:rPr>
                              <m:t>∗</m:t>
                            </m:r>
                          </m:sup>
                        </m:sSup>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latin typeface="Cambria Math" charset="0"/>
                    <a:ea typeface="Cambria Math" charset="0"/>
                  </a:rPr>
                  <a:t>allows for having different types of agents per round.</a:t>
                </a:r>
                <a:endParaRPr lang="en-US" sz="2400" dirty="0"/>
              </a:p>
            </p:txBody>
          </p:sp>
        </mc:Choice>
        <mc:Fallback>
          <p:sp>
            <p:nvSpPr>
              <p:cNvPr id="11" name="TextBox 10">
                <a:extLst>
                  <a:ext uri="{FF2B5EF4-FFF2-40B4-BE49-F238E27FC236}">
                    <a16:creationId xmlns:a16="http://schemas.microsoft.com/office/drawing/2014/main" id="{CF6AB0BC-AE22-49C4-08CE-A8878FD533B1}"/>
                  </a:ext>
                </a:extLst>
              </p:cNvPr>
              <p:cNvSpPr txBox="1">
                <a:spLocks noRot="1" noChangeAspect="1" noMove="1" noResize="1" noEditPoints="1" noAdjustHandles="1" noChangeArrowheads="1" noChangeShapeType="1" noTextEdit="1"/>
              </p:cNvSpPr>
              <p:nvPr/>
            </p:nvSpPr>
            <p:spPr>
              <a:xfrm>
                <a:off x="336212" y="6142022"/>
                <a:ext cx="10331788" cy="461665"/>
              </a:xfrm>
              <a:prstGeom prst="rect">
                <a:avLst/>
              </a:prstGeom>
              <a:blipFill>
                <a:blip r:embed="rId5"/>
                <a:stretch>
                  <a:fillRect l="-123" t="-8108" b="-29730"/>
                </a:stretch>
              </a:blipFill>
            </p:spPr>
            <p:txBody>
              <a:bodyPr/>
              <a:lstStyle/>
              <a:p>
                <a:r>
                  <a:rPr lang="en-US">
                    <a:noFill/>
                  </a:rPr>
                  <a:t> </a:t>
                </a:r>
              </a:p>
            </p:txBody>
          </p:sp>
        </mc:Fallback>
      </mc:AlternateContent>
      <p:sp>
        <p:nvSpPr>
          <p:cNvPr id="16" name="Rounded Rectangle 15">
            <a:extLst>
              <a:ext uri="{FF2B5EF4-FFF2-40B4-BE49-F238E27FC236}">
                <a16:creationId xmlns:a16="http://schemas.microsoft.com/office/drawing/2014/main" id="{BB70187B-C099-074F-8673-7D50F7C3DFEA}"/>
              </a:ext>
            </a:extLst>
          </p:cNvPr>
          <p:cNvSpPr/>
          <p:nvPr/>
        </p:nvSpPr>
        <p:spPr>
          <a:xfrm>
            <a:off x="3657600" y="3863068"/>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a:extLst>
              <a:ext uri="{FF2B5EF4-FFF2-40B4-BE49-F238E27FC236}">
                <a16:creationId xmlns:a16="http://schemas.microsoft.com/office/drawing/2014/main" id="{0502FE99-8D0F-1BB1-802A-369D58E7136C}"/>
              </a:ext>
            </a:extLst>
          </p:cNvPr>
          <p:cNvSpPr/>
          <p:nvPr/>
        </p:nvSpPr>
        <p:spPr>
          <a:xfrm>
            <a:off x="9095553" y="3807270"/>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F231B4D-03A8-2C1D-9C8B-F04CF382E5DA}"/>
              </a:ext>
            </a:extLst>
          </p:cNvPr>
          <p:cNvSpPr txBox="1"/>
          <p:nvPr/>
        </p:nvSpPr>
        <p:spPr>
          <a:xfrm>
            <a:off x="3405447" y="3370639"/>
            <a:ext cx="4651081" cy="646331"/>
          </a:xfrm>
          <a:prstGeom prst="rect">
            <a:avLst/>
          </a:prstGeom>
          <a:noFill/>
        </p:spPr>
        <p:txBody>
          <a:bodyPr wrap="square">
            <a:spAutoFit/>
          </a:bodyPr>
          <a:lstStyle/>
          <a:p>
            <a:pPr algn="ctr"/>
            <a:r>
              <a:rPr lang="en-US" b="1" dirty="0">
                <a:solidFill>
                  <a:schemeClr val="accent2"/>
                </a:solidFill>
              </a:rPr>
              <a:t>Principal’s utility for optimal commitment</a:t>
            </a:r>
            <a:endParaRPr lang="en-US" dirty="0">
              <a:solidFill>
                <a:schemeClr val="accent2"/>
              </a:solidFill>
            </a:endParaRPr>
          </a:p>
        </p:txBody>
      </p:sp>
      <p:sp>
        <p:nvSpPr>
          <p:cNvPr id="20" name="TextBox 19">
            <a:extLst>
              <a:ext uri="{FF2B5EF4-FFF2-40B4-BE49-F238E27FC236}">
                <a16:creationId xmlns:a16="http://schemas.microsoft.com/office/drawing/2014/main" id="{A528A27E-6539-AFE1-2EB8-AA858B59D07C}"/>
              </a:ext>
            </a:extLst>
          </p:cNvPr>
          <p:cNvSpPr txBox="1"/>
          <p:nvPr/>
        </p:nvSpPr>
        <p:spPr>
          <a:xfrm>
            <a:off x="8348132" y="3349483"/>
            <a:ext cx="3843868" cy="369332"/>
          </a:xfrm>
          <a:prstGeom prst="rect">
            <a:avLst/>
          </a:prstGeom>
          <a:noFill/>
        </p:spPr>
        <p:txBody>
          <a:bodyPr wrap="square">
            <a:spAutoFit/>
          </a:bodyPr>
          <a:lstStyle/>
          <a:p>
            <a:pPr algn="ctr"/>
            <a:r>
              <a:rPr lang="en-US" b="1" dirty="0">
                <a:solidFill>
                  <a:schemeClr val="accent2"/>
                </a:solidFill>
              </a:rPr>
              <a:t>Principal’s utility per round </a:t>
            </a:r>
            <a:endParaRPr lang="en-US" dirty="0">
              <a:solidFill>
                <a:schemeClr val="accent2"/>
              </a:solidFill>
            </a:endParaRPr>
          </a:p>
        </p:txBody>
      </p:sp>
      <p:sp>
        <p:nvSpPr>
          <p:cNvPr id="22" name="TextBox 21">
            <a:extLst>
              <a:ext uri="{FF2B5EF4-FFF2-40B4-BE49-F238E27FC236}">
                <a16:creationId xmlns:a16="http://schemas.microsoft.com/office/drawing/2014/main" id="{BBF63295-619D-92E6-B477-E1B45032CB37}"/>
              </a:ext>
            </a:extLst>
          </p:cNvPr>
          <p:cNvSpPr txBox="1"/>
          <p:nvPr/>
        </p:nvSpPr>
        <p:spPr>
          <a:xfrm>
            <a:off x="7994853" y="5625922"/>
            <a:ext cx="4314713" cy="369332"/>
          </a:xfrm>
          <a:prstGeom prst="rect">
            <a:avLst/>
          </a:prstGeom>
          <a:noFill/>
        </p:spPr>
        <p:txBody>
          <a:bodyPr wrap="square">
            <a:spAutoFit/>
          </a:bodyPr>
          <a:lstStyle/>
          <a:p>
            <a:r>
              <a:rPr lang="en-US" sz="1800" dirty="0">
                <a:solidFill>
                  <a:schemeClr val="accent6"/>
                </a:solidFill>
              </a:rPr>
              <a:t>Dong, Roth, </a:t>
            </a:r>
            <a:r>
              <a:rPr lang="en-US" sz="1800" dirty="0" err="1">
                <a:solidFill>
                  <a:schemeClr val="accent6"/>
                </a:solidFill>
              </a:rPr>
              <a:t>Schutzman</a:t>
            </a:r>
            <a:r>
              <a:rPr lang="en-US" sz="1800" dirty="0">
                <a:solidFill>
                  <a:schemeClr val="accent6"/>
                </a:solidFill>
              </a:rPr>
              <a:t>, Waggoner, Wu ‘18</a:t>
            </a:r>
            <a:endParaRPr lang="en-US" dirty="0"/>
          </a:p>
        </p:txBody>
      </p:sp>
    </p:spTree>
    <p:extLst>
      <p:ext uri="{BB962C8B-B14F-4D97-AF65-F5344CB8AC3E}">
        <p14:creationId xmlns:p14="http://schemas.microsoft.com/office/powerpoint/2010/main" val="10505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P spid="6" grpId="0"/>
      <p:bldP spid="8" grpId="0"/>
      <p:bldP spid="11" grpId="0"/>
      <p:bldP spid="16" grpId="0" animBg="1"/>
      <p:bldP spid="17" grpId="0" animBg="1"/>
      <p:bldP spid="19" grpId="0"/>
      <p:bldP spid="20" grpId="0"/>
      <p:bldP spid="22"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9C80-FFF0-F74E-9DCE-BEDA54820DC6}"/>
              </a:ext>
            </a:extLst>
          </p:cNvPr>
          <p:cNvSpPr>
            <a:spLocks noGrp="1"/>
          </p:cNvSpPr>
          <p:nvPr>
            <p:ph type="title"/>
          </p:nvPr>
        </p:nvSpPr>
        <p:spPr/>
        <p:txBody>
          <a:bodyPr/>
          <a:lstStyle/>
          <a:p>
            <a:r>
              <a:rPr lang="en-US" dirty="0"/>
              <a:t>Optimization with Best-Response oracle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FACA1-B5AD-DB4C-BE24-AD65C1F9112D}"/>
                  </a:ext>
                </a:extLst>
              </p:cNvPr>
              <p:cNvSpPr>
                <a:spLocks noGrp="1"/>
              </p:cNvSpPr>
              <p:nvPr>
                <p:ph idx="1"/>
              </p:nvPr>
            </p:nvSpPr>
            <p:spPr/>
            <p:txBody>
              <a:bodyPr>
                <a:normAutofit/>
              </a:bodyPr>
              <a:lstStyle/>
              <a:p>
                <a:pPr marL="0" indent="0">
                  <a:buNone/>
                </a:pPr>
                <a:r>
                  <a:rPr lang="en-US" sz="2400" dirty="0"/>
                  <a:t>We can use access to</a:t>
                </a:r>
                <a14:m>
                  <m:oMath xmlns:m="http://schemas.openxmlformats.org/officeDocument/2006/math">
                    <m:r>
                      <a:rPr lang="en-US" sz="2400">
                        <a:latin typeface="Cambria Math" panose="02040503050406030204" pitchFamily="18" charset="0"/>
                        <a:ea typeface="Cambria Math" charset="0"/>
                        <a:cs typeface="Cambria Math" charset="0"/>
                      </a:rPr>
                      <m:t> </m:t>
                    </m:r>
                    <m:r>
                      <a:rPr lang="en-US" sz="2400" i="1" smtClean="0">
                        <a:solidFill>
                          <a:schemeClr val="accent1"/>
                        </a:solidFill>
                        <a:latin typeface="Cambria Math" panose="02040503050406030204" pitchFamily="18" charset="0"/>
                        <a:ea typeface="Cambria Math" charset="0"/>
                        <a:cs typeface="Cambria Math" charset="0"/>
                      </a:rPr>
                      <m:t>𝐵</m:t>
                    </m:r>
                    <m:r>
                      <a:rPr lang="en-US" sz="2400" b="0" i="1" smtClean="0">
                        <a:solidFill>
                          <a:schemeClr val="accent1"/>
                        </a:solidFill>
                        <a:latin typeface="Cambria Math" panose="02040503050406030204" pitchFamily="18" charset="0"/>
                        <a:ea typeface="Cambria Math" charset="0"/>
                        <a:cs typeface="Cambria Math" charset="0"/>
                      </a:rPr>
                      <m:t>𝑅</m:t>
                    </m:r>
                    <m:d>
                      <m:dPr>
                        <m:ctrlPr>
                          <a:rPr lang="en-US" sz="2400" b="0" i="1" smtClean="0">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1"/>
                            </a:solidFill>
                            <a:latin typeface="Cambria Math" panose="02040503050406030204" pitchFamily="18" charset="0"/>
                            <a:ea typeface="Cambria Math" charset="0"/>
                            <a:cs typeface="Cambria Math" charset="0"/>
                          </a:rPr>
                          <m:t>⋅</m:t>
                        </m:r>
                      </m:e>
                    </m:d>
                  </m:oMath>
                </a14:m>
                <a:r>
                  <a:rPr lang="en-US" sz="2400" dirty="0"/>
                  <a:t> to learn a Stackelberg optimal strategy</a:t>
                </a:r>
              </a:p>
            </p:txBody>
          </p:sp>
        </mc:Choice>
        <mc:Fallback xmlns="">
          <p:sp>
            <p:nvSpPr>
              <p:cNvPr id="3" name="Content Placeholder 2">
                <a:extLst>
                  <a:ext uri="{FF2B5EF4-FFF2-40B4-BE49-F238E27FC236}">
                    <a16:creationId xmlns:a16="http://schemas.microsoft.com/office/drawing/2014/main" id="{DEEFACA1-B5AD-DB4C-BE24-AD65C1F9112D}"/>
                  </a:ext>
                </a:extLst>
              </p:cNvPr>
              <p:cNvSpPr>
                <a:spLocks noGrp="1" noRot="1" noChangeAspect="1" noMove="1" noResize="1" noEditPoints="1" noAdjustHandles="1" noChangeArrowheads="1" noChangeShapeType="1" noTextEdit="1"/>
              </p:cNvSpPr>
              <p:nvPr>
                <p:ph idx="1"/>
              </p:nvPr>
            </p:nvSpPr>
            <p:spPr>
              <a:blipFill>
                <a:blip r:embed="rId2"/>
                <a:stretch>
                  <a:fillRect l="-893" t="-1460"/>
                </a:stretch>
              </a:blipFill>
            </p:spPr>
            <p:txBody>
              <a:bodyPr/>
              <a:lstStyle/>
              <a:p>
                <a:r>
                  <a:rPr lang="en-US">
                    <a:noFill/>
                  </a:rPr>
                  <a:t> </a:t>
                </a:r>
              </a:p>
            </p:txBody>
          </p:sp>
        </mc:Fallback>
      </mc:AlternateContent>
      <p:sp>
        <p:nvSpPr>
          <p:cNvPr id="11" name="Freeform 10">
            <a:extLst>
              <a:ext uri="{FF2B5EF4-FFF2-40B4-BE49-F238E27FC236}">
                <a16:creationId xmlns:a16="http://schemas.microsoft.com/office/drawing/2014/main" id="{5EB81F3A-ABDB-6D47-8389-AF2E85B32CC0}"/>
              </a:ext>
            </a:extLst>
          </p:cNvPr>
          <p:cNvSpPr/>
          <p:nvPr/>
        </p:nvSpPr>
        <p:spPr bwMode="auto">
          <a:xfrm>
            <a:off x="8375178" y="3921802"/>
            <a:ext cx="1437240" cy="736060"/>
          </a:xfrm>
          <a:custGeom>
            <a:avLst/>
            <a:gdLst>
              <a:gd name="connsiteX0" fmla="*/ 0 w 1848310"/>
              <a:gd name="connsiteY0" fmla="*/ 0 h 548641"/>
              <a:gd name="connsiteX1" fmla="*/ 1299670 w 1848310"/>
              <a:gd name="connsiteY1" fmla="*/ 0 h 548641"/>
              <a:gd name="connsiteX2" fmla="*/ 1299670 w 1848310"/>
              <a:gd name="connsiteY2" fmla="*/ 1 h 548641"/>
              <a:gd name="connsiteX3" fmla="*/ 1848310 w 1848310"/>
              <a:gd name="connsiteY3" fmla="*/ 548641 h 548641"/>
              <a:gd name="connsiteX4" fmla="*/ 1299670 w 1848310"/>
              <a:gd name="connsiteY4" fmla="*/ 548641 h 548641"/>
              <a:gd name="connsiteX5" fmla="*/ 1299670 w 1848310"/>
              <a:gd name="connsiteY5" fmla="*/ 548640 h 548641"/>
              <a:gd name="connsiteX6" fmla="*/ 0 w 1848310"/>
              <a:gd name="connsiteY6" fmla="*/ 548640 h 548641"/>
              <a:gd name="connsiteX0" fmla="*/ 0 w 1848310"/>
              <a:gd name="connsiteY0" fmla="*/ 0 h 548641"/>
              <a:gd name="connsiteX1" fmla="*/ 1299670 w 1848310"/>
              <a:gd name="connsiteY1" fmla="*/ 0 h 548641"/>
              <a:gd name="connsiteX2" fmla="*/ 941802 w 1848310"/>
              <a:gd name="connsiteY2" fmla="*/ 1 h 548641"/>
              <a:gd name="connsiteX3" fmla="*/ 1848310 w 1848310"/>
              <a:gd name="connsiteY3" fmla="*/ 548641 h 548641"/>
              <a:gd name="connsiteX4" fmla="*/ 1299670 w 1848310"/>
              <a:gd name="connsiteY4" fmla="*/ 548641 h 548641"/>
              <a:gd name="connsiteX5" fmla="*/ 1299670 w 1848310"/>
              <a:gd name="connsiteY5" fmla="*/ 548640 h 548641"/>
              <a:gd name="connsiteX6" fmla="*/ 0 w 1848310"/>
              <a:gd name="connsiteY6" fmla="*/ 548640 h 548641"/>
              <a:gd name="connsiteX7" fmla="*/ 0 w 1848310"/>
              <a:gd name="connsiteY7" fmla="*/ 0 h 548641"/>
              <a:gd name="connsiteX0" fmla="*/ 0 w 1848310"/>
              <a:gd name="connsiteY0" fmla="*/ 0 h 548641"/>
              <a:gd name="connsiteX1" fmla="*/ 941803 w 1848310"/>
              <a:gd name="connsiteY1" fmla="*/ 7676 h 548641"/>
              <a:gd name="connsiteX2" fmla="*/ 941802 w 1848310"/>
              <a:gd name="connsiteY2" fmla="*/ 1 h 548641"/>
              <a:gd name="connsiteX3" fmla="*/ 1848310 w 1848310"/>
              <a:gd name="connsiteY3" fmla="*/ 548641 h 548641"/>
              <a:gd name="connsiteX4" fmla="*/ 1299670 w 1848310"/>
              <a:gd name="connsiteY4" fmla="*/ 548641 h 548641"/>
              <a:gd name="connsiteX5" fmla="*/ 1299670 w 1848310"/>
              <a:gd name="connsiteY5" fmla="*/ 548640 h 548641"/>
              <a:gd name="connsiteX6" fmla="*/ 0 w 1848310"/>
              <a:gd name="connsiteY6" fmla="*/ 548640 h 548641"/>
              <a:gd name="connsiteX7" fmla="*/ 0 w 1848310"/>
              <a:gd name="connsiteY7" fmla="*/ 0 h 548641"/>
              <a:gd name="connsiteX0" fmla="*/ 0 w 1848310"/>
              <a:gd name="connsiteY0" fmla="*/ 0 h 548641"/>
              <a:gd name="connsiteX1" fmla="*/ 941803 w 1848310"/>
              <a:gd name="connsiteY1" fmla="*/ 7676 h 548641"/>
              <a:gd name="connsiteX2" fmla="*/ 1019497 w 1848310"/>
              <a:gd name="connsiteY2" fmla="*/ 11111 h 548641"/>
              <a:gd name="connsiteX3" fmla="*/ 1848310 w 1848310"/>
              <a:gd name="connsiteY3" fmla="*/ 548641 h 548641"/>
              <a:gd name="connsiteX4" fmla="*/ 1299670 w 1848310"/>
              <a:gd name="connsiteY4" fmla="*/ 548641 h 548641"/>
              <a:gd name="connsiteX5" fmla="*/ 1299670 w 1848310"/>
              <a:gd name="connsiteY5" fmla="*/ 548640 h 548641"/>
              <a:gd name="connsiteX6" fmla="*/ 0 w 1848310"/>
              <a:gd name="connsiteY6" fmla="*/ 548640 h 548641"/>
              <a:gd name="connsiteX7" fmla="*/ 0 w 1848310"/>
              <a:gd name="connsiteY7" fmla="*/ 0 h 548641"/>
              <a:gd name="connsiteX0" fmla="*/ 0 w 1848310"/>
              <a:gd name="connsiteY0" fmla="*/ 5863 h 554504"/>
              <a:gd name="connsiteX1" fmla="*/ 904804 w 1848310"/>
              <a:gd name="connsiteY1" fmla="*/ 208 h 554504"/>
              <a:gd name="connsiteX2" fmla="*/ 1019497 w 1848310"/>
              <a:gd name="connsiteY2" fmla="*/ 16974 h 554504"/>
              <a:gd name="connsiteX3" fmla="*/ 1848310 w 1848310"/>
              <a:gd name="connsiteY3" fmla="*/ 554504 h 554504"/>
              <a:gd name="connsiteX4" fmla="*/ 1299670 w 1848310"/>
              <a:gd name="connsiteY4" fmla="*/ 554504 h 554504"/>
              <a:gd name="connsiteX5" fmla="*/ 1299670 w 1848310"/>
              <a:gd name="connsiteY5" fmla="*/ 554503 h 554504"/>
              <a:gd name="connsiteX6" fmla="*/ 0 w 1848310"/>
              <a:gd name="connsiteY6" fmla="*/ 554503 h 554504"/>
              <a:gd name="connsiteX7" fmla="*/ 0 w 1848310"/>
              <a:gd name="connsiteY7" fmla="*/ 5863 h 554504"/>
              <a:gd name="connsiteX0" fmla="*/ 0 w 1848310"/>
              <a:gd name="connsiteY0" fmla="*/ 0 h 548641"/>
              <a:gd name="connsiteX1" fmla="*/ 919603 w 1848310"/>
              <a:gd name="connsiteY1" fmla="*/ 3232 h 548641"/>
              <a:gd name="connsiteX2" fmla="*/ 1019497 w 1848310"/>
              <a:gd name="connsiteY2" fmla="*/ 11111 h 548641"/>
              <a:gd name="connsiteX3" fmla="*/ 1848310 w 1848310"/>
              <a:gd name="connsiteY3" fmla="*/ 548641 h 548641"/>
              <a:gd name="connsiteX4" fmla="*/ 1299670 w 1848310"/>
              <a:gd name="connsiteY4" fmla="*/ 548641 h 548641"/>
              <a:gd name="connsiteX5" fmla="*/ 1299670 w 1848310"/>
              <a:gd name="connsiteY5" fmla="*/ 548640 h 548641"/>
              <a:gd name="connsiteX6" fmla="*/ 0 w 1848310"/>
              <a:gd name="connsiteY6" fmla="*/ 548640 h 548641"/>
              <a:gd name="connsiteX7" fmla="*/ 0 w 1848310"/>
              <a:gd name="connsiteY7" fmla="*/ 0 h 548641"/>
              <a:gd name="connsiteX0" fmla="*/ 0 w 1848310"/>
              <a:gd name="connsiteY0" fmla="*/ 0 h 553085"/>
              <a:gd name="connsiteX1" fmla="*/ 919603 w 1848310"/>
              <a:gd name="connsiteY1" fmla="*/ 7676 h 553085"/>
              <a:gd name="connsiteX2" fmla="*/ 1019497 w 1848310"/>
              <a:gd name="connsiteY2" fmla="*/ 15555 h 553085"/>
              <a:gd name="connsiteX3" fmla="*/ 1848310 w 1848310"/>
              <a:gd name="connsiteY3" fmla="*/ 553085 h 553085"/>
              <a:gd name="connsiteX4" fmla="*/ 1299670 w 1848310"/>
              <a:gd name="connsiteY4" fmla="*/ 553085 h 553085"/>
              <a:gd name="connsiteX5" fmla="*/ 1299670 w 1848310"/>
              <a:gd name="connsiteY5" fmla="*/ 553084 h 553085"/>
              <a:gd name="connsiteX6" fmla="*/ 0 w 1848310"/>
              <a:gd name="connsiteY6" fmla="*/ 553084 h 553085"/>
              <a:gd name="connsiteX7" fmla="*/ 0 w 1848310"/>
              <a:gd name="connsiteY7" fmla="*/ 0 h 553085"/>
              <a:gd name="connsiteX0" fmla="*/ 0 w 1848310"/>
              <a:gd name="connsiteY0" fmla="*/ 0 h 553085"/>
              <a:gd name="connsiteX1" fmla="*/ 912204 w 1848310"/>
              <a:gd name="connsiteY1" fmla="*/ 1010 h 553085"/>
              <a:gd name="connsiteX2" fmla="*/ 1019497 w 1848310"/>
              <a:gd name="connsiteY2" fmla="*/ 15555 h 553085"/>
              <a:gd name="connsiteX3" fmla="*/ 1848310 w 1848310"/>
              <a:gd name="connsiteY3" fmla="*/ 553085 h 553085"/>
              <a:gd name="connsiteX4" fmla="*/ 1299670 w 1848310"/>
              <a:gd name="connsiteY4" fmla="*/ 553085 h 553085"/>
              <a:gd name="connsiteX5" fmla="*/ 1299670 w 1848310"/>
              <a:gd name="connsiteY5" fmla="*/ 553084 h 553085"/>
              <a:gd name="connsiteX6" fmla="*/ 0 w 1848310"/>
              <a:gd name="connsiteY6" fmla="*/ 553084 h 553085"/>
              <a:gd name="connsiteX7" fmla="*/ 0 w 1848310"/>
              <a:gd name="connsiteY7" fmla="*/ 0 h 553085"/>
              <a:gd name="connsiteX0" fmla="*/ 0 w 1848310"/>
              <a:gd name="connsiteY0" fmla="*/ 0 h 553085"/>
              <a:gd name="connsiteX1" fmla="*/ 912204 w 1848310"/>
              <a:gd name="connsiteY1" fmla="*/ 1010 h 553085"/>
              <a:gd name="connsiteX2" fmla="*/ 904804 w 1848310"/>
              <a:gd name="connsiteY2" fmla="*/ 2 h 553085"/>
              <a:gd name="connsiteX3" fmla="*/ 1848310 w 1848310"/>
              <a:gd name="connsiteY3" fmla="*/ 553085 h 553085"/>
              <a:gd name="connsiteX4" fmla="*/ 1299670 w 1848310"/>
              <a:gd name="connsiteY4" fmla="*/ 553085 h 553085"/>
              <a:gd name="connsiteX5" fmla="*/ 1299670 w 1848310"/>
              <a:gd name="connsiteY5" fmla="*/ 553084 h 553085"/>
              <a:gd name="connsiteX6" fmla="*/ 0 w 1848310"/>
              <a:gd name="connsiteY6" fmla="*/ 553084 h 553085"/>
              <a:gd name="connsiteX7" fmla="*/ 0 w 1848310"/>
              <a:gd name="connsiteY7" fmla="*/ 0 h 553085"/>
              <a:gd name="connsiteX0" fmla="*/ 0 w 1848310"/>
              <a:gd name="connsiteY0" fmla="*/ 2220 h 555305"/>
              <a:gd name="connsiteX1" fmla="*/ 912204 w 1848310"/>
              <a:gd name="connsiteY1" fmla="*/ 3230 h 555305"/>
              <a:gd name="connsiteX2" fmla="*/ 923304 w 1848310"/>
              <a:gd name="connsiteY2" fmla="*/ 0 h 555305"/>
              <a:gd name="connsiteX3" fmla="*/ 1848310 w 1848310"/>
              <a:gd name="connsiteY3" fmla="*/ 555305 h 555305"/>
              <a:gd name="connsiteX4" fmla="*/ 1299670 w 1848310"/>
              <a:gd name="connsiteY4" fmla="*/ 555305 h 555305"/>
              <a:gd name="connsiteX5" fmla="*/ 1299670 w 1848310"/>
              <a:gd name="connsiteY5" fmla="*/ 555304 h 555305"/>
              <a:gd name="connsiteX6" fmla="*/ 0 w 1848310"/>
              <a:gd name="connsiteY6" fmla="*/ 555304 h 555305"/>
              <a:gd name="connsiteX7" fmla="*/ 0 w 1848310"/>
              <a:gd name="connsiteY7" fmla="*/ 2220 h 555305"/>
              <a:gd name="connsiteX0" fmla="*/ 0 w 1848310"/>
              <a:gd name="connsiteY0" fmla="*/ 0 h 553085"/>
              <a:gd name="connsiteX1" fmla="*/ 912204 w 1848310"/>
              <a:gd name="connsiteY1" fmla="*/ 1010 h 553085"/>
              <a:gd name="connsiteX2" fmla="*/ 1004700 w 1848310"/>
              <a:gd name="connsiteY2" fmla="*/ 44439 h 553085"/>
              <a:gd name="connsiteX3" fmla="*/ 1848310 w 1848310"/>
              <a:gd name="connsiteY3" fmla="*/ 553085 h 553085"/>
              <a:gd name="connsiteX4" fmla="*/ 1299670 w 1848310"/>
              <a:gd name="connsiteY4" fmla="*/ 553085 h 553085"/>
              <a:gd name="connsiteX5" fmla="*/ 1299670 w 1848310"/>
              <a:gd name="connsiteY5" fmla="*/ 553084 h 553085"/>
              <a:gd name="connsiteX6" fmla="*/ 0 w 1848310"/>
              <a:gd name="connsiteY6" fmla="*/ 553084 h 553085"/>
              <a:gd name="connsiteX7" fmla="*/ 0 w 1848310"/>
              <a:gd name="connsiteY7" fmla="*/ 0 h 553085"/>
              <a:gd name="connsiteX0" fmla="*/ 3699 w 1848310"/>
              <a:gd name="connsiteY0" fmla="*/ 0 h 557529"/>
              <a:gd name="connsiteX1" fmla="*/ 912204 w 1848310"/>
              <a:gd name="connsiteY1" fmla="*/ 5454 h 557529"/>
              <a:gd name="connsiteX2" fmla="*/ 1004700 w 1848310"/>
              <a:gd name="connsiteY2" fmla="*/ 48883 h 557529"/>
              <a:gd name="connsiteX3" fmla="*/ 1848310 w 1848310"/>
              <a:gd name="connsiteY3" fmla="*/ 557529 h 557529"/>
              <a:gd name="connsiteX4" fmla="*/ 1299670 w 1848310"/>
              <a:gd name="connsiteY4" fmla="*/ 557529 h 557529"/>
              <a:gd name="connsiteX5" fmla="*/ 1299670 w 1848310"/>
              <a:gd name="connsiteY5" fmla="*/ 557528 h 557529"/>
              <a:gd name="connsiteX6" fmla="*/ 0 w 1848310"/>
              <a:gd name="connsiteY6" fmla="*/ 557528 h 557529"/>
              <a:gd name="connsiteX7" fmla="*/ 3699 w 1848310"/>
              <a:gd name="connsiteY7" fmla="*/ 0 h 557529"/>
              <a:gd name="connsiteX0" fmla="*/ 3699 w 1848310"/>
              <a:gd name="connsiteY0" fmla="*/ 1297 h 558826"/>
              <a:gd name="connsiteX1" fmla="*/ 919603 w 1848310"/>
              <a:gd name="connsiteY1" fmla="*/ 86 h 558826"/>
              <a:gd name="connsiteX2" fmla="*/ 1004700 w 1848310"/>
              <a:gd name="connsiteY2" fmla="*/ 50180 h 558826"/>
              <a:gd name="connsiteX3" fmla="*/ 1848310 w 1848310"/>
              <a:gd name="connsiteY3" fmla="*/ 558826 h 558826"/>
              <a:gd name="connsiteX4" fmla="*/ 1299670 w 1848310"/>
              <a:gd name="connsiteY4" fmla="*/ 558826 h 558826"/>
              <a:gd name="connsiteX5" fmla="*/ 1299670 w 1848310"/>
              <a:gd name="connsiteY5" fmla="*/ 558825 h 558826"/>
              <a:gd name="connsiteX6" fmla="*/ 0 w 1848310"/>
              <a:gd name="connsiteY6" fmla="*/ 558825 h 558826"/>
              <a:gd name="connsiteX7" fmla="*/ 3699 w 1848310"/>
              <a:gd name="connsiteY7" fmla="*/ 1297 h 558826"/>
              <a:gd name="connsiteX0" fmla="*/ 3699 w 1848310"/>
              <a:gd name="connsiteY0" fmla="*/ 0 h 557529"/>
              <a:gd name="connsiteX1" fmla="*/ 923304 w 1848310"/>
              <a:gd name="connsiteY1" fmla="*/ 5454 h 557529"/>
              <a:gd name="connsiteX2" fmla="*/ 1004700 w 1848310"/>
              <a:gd name="connsiteY2" fmla="*/ 48883 h 557529"/>
              <a:gd name="connsiteX3" fmla="*/ 1848310 w 1848310"/>
              <a:gd name="connsiteY3" fmla="*/ 557529 h 557529"/>
              <a:gd name="connsiteX4" fmla="*/ 1299670 w 1848310"/>
              <a:gd name="connsiteY4" fmla="*/ 557529 h 557529"/>
              <a:gd name="connsiteX5" fmla="*/ 1299670 w 1848310"/>
              <a:gd name="connsiteY5" fmla="*/ 557528 h 557529"/>
              <a:gd name="connsiteX6" fmla="*/ 0 w 1848310"/>
              <a:gd name="connsiteY6" fmla="*/ 557528 h 557529"/>
              <a:gd name="connsiteX7" fmla="*/ 3699 w 1848310"/>
              <a:gd name="connsiteY7" fmla="*/ 0 h 557529"/>
              <a:gd name="connsiteX0" fmla="*/ 3699 w 1848310"/>
              <a:gd name="connsiteY0" fmla="*/ 0 h 557529"/>
              <a:gd name="connsiteX1" fmla="*/ 919604 w 1848310"/>
              <a:gd name="connsiteY1" fmla="*/ 1011 h 557529"/>
              <a:gd name="connsiteX2" fmla="*/ 1004700 w 1848310"/>
              <a:gd name="connsiteY2" fmla="*/ 48883 h 557529"/>
              <a:gd name="connsiteX3" fmla="*/ 1848310 w 1848310"/>
              <a:gd name="connsiteY3" fmla="*/ 557529 h 557529"/>
              <a:gd name="connsiteX4" fmla="*/ 1299670 w 1848310"/>
              <a:gd name="connsiteY4" fmla="*/ 557529 h 557529"/>
              <a:gd name="connsiteX5" fmla="*/ 1299670 w 1848310"/>
              <a:gd name="connsiteY5" fmla="*/ 557528 h 557529"/>
              <a:gd name="connsiteX6" fmla="*/ 0 w 1848310"/>
              <a:gd name="connsiteY6" fmla="*/ 557528 h 557529"/>
              <a:gd name="connsiteX7" fmla="*/ 3699 w 1848310"/>
              <a:gd name="connsiteY7" fmla="*/ 0 h 557529"/>
              <a:gd name="connsiteX0" fmla="*/ 3699 w 1848310"/>
              <a:gd name="connsiteY0" fmla="*/ 0 h 557529"/>
              <a:gd name="connsiteX1" fmla="*/ 919604 w 1848310"/>
              <a:gd name="connsiteY1" fmla="*/ 1011 h 557529"/>
              <a:gd name="connsiteX2" fmla="*/ 1848310 w 1848310"/>
              <a:gd name="connsiteY2" fmla="*/ 557529 h 557529"/>
              <a:gd name="connsiteX3" fmla="*/ 1299670 w 1848310"/>
              <a:gd name="connsiteY3" fmla="*/ 557529 h 557529"/>
              <a:gd name="connsiteX4" fmla="*/ 1299670 w 1848310"/>
              <a:gd name="connsiteY4" fmla="*/ 557528 h 557529"/>
              <a:gd name="connsiteX5" fmla="*/ 0 w 1848310"/>
              <a:gd name="connsiteY5" fmla="*/ 557528 h 557529"/>
              <a:gd name="connsiteX6" fmla="*/ 3699 w 1848310"/>
              <a:gd name="connsiteY6" fmla="*/ 0 h 557529"/>
              <a:gd name="connsiteX0" fmla="*/ 3699 w 1848310"/>
              <a:gd name="connsiteY0" fmla="*/ 0 h 557529"/>
              <a:gd name="connsiteX1" fmla="*/ 723674 w 1848310"/>
              <a:gd name="connsiteY1" fmla="*/ 3889 h 557529"/>
              <a:gd name="connsiteX2" fmla="*/ 1848310 w 1848310"/>
              <a:gd name="connsiteY2" fmla="*/ 557529 h 557529"/>
              <a:gd name="connsiteX3" fmla="*/ 1299670 w 1848310"/>
              <a:gd name="connsiteY3" fmla="*/ 557529 h 557529"/>
              <a:gd name="connsiteX4" fmla="*/ 1299670 w 1848310"/>
              <a:gd name="connsiteY4" fmla="*/ 557528 h 557529"/>
              <a:gd name="connsiteX5" fmla="*/ 0 w 1848310"/>
              <a:gd name="connsiteY5" fmla="*/ 557528 h 557529"/>
              <a:gd name="connsiteX6" fmla="*/ 3699 w 1848310"/>
              <a:gd name="connsiteY6" fmla="*/ 0 h 557529"/>
              <a:gd name="connsiteX0" fmla="*/ 3699 w 1848310"/>
              <a:gd name="connsiteY0" fmla="*/ 0 h 557529"/>
              <a:gd name="connsiteX1" fmla="*/ 723674 w 1848310"/>
              <a:gd name="connsiteY1" fmla="*/ 3889 h 557529"/>
              <a:gd name="connsiteX2" fmla="*/ 1848310 w 1848310"/>
              <a:gd name="connsiteY2" fmla="*/ 557529 h 557529"/>
              <a:gd name="connsiteX3" fmla="*/ 1299670 w 1848310"/>
              <a:gd name="connsiteY3" fmla="*/ 557529 h 557529"/>
              <a:gd name="connsiteX4" fmla="*/ 1299670 w 1848310"/>
              <a:gd name="connsiteY4" fmla="*/ 557528 h 557529"/>
              <a:gd name="connsiteX5" fmla="*/ 0 w 1848310"/>
              <a:gd name="connsiteY5" fmla="*/ 557528 h 557529"/>
              <a:gd name="connsiteX6" fmla="*/ 3699 w 1848310"/>
              <a:gd name="connsiteY6" fmla="*/ 0 h 557529"/>
              <a:gd name="connsiteX0" fmla="*/ 3699 w 1848310"/>
              <a:gd name="connsiteY0" fmla="*/ 0 h 557529"/>
              <a:gd name="connsiteX1" fmla="*/ 723674 w 1848310"/>
              <a:gd name="connsiteY1" fmla="*/ 3889 h 557529"/>
              <a:gd name="connsiteX2" fmla="*/ 1848310 w 1848310"/>
              <a:gd name="connsiteY2" fmla="*/ 557529 h 557529"/>
              <a:gd name="connsiteX3" fmla="*/ 1299670 w 1848310"/>
              <a:gd name="connsiteY3" fmla="*/ 557529 h 557529"/>
              <a:gd name="connsiteX4" fmla="*/ 1299670 w 1848310"/>
              <a:gd name="connsiteY4" fmla="*/ 557528 h 557529"/>
              <a:gd name="connsiteX5" fmla="*/ 0 w 1848310"/>
              <a:gd name="connsiteY5" fmla="*/ 557528 h 557529"/>
              <a:gd name="connsiteX6" fmla="*/ 3699 w 1848310"/>
              <a:gd name="connsiteY6" fmla="*/ 0 h 557529"/>
              <a:gd name="connsiteX0" fmla="*/ 3699 w 1848310"/>
              <a:gd name="connsiteY0" fmla="*/ 766 h 558295"/>
              <a:gd name="connsiteX1" fmla="*/ 897302 w 1848310"/>
              <a:gd name="connsiteY1" fmla="*/ 0 h 558295"/>
              <a:gd name="connsiteX2" fmla="*/ 1848310 w 1848310"/>
              <a:gd name="connsiteY2" fmla="*/ 558295 h 558295"/>
              <a:gd name="connsiteX3" fmla="*/ 1299670 w 1848310"/>
              <a:gd name="connsiteY3" fmla="*/ 558295 h 558295"/>
              <a:gd name="connsiteX4" fmla="*/ 1299670 w 1848310"/>
              <a:gd name="connsiteY4" fmla="*/ 558294 h 558295"/>
              <a:gd name="connsiteX5" fmla="*/ 0 w 1848310"/>
              <a:gd name="connsiteY5" fmla="*/ 558294 h 558295"/>
              <a:gd name="connsiteX6" fmla="*/ 3699 w 1848310"/>
              <a:gd name="connsiteY6" fmla="*/ 766 h 558295"/>
              <a:gd name="connsiteX0" fmla="*/ 3699 w 1848310"/>
              <a:gd name="connsiteY0" fmla="*/ 766 h 558295"/>
              <a:gd name="connsiteX1" fmla="*/ 897302 w 1848310"/>
              <a:gd name="connsiteY1" fmla="*/ 0 h 558295"/>
              <a:gd name="connsiteX2" fmla="*/ 1848310 w 1848310"/>
              <a:gd name="connsiteY2" fmla="*/ 558295 h 558295"/>
              <a:gd name="connsiteX3" fmla="*/ 1299670 w 1848310"/>
              <a:gd name="connsiteY3" fmla="*/ 558295 h 558295"/>
              <a:gd name="connsiteX4" fmla="*/ 1299670 w 1848310"/>
              <a:gd name="connsiteY4" fmla="*/ 558294 h 558295"/>
              <a:gd name="connsiteX5" fmla="*/ 0 w 1848310"/>
              <a:gd name="connsiteY5" fmla="*/ 558294 h 558295"/>
              <a:gd name="connsiteX6" fmla="*/ 3699 w 1848310"/>
              <a:gd name="connsiteY6" fmla="*/ 766 h 558295"/>
              <a:gd name="connsiteX0" fmla="*/ 3699 w 1848310"/>
              <a:gd name="connsiteY0" fmla="*/ 766 h 558295"/>
              <a:gd name="connsiteX1" fmla="*/ 897302 w 1848310"/>
              <a:gd name="connsiteY1" fmla="*/ 0 h 558295"/>
              <a:gd name="connsiteX2" fmla="*/ 1848310 w 1848310"/>
              <a:gd name="connsiteY2" fmla="*/ 558295 h 558295"/>
              <a:gd name="connsiteX3" fmla="*/ 1299670 w 1848310"/>
              <a:gd name="connsiteY3" fmla="*/ 558295 h 558295"/>
              <a:gd name="connsiteX4" fmla="*/ 1299670 w 1848310"/>
              <a:gd name="connsiteY4" fmla="*/ 558294 h 558295"/>
              <a:gd name="connsiteX5" fmla="*/ 0 w 1848310"/>
              <a:gd name="connsiteY5" fmla="*/ 558294 h 558295"/>
              <a:gd name="connsiteX6" fmla="*/ 3699 w 1848310"/>
              <a:gd name="connsiteY6" fmla="*/ 766 h 55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48310" h="558295">
                <a:moveTo>
                  <a:pt x="3699" y="766"/>
                </a:moveTo>
                <a:lnTo>
                  <a:pt x="897302" y="0"/>
                </a:lnTo>
                <a:cubicBezTo>
                  <a:pt x="1140721" y="144973"/>
                  <a:pt x="1542934" y="410863"/>
                  <a:pt x="1848310" y="558295"/>
                </a:cubicBezTo>
                <a:lnTo>
                  <a:pt x="1299670" y="558295"/>
                </a:lnTo>
                <a:lnTo>
                  <a:pt x="1299670" y="558294"/>
                </a:lnTo>
                <a:lnTo>
                  <a:pt x="0" y="558294"/>
                </a:lnTo>
                <a:lnTo>
                  <a:pt x="3699" y="766"/>
                </a:lnTo>
                <a:close/>
              </a:path>
            </a:pathLst>
          </a:custGeom>
          <a:solidFill>
            <a:schemeClr val="bg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12" name="TextBox 11">
            <a:extLst>
              <a:ext uri="{FF2B5EF4-FFF2-40B4-BE49-F238E27FC236}">
                <a16:creationId xmlns:a16="http://schemas.microsoft.com/office/drawing/2014/main" id="{32FA32F6-2363-8E43-9568-93F530B0706A}"/>
              </a:ext>
            </a:extLst>
          </p:cNvPr>
          <p:cNvSpPr txBox="1"/>
          <p:nvPr/>
        </p:nvSpPr>
        <p:spPr>
          <a:xfrm>
            <a:off x="8817946" y="4470490"/>
            <a:ext cx="152670" cy="305233"/>
          </a:xfrm>
          <a:prstGeom prst="rect">
            <a:avLst/>
          </a:prstGeom>
          <a:noFill/>
        </p:spPr>
        <p:txBody>
          <a:bodyPr wrap="none" rtlCol="0">
            <a:spAutoFit/>
          </a:bodyPr>
          <a:lstStyle/>
          <a:p>
            <a:endParaRPr lang="en-US" dirty="0"/>
          </a:p>
        </p:txBody>
      </p:sp>
      <p:cxnSp>
        <p:nvCxnSpPr>
          <p:cNvPr id="13" name="Straight Arrow Connector 12">
            <a:extLst>
              <a:ext uri="{FF2B5EF4-FFF2-40B4-BE49-F238E27FC236}">
                <a16:creationId xmlns:a16="http://schemas.microsoft.com/office/drawing/2014/main" id="{3C2C4522-525E-F644-9962-3CCB5C23DF2C}"/>
              </a:ext>
            </a:extLst>
          </p:cNvPr>
          <p:cNvCxnSpPr/>
          <p:nvPr/>
        </p:nvCxnSpPr>
        <p:spPr bwMode="auto">
          <a:xfrm>
            <a:off x="8451967" y="3912144"/>
            <a:ext cx="616160" cy="0"/>
          </a:xfrm>
          <a:prstGeom prst="straightConnector1">
            <a:avLst/>
          </a:prstGeom>
          <a:solidFill>
            <a:schemeClr val="accent1"/>
          </a:solidFill>
          <a:ln w="41275" cap="flat" cmpd="sng" algn="ctr">
            <a:solidFill>
              <a:schemeClr val="tx1"/>
            </a:solidFill>
            <a:prstDash val="solid"/>
            <a:round/>
            <a:headEnd type="none" w="med" len="med"/>
            <a:tailEnd type="triangle"/>
          </a:ln>
          <a:effectLst/>
        </p:spPr>
      </p:cxnSp>
      <p:cxnSp>
        <p:nvCxnSpPr>
          <p:cNvPr id="14" name="Straight Arrow Connector 13">
            <a:extLst>
              <a:ext uri="{FF2B5EF4-FFF2-40B4-BE49-F238E27FC236}">
                <a16:creationId xmlns:a16="http://schemas.microsoft.com/office/drawing/2014/main" id="{C4546F56-9F6D-0743-97F7-F6A68F56BFE4}"/>
              </a:ext>
            </a:extLst>
          </p:cNvPr>
          <p:cNvCxnSpPr/>
          <p:nvPr/>
        </p:nvCxnSpPr>
        <p:spPr bwMode="auto">
          <a:xfrm>
            <a:off x="8360193" y="3911557"/>
            <a:ext cx="0" cy="746305"/>
          </a:xfrm>
          <a:prstGeom prst="straightConnector1">
            <a:avLst/>
          </a:prstGeom>
          <a:solidFill>
            <a:schemeClr val="accent1"/>
          </a:solidFill>
          <a:ln w="41275" cap="flat" cmpd="sng" algn="ctr">
            <a:solidFill>
              <a:schemeClr val="tx1"/>
            </a:solidFill>
            <a:prstDash val="solid"/>
            <a:round/>
            <a:headEnd type="none" w="med" len="med"/>
            <a:tailEnd type="triangle"/>
          </a:ln>
          <a:effectLst/>
        </p:spPr>
      </p:cxnSp>
      <p:pic>
        <p:nvPicPr>
          <p:cNvPr id="15" name="Picture 14">
            <a:extLst>
              <a:ext uri="{FF2B5EF4-FFF2-40B4-BE49-F238E27FC236}">
                <a16:creationId xmlns:a16="http://schemas.microsoft.com/office/drawing/2014/main" id="{E78DD682-BD90-054A-A0D4-DF627E2C8757}"/>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8524943" y="4079846"/>
            <a:ext cx="485685" cy="378908"/>
          </a:xfrm>
          <a:prstGeom prst="rect">
            <a:avLst/>
          </a:prstGeom>
          <a:effectLst>
            <a:glow rad="12700">
              <a:schemeClr val="bg1"/>
            </a:glow>
          </a:effectLst>
        </p:spPr>
      </p:pic>
      <p:grpSp>
        <p:nvGrpSpPr>
          <p:cNvPr id="16" name="Group 15">
            <a:extLst>
              <a:ext uri="{FF2B5EF4-FFF2-40B4-BE49-F238E27FC236}">
                <a16:creationId xmlns:a16="http://schemas.microsoft.com/office/drawing/2014/main" id="{152C1945-2415-E14A-A919-43C596B93E9A}"/>
              </a:ext>
            </a:extLst>
          </p:cNvPr>
          <p:cNvGrpSpPr/>
          <p:nvPr/>
        </p:nvGrpSpPr>
        <p:grpSpPr>
          <a:xfrm>
            <a:off x="7291122" y="2180955"/>
            <a:ext cx="2703526" cy="2813605"/>
            <a:chOff x="5482665" y="1960374"/>
            <a:chExt cx="2703526" cy="2813605"/>
          </a:xfrm>
        </p:grpSpPr>
        <p:sp>
          <p:nvSpPr>
            <p:cNvPr id="17" name="Right Triangle 16">
              <a:extLst>
                <a:ext uri="{FF2B5EF4-FFF2-40B4-BE49-F238E27FC236}">
                  <a16:creationId xmlns:a16="http://schemas.microsoft.com/office/drawing/2014/main" id="{E66255A5-4CB7-FA42-AAA3-5F1FA6B998EA}"/>
                </a:ext>
              </a:extLst>
            </p:cNvPr>
            <p:cNvSpPr/>
            <p:nvPr/>
          </p:nvSpPr>
          <p:spPr bwMode="auto">
            <a:xfrm>
              <a:off x="5812969" y="2248610"/>
              <a:ext cx="2191537" cy="2191537"/>
            </a:xfrm>
            <a:prstGeom prst="rtTriangle">
              <a:avLst/>
            </a:prstGeom>
            <a:no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cxnSp>
          <p:nvCxnSpPr>
            <p:cNvPr id="18" name="Straight Arrow Connector 17">
              <a:extLst>
                <a:ext uri="{FF2B5EF4-FFF2-40B4-BE49-F238E27FC236}">
                  <a16:creationId xmlns:a16="http://schemas.microsoft.com/office/drawing/2014/main" id="{78F47E62-7815-1142-A109-F7260431AEE0}"/>
                </a:ext>
              </a:extLst>
            </p:cNvPr>
            <p:cNvCxnSpPr/>
            <p:nvPr/>
          </p:nvCxnSpPr>
          <p:spPr bwMode="auto">
            <a:xfrm flipV="1">
              <a:off x="5812969" y="2068555"/>
              <a:ext cx="0" cy="23715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19" name="Straight Arrow Connector 18">
              <a:extLst>
                <a:ext uri="{FF2B5EF4-FFF2-40B4-BE49-F238E27FC236}">
                  <a16:creationId xmlns:a16="http://schemas.microsoft.com/office/drawing/2014/main" id="{51F8B3D4-7948-7044-8E58-CDD782FBCAA4}"/>
                </a:ext>
              </a:extLst>
            </p:cNvPr>
            <p:cNvCxnSpPr/>
            <p:nvPr/>
          </p:nvCxnSpPr>
          <p:spPr bwMode="auto">
            <a:xfrm>
              <a:off x="5812969" y="4440147"/>
              <a:ext cx="2373222"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20" name="TextBox 19">
              <a:extLst>
                <a:ext uri="{FF2B5EF4-FFF2-40B4-BE49-F238E27FC236}">
                  <a16:creationId xmlns:a16="http://schemas.microsoft.com/office/drawing/2014/main" id="{E028FD3A-6C0A-F84B-9621-DF7AE9E67718}"/>
                </a:ext>
              </a:extLst>
            </p:cNvPr>
            <p:cNvSpPr txBox="1"/>
            <p:nvPr/>
          </p:nvSpPr>
          <p:spPr>
            <a:xfrm rot="16200000">
              <a:off x="4367007" y="3076032"/>
              <a:ext cx="2554482" cy="323165"/>
            </a:xfrm>
            <a:prstGeom prst="rect">
              <a:avLst/>
            </a:prstGeom>
            <a:noFill/>
          </p:spPr>
          <p:txBody>
            <a:bodyPr wrap="none" rtlCol="0">
              <a:spAutoFit/>
            </a:bodyPr>
            <a:lstStyle/>
            <a:p>
              <a:r>
                <a:rPr lang="en-US" sz="1500" dirty="0">
                  <a:latin typeface="Cambria Math" charset="0"/>
                  <a:ea typeface="Cambria Math" charset="0"/>
                  <a:cs typeface="Cambria Math" charset="0"/>
                </a:rPr>
                <a:t>Strategy 1: Protect elephants</a:t>
              </a:r>
            </a:p>
          </p:txBody>
        </p:sp>
        <p:sp>
          <p:nvSpPr>
            <p:cNvPr id="21" name="TextBox 20">
              <a:extLst>
                <a:ext uri="{FF2B5EF4-FFF2-40B4-BE49-F238E27FC236}">
                  <a16:creationId xmlns:a16="http://schemas.microsoft.com/office/drawing/2014/main" id="{AF375450-3349-7648-B96B-0D759222BA5B}"/>
                </a:ext>
              </a:extLst>
            </p:cNvPr>
            <p:cNvSpPr txBox="1"/>
            <p:nvPr/>
          </p:nvSpPr>
          <p:spPr>
            <a:xfrm>
              <a:off x="5819402" y="4450814"/>
              <a:ext cx="2362122" cy="323165"/>
            </a:xfrm>
            <a:prstGeom prst="rect">
              <a:avLst/>
            </a:prstGeom>
            <a:noFill/>
          </p:spPr>
          <p:txBody>
            <a:bodyPr wrap="none" rtlCol="0">
              <a:spAutoFit/>
            </a:bodyPr>
            <a:lstStyle/>
            <a:p>
              <a:r>
                <a:rPr lang="en-US" sz="1500" dirty="0">
                  <a:latin typeface="Cambria Math" charset="0"/>
                  <a:ea typeface="Cambria Math" charset="0"/>
                  <a:cs typeface="Cambria Math" charset="0"/>
                </a:rPr>
                <a:t>Strategy 2: Protect gorillas</a:t>
              </a:r>
            </a:p>
          </p:txBody>
        </p:sp>
      </p:grpSp>
      <p:sp>
        <p:nvSpPr>
          <p:cNvPr id="22" name="Oval 21">
            <a:extLst>
              <a:ext uri="{FF2B5EF4-FFF2-40B4-BE49-F238E27FC236}">
                <a16:creationId xmlns:a16="http://schemas.microsoft.com/office/drawing/2014/main" id="{8BF1C6DA-9E5A-FB44-A4B0-96E3C78ED586}"/>
              </a:ext>
            </a:extLst>
          </p:cNvPr>
          <p:cNvSpPr/>
          <p:nvPr/>
        </p:nvSpPr>
        <p:spPr bwMode="auto">
          <a:xfrm>
            <a:off x="8297323" y="3834554"/>
            <a:ext cx="151140" cy="151141"/>
          </a:xfrm>
          <a:prstGeom prst="ellipse">
            <a:avLst/>
          </a:prstGeom>
          <a:solidFill>
            <a:schemeClr val="tx1"/>
          </a:solidFill>
          <a:ln w="2540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3" name="Rectangle 32">
            <a:extLst>
              <a:ext uri="{FF2B5EF4-FFF2-40B4-BE49-F238E27FC236}">
                <a16:creationId xmlns:a16="http://schemas.microsoft.com/office/drawing/2014/main" id="{FD03B210-4C54-4846-95F2-CBEB50439DE0}"/>
              </a:ext>
            </a:extLst>
          </p:cNvPr>
          <p:cNvSpPr/>
          <p:nvPr/>
        </p:nvSpPr>
        <p:spPr>
          <a:xfrm>
            <a:off x="9134229" y="2073692"/>
            <a:ext cx="2280304" cy="430887"/>
          </a:xfrm>
          <a:prstGeom prst="rect">
            <a:avLst/>
          </a:prstGeom>
        </p:spPr>
        <p:txBody>
          <a:bodyPr wrap="none">
            <a:spAutoFit/>
          </a:bodyPr>
          <a:lstStyle/>
          <a:p>
            <a:r>
              <a:rPr lang="en-US" sz="2200" b="1" dirty="0">
                <a:latin typeface="Cambria Math" charset="0"/>
                <a:ea typeface="Cambria Math" charset="0"/>
                <a:cs typeface="Cambria Math" charset="0"/>
              </a:rPr>
              <a:t>Unknown payoffs</a:t>
            </a:r>
          </a:p>
        </p:txBody>
      </p:sp>
      <p:sp>
        <p:nvSpPr>
          <p:cNvPr id="35" name="Rectangle 34">
            <a:extLst>
              <a:ext uri="{FF2B5EF4-FFF2-40B4-BE49-F238E27FC236}">
                <a16:creationId xmlns:a16="http://schemas.microsoft.com/office/drawing/2014/main" id="{A74CD332-A290-1E4D-B321-FB56DD48AAF0}"/>
              </a:ext>
            </a:extLst>
          </p:cNvPr>
          <p:cNvSpPr/>
          <p:nvPr/>
        </p:nvSpPr>
        <p:spPr>
          <a:xfrm>
            <a:off x="8778162" y="2463955"/>
            <a:ext cx="3160507" cy="1015663"/>
          </a:xfrm>
          <a:prstGeom prst="rect">
            <a:avLst/>
          </a:prstGeom>
        </p:spPr>
        <p:txBody>
          <a:bodyPr wrap="square">
            <a:spAutoFit/>
          </a:bodyPr>
          <a:lstStyle/>
          <a:p>
            <a:r>
              <a:rPr lang="en-US" sz="2000" dirty="0">
                <a:latin typeface="Cambria Math" charset="0"/>
                <a:ea typeface="Cambria Math" charset="0"/>
                <a:cs typeface="Cambria Math" charset="0"/>
              </a:rPr>
              <a:t>Followers best-response is a membership query oracle</a:t>
            </a:r>
            <a:r>
              <a:rPr lang="en-US" sz="2000" i="1" dirty="0">
                <a:latin typeface="Cambria Math" charset="0"/>
                <a:ea typeface="Cambria Math" charset="0"/>
                <a:cs typeface="Cambria Math" charset="0"/>
              </a:rPr>
              <a:t> </a:t>
            </a:r>
            <a:r>
              <a:rPr lang="en-US" sz="2000" dirty="0">
                <a:latin typeface="Cambria Math" charset="0"/>
                <a:ea typeface="Cambria Math" charset="0"/>
                <a:cs typeface="Cambria Math" charset="0"/>
              </a:rPr>
              <a:t>for the polytope.</a:t>
            </a:r>
            <a:endParaRPr lang="en-US" sz="2000" i="1" dirty="0">
              <a:latin typeface="Cambria Math" charset="0"/>
              <a:ea typeface="Cambria Math" charset="0"/>
              <a:cs typeface="Cambria Math" charset="0"/>
            </a:endParaRPr>
          </a:p>
        </p:txBody>
      </p:sp>
      <p:sp>
        <p:nvSpPr>
          <p:cNvPr id="36" name="Right Arrow 35">
            <a:extLst>
              <a:ext uri="{FF2B5EF4-FFF2-40B4-BE49-F238E27FC236}">
                <a16:creationId xmlns:a16="http://schemas.microsoft.com/office/drawing/2014/main" id="{0F2A3F07-F6B7-F745-B702-F36495AAEA9E}"/>
              </a:ext>
            </a:extLst>
          </p:cNvPr>
          <p:cNvSpPr/>
          <p:nvPr/>
        </p:nvSpPr>
        <p:spPr bwMode="auto">
          <a:xfrm rot="16200000">
            <a:off x="8218069" y="3561344"/>
            <a:ext cx="297314" cy="190977"/>
          </a:xfrm>
          <a:prstGeom prst="rightArrow">
            <a:avLst/>
          </a:prstGeom>
          <a:solidFill>
            <a:srgbClr val="37980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nvGrpSpPr>
          <p:cNvPr id="57" name="Group 56">
            <a:extLst>
              <a:ext uri="{FF2B5EF4-FFF2-40B4-BE49-F238E27FC236}">
                <a16:creationId xmlns:a16="http://schemas.microsoft.com/office/drawing/2014/main" id="{BFF5286F-7E01-D443-953F-22CF315A908E}"/>
              </a:ext>
            </a:extLst>
          </p:cNvPr>
          <p:cNvGrpSpPr/>
          <p:nvPr/>
        </p:nvGrpSpPr>
        <p:grpSpPr>
          <a:xfrm>
            <a:off x="1401004" y="1849248"/>
            <a:ext cx="5114022" cy="3179449"/>
            <a:chOff x="1401004" y="1849248"/>
            <a:chExt cx="5114022" cy="3179449"/>
          </a:xfrm>
        </p:grpSpPr>
        <p:grpSp>
          <p:nvGrpSpPr>
            <p:cNvPr id="5" name="Group 4">
              <a:extLst>
                <a:ext uri="{FF2B5EF4-FFF2-40B4-BE49-F238E27FC236}">
                  <a16:creationId xmlns:a16="http://schemas.microsoft.com/office/drawing/2014/main" id="{548BBB80-81B6-9143-ACF5-BB04AFA2E939}"/>
                </a:ext>
              </a:extLst>
            </p:cNvPr>
            <p:cNvGrpSpPr/>
            <p:nvPr/>
          </p:nvGrpSpPr>
          <p:grpSpPr>
            <a:xfrm>
              <a:off x="1401004" y="2226700"/>
              <a:ext cx="2707185" cy="2801997"/>
              <a:chOff x="289384" y="2006119"/>
              <a:chExt cx="2707185" cy="2801997"/>
            </a:xfrm>
          </p:grpSpPr>
          <p:sp>
            <p:nvSpPr>
              <p:cNvPr id="6" name="Right Triangle 5">
                <a:extLst>
                  <a:ext uri="{FF2B5EF4-FFF2-40B4-BE49-F238E27FC236}">
                    <a16:creationId xmlns:a16="http://schemas.microsoft.com/office/drawing/2014/main" id="{ECF3F19E-8F3F-C24A-BD6C-0510559D3D20}"/>
                  </a:ext>
                </a:extLst>
              </p:cNvPr>
              <p:cNvSpPr/>
              <p:nvPr/>
            </p:nvSpPr>
            <p:spPr bwMode="auto">
              <a:xfrm>
                <a:off x="623347" y="2294481"/>
                <a:ext cx="2191537" cy="2191537"/>
              </a:xfrm>
              <a:prstGeom prst="rtTriangle">
                <a:avLst/>
              </a:prstGeom>
              <a:solidFill>
                <a:schemeClr val="bg2">
                  <a:lumMod val="20000"/>
                  <a:lumOff val="80000"/>
                </a:schemeClr>
              </a:solidFill>
              <a:ln w="222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7" name="TextBox 6">
                <a:extLst>
                  <a:ext uri="{FF2B5EF4-FFF2-40B4-BE49-F238E27FC236}">
                    <a16:creationId xmlns:a16="http://schemas.microsoft.com/office/drawing/2014/main" id="{F25E98E7-20B8-684F-8C54-532C7BFC970D}"/>
                  </a:ext>
                </a:extLst>
              </p:cNvPr>
              <p:cNvSpPr txBox="1"/>
              <p:nvPr/>
            </p:nvSpPr>
            <p:spPr>
              <a:xfrm>
                <a:off x="614966" y="4484951"/>
                <a:ext cx="2362122" cy="323165"/>
              </a:xfrm>
              <a:prstGeom prst="rect">
                <a:avLst/>
              </a:prstGeom>
              <a:noFill/>
            </p:spPr>
            <p:txBody>
              <a:bodyPr wrap="none" rtlCol="0">
                <a:spAutoFit/>
              </a:bodyPr>
              <a:lstStyle/>
              <a:p>
                <a:r>
                  <a:rPr lang="en-US" sz="1500" dirty="0">
                    <a:latin typeface="Cambria Math" charset="0"/>
                    <a:ea typeface="Cambria Math" charset="0"/>
                    <a:cs typeface="Cambria Math" charset="0"/>
                  </a:rPr>
                  <a:t>Strategy 2: Protect </a:t>
                </a:r>
                <a:r>
                  <a:rPr lang="en-US" sz="1500" b="0" dirty="0">
                    <a:latin typeface="Cambria Math" charset="0"/>
                    <a:ea typeface="Cambria Math" charset="0"/>
                    <a:cs typeface="Cambria Math" charset="0"/>
                  </a:rPr>
                  <a:t>gorillas</a:t>
                </a:r>
              </a:p>
            </p:txBody>
          </p:sp>
          <p:cxnSp>
            <p:nvCxnSpPr>
              <p:cNvPr id="8" name="Straight Arrow Connector 7">
                <a:extLst>
                  <a:ext uri="{FF2B5EF4-FFF2-40B4-BE49-F238E27FC236}">
                    <a16:creationId xmlns:a16="http://schemas.microsoft.com/office/drawing/2014/main" id="{BFAFDD68-AA95-9A42-A709-65BAEBD21AA1}"/>
                  </a:ext>
                </a:extLst>
              </p:cNvPr>
              <p:cNvCxnSpPr>
                <a:stCxn id="6" idx="2"/>
              </p:cNvCxnSpPr>
              <p:nvPr/>
            </p:nvCxnSpPr>
            <p:spPr bwMode="auto">
              <a:xfrm flipV="1">
                <a:off x="623347" y="2114426"/>
                <a:ext cx="0" cy="2371592"/>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cxnSp>
            <p:nvCxnSpPr>
              <p:cNvPr id="9" name="Straight Arrow Connector 8">
                <a:extLst>
                  <a:ext uri="{FF2B5EF4-FFF2-40B4-BE49-F238E27FC236}">
                    <a16:creationId xmlns:a16="http://schemas.microsoft.com/office/drawing/2014/main" id="{FFAF7506-505E-4440-BA4A-615C38379887}"/>
                  </a:ext>
                </a:extLst>
              </p:cNvPr>
              <p:cNvCxnSpPr>
                <a:stCxn id="6" idx="2"/>
              </p:cNvCxnSpPr>
              <p:nvPr/>
            </p:nvCxnSpPr>
            <p:spPr bwMode="auto">
              <a:xfrm>
                <a:off x="623347" y="4486018"/>
                <a:ext cx="2373222" cy="0"/>
              </a:xfrm>
              <a:prstGeom prst="straightConnector1">
                <a:avLst/>
              </a:prstGeom>
              <a:solidFill>
                <a:schemeClr val="accent1"/>
              </a:solidFill>
              <a:ln w="22225" cap="flat" cmpd="sng" algn="ctr">
                <a:solidFill>
                  <a:schemeClr val="tx1"/>
                </a:solidFill>
                <a:prstDash val="solid"/>
                <a:round/>
                <a:headEnd type="none" w="med" len="med"/>
                <a:tailEnd type="triangle"/>
              </a:ln>
              <a:effectLst/>
            </p:spPr>
          </p:cxnSp>
          <p:sp>
            <p:nvSpPr>
              <p:cNvPr id="10" name="TextBox 9">
                <a:extLst>
                  <a:ext uri="{FF2B5EF4-FFF2-40B4-BE49-F238E27FC236}">
                    <a16:creationId xmlns:a16="http://schemas.microsoft.com/office/drawing/2014/main" id="{621A6F13-84B6-F04A-AF04-C80A99AC334D}"/>
                  </a:ext>
                </a:extLst>
              </p:cNvPr>
              <p:cNvSpPr txBox="1"/>
              <p:nvPr/>
            </p:nvSpPr>
            <p:spPr>
              <a:xfrm rot="16200000">
                <a:off x="-826274" y="3121777"/>
                <a:ext cx="2554482" cy="323165"/>
              </a:xfrm>
              <a:prstGeom prst="rect">
                <a:avLst/>
              </a:prstGeom>
              <a:noFill/>
            </p:spPr>
            <p:txBody>
              <a:bodyPr wrap="none" rtlCol="0">
                <a:spAutoFit/>
              </a:bodyPr>
              <a:lstStyle/>
              <a:p>
                <a:r>
                  <a:rPr lang="en-US" sz="1500" b="0" dirty="0">
                    <a:latin typeface="Cambria Math" charset="0"/>
                    <a:ea typeface="Cambria Math" charset="0"/>
                    <a:cs typeface="Cambria Math" charset="0"/>
                  </a:rPr>
                  <a:t>Strategy 1: Protect elephants</a:t>
                </a:r>
              </a:p>
            </p:txBody>
          </p:sp>
        </p:grpSp>
        <p:grpSp>
          <p:nvGrpSpPr>
            <p:cNvPr id="23" name="Group 22">
              <a:extLst>
                <a:ext uri="{FF2B5EF4-FFF2-40B4-BE49-F238E27FC236}">
                  <a16:creationId xmlns:a16="http://schemas.microsoft.com/office/drawing/2014/main" id="{B518FEEE-7190-D64F-BF44-6AA53F655F88}"/>
                </a:ext>
              </a:extLst>
            </p:cNvPr>
            <p:cNvGrpSpPr/>
            <p:nvPr/>
          </p:nvGrpSpPr>
          <p:grpSpPr>
            <a:xfrm>
              <a:off x="2482617" y="1849248"/>
              <a:ext cx="2031967" cy="730488"/>
              <a:chOff x="1370997" y="1628667"/>
              <a:chExt cx="2031967" cy="730488"/>
            </a:xfrm>
          </p:grpSpPr>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ECAF3A7-2F70-4A45-A019-72030CB2DEA3}"/>
                      </a:ext>
                    </a:extLst>
                  </p:cNvPr>
                  <p:cNvSpPr/>
                  <p:nvPr/>
                </p:nvSpPr>
                <p:spPr>
                  <a:xfrm>
                    <a:off x="1526153" y="1989823"/>
                    <a:ext cx="168270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charset="0"/>
                            </a:rPr>
                            <m:t> </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033BFF"/>
                                      </a:solidFill>
                                      <a:latin typeface="Cambria Math" charset="0"/>
                                      <a:ea typeface="Cambria Math" charset="0"/>
                                      <a:cs typeface="Cambria Math" charset="0"/>
                                    </a:rPr>
                                    <m:t>1</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oMath>
                      </m:oMathPara>
                    </a14:m>
                    <a:endParaRPr lang="en-US" dirty="0"/>
                  </a:p>
                </p:txBody>
              </p:sp>
            </mc:Choice>
            <mc:Fallback xmlns="">
              <p:sp>
                <p:nvSpPr>
                  <p:cNvPr id="5" name="Rectangle 4"/>
                  <p:cNvSpPr>
                    <a:spLocks noRot="1" noChangeAspect="1" noMove="1" noResize="1" noEditPoints="1" noAdjustHandles="1" noChangeArrowheads="1" noChangeShapeType="1" noTextEdit="1"/>
                  </p:cNvSpPr>
                  <p:nvPr/>
                </p:nvSpPr>
                <p:spPr>
                  <a:xfrm>
                    <a:off x="1526153" y="1989823"/>
                    <a:ext cx="1682705" cy="369332"/>
                  </a:xfrm>
                  <a:prstGeom prst="rect">
                    <a:avLst/>
                  </a:prstGeom>
                  <a:blipFill rotWithShape="0">
                    <a:blip r:embed="rId13"/>
                    <a:stretch>
                      <a:fillRect t="-95082" b="-121311"/>
                    </a:stretch>
                  </a:blipFill>
                </p:spPr>
                <p:txBody>
                  <a:bodyPr/>
                  <a:lstStyle/>
                  <a:p>
                    <a:r>
                      <a:rPr lang="en-US">
                        <a:noFill/>
                      </a:rPr>
                      <a:t> </a:t>
                    </a:r>
                  </a:p>
                </p:txBody>
              </p:sp>
            </mc:Fallback>
          </mc:AlternateContent>
          <p:sp>
            <p:nvSpPr>
              <p:cNvPr id="25" name="Rectangle 24">
                <a:extLst>
                  <a:ext uri="{FF2B5EF4-FFF2-40B4-BE49-F238E27FC236}">
                    <a16:creationId xmlns:a16="http://schemas.microsoft.com/office/drawing/2014/main" id="{F1657743-8600-2943-BE8D-B51B96884CE5}"/>
                  </a:ext>
                </a:extLst>
              </p:cNvPr>
              <p:cNvSpPr/>
              <p:nvPr/>
            </p:nvSpPr>
            <p:spPr>
              <a:xfrm>
                <a:off x="1370997" y="1628667"/>
                <a:ext cx="2031967" cy="369332"/>
              </a:xfrm>
              <a:prstGeom prst="rect">
                <a:avLst/>
              </a:prstGeom>
            </p:spPr>
            <p:txBody>
              <a:bodyPr wrap="none">
                <a:spAutoFit/>
              </a:bodyPr>
              <a:lstStyle/>
              <a:p>
                <a:r>
                  <a:rPr lang="en-US" dirty="0">
                    <a:solidFill>
                      <a:srgbClr val="033AFF"/>
                    </a:solidFill>
                    <a:latin typeface="Cambria Math" charset="0"/>
                    <a:ea typeface="Cambria Math" charset="0"/>
                    <a:cs typeface="Cambria Math" charset="0"/>
                  </a:rPr>
                  <a:t>Objective function:</a:t>
                </a:r>
              </a:p>
            </p:txBody>
          </p:sp>
          <p:pic>
            <p:nvPicPr>
              <p:cNvPr id="26" name="Picture 25">
                <a:extLst>
                  <a:ext uri="{FF2B5EF4-FFF2-40B4-BE49-F238E27FC236}">
                    <a16:creationId xmlns:a16="http://schemas.microsoft.com/office/drawing/2014/main" id="{B42DCC45-F5ED-8141-A131-D5898376CF83}"/>
                  </a:ext>
                </a:extLst>
              </p:cNvPr>
              <p:cNvPicPr>
                <a:picLocks noChangeAspect="1"/>
              </p:cNvPicPr>
              <p:nvPr/>
            </p:nvPicPr>
            <p:blipFill>
              <a:blip r:embed="rId14"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2553902" y="2054079"/>
                <a:ext cx="348785" cy="272105"/>
              </a:xfrm>
              <a:prstGeom prst="rect">
                <a:avLst/>
              </a:prstGeom>
              <a:effectLst>
                <a:glow rad="12700">
                  <a:schemeClr val="bg1"/>
                </a:glow>
              </a:effectLst>
            </p:spPr>
          </p:pic>
        </p:grpSp>
        <p:grpSp>
          <p:nvGrpSpPr>
            <p:cNvPr id="27" name="Group 26">
              <a:extLst>
                <a:ext uri="{FF2B5EF4-FFF2-40B4-BE49-F238E27FC236}">
                  <a16:creationId xmlns:a16="http://schemas.microsoft.com/office/drawing/2014/main" id="{78DB129C-5209-4444-8D59-36CF49DF8078}"/>
                </a:ext>
              </a:extLst>
            </p:cNvPr>
            <p:cNvGrpSpPr/>
            <p:nvPr/>
          </p:nvGrpSpPr>
          <p:grpSpPr>
            <a:xfrm>
              <a:off x="3177766" y="3285082"/>
              <a:ext cx="3337260" cy="724031"/>
              <a:chOff x="2066146" y="3064501"/>
              <a:chExt cx="3337260" cy="724031"/>
            </a:xfrm>
          </p:grpSpPr>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6F7E2DB7-74CD-7640-A981-1DBE10B0AC22}"/>
                      </a:ext>
                    </a:extLst>
                  </p:cNvPr>
                  <p:cNvSpPr/>
                  <p:nvPr/>
                </p:nvSpPr>
                <p:spPr>
                  <a:xfrm>
                    <a:off x="2066146" y="3419200"/>
                    <a:ext cx="333726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C00000"/>
                                      </a:solidFill>
                                      <a:latin typeface="Cambria Math" charset="0"/>
                                      <a:ea typeface="Cambria Math" charset="0"/>
                                      <a:cs typeface="Cambria Math" charset="0"/>
                                    </a:rPr>
                                    <m:t>2</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r>
                            <a:rPr lang="en-US" i="1">
                              <a:latin typeface="Cambria Math" charset="0"/>
                              <a:ea typeface="Cambria Math" charset="0"/>
                              <a:cs typeface="Cambria Math" charset="0"/>
                            </a:rPr>
                            <m:t>≤</m:t>
                          </m:r>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𝔼</m:t>
                              </m:r>
                            </m:e>
                            <m:sub>
                              <m:r>
                                <a:rPr lang="en-US" i="1">
                                  <a:solidFill>
                                    <a:srgbClr val="033BFF"/>
                                  </a:solidFill>
                                  <a:latin typeface="Cambria Math" charset="0"/>
                                  <a:ea typeface="Cambria Math" charset="0"/>
                                  <a:cs typeface="Cambria Math" charset="0"/>
                                </a:rPr>
                                <m:t>𝑥</m:t>
                              </m:r>
                            </m:sub>
                          </m:sSub>
                          <m:d>
                            <m:dPr>
                              <m:begChr m:val="["/>
                              <m:endChr m:val="]"/>
                              <m:ctrlPr>
                                <a:rPr lang="pt-BR" i="1">
                                  <a:latin typeface="Cambria Math" panose="02040503050406030204" pitchFamily="18" charset="0"/>
                                  <a:ea typeface="Cambria Math" charset="0"/>
                                  <a:cs typeface="Cambria Math" charset="0"/>
                                </a:rPr>
                              </m:ctrlPr>
                            </m:dPr>
                            <m:e>
                              <m:sSub>
                                <m:sSubPr>
                                  <m:ctrlPr>
                                    <a:rPr lang="en-US" i="1">
                                      <a:latin typeface="Cambria Math" panose="02040503050406030204" pitchFamily="18" charset="0"/>
                                      <a:ea typeface="Cambria Math" charset="0"/>
                                      <a:cs typeface="Cambria Math" charset="0"/>
                                    </a:rPr>
                                  </m:ctrlPr>
                                </m:sSubPr>
                                <m:e>
                                  <m:r>
                                    <a:rPr lang="en-US" i="1">
                                      <a:latin typeface="Cambria Math" charset="0"/>
                                      <a:ea typeface="Cambria Math" charset="0"/>
                                      <a:cs typeface="Cambria Math" charset="0"/>
                                    </a:rPr>
                                    <m:t>𝑢</m:t>
                                  </m:r>
                                </m:e>
                                <m:sub>
                                  <m:r>
                                    <a:rPr lang="en-US" i="1">
                                      <a:solidFill>
                                        <a:srgbClr val="C00000"/>
                                      </a:solidFill>
                                      <a:latin typeface="Cambria Math" charset="0"/>
                                      <a:ea typeface="Cambria Math" charset="0"/>
                                      <a:cs typeface="Cambria Math" charset="0"/>
                                    </a:rPr>
                                    <m:t>2</m:t>
                                  </m:r>
                                </m:sub>
                              </m:sSub>
                              <m:r>
                                <a:rPr lang="en-US" i="1">
                                  <a:latin typeface="Cambria Math" charset="0"/>
                                  <a:ea typeface="Cambria Math" charset="0"/>
                                  <a:cs typeface="Cambria Math" charset="0"/>
                                </a:rPr>
                                <m:t>(</m:t>
                              </m:r>
                              <m:r>
                                <a:rPr lang="en-US" i="1">
                                  <a:solidFill>
                                    <a:srgbClr val="033BFF"/>
                                  </a:solidFill>
                                  <a:latin typeface="Cambria Math" charset="0"/>
                                  <a:ea typeface="Cambria Math" charset="0"/>
                                  <a:cs typeface="Cambria Math" charset="0"/>
                                </a:rPr>
                                <m:t>𝑥</m:t>
                              </m:r>
                              <m:r>
                                <a:rPr lang="en-US" i="1">
                                  <a:latin typeface="Cambria Math" charset="0"/>
                                  <a:ea typeface="Cambria Math" charset="0"/>
                                  <a:cs typeface="Cambria Math" charset="0"/>
                                </a:rPr>
                                <m:t>,</m:t>
                              </m:r>
                              <m:r>
                                <a:rPr lang="en-US" b="0" i="1" smtClean="0">
                                  <a:latin typeface="Cambria Math" charset="0"/>
                                  <a:ea typeface="Cambria Math" charset="0"/>
                                  <a:cs typeface="Cambria Math" charset="0"/>
                                </a:rPr>
                                <m:t> </m:t>
                              </m:r>
                              <m:r>
                                <a:rPr lang="en-US" b="0" i="1" smtClean="0">
                                  <a:solidFill>
                                    <a:schemeClr val="bg1"/>
                                  </a:solidFill>
                                  <a:latin typeface="Cambria Math" charset="0"/>
                                  <a:ea typeface="Cambria Math" charset="0"/>
                                  <a:cs typeface="Cambria Math" charset="0"/>
                                </a:rPr>
                                <m:t>𝑠𝑠𝑠</m:t>
                              </m:r>
                              <m:r>
                                <a:rPr lang="en-US" i="1">
                                  <a:latin typeface="Cambria Math" charset="0"/>
                                  <a:ea typeface="Cambria Math" charset="0"/>
                                  <a:cs typeface="Cambria Math" charset="0"/>
                                </a:rPr>
                                <m:t>)</m:t>
                              </m:r>
                            </m:e>
                          </m:d>
                        </m:oMath>
                      </m:oMathPara>
                    </a14:m>
                    <a:endParaRPr lang="en-US" dirty="0"/>
                  </a:p>
                </p:txBody>
              </p:sp>
            </mc:Choice>
            <mc:Fallback xmlns="">
              <p:sp>
                <p:nvSpPr>
                  <p:cNvPr id="6" name="Rectangle 5"/>
                  <p:cNvSpPr>
                    <a:spLocks noRot="1" noChangeAspect="1" noMove="1" noResize="1" noEditPoints="1" noAdjustHandles="1" noChangeArrowheads="1" noChangeShapeType="1" noTextEdit="1"/>
                  </p:cNvSpPr>
                  <p:nvPr/>
                </p:nvSpPr>
                <p:spPr>
                  <a:xfrm>
                    <a:off x="2066146" y="3419200"/>
                    <a:ext cx="3337260" cy="369332"/>
                  </a:xfrm>
                  <a:prstGeom prst="rect">
                    <a:avLst/>
                  </a:prstGeom>
                  <a:blipFill rotWithShape="0">
                    <a:blip r:embed="rId15"/>
                    <a:stretch>
                      <a:fillRect b="-13333"/>
                    </a:stretch>
                  </a:blipFill>
                </p:spPr>
                <p:txBody>
                  <a:bodyPr/>
                  <a:lstStyle/>
                  <a:p>
                    <a:r>
                      <a:rPr lang="en-US">
                        <a:noFill/>
                      </a:rPr>
                      <a:t> </a:t>
                    </a:r>
                  </a:p>
                </p:txBody>
              </p:sp>
            </mc:Fallback>
          </mc:AlternateContent>
          <p:pic>
            <p:nvPicPr>
              <p:cNvPr id="29" name="Picture 28">
                <a:extLst>
                  <a:ext uri="{FF2B5EF4-FFF2-40B4-BE49-F238E27FC236}">
                    <a16:creationId xmlns:a16="http://schemas.microsoft.com/office/drawing/2014/main" id="{718AE977-2C7B-0943-993D-626050031F1A}"/>
                  </a:ext>
                </a:extLst>
              </p:cNvPr>
              <p:cNvPicPr>
                <a:picLocks noChangeAspect="1"/>
              </p:cNvPicPr>
              <p:nvPr/>
            </p:nvPicPr>
            <p:blipFill>
              <a:blip r:embed="rId16"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4761655" y="3497872"/>
                <a:ext cx="317077" cy="247368"/>
              </a:xfrm>
              <a:prstGeom prst="rect">
                <a:avLst/>
              </a:prstGeom>
              <a:effectLst>
                <a:glow>
                  <a:schemeClr val="bg1">
                    <a:alpha val="40000"/>
                  </a:schemeClr>
                </a:glow>
              </a:effectLst>
            </p:spPr>
          </p:pic>
          <p:pic>
            <p:nvPicPr>
              <p:cNvPr id="30" name="Picture 29">
                <a:extLst>
                  <a:ext uri="{FF2B5EF4-FFF2-40B4-BE49-F238E27FC236}">
                    <a16:creationId xmlns:a16="http://schemas.microsoft.com/office/drawing/2014/main" id="{A38F2E17-6D8D-224E-A883-D7717E60E716}"/>
                  </a:ext>
                </a:extLst>
              </p:cNvPr>
              <p:cNvPicPr>
                <a:picLocks noChangeAspect="1"/>
              </p:cNvPicPr>
              <p:nvPr/>
            </p:nvPicPr>
            <p:blipFill>
              <a:blip r:embed="rId17" cstate="print">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3078794" y="3402018"/>
                <a:ext cx="307982" cy="307982"/>
              </a:xfrm>
              <a:prstGeom prst="rect">
                <a:avLst/>
              </a:prstGeom>
              <a:effectLst>
                <a:glow>
                  <a:schemeClr val="bg1">
                    <a:alpha val="40000"/>
                  </a:schemeClr>
                </a:glow>
              </a:effectLst>
            </p:spPr>
          </p:pic>
          <p:sp>
            <p:nvSpPr>
              <p:cNvPr id="31" name="Rectangle 30">
                <a:extLst>
                  <a:ext uri="{FF2B5EF4-FFF2-40B4-BE49-F238E27FC236}">
                    <a16:creationId xmlns:a16="http://schemas.microsoft.com/office/drawing/2014/main" id="{C68BC642-42FA-324B-9939-AC1490A8ACF7}"/>
                  </a:ext>
                </a:extLst>
              </p:cNvPr>
              <p:cNvSpPr/>
              <p:nvPr/>
            </p:nvSpPr>
            <p:spPr>
              <a:xfrm>
                <a:off x="2630437" y="3064501"/>
                <a:ext cx="1378198" cy="369332"/>
              </a:xfrm>
              <a:prstGeom prst="rect">
                <a:avLst/>
              </a:prstGeom>
            </p:spPr>
            <p:txBody>
              <a:bodyPr wrap="none">
                <a:spAutoFit/>
              </a:bodyPr>
              <a:lstStyle/>
              <a:p>
                <a:r>
                  <a:rPr lang="en-US" dirty="0">
                    <a:solidFill>
                      <a:srgbClr val="C00000"/>
                    </a:solidFill>
                    <a:latin typeface="Cambria Math" charset="0"/>
                    <a:ea typeface="Cambria Math" charset="0"/>
                    <a:cs typeface="Cambria Math" charset="0"/>
                  </a:rPr>
                  <a:t>Constraints:</a:t>
                </a:r>
              </a:p>
            </p:txBody>
          </p:sp>
        </p:grpSp>
        <p:grpSp>
          <p:nvGrpSpPr>
            <p:cNvPr id="37" name="Group 36">
              <a:extLst>
                <a:ext uri="{FF2B5EF4-FFF2-40B4-BE49-F238E27FC236}">
                  <a16:creationId xmlns:a16="http://schemas.microsoft.com/office/drawing/2014/main" id="{B7C58657-60E2-0141-932E-811946C076BD}"/>
                </a:ext>
              </a:extLst>
            </p:cNvPr>
            <p:cNvGrpSpPr/>
            <p:nvPr/>
          </p:nvGrpSpPr>
          <p:grpSpPr>
            <a:xfrm>
              <a:off x="1734967" y="2540269"/>
              <a:ext cx="2164771" cy="2156059"/>
              <a:chOff x="623347" y="2319688"/>
              <a:chExt cx="2164771" cy="2156059"/>
            </a:xfrm>
          </p:grpSpPr>
          <p:sp>
            <p:nvSpPr>
              <p:cNvPr id="38" name="Triangle 37">
                <a:extLst>
                  <a:ext uri="{FF2B5EF4-FFF2-40B4-BE49-F238E27FC236}">
                    <a16:creationId xmlns:a16="http://schemas.microsoft.com/office/drawing/2014/main" id="{89DCACC2-D1DF-7849-9F17-E516A36DA3B8}"/>
                  </a:ext>
                </a:extLst>
              </p:cNvPr>
              <p:cNvSpPr/>
              <p:nvPr/>
            </p:nvSpPr>
            <p:spPr bwMode="auto">
              <a:xfrm>
                <a:off x="623347" y="3048084"/>
                <a:ext cx="2164771" cy="1427663"/>
              </a:xfrm>
              <a:prstGeom prst="triangle">
                <a:avLst>
                  <a:gd name="adj" fmla="val 33931"/>
                </a:avLst>
              </a:prstGeom>
              <a:solidFill>
                <a:schemeClr val="bg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39" name="Triangle 38">
                <a:extLst>
                  <a:ext uri="{FF2B5EF4-FFF2-40B4-BE49-F238E27FC236}">
                    <a16:creationId xmlns:a16="http://schemas.microsoft.com/office/drawing/2014/main" id="{1E1BA6AE-30CE-ED41-A2DA-C42AE08A654D}"/>
                  </a:ext>
                </a:extLst>
              </p:cNvPr>
              <p:cNvSpPr/>
              <p:nvPr/>
            </p:nvSpPr>
            <p:spPr bwMode="auto">
              <a:xfrm rot="5400000">
                <a:off x="-70587" y="3028749"/>
                <a:ext cx="2136810" cy="718687"/>
              </a:xfrm>
              <a:prstGeom prst="triangle">
                <a:avLst>
                  <a:gd name="adj" fmla="val 33964"/>
                </a:avLst>
              </a:prstGeom>
              <a:pattFill prst="wdUpDiag">
                <a:fgClr>
                  <a:schemeClr val="bg2"/>
                </a:fgClr>
                <a:bgClr>
                  <a:schemeClr val="bg1"/>
                </a:bgClr>
              </a:patt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pic>
            <p:nvPicPr>
              <p:cNvPr id="40" name="Picture 39">
                <a:extLst>
                  <a:ext uri="{FF2B5EF4-FFF2-40B4-BE49-F238E27FC236}">
                    <a16:creationId xmlns:a16="http://schemas.microsoft.com/office/drawing/2014/main" id="{41563640-8B20-5D46-B60D-7DC1EA509160}"/>
                  </a:ext>
                </a:extLst>
              </p:cNvPr>
              <p:cNvPicPr>
                <a:picLocks noChangeAspect="1"/>
              </p:cNvPicPr>
              <p:nvPr/>
            </p:nvPicPr>
            <p:blipFill>
              <a:blip r:embed="rId19"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1374226" y="3910022"/>
                <a:ext cx="510656" cy="398388"/>
              </a:xfrm>
              <a:prstGeom prst="rect">
                <a:avLst/>
              </a:prstGeom>
              <a:effectLst>
                <a:glow rad="12700">
                  <a:schemeClr val="bg1"/>
                </a:glow>
              </a:effectLst>
            </p:spPr>
          </p:pic>
          <p:pic>
            <p:nvPicPr>
              <p:cNvPr id="41" name="Picture 40">
                <a:extLst>
                  <a:ext uri="{FF2B5EF4-FFF2-40B4-BE49-F238E27FC236}">
                    <a16:creationId xmlns:a16="http://schemas.microsoft.com/office/drawing/2014/main" id="{FB869783-F935-5249-9A41-68BF7797BA1E}"/>
                  </a:ext>
                </a:extLst>
              </p:cNvPr>
              <p:cNvPicPr>
                <a:picLocks noChangeAspect="1"/>
              </p:cNvPicPr>
              <p:nvPr/>
            </p:nvPicPr>
            <p:blipFill>
              <a:blip r:embed="rId20" cstate="print">
                <a:extLst>
                  <a:ext uri="{BEBA8EAE-BF5A-486C-A8C5-ECC9F3942E4B}">
                    <a14:imgProps xmlns:a14="http://schemas.microsoft.com/office/drawing/2010/main">
                      <a14:imgLayer r:embed="rId18">
                        <a14:imgEffect>
                          <a14:backgroundRemoval t="0" b="100000" l="0" r="100000"/>
                        </a14:imgEffect>
                      </a14:imgLayer>
                    </a14:imgProps>
                  </a:ext>
                  <a:ext uri="{28A0092B-C50C-407E-A947-70E740481C1C}">
                    <a14:useLocalDpi xmlns:a14="http://schemas.microsoft.com/office/drawing/2010/main"/>
                  </a:ext>
                </a:extLst>
              </a:blip>
              <a:stretch>
                <a:fillRect/>
              </a:stretch>
            </p:blipFill>
            <p:spPr>
              <a:xfrm flipH="1">
                <a:off x="671350" y="2863857"/>
                <a:ext cx="450916" cy="450916"/>
              </a:xfrm>
              <a:prstGeom prst="rect">
                <a:avLst/>
              </a:prstGeom>
              <a:effectLst>
                <a:glow rad="25400">
                  <a:schemeClr val="bg1">
                    <a:alpha val="91000"/>
                  </a:schemeClr>
                </a:glow>
              </a:effectLst>
            </p:spPr>
          </p:pic>
          <p:cxnSp>
            <p:nvCxnSpPr>
              <p:cNvPr id="42" name="Straight Connector 41">
                <a:extLst>
                  <a:ext uri="{FF2B5EF4-FFF2-40B4-BE49-F238E27FC236}">
                    <a16:creationId xmlns:a16="http://schemas.microsoft.com/office/drawing/2014/main" id="{2B6EC769-88EC-9D46-BE3B-6CE258A61D63}"/>
                  </a:ext>
                </a:extLst>
              </p:cNvPr>
              <p:cNvCxnSpPr>
                <a:cxnSpLocks/>
              </p:cNvCxnSpPr>
              <p:nvPr/>
            </p:nvCxnSpPr>
            <p:spPr bwMode="auto">
              <a:xfrm flipV="1">
                <a:off x="639953" y="3035805"/>
                <a:ext cx="747650" cy="1437934"/>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sp>
          <p:nvSpPr>
            <p:cNvPr id="43" name="Freeform 42">
              <a:extLst>
                <a:ext uri="{FF2B5EF4-FFF2-40B4-BE49-F238E27FC236}">
                  <a16:creationId xmlns:a16="http://schemas.microsoft.com/office/drawing/2014/main" id="{3B2E0B87-45D2-8947-B735-0E2DDA9846A0}"/>
                </a:ext>
              </a:extLst>
            </p:cNvPr>
            <p:cNvSpPr/>
            <p:nvPr/>
          </p:nvSpPr>
          <p:spPr bwMode="auto">
            <a:xfrm rot="16200000" flipV="1">
              <a:off x="3142414" y="3370704"/>
              <a:ext cx="334597" cy="550071"/>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rgbClr val="C00000"/>
              </a:solidFill>
              <a:prstDash val="solid"/>
              <a:round/>
              <a:headEnd type="none" w="med" len="med"/>
              <a:tailEnd type="arrow"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4" name="Triangle 43">
              <a:extLst>
                <a:ext uri="{FF2B5EF4-FFF2-40B4-BE49-F238E27FC236}">
                  <a16:creationId xmlns:a16="http://schemas.microsoft.com/office/drawing/2014/main" id="{40BD05DC-CD7A-EF4D-8D7B-8BD1D38B71D5}"/>
                </a:ext>
              </a:extLst>
            </p:cNvPr>
            <p:cNvSpPr/>
            <p:nvPr/>
          </p:nvSpPr>
          <p:spPr bwMode="auto">
            <a:xfrm>
              <a:off x="1744107" y="3261551"/>
              <a:ext cx="2191537" cy="1438816"/>
            </a:xfrm>
            <a:prstGeom prst="triangle">
              <a:avLst>
                <a:gd name="adj" fmla="val 33931"/>
              </a:avLst>
            </a:prstGeom>
            <a:noFill/>
            <a:ln w="31750" cap="flat" cmpd="sng" algn="ctr">
              <a:solidFill>
                <a:srgbClr val="C00000"/>
              </a:solidFill>
              <a:prstDash val="solid"/>
              <a:round/>
              <a:headEnd type="none" w="med" len="med"/>
              <a:tailEnd type="none" w="med" len="med"/>
            </a:ln>
            <a:effectLst>
              <a:glow rad="25400">
                <a:schemeClr val="bg1">
                  <a:alpha val="24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sp>
          <p:nvSpPr>
            <p:cNvPr id="45" name="Freeform 44">
              <a:extLst>
                <a:ext uri="{FF2B5EF4-FFF2-40B4-BE49-F238E27FC236}">
                  <a16:creationId xmlns:a16="http://schemas.microsoft.com/office/drawing/2014/main" id="{00255B5B-E222-784D-935B-DFC3E62956A1}"/>
                </a:ext>
              </a:extLst>
            </p:cNvPr>
            <p:cNvSpPr/>
            <p:nvPr/>
          </p:nvSpPr>
          <p:spPr bwMode="auto">
            <a:xfrm rot="21061879">
              <a:off x="2342216" y="2718092"/>
              <a:ext cx="1230343" cy="973670"/>
            </a:xfrm>
            <a:custGeom>
              <a:avLst/>
              <a:gdLst>
                <a:gd name="connsiteX0" fmla="*/ 0 w 766354"/>
                <a:gd name="connsiteY0" fmla="*/ 1027611 h 1027611"/>
                <a:gd name="connsiteX1" fmla="*/ 592183 w 766354"/>
                <a:gd name="connsiteY1" fmla="*/ 435428 h 1027611"/>
                <a:gd name="connsiteX2" fmla="*/ 766354 w 766354"/>
                <a:gd name="connsiteY2" fmla="*/ 0 h 1027611"/>
                <a:gd name="connsiteX3" fmla="*/ 766354 w 766354"/>
                <a:gd name="connsiteY3" fmla="*/ 0 h 1027611"/>
                <a:gd name="connsiteX0" fmla="*/ 0 w 766354"/>
                <a:gd name="connsiteY0" fmla="*/ 1027611 h 1027611"/>
                <a:gd name="connsiteX1" fmla="*/ 539931 w 766354"/>
                <a:gd name="connsiteY1" fmla="*/ 522513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31222 h 1027611"/>
                <a:gd name="connsiteX2" fmla="*/ 766354 w 766354"/>
                <a:gd name="connsiteY2" fmla="*/ 0 h 1027611"/>
                <a:gd name="connsiteX3" fmla="*/ 766354 w 766354"/>
                <a:gd name="connsiteY3" fmla="*/ 0 h 1027611"/>
                <a:gd name="connsiteX0" fmla="*/ 0 w 766354"/>
                <a:gd name="connsiteY0" fmla="*/ 1027611 h 1027611"/>
                <a:gd name="connsiteX1" fmla="*/ 505097 w 766354"/>
                <a:gd name="connsiteY1" fmla="*/ 513804 h 1027611"/>
                <a:gd name="connsiteX2" fmla="*/ 766354 w 766354"/>
                <a:gd name="connsiteY2" fmla="*/ 0 h 1027611"/>
                <a:gd name="connsiteX3" fmla="*/ 766354 w 766354"/>
                <a:gd name="connsiteY3"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 name="connsiteX0" fmla="*/ 0 w 766354"/>
                <a:gd name="connsiteY0" fmla="*/ 1027611 h 1027611"/>
                <a:gd name="connsiteX1" fmla="*/ 766354 w 766354"/>
                <a:gd name="connsiteY1" fmla="*/ 0 h 1027611"/>
                <a:gd name="connsiteX2" fmla="*/ 766354 w 766354"/>
                <a:gd name="connsiteY2" fmla="*/ 0 h 1027611"/>
              </a:gdLst>
              <a:ahLst/>
              <a:cxnLst>
                <a:cxn ang="0">
                  <a:pos x="connsiteX0" y="connsiteY0"/>
                </a:cxn>
                <a:cxn ang="0">
                  <a:pos x="connsiteX1" y="connsiteY1"/>
                </a:cxn>
                <a:cxn ang="0">
                  <a:pos x="connsiteX2" y="connsiteY2"/>
                </a:cxn>
              </a:cxnLst>
              <a:rect l="l" t="t" r="r" b="b"/>
              <a:pathLst>
                <a:path w="766354" h="1027611">
                  <a:moveTo>
                    <a:pt x="0" y="1027611"/>
                  </a:moveTo>
                  <a:cubicBezTo>
                    <a:pt x="307703" y="754742"/>
                    <a:pt x="650240" y="481874"/>
                    <a:pt x="766354" y="0"/>
                  </a:cubicBezTo>
                  <a:lnTo>
                    <a:pt x="766354" y="0"/>
                  </a:lnTo>
                </a:path>
              </a:pathLst>
            </a:custGeom>
            <a:noFill/>
            <a:ln w="31750" cap="flat" cmpd="sng" algn="ctr">
              <a:solidFill>
                <a:srgbClr val="033AFF"/>
              </a:solidFill>
              <a:prstDash val="solid"/>
              <a:round/>
              <a:headEnd type="none" w="med" len="med"/>
              <a:tailEnd type="arrow" w="med" len="med"/>
            </a:ln>
            <a:effectLst>
              <a:glow rad="12700">
                <a:schemeClr val="bg1">
                  <a:alpha val="40000"/>
                </a:schemeClr>
              </a:glow>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45 Helvetica Light" pitchFamily="-110" charset="0"/>
                <a:ea typeface="Geneva" pitchFamily="-110" charset="-128"/>
                <a:cs typeface="Geneva" pitchFamily="-110" charset="-128"/>
              </a:endParaRPr>
            </a:p>
          </p:txBody>
        </p:sp>
      </p:grpSp>
      <p:grpSp>
        <p:nvGrpSpPr>
          <p:cNvPr id="58" name="Group 57">
            <a:extLst>
              <a:ext uri="{FF2B5EF4-FFF2-40B4-BE49-F238E27FC236}">
                <a16:creationId xmlns:a16="http://schemas.microsoft.com/office/drawing/2014/main" id="{28BBA3CE-5D11-314B-8AA2-4B15DA9129CC}"/>
              </a:ext>
            </a:extLst>
          </p:cNvPr>
          <p:cNvGrpSpPr/>
          <p:nvPr/>
        </p:nvGrpSpPr>
        <p:grpSpPr>
          <a:xfrm>
            <a:off x="307376" y="5112400"/>
            <a:ext cx="12121437" cy="1703633"/>
            <a:chOff x="307376" y="5112400"/>
            <a:chExt cx="12121437" cy="1703633"/>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E4CF5E-49EB-4340-AF6A-E48CBAA311F9}"/>
                    </a:ext>
                  </a:extLst>
                </p:cNvPr>
                <p:cNvSpPr txBox="1"/>
                <p:nvPr/>
              </p:nvSpPr>
              <p:spPr>
                <a:xfrm>
                  <a:off x="472322" y="5557210"/>
                  <a:ext cx="11074219" cy="791692"/>
                </a:xfrm>
                <a:prstGeom prst="rect">
                  <a:avLst/>
                </a:prstGeom>
                <a:noFill/>
              </p:spPr>
              <p:txBody>
                <a:bodyPr wrap="square">
                  <a:spAutoFit/>
                </a:bodyPr>
                <a:lstStyle/>
                <a:p>
                  <a:r>
                    <a:rPr lang="en-US" sz="2200" dirty="0"/>
                    <a:t>There are algorithms that optimize a linear program in </a:t>
                  </a:r>
                  <a14:m>
                    <m:oMath xmlns:m="http://schemas.openxmlformats.org/officeDocument/2006/math">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panose="02040503050406030204" pitchFamily="18" charset="0"/>
                              <a:ea typeface="Cambria Math" charset="0"/>
                              <a:cs typeface="Cambria Math" charset="0"/>
                            </a:rPr>
                            <m:t>𝑅</m:t>
                          </m:r>
                        </m:e>
                        <m:sup>
                          <m:r>
                            <a:rPr lang="en-US" sz="2400" b="0" i="1" smtClean="0">
                              <a:latin typeface="Cambria Math" panose="02040503050406030204" pitchFamily="18" charset="0"/>
                              <a:ea typeface="Cambria Math" charset="0"/>
                              <a:cs typeface="Cambria Math" charset="0"/>
                            </a:rPr>
                            <m:t>𝑛</m:t>
                          </m:r>
                        </m:sup>
                      </m:sSup>
                      <m:r>
                        <a:rPr lang="en-US" sz="2400" i="1">
                          <a:latin typeface="Cambria Math" charset="0"/>
                          <a:ea typeface="Cambria Math" charset="0"/>
                          <a:cs typeface="Cambria Math" charset="0"/>
                        </a:rPr>
                        <m:t> </m:t>
                      </m:r>
                    </m:oMath>
                  </a14:m>
                  <a:r>
                    <a:rPr lang="en-US" sz="2200" dirty="0"/>
                    <a:t>with accuracy </a:t>
                  </a:r>
                  <a14:m>
                    <m:oMath xmlns:m="http://schemas.openxmlformats.org/officeDocument/2006/math">
                      <m:r>
                        <a:rPr lang="en-US" sz="2400" b="0" i="1" smtClean="0">
                          <a:latin typeface="Cambria Math" panose="02040503050406030204" pitchFamily="18" charset="0"/>
                          <a:ea typeface="Cambria Math" charset="0"/>
                          <a:cs typeface="Cambria Math" charset="0"/>
                        </a:rPr>
                        <m:t>𝜖</m:t>
                      </m:r>
                    </m:oMath>
                  </a14:m>
                  <a:r>
                    <a:rPr lang="en-US" sz="2200" dirty="0"/>
                    <a:t>, using</a:t>
                  </a:r>
                </a:p>
                <a:p>
                  <a14:m>
                    <m:oMath xmlns:m="http://schemas.openxmlformats.org/officeDocument/2006/math">
                      <m:r>
                        <a:rPr lang="en-US" sz="2000" b="0" i="1" smtClean="0">
                          <a:latin typeface="Cambria Math" panose="02040503050406030204" pitchFamily="18" charset="0"/>
                          <a:ea typeface="Cambria Math" charset="0"/>
                          <a:cs typeface="Cambria Math" charset="0"/>
                        </a:rPr>
                        <m:t>𝑂</m:t>
                      </m:r>
                      <m:r>
                        <a:rPr lang="en-US" sz="2000" b="0" i="1" smtClean="0">
                          <a:latin typeface="Cambria Math" panose="02040503050406030204" pitchFamily="18" charset="0"/>
                          <a:ea typeface="Cambria Math" charset="0"/>
                          <a:cs typeface="Cambria Math" charset="0"/>
                        </a:rPr>
                        <m:t>(</m:t>
                      </m:r>
                      <m:sSup>
                        <m:sSupPr>
                          <m:ctrlPr>
                            <a:rPr lang="en-US" sz="2000" b="0" i="1" smtClean="0">
                              <a:latin typeface="Cambria Math" panose="02040503050406030204" pitchFamily="18" charset="0"/>
                              <a:ea typeface="Cambria Math" charset="0"/>
                              <a:cs typeface="Cambria Math" charset="0"/>
                            </a:rPr>
                          </m:ctrlPr>
                        </m:sSupPr>
                        <m:e>
                          <m:r>
                            <a:rPr lang="en-US" sz="2000" b="0" i="1" smtClean="0">
                              <a:latin typeface="Cambria Math" panose="02040503050406030204" pitchFamily="18" charset="0"/>
                              <a:ea typeface="Cambria Math" charset="0"/>
                              <a:cs typeface="Cambria Math" charset="0"/>
                            </a:rPr>
                            <m:t>𝑛</m:t>
                          </m:r>
                        </m:e>
                        <m:sup>
                          <m:r>
                            <a:rPr lang="en-US" sz="2000" b="0" i="1" smtClean="0">
                              <a:latin typeface="Cambria Math" panose="02040503050406030204" pitchFamily="18" charset="0"/>
                              <a:ea typeface="Cambria Math" charset="0"/>
                              <a:cs typeface="Cambria Math" charset="0"/>
                            </a:rPr>
                            <m:t>2</m:t>
                          </m:r>
                        </m:sup>
                      </m:sSup>
                      <m:func>
                        <m:funcPr>
                          <m:ctrlPr>
                            <a:rPr lang="en-US" sz="2000" b="0" i="1" smtClean="0">
                              <a:latin typeface="Cambria Math" panose="02040503050406030204" pitchFamily="18" charset="0"/>
                              <a:ea typeface="Cambria Math" charset="0"/>
                              <a:cs typeface="Cambria Math" charset="0"/>
                            </a:rPr>
                          </m:ctrlPr>
                        </m:funcPr>
                        <m:fName>
                          <m:r>
                            <m:rPr>
                              <m:sty m:val="p"/>
                            </m:rPr>
                            <a:rPr lang="en-US" sz="2000" b="0" i="0" smtClean="0">
                              <a:latin typeface="Cambria Math" panose="02040503050406030204" pitchFamily="18" charset="0"/>
                              <a:ea typeface="Cambria Math" charset="0"/>
                              <a:cs typeface="Cambria Math" charset="0"/>
                            </a:rPr>
                            <m:t>ln</m:t>
                          </m:r>
                        </m:fName>
                        <m:e>
                          <m:r>
                            <a:rPr lang="en-US" sz="2000" b="0" i="1" smtClean="0">
                              <a:latin typeface="Cambria Math" panose="02040503050406030204" pitchFamily="18" charset="0"/>
                              <a:ea typeface="Cambria Math" charset="0"/>
                              <a:cs typeface="Cambria Math" charset="0"/>
                            </a:rPr>
                            <m:t>(1/</m:t>
                          </m:r>
                          <m:r>
                            <a:rPr lang="en-US" sz="2000" b="0" i="1" smtClean="0">
                              <a:latin typeface="Cambria Math" panose="02040503050406030204" pitchFamily="18" charset="0"/>
                              <a:ea typeface="Cambria Math" charset="0"/>
                              <a:cs typeface="Cambria Math" charset="0"/>
                            </a:rPr>
                            <m:t>𝜖</m:t>
                          </m:r>
                          <m:r>
                            <a:rPr lang="en-US" sz="2000" b="0" i="1" smtClean="0">
                              <a:latin typeface="Cambria Math" panose="02040503050406030204" pitchFamily="18" charset="0"/>
                              <a:ea typeface="Cambria Math" charset="0"/>
                              <a:cs typeface="Cambria Math" charset="0"/>
                            </a:rPr>
                            <m:t>)</m:t>
                          </m:r>
                        </m:e>
                      </m:func>
                      <m:r>
                        <a:rPr lang="en-US" sz="2000" b="0" i="1" smtClean="0">
                          <a:latin typeface="Cambria Math" panose="02040503050406030204" pitchFamily="18" charset="0"/>
                          <a:ea typeface="Cambria Math" charset="0"/>
                          <a:cs typeface="Cambria Math" charset="0"/>
                        </a:rPr>
                        <m:t>)</m:t>
                      </m:r>
                    </m:oMath>
                  </a14:m>
                  <a:r>
                    <a:rPr lang="en-US" sz="2200" dirty="0"/>
                    <a:t> membership queries.</a:t>
                  </a:r>
                </a:p>
              </p:txBody>
            </p:sp>
          </mc:Choice>
          <mc:Fallback xmlns="">
            <p:sp>
              <p:nvSpPr>
                <p:cNvPr id="49" name="TextBox 48">
                  <a:extLst>
                    <a:ext uri="{FF2B5EF4-FFF2-40B4-BE49-F238E27FC236}">
                      <a16:creationId xmlns:a16="http://schemas.microsoft.com/office/drawing/2014/main" id="{18E4CF5E-49EB-4340-AF6A-E48CBAA311F9}"/>
                    </a:ext>
                  </a:extLst>
                </p:cNvPr>
                <p:cNvSpPr txBox="1">
                  <a:spLocks noRot="1" noChangeAspect="1" noMove="1" noResize="1" noEditPoints="1" noAdjustHandles="1" noChangeArrowheads="1" noChangeShapeType="1" noTextEdit="1"/>
                </p:cNvSpPr>
                <p:nvPr/>
              </p:nvSpPr>
              <p:spPr>
                <a:xfrm>
                  <a:off x="472322" y="5557210"/>
                  <a:ext cx="11074219" cy="791692"/>
                </a:xfrm>
                <a:prstGeom prst="rect">
                  <a:avLst/>
                </a:prstGeom>
                <a:blipFill>
                  <a:blip r:embed="rId21"/>
                  <a:stretch>
                    <a:fillRect l="-572" t="-1587" b="-15873"/>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C6731CC1-8613-FA44-9DD6-5D6E8FD051C4}"/>
                </a:ext>
              </a:extLst>
            </p:cNvPr>
            <p:cNvSpPr/>
            <p:nvPr/>
          </p:nvSpPr>
          <p:spPr>
            <a:xfrm>
              <a:off x="307376" y="5346961"/>
              <a:ext cx="11412302" cy="1436930"/>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51" name="Rectangle 50">
              <a:extLst>
                <a:ext uri="{FF2B5EF4-FFF2-40B4-BE49-F238E27FC236}">
                  <a16:creationId xmlns:a16="http://schemas.microsoft.com/office/drawing/2014/main" id="{EDB535FD-7A87-984D-BF6A-983464989C33}"/>
                </a:ext>
              </a:extLst>
            </p:cNvPr>
            <p:cNvSpPr/>
            <p:nvPr/>
          </p:nvSpPr>
          <p:spPr>
            <a:xfrm>
              <a:off x="3263850" y="5112400"/>
              <a:ext cx="6045557" cy="400111"/>
            </a:xfrm>
            <a:prstGeom prst="rect">
              <a:avLst/>
            </a:prstGeom>
            <a:solidFill>
              <a:schemeClr val="bg1"/>
            </a:solidFill>
          </p:spPr>
          <p:txBody>
            <a:bodyPr wrap="none">
              <a:noAutofit/>
            </a:bodyPr>
            <a:lstStyle/>
            <a:p>
              <a:pPr algn="ctr"/>
              <a:r>
                <a:rPr lang="en-US" sz="2400" b="1" dirty="0">
                  <a:solidFill>
                    <a:schemeClr val="accent3"/>
                  </a:solidFill>
                </a:rPr>
                <a:t>Solving LPs with Membership queries</a:t>
              </a:r>
              <a:endParaRPr lang="en-US" sz="2400" dirty="0">
                <a:solidFill>
                  <a:schemeClr val="accent3"/>
                </a:solidFill>
              </a:endParaRPr>
            </a:p>
          </p:txBody>
        </p:sp>
        <p:sp>
          <p:nvSpPr>
            <p:cNvPr id="56" name="TextBox 55">
              <a:extLst>
                <a:ext uri="{FF2B5EF4-FFF2-40B4-BE49-F238E27FC236}">
                  <a16:creationId xmlns:a16="http://schemas.microsoft.com/office/drawing/2014/main" id="{932CAE14-3D08-0C46-9AE0-C09D532CF4D3}"/>
                </a:ext>
              </a:extLst>
            </p:cNvPr>
            <p:cNvSpPr txBox="1"/>
            <p:nvPr/>
          </p:nvSpPr>
          <p:spPr>
            <a:xfrm>
              <a:off x="6393648" y="6415923"/>
              <a:ext cx="6035165" cy="400110"/>
            </a:xfrm>
            <a:prstGeom prst="rect">
              <a:avLst/>
            </a:prstGeom>
            <a:noFill/>
          </p:spPr>
          <p:txBody>
            <a:bodyPr wrap="square">
              <a:spAutoFit/>
            </a:bodyPr>
            <a:lstStyle/>
            <a:p>
              <a:r>
                <a:rPr lang="en-US" sz="2000" dirty="0" err="1">
                  <a:solidFill>
                    <a:schemeClr val="accent6"/>
                  </a:solidFill>
                  <a:latin typeface="Cambria Math" charset="0"/>
                  <a:ea typeface="Cambria Math" charset="0"/>
                  <a:cs typeface="Cambria Math" charset="0"/>
                </a:rPr>
                <a:t>Kalai</a:t>
              </a:r>
              <a:r>
                <a:rPr lang="en-US" sz="2000" dirty="0">
                  <a:solidFill>
                    <a:schemeClr val="accent6"/>
                  </a:solidFill>
                  <a:latin typeface="Cambria Math" charset="0"/>
                  <a:ea typeface="Cambria Math" charset="0"/>
                  <a:cs typeface="Cambria Math" charset="0"/>
                </a:rPr>
                <a:t> and </a:t>
              </a:r>
              <a:r>
                <a:rPr lang="en-US" sz="2000" dirty="0" err="1">
                  <a:solidFill>
                    <a:schemeClr val="accent6"/>
                  </a:solidFill>
                  <a:latin typeface="Cambria Math" charset="0"/>
                  <a:ea typeface="Cambria Math" charset="0"/>
                  <a:cs typeface="Cambria Math" charset="0"/>
                </a:rPr>
                <a:t>Vempala</a:t>
              </a:r>
              <a:r>
                <a:rPr lang="en-US" sz="2000" dirty="0">
                  <a:solidFill>
                    <a:schemeClr val="accent6"/>
                  </a:solidFill>
                  <a:latin typeface="Cambria Math" charset="0"/>
                  <a:ea typeface="Cambria Math" charset="0"/>
                  <a:cs typeface="Cambria Math" charset="0"/>
                </a:rPr>
                <a:t> ’05, Lee </a:t>
              </a:r>
              <a:r>
                <a:rPr lang="en-US" sz="2000" dirty="0" err="1">
                  <a:solidFill>
                    <a:schemeClr val="accent6"/>
                  </a:solidFill>
                  <a:latin typeface="Cambria Math" charset="0"/>
                  <a:ea typeface="Cambria Math" charset="0"/>
                  <a:cs typeface="Cambria Math" charset="0"/>
                </a:rPr>
                <a:t>Sidford</a:t>
              </a:r>
              <a:r>
                <a:rPr lang="en-US" sz="2000" dirty="0">
                  <a:solidFill>
                    <a:schemeClr val="accent6"/>
                  </a:solidFill>
                  <a:latin typeface="Cambria Math" charset="0"/>
                  <a:ea typeface="Cambria Math" charset="0"/>
                  <a:cs typeface="Cambria Math" charset="0"/>
                </a:rPr>
                <a:t> </a:t>
              </a:r>
              <a:r>
                <a:rPr lang="en-US" sz="2000" dirty="0" err="1">
                  <a:solidFill>
                    <a:schemeClr val="accent6"/>
                  </a:solidFill>
                  <a:latin typeface="Cambria Math" charset="0"/>
                  <a:ea typeface="Cambria Math" charset="0"/>
                  <a:cs typeface="Cambria Math" charset="0"/>
                </a:rPr>
                <a:t>Vempala</a:t>
              </a:r>
              <a:r>
                <a:rPr lang="en-US" sz="2000" dirty="0">
                  <a:solidFill>
                    <a:schemeClr val="accent6"/>
                  </a:solidFill>
                  <a:latin typeface="Cambria Math" charset="0"/>
                  <a:ea typeface="Cambria Math" charset="0"/>
                  <a:cs typeface="Cambria Math" charset="0"/>
                </a:rPr>
                <a:t> ‘18</a:t>
              </a:r>
              <a:endParaRPr lang="en-US" sz="2000" dirty="0">
                <a:solidFill>
                  <a:schemeClr val="accent6"/>
                </a:solidFill>
              </a:endParaRPr>
            </a:p>
          </p:txBody>
        </p:sp>
      </p:grpSp>
    </p:spTree>
    <p:extLst>
      <p:ext uri="{BB962C8B-B14F-4D97-AF65-F5344CB8AC3E}">
        <p14:creationId xmlns:p14="http://schemas.microsoft.com/office/powerpoint/2010/main" val="1438336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up)">
                                      <p:cBhvr>
                                        <p:cTn id="29" dur="500"/>
                                        <p:tgtEl>
                                          <p:spTgt spid="14"/>
                                        </p:tgtEl>
                                      </p:cBhvr>
                                    </p:animEffect>
                                  </p:childTnLst>
                                </p:cTn>
                              </p:par>
                              <p:par>
                                <p:cTn id="30" presetID="22" presetClass="entr" presetSubtype="8"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dissolv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6"/>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1"/>
                                        </p:tgtEl>
                                        <p:attrNameLst>
                                          <p:attrName>style.visibility</p:attrName>
                                        </p:attrNameLst>
                                      </p:cBhvr>
                                      <p:to>
                                        <p:strVal val="hidden"/>
                                      </p:to>
                                    </p:set>
                                  </p:childTnLst>
                                </p:cTn>
                              </p:par>
                              <p:par>
                                <p:cTn id="50" presetID="1" presetClass="exit" presetSubtype="0" fill="hold" grpId="0" nodeType="withEffect" nodePh="1">
                                  <p:stCondLst>
                                    <p:cond delay="0"/>
                                  </p:stCondLst>
                                  <p:endCondLst>
                                    <p:cond evt="begin" delay="0">
                                      <p:tn val="50"/>
                                    </p:cond>
                                  </p:endCondLst>
                                  <p:childTnLst>
                                    <p:set>
                                      <p:cBhvr>
                                        <p:cTn id="51" dur="1" fill="hold">
                                          <p:stCondLst>
                                            <p:cond delay="0"/>
                                          </p:stCondLst>
                                        </p:cTn>
                                        <p:tgtEl>
                                          <p:spTgt spid="12"/>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13"/>
                                        </p:tgtEl>
                                        <p:attrNameLst>
                                          <p:attrName>style.visibility</p:attrName>
                                        </p:attrNameLst>
                                      </p:cBhvr>
                                      <p:to>
                                        <p:strVal val="hidden"/>
                                      </p:to>
                                    </p:set>
                                  </p:childTnLst>
                                </p:cTn>
                              </p:par>
                              <p:par>
                                <p:cTn id="54" presetID="1" presetClass="exit" presetSubtype="0" fill="hold" nodeType="withEffect">
                                  <p:stCondLst>
                                    <p:cond delay="0"/>
                                  </p:stCondLst>
                                  <p:childTnLst>
                                    <p:set>
                                      <p:cBhvr>
                                        <p:cTn id="55" dur="1" fill="hold">
                                          <p:stCondLst>
                                            <p:cond delay="0"/>
                                          </p:stCondLst>
                                        </p:cTn>
                                        <p:tgtEl>
                                          <p:spTgt spid="14"/>
                                        </p:tgtEl>
                                        <p:attrNameLst>
                                          <p:attrName>style.visibility</p:attrName>
                                        </p:attrNameLst>
                                      </p:cBhvr>
                                      <p:to>
                                        <p:strVal val="hidden"/>
                                      </p:to>
                                    </p:set>
                                  </p:childTnLst>
                                </p:cTn>
                              </p:par>
                              <p:par>
                                <p:cTn id="56" presetID="1" presetClass="exit" presetSubtype="0" fill="hold" nodeType="withEffect">
                                  <p:stCondLst>
                                    <p:cond delay="0"/>
                                  </p:stCondLst>
                                  <p:childTnLst>
                                    <p:set>
                                      <p:cBhvr>
                                        <p:cTn id="57" dur="1" fill="hold">
                                          <p:stCondLst>
                                            <p:cond delay="0"/>
                                          </p:stCondLst>
                                        </p:cTn>
                                        <p:tgtEl>
                                          <p:spTgt spid="15"/>
                                        </p:tgtEl>
                                        <p:attrNameLst>
                                          <p:attrName>style.visibility</p:attrName>
                                        </p:attrNameLst>
                                      </p:cBhvr>
                                      <p:to>
                                        <p:strVal val="hidden"/>
                                      </p:to>
                                    </p:set>
                                  </p:childTnLst>
                                </p:cTn>
                              </p:par>
                              <p:par>
                                <p:cTn id="58" presetID="1" presetClass="exit" presetSubtype="0" fill="hold" nodeType="withEffect">
                                  <p:stCondLst>
                                    <p:cond delay="0"/>
                                  </p:stCondLst>
                                  <p:childTnLst>
                                    <p:set>
                                      <p:cBhvr>
                                        <p:cTn id="59" dur="1" fill="hold">
                                          <p:stCondLst>
                                            <p:cond delay="0"/>
                                          </p:stCondLst>
                                        </p:cTn>
                                        <p:tgtEl>
                                          <p:spTgt spid="16"/>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22"/>
                                        </p:tgtEl>
                                        <p:attrNameLst>
                                          <p:attrName>style.visibility</p:attrName>
                                        </p:attrNameLst>
                                      </p:cBhvr>
                                      <p:to>
                                        <p:strVal val="hidden"/>
                                      </p:to>
                                    </p:set>
                                  </p:childTnLst>
                                </p:cTn>
                              </p:par>
                              <p:par>
                                <p:cTn id="62" presetID="1" presetClass="exit" presetSubtype="0" fill="hold" grpId="1" nodeType="withEffect">
                                  <p:stCondLst>
                                    <p:cond delay="0"/>
                                  </p:stCondLst>
                                  <p:childTnLst>
                                    <p:set>
                                      <p:cBhvr>
                                        <p:cTn id="63" dur="1" fill="hold">
                                          <p:stCondLst>
                                            <p:cond delay="0"/>
                                          </p:stCondLst>
                                        </p:cTn>
                                        <p:tgtEl>
                                          <p:spTgt spid="33"/>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grpId="1" nodeType="withEffect">
                                  <p:stCondLst>
                                    <p:cond delay="0"/>
                                  </p:stCondLst>
                                  <p:childTnLst>
                                    <p:set>
                                      <p:cBhvr>
                                        <p:cTn id="67" dur="1" fill="hold">
                                          <p:stCondLst>
                                            <p:cond delay="0"/>
                                          </p:stCondLst>
                                        </p:cTn>
                                        <p:tgtEl>
                                          <p:spTgt spid="36"/>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57"/>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3.75E-6 -1.11111E-6 L -3.75E-6 -0.49699 " pathEditMode="relative" rAng="0" ptsTypes="AA">
                                      <p:cBhvr>
                                        <p:cTn id="73" dur="2000" fill="hold"/>
                                        <p:tgtEl>
                                          <p:spTgt spid="58"/>
                                        </p:tgtEl>
                                        <p:attrNameLst>
                                          <p:attrName>ppt_x</p:attrName>
                                          <p:attrName>ppt_y</p:attrName>
                                        </p:attrNameLst>
                                      </p:cBhvr>
                                      <p:rCtr x="0" y="-2486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p:bldP spid="22" grpId="0" animBg="1"/>
      <p:bldP spid="22" grpId="1" animBg="1"/>
      <p:bldP spid="33" grpId="0"/>
      <p:bldP spid="33" grpId="1"/>
      <p:bldP spid="35" grpId="0"/>
      <p:bldP spid="35" grpId="1"/>
      <p:bldP spid="36" grpId="0" animBg="1"/>
      <p:bldP spid="36" grpId="1" animBg="1"/>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A9C80-FFF0-F74E-9DCE-BEDA54820DC6}"/>
              </a:ext>
            </a:extLst>
          </p:cNvPr>
          <p:cNvSpPr>
            <a:spLocks noGrp="1"/>
          </p:cNvSpPr>
          <p:nvPr>
            <p:ph type="title"/>
          </p:nvPr>
        </p:nvSpPr>
        <p:spPr/>
        <p:txBody>
          <a:bodyPr/>
          <a:lstStyle/>
          <a:p>
            <a:r>
              <a:rPr lang="en-US" dirty="0"/>
              <a:t>Optimization with Best-Response oracle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EFACA1-B5AD-DB4C-BE24-AD65C1F9112D}"/>
                  </a:ext>
                </a:extLst>
              </p:cNvPr>
              <p:cNvSpPr>
                <a:spLocks noGrp="1"/>
              </p:cNvSpPr>
              <p:nvPr>
                <p:ph idx="1"/>
              </p:nvPr>
            </p:nvSpPr>
            <p:spPr>
              <a:xfrm>
                <a:off x="426720" y="1128394"/>
                <a:ext cx="11369040" cy="4314243"/>
              </a:xfrm>
            </p:spPr>
            <p:txBody>
              <a:bodyPr>
                <a:normAutofit/>
              </a:bodyPr>
              <a:lstStyle/>
              <a:p>
                <a:pPr marL="0" indent="0">
                  <a:buNone/>
                </a:pPr>
                <a:r>
                  <a:rPr lang="en-US" sz="2400" dirty="0"/>
                  <a:t>We can use access to</a:t>
                </a:r>
                <a14:m>
                  <m:oMath xmlns:m="http://schemas.openxmlformats.org/officeDocument/2006/math">
                    <m:r>
                      <a:rPr lang="en-US" sz="2400">
                        <a:latin typeface="Cambria Math" panose="02040503050406030204" pitchFamily="18" charset="0"/>
                        <a:ea typeface="Cambria Math" charset="0"/>
                        <a:cs typeface="Cambria Math" charset="0"/>
                      </a:rPr>
                      <m:t> </m:t>
                    </m:r>
                    <m:r>
                      <a:rPr lang="en-US" sz="2400" i="1" smtClean="0">
                        <a:solidFill>
                          <a:schemeClr val="accent1"/>
                        </a:solidFill>
                        <a:latin typeface="Cambria Math" panose="02040503050406030204" pitchFamily="18" charset="0"/>
                        <a:ea typeface="Cambria Math" charset="0"/>
                        <a:cs typeface="Cambria Math" charset="0"/>
                      </a:rPr>
                      <m:t>𝐵</m:t>
                    </m:r>
                    <m:r>
                      <a:rPr lang="en-US" sz="2400" b="0" i="1" smtClean="0">
                        <a:solidFill>
                          <a:schemeClr val="accent1"/>
                        </a:solidFill>
                        <a:latin typeface="Cambria Math" panose="02040503050406030204" pitchFamily="18" charset="0"/>
                        <a:ea typeface="Cambria Math" charset="0"/>
                        <a:cs typeface="Cambria Math" charset="0"/>
                      </a:rPr>
                      <m:t>𝑅</m:t>
                    </m:r>
                    <m:d>
                      <m:dPr>
                        <m:ctrlPr>
                          <a:rPr lang="en-US" sz="2400" b="0" i="1" smtClean="0">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1"/>
                            </a:solidFill>
                            <a:latin typeface="Cambria Math" panose="02040503050406030204" pitchFamily="18" charset="0"/>
                            <a:ea typeface="Cambria Math" charset="0"/>
                            <a:cs typeface="Cambria Math" charset="0"/>
                          </a:rPr>
                          <m:t>⋅</m:t>
                        </m:r>
                      </m:e>
                    </m:d>
                  </m:oMath>
                </a14:m>
                <a:r>
                  <a:rPr lang="en-US" sz="2400" dirty="0"/>
                  <a:t> to learn a Stackelberg optimal strategy</a:t>
                </a:r>
              </a:p>
            </p:txBody>
          </p:sp>
        </mc:Choice>
        <mc:Fallback xmlns="">
          <p:sp>
            <p:nvSpPr>
              <p:cNvPr id="3" name="Content Placeholder 2">
                <a:extLst>
                  <a:ext uri="{FF2B5EF4-FFF2-40B4-BE49-F238E27FC236}">
                    <a16:creationId xmlns:a16="http://schemas.microsoft.com/office/drawing/2014/main" id="{DEEFACA1-B5AD-DB4C-BE24-AD65C1F9112D}"/>
                  </a:ext>
                </a:extLst>
              </p:cNvPr>
              <p:cNvSpPr>
                <a:spLocks noGrp="1" noRot="1" noChangeAspect="1" noMove="1" noResize="1" noEditPoints="1" noAdjustHandles="1" noChangeArrowheads="1" noChangeShapeType="1" noTextEdit="1"/>
              </p:cNvSpPr>
              <p:nvPr>
                <p:ph idx="1"/>
              </p:nvPr>
            </p:nvSpPr>
            <p:spPr>
              <a:xfrm>
                <a:off x="426720" y="1128394"/>
                <a:ext cx="11369040" cy="4314243"/>
              </a:xfrm>
              <a:blipFill>
                <a:blip r:embed="rId2"/>
                <a:stretch>
                  <a:fillRect l="-893" t="-1760"/>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E014A77F-ABDF-B34D-B5ED-69ED96DD4BCE}"/>
              </a:ext>
            </a:extLst>
          </p:cNvPr>
          <p:cNvGrpSpPr/>
          <p:nvPr/>
        </p:nvGrpSpPr>
        <p:grpSpPr>
          <a:xfrm>
            <a:off x="337075" y="1688424"/>
            <a:ext cx="12144587" cy="1703633"/>
            <a:chOff x="307376" y="5112400"/>
            <a:chExt cx="12144587" cy="1703633"/>
          </a:xfrm>
        </p:grpSpPr>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8E4CF5E-49EB-4340-AF6A-E48CBAA311F9}"/>
                    </a:ext>
                  </a:extLst>
                </p:cNvPr>
                <p:cNvSpPr txBox="1"/>
                <p:nvPr/>
              </p:nvSpPr>
              <p:spPr>
                <a:xfrm>
                  <a:off x="472322" y="5557210"/>
                  <a:ext cx="11074219" cy="791692"/>
                </a:xfrm>
                <a:prstGeom prst="rect">
                  <a:avLst/>
                </a:prstGeom>
                <a:noFill/>
              </p:spPr>
              <p:txBody>
                <a:bodyPr wrap="square">
                  <a:spAutoFit/>
                </a:bodyPr>
                <a:lstStyle/>
                <a:p>
                  <a:r>
                    <a:rPr lang="en-US" sz="2200" dirty="0"/>
                    <a:t>There are algorithms that optimize a linear program in </a:t>
                  </a:r>
                  <a14:m>
                    <m:oMath xmlns:m="http://schemas.openxmlformats.org/officeDocument/2006/math">
                      <m:sSup>
                        <m:sSupPr>
                          <m:ctrlPr>
                            <a:rPr lang="en-US" sz="2400" b="0" i="1" smtClean="0">
                              <a:latin typeface="Cambria Math" panose="02040503050406030204" pitchFamily="18" charset="0"/>
                              <a:ea typeface="Cambria Math" charset="0"/>
                              <a:cs typeface="Cambria Math" charset="0"/>
                            </a:rPr>
                          </m:ctrlPr>
                        </m:sSupPr>
                        <m:e>
                          <m:r>
                            <a:rPr lang="en-US" sz="2400" b="0" i="1" smtClean="0">
                              <a:latin typeface="Cambria Math" panose="02040503050406030204" pitchFamily="18" charset="0"/>
                              <a:ea typeface="Cambria Math" panose="02040503050406030204" pitchFamily="18" charset="0"/>
                              <a:cs typeface="Cambria Math" charset="0"/>
                            </a:rPr>
                            <m:t>ℝ</m:t>
                          </m:r>
                        </m:e>
                        <m:sup>
                          <m:r>
                            <a:rPr lang="en-US" sz="2400" b="0" i="1" smtClean="0">
                              <a:latin typeface="Cambria Math" panose="02040503050406030204" pitchFamily="18" charset="0"/>
                              <a:ea typeface="Cambria Math" charset="0"/>
                              <a:cs typeface="Cambria Math" charset="0"/>
                            </a:rPr>
                            <m:t>𝑛</m:t>
                          </m:r>
                        </m:sup>
                      </m:sSup>
                      <m:r>
                        <a:rPr lang="en-US" sz="2400" i="1">
                          <a:latin typeface="Cambria Math" charset="0"/>
                          <a:ea typeface="Cambria Math" charset="0"/>
                          <a:cs typeface="Cambria Math" charset="0"/>
                        </a:rPr>
                        <m:t> </m:t>
                      </m:r>
                    </m:oMath>
                  </a14:m>
                  <a:r>
                    <a:rPr lang="en-US" sz="2200" dirty="0"/>
                    <a:t>with accuracy </a:t>
                  </a:r>
                  <a14:m>
                    <m:oMath xmlns:m="http://schemas.openxmlformats.org/officeDocument/2006/math">
                      <m:r>
                        <a:rPr lang="en-US" sz="2400" b="0" i="1" smtClean="0">
                          <a:latin typeface="Cambria Math" panose="02040503050406030204" pitchFamily="18" charset="0"/>
                          <a:ea typeface="Cambria Math" charset="0"/>
                          <a:cs typeface="Cambria Math" charset="0"/>
                        </a:rPr>
                        <m:t>𝜖</m:t>
                      </m:r>
                    </m:oMath>
                  </a14:m>
                  <a:r>
                    <a:rPr lang="en-US" sz="2200" dirty="0"/>
                    <a:t>, using</a:t>
                  </a:r>
                </a:p>
                <a:p>
                  <a14:m>
                    <m:oMath xmlns:m="http://schemas.openxmlformats.org/officeDocument/2006/math">
                      <m:r>
                        <a:rPr lang="en-US" sz="2000" b="0" i="1" smtClean="0">
                          <a:latin typeface="Cambria Math" panose="02040503050406030204" pitchFamily="18" charset="0"/>
                          <a:ea typeface="Cambria Math" charset="0"/>
                          <a:cs typeface="Cambria Math" charset="0"/>
                        </a:rPr>
                        <m:t>𝑂</m:t>
                      </m:r>
                      <m:r>
                        <a:rPr lang="en-US" sz="2000" b="0" i="1" smtClean="0">
                          <a:latin typeface="Cambria Math" panose="02040503050406030204" pitchFamily="18" charset="0"/>
                          <a:ea typeface="Cambria Math" charset="0"/>
                          <a:cs typeface="Cambria Math" charset="0"/>
                        </a:rPr>
                        <m:t>(</m:t>
                      </m:r>
                      <m:sSup>
                        <m:sSupPr>
                          <m:ctrlPr>
                            <a:rPr lang="en-US" sz="2000" b="0" i="1" smtClean="0">
                              <a:latin typeface="Cambria Math" panose="02040503050406030204" pitchFamily="18" charset="0"/>
                              <a:ea typeface="Cambria Math" charset="0"/>
                              <a:cs typeface="Cambria Math" charset="0"/>
                            </a:rPr>
                          </m:ctrlPr>
                        </m:sSupPr>
                        <m:e>
                          <m:r>
                            <a:rPr lang="en-US" sz="2000" b="0" i="1" smtClean="0">
                              <a:latin typeface="Cambria Math" panose="02040503050406030204" pitchFamily="18" charset="0"/>
                              <a:ea typeface="Cambria Math" charset="0"/>
                              <a:cs typeface="Cambria Math" charset="0"/>
                            </a:rPr>
                            <m:t>𝑛</m:t>
                          </m:r>
                        </m:e>
                        <m:sup>
                          <m:r>
                            <a:rPr lang="en-US" sz="2000" b="0" i="1" smtClean="0">
                              <a:latin typeface="Cambria Math" panose="02040503050406030204" pitchFamily="18" charset="0"/>
                              <a:ea typeface="Cambria Math" charset="0"/>
                              <a:cs typeface="Cambria Math" charset="0"/>
                            </a:rPr>
                            <m:t>2</m:t>
                          </m:r>
                        </m:sup>
                      </m:sSup>
                      <m:func>
                        <m:funcPr>
                          <m:ctrlPr>
                            <a:rPr lang="en-US" sz="2000" b="0" i="1" smtClean="0">
                              <a:latin typeface="Cambria Math" panose="02040503050406030204" pitchFamily="18" charset="0"/>
                              <a:ea typeface="Cambria Math" charset="0"/>
                              <a:cs typeface="Cambria Math" charset="0"/>
                            </a:rPr>
                          </m:ctrlPr>
                        </m:funcPr>
                        <m:fName>
                          <m:r>
                            <m:rPr>
                              <m:sty m:val="p"/>
                            </m:rPr>
                            <a:rPr lang="en-US" sz="2000" b="0" i="0" smtClean="0">
                              <a:latin typeface="Cambria Math" panose="02040503050406030204" pitchFamily="18" charset="0"/>
                              <a:ea typeface="Cambria Math" charset="0"/>
                              <a:cs typeface="Cambria Math" charset="0"/>
                            </a:rPr>
                            <m:t>ln</m:t>
                          </m:r>
                        </m:fName>
                        <m:e>
                          <m:r>
                            <a:rPr lang="en-US" sz="2000" b="0" i="1" smtClean="0">
                              <a:latin typeface="Cambria Math" panose="02040503050406030204" pitchFamily="18" charset="0"/>
                              <a:ea typeface="Cambria Math" charset="0"/>
                              <a:cs typeface="Cambria Math" charset="0"/>
                            </a:rPr>
                            <m:t>(1/</m:t>
                          </m:r>
                          <m:r>
                            <a:rPr lang="en-US" sz="2000" b="0" i="1" smtClean="0">
                              <a:latin typeface="Cambria Math" panose="02040503050406030204" pitchFamily="18" charset="0"/>
                              <a:ea typeface="Cambria Math" charset="0"/>
                              <a:cs typeface="Cambria Math" charset="0"/>
                            </a:rPr>
                            <m:t>𝜖</m:t>
                          </m:r>
                          <m:r>
                            <a:rPr lang="en-US" sz="2000" b="0" i="1" smtClean="0">
                              <a:latin typeface="Cambria Math" panose="02040503050406030204" pitchFamily="18" charset="0"/>
                              <a:ea typeface="Cambria Math" charset="0"/>
                              <a:cs typeface="Cambria Math" charset="0"/>
                            </a:rPr>
                            <m:t>)</m:t>
                          </m:r>
                        </m:e>
                      </m:func>
                      <m:r>
                        <a:rPr lang="en-US" sz="2000" b="0" i="1" smtClean="0">
                          <a:latin typeface="Cambria Math" panose="02040503050406030204" pitchFamily="18" charset="0"/>
                          <a:ea typeface="Cambria Math" charset="0"/>
                          <a:cs typeface="Cambria Math" charset="0"/>
                        </a:rPr>
                        <m:t>)</m:t>
                      </m:r>
                    </m:oMath>
                  </a14:m>
                  <a:r>
                    <a:rPr lang="en-US" sz="2200" dirty="0"/>
                    <a:t> membership queries.</a:t>
                  </a:r>
                </a:p>
              </p:txBody>
            </p:sp>
          </mc:Choice>
          <mc:Fallback xmlns="">
            <p:sp>
              <p:nvSpPr>
                <p:cNvPr id="49" name="TextBox 48">
                  <a:extLst>
                    <a:ext uri="{FF2B5EF4-FFF2-40B4-BE49-F238E27FC236}">
                      <a16:creationId xmlns:a16="http://schemas.microsoft.com/office/drawing/2014/main" id="{18E4CF5E-49EB-4340-AF6A-E48CBAA311F9}"/>
                    </a:ext>
                  </a:extLst>
                </p:cNvPr>
                <p:cNvSpPr txBox="1">
                  <a:spLocks noRot="1" noChangeAspect="1" noMove="1" noResize="1" noEditPoints="1" noAdjustHandles="1" noChangeArrowheads="1" noChangeShapeType="1" noTextEdit="1"/>
                </p:cNvSpPr>
                <p:nvPr/>
              </p:nvSpPr>
              <p:spPr>
                <a:xfrm>
                  <a:off x="472322" y="5557210"/>
                  <a:ext cx="11074219" cy="791692"/>
                </a:xfrm>
                <a:prstGeom prst="rect">
                  <a:avLst/>
                </a:prstGeom>
                <a:blipFill>
                  <a:blip r:embed="rId3"/>
                  <a:stretch>
                    <a:fillRect l="-687" t="-1587" b="-15873"/>
                  </a:stretch>
                </a:blipFill>
              </p:spPr>
              <p:txBody>
                <a:bodyPr/>
                <a:lstStyle/>
                <a:p>
                  <a:r>
                    <a:rPr lang="en-US">
                      <a:noFill/>
                    </a:rPr>
                    <a:t> </a:t>
                  </a:r>
                </a:p>
              </p:txBody>
            </p:sp>
          </mc:Fallback>
        </mc:AlternateContent>
        <p:sp>
          <p:nvSpPr>
            <p:cNvPr id="50" name="Rounded Rectangle 49">
              <a:extLst>
                <a:ext uri="{FF2B5EF4-FFF2-40B4-BE49-F238E27FC236}">
                  <a16:creationId xmlns:a16="http://schemas.microsoft.com/office/drawing/2014/main" id="{C6731CC1-8613-FA44-9DD6-5D6E8FD051C4}"/>
                </a:ext>
              </a:extLst>
            </p:cNvPr>
            <p:cNvSpPr/>
            <p:nvPr/>
          </p:nvSpPr>
          <p:spPr>
            <a:xfrm>
              <a:off x="307376" y="5346961"/>
              <a:ext cx="11412302" cy="1436930"/>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51" name="Rectangle 50">
              <a:extLst>
                <a:ext uri="{FF2B5EF4-FFF2-40B4-BE49-F238E27FC236}">
                  <a16:creationId xmlns:a16="http://schemas.microsoft.com/office/drawing/2014/main" id="{EDB535FD-7A87-984D-BF6A-983464989C33}"/>
                </a:ext>
              </a:extLst>
            </p:cNvPr>
            <p:cNvSpPr/>
            <p:nvPr/>
          </p:nvSpPr>
          <p:spPr>
            <a:xfrm>
              <a:off x="3263850" y="5112400"/>
              <a:ext cx="6045557" cy="400111"/>
            </a:xfrm>
            <a:prstGeom prst="rect">
              <a:avLst/>
            </a:prstGeom>
            <a:solidFill>
              <a:schemeClr val="bg1"/>
            </a:solidFill>
          </p:spPr>
          <p:txBody>
            <a:bodyPr wrap="none">
              <a:noAutofit/>
            </a:bodyPr>
            <a:lstStyle/>
            <a:p>
              <a:pPr algn="ctr"/>
              <a:r>
                <a:rPr lang="en-US" sz="2400" b="1" dirty="0">
                  <a:solidFill>
                    <a:schemeClr val="accent3"/>
                  </a:solidFill>
                </a:rPr>
                <a:t>Solving LPs with Membership queries</a:t>
              </a:r>
              <a:endParaRPr lang="en-US" sz="2400" dirty="0">
                <a:solidFill>
                  <a:schemeClr val="accent3"/>
                </a:solidFill>
              </a:endParaRPr>
            </a:p>
          </p:txBody>
        </p:sp>
        <p:sp>
          <p:nvSpPr>
            <p:cNvPr id="56" name="TextBox 55">
              <a:extLst>
                <a:ext uri="{FF2B5EF4-FFF2-40B4-BE49-F238E27FC236}">
                  <a16:creationId xmlns:a16="http://schemas.microsoft.com/office/drawing/2014/main" id="{932CAE14-3D08-0C46-9AE0-C09D532CF4D3}"/>
                </a:ext>
              </a:extLst>
            </p:cNvPr>
            <p:cNvSpPr txBox="1"/>
            <p:nvPr/>
          </p:nvSpPr>
          <p:spPr>
            <a:xfrm>
              <a:off x="6416798" y="6415923"/>
              <a:ext cx="6035165" cy="400110"/>
            </a:xfrm>
            <a:prstGeom prst="rect">
              <a:avLst/>
            </a:prstGeom>
            <a:noFill/>
          </p:spPr>
          <p:txBody>
            <a:bodyPr wrap="square">
              <a:spAutoFit/>
            </a:bodyPr>
            <a:lstStyle/>
            <a:p>
              <a:r>
                <a:rPr lang="en-US" sz="2000" dirty="0" err="1">
                  <a:solidFill>
                    <a:schemeClr val="accent6"/>
                  </a:solidFill>
                  <a:latin typeface="Cambria Math" charset="0"/>
                  <a:ea typeface="Cambria Math" charset="0"/>
                  <a:cs typeface="Cambria Math" charset="0"/>
                </a:rPr>
                <a:t>Kalai</a:t>
              </a:r>
              <a:r>
                <a:rPr lang="en-US" sz="2000" dirty="0">
                  <a:solidFill>
                    <a:schemeClr val="accent6"/>
                  </a:solidFill>
                  <a:latin typeface="Cambria Math" charset="0"/>
                  <a:ea typeface="Cambria Math" charset="0"/>
                  <a:cs typeface="Cambria Math" charset="0"/>
                </a:rPr>
                <a:t> and </a:t>
              </a:r>
              <a:r>
                <a:rPr lang="en-US" sz="2000" dirty="0" err="1">
                  <a:solidFill>
                    <a:schemeClr val="accent6"/>
                  </a:solidFill>
                  <a:latin typeface="Cambria Math" charset="0"/>
                  <a:ea typeface="Cambria Math" charset="0"/>
                  <a:cs typeface="Cambria Math" charset="0"/>
                </a:rPr>
                <a:t>Vempala</a:t>
              </a:r>
              <a:r>
                <a:rPr lang="en-US" sz="2000" dirty="0">
                  <a:solidFill>
                    <a:schemeClr val="accent6"/>
                  </a:solidFill>
                  <a:latin typeface="Cambria Math" charset="0"/>
                  <a:ea typeface="Cambria Math" charset="0"/>
                  <a:cs typeface="Cambria Math" charset="0"/>
                </a:rPr>
                <a:t> ’05, Lee </a:t>
              </a:r>
              <a:r>
                <a:rPr lang="en-US" sz="2000" dirty="0" err="1">
                  <a:solidFill>
                    <a:schemeClr val="accent6"/>
                  </a:solidFill>
                  <a:latin typeface="Cambria Math" charset="0"/>
                  <a:ea typeface="Cambria Math" charset="0"/>
                  <a:cs typeface="Cambria Math" charset="0"/>
                </a:rPr>
                <a:t>Sidford</a:t>
              </a:r>
              <a:r>
                <a:rPr lang="en-US" sz="2000" dirty="0">
                  <a:solidFill>
                    <a:schemeClr val="accent6"/>
                  </a:solidFill>
                  <a:latin typeface="Cambria Math" charset="0"/>
                  <a:ea typeface="Cambria Math" charset="0"/>
                  <a:cs typeface="Cambria Math" charset="0"/>
                </a:rPr>
                <a:t> </a:t>
              </a:r>
              <a:r>
                <a:rPr lang="en-US" sz="2000" dirty="0" err="1">
                  <a:solidFill>
                    <a:schemeClr val="accent6"/>
                  </a:solidFill>
                  <a:latin typeface="Cambria Math" charset="0"/>
                  <a:ea typeface="Cambria Math" charset="0"/>
                  <a:cs typeface="Cambria Math" charset="0"/>
                </a:rPr>
                <a:t>Vempala</a:t>
              </a:r>
              <a:r>
                <a:rPr lang="en-US" sz="2000" dirty="0">
                  <a:solidFill>
                    <a:schemeClr val="accent6"/>
                  </a:solidFill>
                  <a:latin typeface="Cambria Math" charset="0"/>
                  <a:ea typeface="Cambria Math" charset="0"/>
                  <a:cs typeface="Cambria Math" charset="0"/>
                </a:rPr>
                <a:t> ‘18</a:t>
              </a:r>
              <a:endParaRPr lang="en-US" sz="2000" dirty="0">
                <a:solidFill>
                  <a:schemeClr val="accent6"/>
                </a:solidFill>
              </a:endParaRPr>
            </a:p>
          </p:txBody>
        </p:sp>
      </p:grpSp>
      <p:grpSp>
        <p:nvGrpSpPr>
          <p:cNvPr id="53" name="Group 52">
            <a:extLst>
              <a:ext uri="{FF2B5EF4-FFF2-40B4-BE49-F238E27FC236}">
                <a16:creationId xmlns:a16="http://schemas.microsoft.com/office/drawing/2014/main" id="{74DF3DCB-ECD1-FE47-9500-835F21B82D6F}"/>
              </a:ext>
            </a:extLst>
          </p:cNvPr>
          <p:cNvGrpSpPr/>
          <p:nvPr/>
        </p:nvGrpSpPr>
        <p:grpSpPr>
          <a:xfrm>
            <a:off x="337075" y="3475875"/>
            <a:ext cx="14664159" cy="2253730"/>
            <a:chOff x="307376" y="5112400"/>
            <a:chExt cx="14664159" cy="1319927"/>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E8D59256-5CA9-BD42-BA08-C95CA343A9CD}"/>
                    </a:ext>
                  </a:extLst>
                </p:cNvPr>
                <p:cNvSpPr txBox="1"/>
                <p:nvPr/>
              </p:nvSpPr>
              <p:spPr>
                <a:xfrm>
                  <a:off x="472322" y="5557210"/>
                  <a:ext cx="11074219" cy="503771"/>
                </a:xfrm>
                <a:prstGeom prst="rect">
                  <a:avLst/>
                </a:prstGeom>
                <a:noFill/>
              </p:spPr>
              <p:txBody>
                <a:bodyPr wrap="square">
                  <a:spAutoFit/>
                </a:bodyPr>
                <a:lstStyle/>
                <a:p>
                  <a:r>
                    <a:rPr lang="en-US" sz="2400" dirty="0"/>
                    <a:t>Using the above algorithm for each</a:t>
                  </a:r>
                  <a14:m>
                    <m:oMath xmlns:m="http://schemas.openxmlformats.org/officeDocument/2006/math">
                      <m:r>
                        <a:rPr lang="en-US" sz="2400" i="1">
                          <a:latin typeface="Cambria Math" panose="02040503050406030204" pitchFamily="18" charset="0"/>
                          <a:ea typeface="Cambria Math" charset="0"/>
                          <a:cs typeface="Cambria Math" charset="0"/>
                        </a:rPr>
                        <m:t> </m:t>
                      </m:r>
                      <m:sSub>
                        <m:sSubPr>
                          <m:ctrlPr>
                            <a:rPr lang="en-US" sz="2400" i="1" smtClean="0">
                              <a:solidFill>
                                <a:schemeClr val="accent1"/>
                              </a:solidFill>
                              <a:latin typeface="Cambria Math" panose="02040503050406030204" pitchFamily="18" charset="0"/>
                              <a:ea typeface="Cambria Math" charset="0"/>
                              <a:cs typeface="Cambria Math" charset="0"/>
                            </a:rPr>
                          </m:ctrlPr>
                        </m:sSubPr>
                        <m:e>
                          <m:r>
                            <a:rPr lang="en-US" sz="2400" i="1">
                              <a:solidFill>
                                <a:schemeClr val="accent1"/>
                              </a:solidFill>
                              <a:latin typeface="Cambria Math" panose="02040503050406030204" pitchFamily="18" charset="0"/>
                              <a:ea typeface="Cambria Math" charset="0"/>
                              <a:cs typeface="Cambria Math" charset="0"/>
                            </a:rPr>
                            <m:t>𝑃</m:t>
                          </m:r>
                        </m:e>
                        <m:sub>
                          <m:r>
                            <a:rPr lang="en-US" sz="2400" i="1">
                              <a:solidFill>
                                <a:schemeClr val="accent1"/>
                              </a:solidFill>
                              <a:latin typeface="Cambria Math" panose="02040503050406030204" pitchFamily="18" charset="0"/>
                              <a:ea typeface="Cambria Math" charset="0"/>
                              <a:cs typeface="Cambria Math" charset="0"/>
                            </a:rPr>
                            <m:t>𝑦</m:t>
                          </m:r>
                        </m:sub>
                      </m:sSub>
                      <m:r>
                        <a:rPr lang="en-US" sz="2400" b="0" i="0" smtClean="0">
                          <a:solidFill>
                            <a:schemeClr val="accent1"/>
                          </a:solidFill>
                          <a:latin typeface="Cambria Math" panose="02040503050406030204" pitchFamily="18" charset="0"/>
                          <a:ea typeface="Cambria Math" charset="0"/>
                          <a:cs typeface="Cambria Math" charset="0"/>
                        </a:rPr>
                        <m:t>, </m:t>
                      </m:r>
                      <m:r>
                        <m:rPr>
                          <m:sty m:val="p"/>
                        </m:rPr>
                        <a:rPr lang="en-US" sz="2400" b="0" i="0" smtClean="0">
                          <a:solidFill>
                            <a:schemeClr val="accent1"/>
                          </a:solidFill>
                          <a:latin typeface="Cambria Math" panose="02040503050406030204" pitchFamily="18" charset="0"/>
                          <a:ea typeface="Cambria Math" charset="0"/>
                          <a:cs typeface="Cambria Math" charset="0"/>
                        </a:rPr>
                        <m:t>y</m:t>
                      </m:r>
                      <m:r>
                        <a:rPr lang="en-US" sz="2400" b="0" i="1" smtClean="0">
                          <a:solidFill>
                            <a:schemeClr val="accent1"/>
                          </a:solidFill>
                          <a:latin typeface="Cambria Math" panose="02040503050406030204" pitchFamily="18" charset="0"/>
                          <a:ea typeface="Cambria Math" charset="0"/>
                          <a:cs typeface="Cambria Math" charset="0"/>
                        </a:rPr>
                        <m:t>∈</m:t>
                      </m:r>
                      <m:r>
                        <a:rPr lang="en-US" sz="2400" b="0" i="1" smtClean="0">
                          <a:solidFill>
                            <a:schemeClr val="accent1"/>
                          </a:solidFill>
                          <a:latin typeface="Cambria Math" panose="02040503050406030204" pitchFamily="18" charset="0"/>
                          <a:ea typeface="Cambria Math" charset="0"/>
                          <a:cs typeface="Cambria Math" charset="0"/>
                        </a:rPr>
                        <m:t>𝑌</m:t>
                      </m:r>
                    </m:oMath>
                  </a14:m>
                  <a:r>
                    <a:rPr lang="en-US" sz="2400" dirty="0"/>
                    <a:t>, gives an algorithm for learning the mixed optimal Stackelberg solution in </a:t>
                  </a:r>
                  <a:r>
                    <a:rPr lang="en-US" sz="2400" dirty="0">
                      <a:solidFill>
                        <a:schemeClr val="accent1"/>
                      </a:solidFill>
                    </a:rPr>
                    <a:t>poly</a:t>
                  </a:r>
                  <a14:m>
                    <m:oMath xmlns:m="http://schemas.openxmlformats.org/officeDocument/2006/math">
                      <m:r>
                        <a:rPr lang="en-US" sz="2400" b="0" i="1" smtClean="0">
                          <a:solidFill>
                            <a:schemeClr val="accent1"/>
                          </a:solidFill>
                          <a:latin typeface="Cambria Math" panose="02040503050406030204" pitchFamily="18" charset="0"/>
                          <a:ea typeface="Cambria Math" charset="0"/>
                          <a:cs typeface="Cambria Math" charset="0"/>
                        </a:rPr>
                        <m:t>(</m:t>
                      </m:r>
                      <m:d>
                        <m:dPr>
                          <m:begChr m:val="|"/>
                          <m:endChr m:val="|"/>
                          <m:ctrlPr>
                            <a:rPr lang="en-US" sz="2400" b="0" i="1" smtClean="0">
                              <a:solidFill>
                                <a:schemeClr val="accent1"/>
                              </a:solidFill>
                              <a:latin typeface="Cambria Math" panose="02040503050406030204" pitchFamily="18" charset="0"/>
                              <a:ea typeface="Cambria Math" charset="0"/>
                              <a:cs typeface="Cambria Math" charset="0"/>
                            </a:rPr>
                          </m:ctrlPr>
                        </m:dPr>
                        <m:e>
                          <m:r>
                            <a:rPr lang="en-US" sz="2400" b="0" i="1" smtClean="0">
                              <a:solidFill>
                                <a:schemeClr val="accent1"/>
                              </a:solidFill>
                              <a:latin typeface="Cambria Math" panose="02040503050406030204" pitchFamily="18" charset="0"/>
                              <a:ea typeface="Cambria Math" charset="0"/>
                              <a:cs typeface="Cambria Math" charset="0"/>
                            </a:rPr>
                            <m:t>𝑋</m:t>
                          </m:r>
                        </m:e>
                      </m:d>
                      <m:r>
                        <a:rPr lang="en-US" sz="2400" b="0" i="1" smtClean="0">
                          <a:solidFill>
                            <a:schemeClr val="accent1"/>
                          </a:solidFill>
                          <a:latin typeface="Cambria Math" panose="02040503050406030204" pitchFamily="18" charset="0"/>
                          <a:ea typeface="Cambria Math" charset="0"/>
                          <a:cs typeface="Cambria Math" charset="0"/>
                        </a:rPr>
                        <m:t>, |</m:t>
                      </m:r>
                      <m:r>
                        <a:rPr lang="en-US" sz="2400" b="0" i="1" smtClean="0">
                          <a:solidFill>
                            <a:schemeClr val="accent1"/>
                          </a:solidFill>
                          <a:latin typeface="Cambria Math" panose="02040503050406030204" pitchFamily="18" charset="0"/>
                          <a:ea typeface="Cambria Math" charset="0"/>
                          <a:cs typeface="Cambria Math" charset="0"/>
                        </a:rPr>
                        <m:t>𝑌</m:t>
                      </m:r>
                      <m:r>
                        <a:rPr lang="en-US" sz="2400" b="0" i="1" smtClean="0">
                          <a:solidFill>
                            <a:schemeClr val="accent1"/>
                          </a:solidFill>
                          <a:latin typeface="Cambria Math" panose="02040503050406030204" pitchFamily="18" charset="0"/>
                          <a:ea typeface="Cambria Math" charset="0"/>
                          <a:cs typeface="Cambria Math" charset="0"/>
                        </a:rPr>
                        <m:t>|)</m:t>
                      </m:r>
                    </m:oMath>
                  </a14:m>
                  <a:r>
                    <a:rPr lang="en-US" sz="2400" dirty="0">
                      <a:solidFill>
                        <a:schemeClr val="accent1"/>
                      </a:solidFill>
                    </a:rPr>
                    <a:t> membership queries</a:t>
                  </a:r>
                  <a:r>
                    <a:rPr lang="en-US" sz="2400" dirty="0"/>
                    <a:t>.</a:t>
                  </a:r>
                </a:p>
              </p:txBody>
            </p:sp>
          </mc:Choice>
          <mc:Fallback xmlns="">
            <p:sp>
              <p:nvSpPr>
                <p:cNvPr id="54" name="TextBox 53">
                  <a:extLst>
                    <a:ext uri="{FF2B5EF4-FFF2-40B4-BE49-F238E27FC236}">
                      <a16:creationId xmlns:a16="http://schemas.microsoft.com/office/drawing/2014/main" id="{E8D59256-5CA9-BD42-BA08-C95CA343A9CD}"/>
                    </a:ext>
                  </a:extLst>
                </p:cNvPr>
                <p:cNvSpPr txBox="1">
                  <a:spLocks noRot="1" noChangeAspect="1" noMove="1" noResize="1" noEditPoints="1" noAdjustHandles="1" noChangeArrowheads="1" noChangeShapeType="1" noTextEdit="1"/>
                </p:cNvSpPr>
                <p:nvPr/>
              </p:nvSpPr>
              <p:spPr>
                <a:xfrm>
                  <a:off x="472322" y="5557210"/>
                  <a:ext cx="11074219" cy="503771"/>
                </a:xfrm>
                <a:prstGeom prst="rect">
                  <a:avLst/>
                </a:prstGeom>
                <a:blipFill>
                  <a:blip r:embed="rId4"/>
                  <a:stretch>
                    <a:fillRect l="-802" t="-5797" b="-13043"/>
                  </a:stretch>
                </a:blipFill>
              </p:spPr>
              <p:txBody>
                <a:bodyPr/>
                <a:lstStyle/>
                <a:p>
                  <a:r>
                    <a:rPr lang="en-US">
                      <a:noFill/>
                    </a:rPr>
                    <a:t> </a:t>
                  </a:r>
                </a:p>
              </p:txBody>
            </p:sp>
          </mc:Fallback>
        </mc:AlternateContent>
        <p:sp>
          <p:nvSpPr>
            <p:cNvPr id="55" name="Rounded Rectangle 54">
              <a:extLst>
                <a:ext uri="{FF2B5EF4-FFF2-40B4-BE49-F238E27FC236}">
                  <a16:creationId xmlns:a16="http://schemas.microsoft.com/office/drawing/2014/main" id="{1EBD3C7A-1959-F64A-B8DA-B2F99460C700}"/>
                </a:ext>
              </a:extLst>
            </p:cNvPr>
            <p:cNvSpPr/>
            <p:nvPr/>
          </p:nvSpPr>
          <p:spPr>
            <a:xfrm>
              <a:off x="307376" y="5346962"/>
              <a:ext cx="11412302" cy="1085365"/>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57" name="Rectangle 56">
              <a:extLst>
                <a:ext uri="{FF2B5EF4-FFF2-40B4-BE49-F238E27FC236}">
                  <a16:creationId xmlns:a16="http://schemas.microsoft.com/office/drawing/2014/main" id="{A46D2925-637A-6849-B0FF-2688BFDFF57C}"/>
                </a:ext>
              </a:extLst>
            </p:cNvPr>
            <p:cNvSpPr/>
            <p:nvPr/>
          </p:nvSpPr>
          <p:spPr>
            <a:xfrm>
              <a:off x="3263850" y="5112400"/>
              <a:ext cx="6045557" cy="400111"/>
            </a:xfrm>
            <a:prstGeom prst="rect">
              <a:avLst/>
            </a:prstGeom>
            <a:solidFill>
              <a:schemeClr val="bg1"/>
            </a:solidFill>
          </p:spPr>
          <p:txBody>
            <a:bodyPr wrap="none">
              <a:noAutofit/>
            </a:bodyPr>
            <a:lstStyle/>
            <a:p>
              <a:pPr algn="ctr"/>
              <a:r>
                <a:rPr lang="en-US" sz="2400" b="1" dirty="0">
                  <a:solidFill>
                    <a:schemeClr val="accent3"/>
                  </a:solidFill>
                </a:rPr>
                <a:t>Solving LPs with Membership queries</a:t>
              </a:r>
              <a:endParaRPr lang="en-US" sz="2400" dirty="0">
                <a:solidFill>
                  <a:schemeClr val="accent3"/>
                </a:solidFill>
              </a:endParaRPr>
            </a:p>
          </p:txBody>
        </p:sp>
        <p:sp>
          <p:nvSpPr>
            <p:cNvPr id="58" name="TextBox 57">
              <a:extLst>
                <a:ext uri="{FF2B5EF4-FFF2-40B4-BE49-F238E27FC236}">
                  <a16:creationId xmlns:a16="http://schemas.microsoft.com/office/drawing/2014/main" id="{DA87BF7E-1B7C-434B-BD8A-0598145289A4}"/>
                </a:ext>
              </a:extLst>
            </p:cNvPr>
            <p:cNvSpPr txBox="1"/>
            <p:nvPr/>
          </p:nvSpPr>
          <p:spPr>
            <a:xfrm>
              <a:off x="8936370" y="6169198"/>
              <a:ext cx="6035165" cy="234330"/>
            </a:xfrm>
            <a:prstGeom prst="rect">
              <a:avLst/>
            </a:prstGeom>
            <a:noFill/>
          </p:spPr>
          <p:txBody>
            <a:bodyPr wrap="square">
              <a:spAutoFit/>
            </a:bodyPr>
            <a:lstStyle/>
            <a:p>
              <a:r>
                <a:rPr lang="en-US" sz="2000" b="1" dirty="0">
                  <a:solidFill>
                    <a:schemeClr val="accent6">
                      <a:lumMod val="75000"/>
                    </a:schemeClr>
                  </a:solidFill>
                  <a:latin typeface="Cambria Math" charset="0"/>
                  <a:ea typeface="Cambria Math" charset="0"/>
                  <a:cs typeface="Cambria Math" charset="0"/>
                </a:rPr>
                <a:t>H</a:t>
              </a:r>
              <a:r>
                <a:rPr lang="en-US" sz="2000" dirty="0">
                  <a:solidFill>
                    <a:schemeClr val="accent6"/>
                  </a:solidFill>
                  <a:latin typeface="Cambria Math" charset="0"/>
                  <a:ea typeface="Cambria Math" charset="0"/>
                  <a:cs typeface="Cambria Math" charset="0"/>
                </a:rPr>
                <a:t>. Blum, Procaccia‘14</a:t>
              </a:r>
              <a:endParaRPr lang="en-US" sz="2000" dirty="0">
                <a:solidFill>
                  <a:schemeClr val="accent6"/>
                </a:solidFill>
              </a:endParaRPr>
            </a:p>
          </p:txBody>
        </p:sp>
      </p:grpSp>
      <p:sp>
        <p:nvSpPr>
          <p:cNvPr id="59" name="TextBox 58">
            <a:extLst>
              <a:ext uri="{FF2B5EF4-FFF2-40B4-BE49-F238E27FC236}">
                <a16:creationId xmlns:a16="http://schemas.microsoft.com/office/drawing/2014/main" id="{A4A93002-07C6-9C40-BA6A-95627877A269}"/>
              </a:ext>
            </a:extLst>
          </p:cNvPr>
          <p:cNvSpPr txBox="1"/>
          <p:nvPr/>
        </p:nvSpPr>
        <p:spPr>
          <a:xfrm>
            <a:off x="3276572" y="6337352"/>
            <a:ext cx="10046480" cy="369332"/>
          </a:xfrm>
          <a:prstGeom prst="rect">
            <a:avLst/>
          </a:prstGeom>
          <a:noFill/>
        </p:spPr>
        <p:txBody>
          <a:bodyPr wrap="square">
            <a:spAutoFit/>
          </a:bodyPr>
          <a:lstStyle/>
          <a:p>
            <a:r>
              <a:rPr lang="en-US" sz="1800" dirty="0">
                <a:solidFill>
                  <a:schemeClr val="accent6"/>
                </a:solidFill>
                <a:latin typeface="Cambria Math" charset="0"/>
                <a:ea typeface="Cambria Math" charset="0"/>
                <a:cs typeface="Cambria Math" charset="0"/>
              </a:rPr>
              <a:t>Different approaches in </a:t>
            </a:r>
            <a:r>
              <a:rPr lang="en-US" sz="1800" dirty="0" err="1">
                <a:solidFill>
                  <a:schemeClr val="accent6"/>
                </a:solidFill>
                <a:latin typeface="Cambria Math" charset="0"/>
                <a:ea typeface="Cambria Math" charset="0"/>
                <a:cs typeface="Cambria Math" charset="0"/>
              </a:rPr>
              <a:t>Letchford</a:t>
            </a:r>
            <a:r>
              <a:rPr lang="en-US" dirty="0">
                <a:solidFill>
                  <a:schemeClr val="accent6"/>
                </a:solidFill>
                <a:latin typeface="Cambria Math" charset="0"/>
                <a:ea typeface="Cambria Math" charset="0"/>
                <a:cs typeface="Cambria Math" charset="0"/>
              </a:rPr>
              <a:t> </a:t>
            </a:r>
            <a:r>
              <a:rPr lang="en-US" dirty="0" err="1">
                <a:solidFill>
                  <a:schemeClr val="accent6"/>
                </a:solidFill>
                <a:latin typeface="Cambria Math" charset="0"/>
                <a:ea typeface="Cambria Math" charset="0"/>
                <a:cs typeface="Cambria Math" charset="0"/>
              </a:rPr>
              <a:t>Conitzer</a:t>
            </a:r>
            <a:r>
              <a:rPr lang="en-US" dirty="0">
                <a:solidFill>
                  <a:schemeClr val="accent6"/>
                </a:solidFill>
                <a:latin typeface="Cambria Math" charset="0"/>
                <a:ea typeface="Cambria Math" charset="0"/>
                <a:cs typeface="Cambria Math" charset="0"/>
              </a:rPr>
              <a:t> </a:t>
            </a:r>
            <a:r>
              <a:rPr lang="en-US" dirty="0" err="1">
                <a:solidFill>
                  <a:schemeClr val="accent6"/>
                </a:solidFill>
                <a:latin typeface="Cambria Math" charset="0"/>
                <a:ea typeface="Cambria Math" charset="0"/>
                <a:cs typeface="Cambria Math" charset="0"/>
              </a:rPr>
              <a:t>Muanagal</a:t>
            </a:r>
            <a:r>
              <a:rPr lang="en-US" dirty="0">
                <a:solidFill>
                  <a:schemeClr val="accent6"/>
                </a:solidFill>
                <a:latin typeface="Cambria Math" charset="0"/>
                <a:ea typeface="Cambria Math" charset="0"/>
                <a:cs typeface="Cambria Math" charset="0"/>
              </a:rPr>
              <a:t> </a:t>
            </a:r>
            <a:r>
              <a:rPr lang="en-US" sz="1800" dirty="0">
                <a:solidFill>
                  <a:schemeClr val="accent6"/>
                </a:solidFill>
                <a:latin typeface="Cambria Math" charset="0"/>
                <a:ea typeface="Cambria Math" charset="0"/>
                <a:cs typeface="Cambria Math" charset="0"/>
              </a:rPr>
              <a:t>’09, </a:t>
            </a:r>
            <a:r>
              <a:rPr lang="en-US" dirty="0">
                <a:solidFill>
                  <a:schemeClr val="accent6"/>
                </a:solidFill>
              </a:rPr>
              <a:t>Peng, Shen, Tang, </a:t>
            </a:r>
            <a:r>
              <a:rPr lang="en-US" dirty="0" err="1">
                <a:solidFill>
                  <a:schemeClr val="accent6"/>
                </a:solidFill>
              </a:rPr>
              <a:t>Zuo</a:t>
            </a:r>
            <a:r>
              <a:rPr lang="en-US" dirty="0">
                <a:solidFill>
                  <a:schemeClr val="accent6"/>
                </a:solidFill>
              </a:rPr>
              <a:t> ’19, etc.</a:t>
            </a:r>
            <a:r>
              <a:rPr lang="en-US" sz="1800" dirty="0">
                <a:solidFill>
                  <a:schemeClr val="accent6"/>
                </a:solidFill>
                <a:latin typeface="Cambria Math" charset="0"/>
                <a:ea typeface="Cambria Math" charset="0"/>
                <a:cs typeface="Cambria Math" charset="0"/>
              </a:rPr>
              <a:t> </a:t>
            </a:r>
            <a:endParaRPr lang="en-US" dirty="0">
              <a:solidFill>
                <a:schemeClr val="accent6"/>
              </a:solidFill>
            </a:endParaRPr>
          </a:p>
        </p:txBody>
      </p:sp>
    </p:spTree>
    <p:extLst>
      <p:ext uri="{BB962C8B-B14F-4D97-AF65-F5344CB8AC3E}">
        <p14:creationId xmlns:p14="http://schemas.microsoft.com/office/powerpoint/2010/main" val="3937388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29FC-0D19-1B4E-B60A-4DE7B32736BB}"/>
              </a:ext>
            </a:extLst>
          </p:cNvPr>
          <p:cNvSpPr>
            <a:spLocks noGrp="1"/>
          </p:cNvSpPr>
          <p:nvPr>
            <p:ph type="title"/>
          </p:nvPr>
        </p:nvSpPr>
        <p:spPr/>
        <p:txBody>
          <a:bodyPr/>
          <a:lstStyle/>
          <a:p>
            <a:r>
              <a:rPr lang="en-US" dirty="0"/>
              <a:t>Stackelberg Regret</a:t>
            </a:r>
          </a:p>
        </p:txBody>
      </p:sp>
      <p:sp>
        <p:nvSpPr>
          <p:cNvPr id="3" name="Content Placeholder 2">
            <a:extLst>
              <a:ext uri="{FF2B5EF4-FFF2-40B4-BE49-F238E27FC236}">
                <a16:creationId xmlns:a16="http://schemas.microsoft.com/office/drawing/2014/main" id="{3F87DC2C-F246-7849-94ED-77FFF11DE4D8}"/>
              </a:ext>
            </a:extLst>
          </p:cNvPr>
          <p:cNvSpPr>
            <a:spLocks noGrp="1"/>
          </p:cNvSpPr>
          <p:nvPr>
            <p:ph idx="1"/>
          </p:nvPr>
        </p:nvSpPr>
        <p:spPr>
          <a:xfrm>
            <a:off x="426720" y="1128394"/>
            <a:ext cx="11369040" cy="1433899"/>
          </a:xfrm>
        </p:spPr>
        <p:txBody>
          <a:bodyPr>
            <a:normAutofit/>
          </a:bodyPr>
          <a:lstStyle/>
          <a:p>
            <a:pPr marL="0" indent="0">
              <a:buNone/>
            </a:pPr>
            <a:r>
              <a:rPr lang="en-US" sz="2400" dirty="0"/>
              <a:t>Offline versus Online Learning a Stackelberg Optimal strategy.</a:t>
            </a:r>
          </a:p>
          <a:p>
            <a:pPr marL="0" indent="0">
              <a:buNone/>
            </a:pPr>
            <a:endParaRPr lang="en-US" sz="2400" dirty="0"/>
          </a:p>
          <a:p>
            <a:pPr marL="0" indent="0">
              <a:buNone/>
            </a:pPr>
            <a:r>
              <a:rPr lang="en-US" sz="2400" dirty="0"/>
              <a:t>In a repeated game: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BECF83-F15E-574C-ADE2-3697F1B47121}"/>
                  </a:ext>
                </a:extLst>
              </p:cNvPr>
              <p:cNvSpPr txBox="1"/>
              <p:nvPr/>
            </p:nvSpPr>
            <p:spPr>
              <a:xfrm>
                <a:off x="239752" y="2623671"/>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xmlns="">
          <p:sp>
            <p:nvSpPr>
              <p:cNvPr id="5" name="TextBox 4">
                <a:extLst>
                  <a:ext uri="{FF2B5EF4-FFF2-40B4-BE49-F238E27FC236}">
                    <a16:creationId xmlns:a16="http://schemas.microsoft.com/office/drawing/2014/main" id="{1BBECF83-F15E-574C-ADE2-3697F1B47121}"/>
                  </a:ext>
                </a:extLst>
              </p:cNvPr>
              <p:cNvSpPr txBox="1">
                <a:spLocks noRot="1" noChangeAspect="1" noMove="1" noResize="1" noEditPoints="1" noAdjustHandles="1" noChangeArrowheads="1" noChangeShapeType="1" noTextEdit="1"/>
              </p:cNvSpPr>
              <p:nvPr/>
            </p:nvSpPr>
            <p:spPr>
              <a:xfrm>
                <a:off x="239752" y="2623671"/>
                <a:ext cx="11646516" cy="1107611"/>
              </a:xfrm>
              <a:prstGeom prst="rect">
                <a:avLst/>
              </a:prstGeom>
              <a:blipFill>
                <a:blip r:embed="rId2"/>
                <a:stretch>
                  <a:fillRect t="-126136" b="-172727"/>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4100A18D-4F1A-F74C-86F1-E3BA733C44E8}"/>
              </a:ext>
            </a:extLst>
          </p:cNvPr>
          <p:cNvSpPr txBox="1"/>
          <p:nvPr/>
        </p:nvSpPr>
        <p:spPr>
          <a:xfrm>
            <a:off x="8646843" y="3899970"/>
            <a:ext cx="3545157" cy="400110"/>
          </a:xfrm>
          <a:prstGeom prst="rect">
            <a:avLst/>
          </a:prstGeom>
          <a:noFill/>
        </p:spPr>
        <p:txBody>
          <a:bodyPr wrap="square">
            <a:spAutoFit/>
          </a:bodyPr>
          <a:lstStyle/>
          <a:p>
            <a:r>
              <a:rPr lang="en-US" sz="2000" dirty="0" err="1">
                <a:solidFill>
                  <a:schemeClr val="accent6"/>
                </a:solidFill>
              </a:rPr>
              <a:t>Balcan</a:t>
            </a:r>
            <a:r>
              <a:rPr lang="en-US" sz="2000" dirty="0">
                <a:solidFill>
                  <a:schemeClr val="accent6"/>
                </a:solidFill>
              </a:rPr>
              <a:t>, Blum, </a:t>
            </a:r>
            <a:r>
              <a:rPr lang="en-US" sz="2000" b="1" dirty="0">
                <a:solidFill>
                  <a:schemeClr val="accent6">
                    <a:lumMod val="75000"/>
                  </a:schemeClr>
                </a:solidFill>
              </a:rPr>
              <a:t>H. </a:t>
            </a:r>
            <a:r>
              <a:rPr lang="en-US" sz="2000" dirty="0">
                <a:solidFill>
                  <a:schemeClr val="accent6"/>
                </a:solidFill>
              </a:rPr>
              <a:t>, </a:t>
            </a:r>
            <a:r>
              <a:rPr lang="en-US" sz="2000" dirty="0" err="1">
                <a:solidFill>
                  <a:schemeClr val="accent6"/>
                </a:solidFill>
              </a:rPr>
              <a:t>Procaccia</a:t>
            </a:r>
            <a:r>
              <a:rPr lang="en-US" sz="2000" dirty="0">
                <a:solidFill>
                  <a:schemeClr val="accent6"/>
                </a:solidFill>
              </a:rPr>
              <a:t> ’15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30E027-3030-744F-8F9D-95E08587EE14}"/>
                  </a:ext>
                </a:extLst>
              </p:cNvPr>
              <p:cNvSpPr txBox="1"/>
              <p:nvPr/>
            </p:nvSpPr>
            <p:spPr>
              <a:xfrm>
                <a:off x="336212" y="4584367"/>
                <a:ext cx="10331788" cy="461665"/>
              </a:xfrm>
              <a:prstGeom prst="rect">
                <a:avLst/>
              </a:prstGeom>
              <a:noFill/>
            </p:spPr>
            <p:txBody>
              <a:bodyPr wrap="square">
                <a:spAutoFit/>
              </a:bodyPr>
              <a:lstStyle/>
              <a:p>
                <a14:m>
                  <m:oMath xmlns:m="http://schemas.openxmlformats.org/officeDocument/2006/math">
                    <m:r>
                      <a:rPr lang="en-US" sz="2400" i="1" smtClean="0">
                        <a:solidFill>
                          <a:schemeClr val="accent1"/>
                        </a:solidFill>
                        <a:latin typeface="Cambria Math" panose="02040503050406030204" pitchFamily="18" charset="0"/>
                        <a:ea typeface="Cambria Math" panose="02040503050406030204" pitchFamily="18" charset="0"/>
                      </a:rPr>
                      <m:t>𝐵</m:t>
                    </m:r>
                    <m:sSub>
                      <m:sSubPr>
                        <m:ctrlPr>
                          <a:rPr lang="en-US" sz="2400" b="0" i="1" smtClean="0">
                            <a:solidFill>
                              <a:schemeClr val="accent1"/>
                            </a:solidFill>
                            <a:latin typeface="Cambria Math" panose="02040503050406030204" pitchFamily="18" charset="0"/>
                            <a:ea typeface="Cambria Math" panose="02040503050406030204" pitchFamily="18" charset="0"/>
                          </a:rPr>
                        </m:ctrlPr>
                      </m:sSubPr>
                      <m:e>
                        <m:r>
                          <a:rPr lang="en-US" sz="2400" i="1" smtClean="0">
                            <a:solidFill>
                              <a:schemeClr val="accent1"/>
                            </a:solidFill>
                            <a:latin typeface="Cambria Math" panose="02040503050406030204" pitchFamily="18" charset="0"/>
                            <a:ea typeface="Cambria Math" panose="02040503050406030204" pitchFamily="18" charset="0"/>
                          </a:rPr>
                          <m:t>𝑅</m:t>
                        </m:r>
                      </m:e>
                      <m:sub>
                        <m:r>
                          <a:rPr lang="en-US" sz="2400" b="0" i="1" smtClean="0">
                            <a:solidFill>
                              <a:schemeClr val="accent1"/>
                            </a:solidFill>
                            <a:latin typeface="Cambria Math" panose="02040503050406030204" pitchFamily="18" charset="0"/>
                            <a:ea typeface="Cambria Math" panose="02040503050406030204" pitchFamily="18" charset="0"/>
                          </a:rPr>
                          <m:t>𝑡</m:t>
                        </m:r>
                      </m:sub>
                    </m:sSub>
                    <m:d>
                      <m:dPr>
                        <m:ctrlPr>
                          <a:rPr lang="en-US" sz="2400" i="1">
                            <a:solidFill>
                              <a:schemeClr val="accent1"/>
                            </a:solidFill>
                            <a:latin typeface="Cambria Math" panose="02040503050406030204" pitchFamily="18" charset="0"/>
                            <a:ea typeface="Cambria Math" panose="02040503050406030204" pitchFamily="18" charset="0"/>
                          </a:rPr>
                        </m:ctrlPr>
                      </m:dPr>
                      <m:e>
                        <m:sSup>
                          <m:sSupPr>
                            <m:ctrlPr>
                              <a:rPr lang="en-US" sz="2400" i="1">
                                <a:solidFill>
                                  <a:schemeClr val="accent1"/>
                                </a:solidFill>
                                <a:latin typeface="Cambria Math" panose="02040503050406030204" pitchFamily="18" charset="0"/>
                                <a:ea typeface="Cambria Math" panose="02040503050406030204" pitchFamily="18" charset="0"/>
                              </a:rPr>
                            </m:ctrlPr>
                          </m:sSupPr>
                          <m:e>
                            <m:r>
                              <a:rPr lang="en-US" sz="2400" i="1">
                                <a:solidFill>
                                  <a:schemeClr val="accent1"/>
                                </a:solidFill>
                                <a:latin typeface="Cambria Math" panose="02040503050406030204" pitchFamily="18" charset="0"/>
                                <a:ea typeface="Cambria Math" panose="02040503050406030204" pitchFamily="18" charset="0"/>
                              </a:rPr>
                              <m:t>𝑃</m:t>
                            </m:r>
                          </m:e>
                          <m:sup>
                            <m:r>
                              <a:rPr lang="en-US" sz="2400" i="1">
                                <a:solidFill>
                                  <a:schemeClr val="accent1"/>
                                </a:solidFill>
                                <a:latin typeface="Cambria Math" panose="02040503050406030204" pitchFamily="18" charset="0"/>
                                <a:ea typeface="Cambria Math" panose="02040503050406030204" pitchFamily="18" charset="0"/>
                              </a:rPr>
                              <m:t>∗</m:t>
                            </m:r>
                          </m:sup>
                        </m:sSup>
                      </m:e>
                    </m:d>
                    <m:r>
                      <a:rPr lang="en-US" sz="2400" i="1">
                        <a:solidFill>
                          <a:schemeClr val="accent1"/>
                        </a:solidFill>
                        <a:latin typeface="Cambria Math" panose="02040503050406030204" pitchFamily="18" charset="0"/>
                        <a:ea typeface="Cambria Math" panose="02040503050406030204" pitchFamily="18" charset="0"/>
                      </a:rPr>
                      <m:t> </m:t>
                    </m:r>
                  </m:oMath>
                </a14:m>
                <a:r>
                  <a:rPr lang="en-US" sz="2400" dirty="0">
                    <a:latin typeface="Cambria Math" charset="0"/>
                    <a:ea typeface="Cambria Math" charset="0"/>
                  </a:rPr>
                  <a:t>allows for having different types of followers each round.</a:t>
                </a:r>
                <a:endParaRPr lang="en-US" sz="2400" dirty="0"/>
              </a:p>
            </p:txBody>
          </p:sp>
        </mc:Choice>
        <mc:Fallback xmlns="">
          <p:sp>
            <p:nvSpPr>
              <p:cNvPr id="9" name="TextBox 8">
                <a:extLst>
                  <a:ext uri="{FF2B5EF4-FFF2-40B4-BE49-F238E27FC236}">
                    <a16:creationId xmlns:a16="http://schemas.microsoft.com/office/drawing/2014/main" id="{9830E027-3030-744F-8F9D-95E08587EE14}"/>
                  </a:ext>
                </a:extLst>
              </p:cNvPr>
              <p:cNvSpPr txBox="1">
                <a:spLocks noRot="1" noChangeAspect="1" noMove="1" noResize="1" noEditPoints="1" noAdjustHandles="1" noChangeArrowheads="1" noChangeShapeType="1" noTextEdit="1"/>
              </p:cNvSpPr>
              <p:nvPr/>
            </p:nvSpPr>
            <p:spPr>
              <a:xfrm>
                <a:off x="336212" y="4584367"/>
                <a:ext cx="10331788" cy="461665"/>
              </a:xfrm>
              <a:prstGeom prst="rect">
                <a:avLst/>
              </a:prstGeom>
              <a:blipFill>
                <a:blip r:embed="rId3"/>
                <a:stretch>
                  <a:fillRect l="-123" t="-5263" b="-28947"/>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BF3FAB82-96E5-9448-8568-F28F5564F874}"/>
              </a:ext>
            </a:extLst>
          </p:cNvPr>
          <p:cNvSpPr/>
          <p:nvPr/>
        </p:nvSpPr>
        <p:spPr>
          <a:xfrm>
            <a:off x="3657600" y="2448636"/>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995A853-F371-8644-B09C-42006A7B8E0A}"/>
              </a:ext>
            </a:extLst>
          </p:cNvPr>
          <p:cNvSpPr/>
          <p:nvPr/>
        </p:nvSpPr>
        <p:spPr>
          <a:xfrm>
            <a:off x="9095553" y="2392838"/>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1BC03C-C540-6046-8102-9575A37AA486}"/>
              </a:ext>
            </a:extLst>
          </p:cNvPr>
          <p:cNvSpPr txBox="1"/>
          <p:nvPr/>
        </p:nvSpPr>
        <p:spPr>
          <a:xfrm>
            <a:off x="3798708" y="1760815"/>
            <a:ext cx="3843868" cy="646331"/>
          </a:xfrm>
          <a:prstGeom prst="rect">
            <a:avLst/>
          </a:prstGeom>
          <a:noFill/>
        </p:spPr>
        <p:txBody>
          <a:bodyPr wrap="square">
            <a:spAutoFit/>
          </a:bodyPr>
          <a:lstStyle/>
          <a:p>
            <a:pPr algn="ctr"/>
            <a:r>
              <a:rPr lang="en-US" b="1" dirty="0">
                <a:solidFill>
                  <a:schemeClr val="accent2"/>
                </a:solidFill>
              </a:rPr>
              <a:t>Stackelberg Optimal Strategy </a:t>
            </a:r>
          </a:p>
          <a:p>
            <a:pPr algn="ctr"/>
            <a:r>
              <a:rPr lang="en-US" dirty="0">
                <a:solidFill>
                  <a:schemeClr val="accent2"/>
                </a:solidFill>
              </a:rPr>
              <a:t>(single or a distribution of followers)</a:t>
            </a:r>
          </a:p>
        </p:txBody>
      </p:sp>
      <p:sp>
        <p:nvSpPr>
          <p:cNvPr id="14" name="TextBox 13">
            <a:extLst>
              <a:ext uri="{FF2B5EF4-FFF2-40B4-BE49-F238E27FC236}">
                <a16:creationId xmlns:a16="http://schemas.microsoft.com/office/drawing/2014/main" id="{A030ECB4-5A49-C245-BB75-5FF9BA29066D}"/>
              </a:ext>
            </a:extLst>
          </p:cNvPr>
          <p:cNvSpPr txBox="1"/>
          <p:nvPr/>
        </p:nvSpPr>
        <p:spPr>
          <a:xfrm>
            <a:off x="8150012" y="1765079"/>
            <a:ext cx="3843868" cy="369332"/>
          </a:xfrm>
          <a:prstGeom prst="rect">
            <a:avLst/>
          </a:prstGeom>
          <a:noFill/>
        </p:spPr>
        <p:txBody>
          <a:bodyPr wrap="square">
            <a:spAutoFit/>
          </a:bodyPr>
          <a:lstStyle/>
          <a:p>
            <a:pPr algn="ctr"/>
            <a:r>
              <a:rPr lang="en-US" b="1" dirty="0">
                <a:solidFill>
                  <a:schemeClr val="accent2"/>
                </a:solidFill>
              </a:rPr>
              <a:t>Principal’s utility per round </a:t>
            </a:r>
            <a:endParaRPr lang="en-US" dirty="0">
              <a:solidFill>
                <a:schemeClr val="accent2"/>
              </a:solidFill>
            </a:endParaRPr>
          </a:p>
        </p:txBody>
      </p:sp>
      <p:sp>
        <p:nvSpPr>
          <p:cNvPr id="22" name="TextBox 21">
            <a:extLst>
              <a:ext uri="{FF2B5EF4-FFF2-40B4-BE49-F238E27FC236}">
                <a16:creationId xmlns:a16="http://schemas.microsoft.com/office/drawing/2014/main" id="{1016872D-E45D-F64B-8731-3A57EB874EAF}"/>
              </a:ext>
            </a:extLst>
          </p:cNvPr>
          <p:cNvSpPr txBox="1"/>
          <p:nvPr/>
        </p:nvSpPr>
        <p:spPr>
          <a:xfrm>
            <a:off x="336212" y="5343735"/>
            <a:ext cx="11657668" cy="830997"/>
          </a:xfrm>
          <a:prstGeom prst="rect">
            <a:avLst/>
          </a:prstGeom>
          <a:noFill/>
        </p:spPr>
        <p:txBody>
          <a:bodyPr wrap="square">
            <a:spAutoFit/>
          </a:bodyPr>
          <a:lstStyle/>
          <a:p>
            <a:r>
              <a:rPr lang="en-US" sz="2400" dirty="0"/>
              <a:t>Offline algorithms that </a:t>
            </a:r>
            <a:r>
              <a:rPr lang="en-US" sz="2400" b="1" dirty="0"/>
              <a:t>learn the optimal Stackelberg strategy</a:t>
            </a:r>
            <a:r>
              <a:rPr lang="en-US" sz="2400" dirty="0"/>
              <a:t> from </a:t>
            </a:r>
            <a:r>
              <a:rPr lang="en-US" sz="2400" b="1" dirty="0"/>
              <a:t>best-response queries</a:t>
            </a:r>
            <a:r>
              <a:rPr lang="en-US" sz="2400" dirty="0"/>
              <a:t> also lead to </a:t>
            </a:r>
            <a:r>
              <a:rPr lang="en-US" sz="2400" b="1" dirty="0"/>
              <a:t>No-Stackelberg-Regret</a:t>
            </a:r>
            <a:r>
              <a:rPr lang="en-US" sz="2400" dirty="0"/>
              <a:t> algorithms.</a:t>
            </a:r>
          </a:p>
        </p:txBody>
      </p:sp>
      <p:sp>
        <p:nvSpPr>
          <p:cNvPr id="15" name="TextBox 14">
            <a:extLst>
              <a:ext uri="{FF2B5EF4-FFF2-40B4-BE49-F238E27FC236}">
                <a16:creationId xmlns:a16="http://schemas.microsoft.com/office/drawing/2014/main" id="{D92BB7A9-910A-5645-BF04-8D9076D3F1E0}"/>
              </a:ext>
            </a:extLst>
          </p:cNvPr>
          <p:cNvSpPr txBox="1"/>
          <p:nvPr/>
        </p:nvSpPr>
        <p:spPr>
          <a:xfrm>
            <a:off x="7885651" y="4215035"/>
            <a:ext cx="6127954" cy="369332"/>
          </a:xfrm>
          <a:prstGeom prst="rect">
            <a:avLst/>
          </a:prstGeom>
          <a:noFill/>
        </p:spPr>
        <p:txBody>
          <a:bodyPr wrap="square">
            <a:spAutoFit/>
          </a:bodyPr>
          <a:lstStyle/>
          <a:p>
            <a:r>
              <a:rPr lang="en-US" sz="1800" dirty="0">
                <a:solidFill>
                  <a:schemeClr val="accent6"/>
                </a:solidFill>
              </a:rPr>
              <a:t>Dong, Roth, </a:t>
            </a:r>
            <a:r>
              <a:rPr lang="en-US" sz="1800" dirty="0" err="1">
                <a:solidFill>
                  <a:schemeClr val="accent6"/>
                </a:solidFill>
              </a:rPr>
              <a:t>Schutzman</a:t>
            </a:r>
            <a:r>
              <a:rPr lang="en-US" sz="1800" dirty="0">
                <a:solidFill>
                  <a:schemeClr val="accent6"/>
                </a:solidFill>
              </a:rPr>
              <a:t>, Waggoner, Wu ‘18</a:t>
            </a:r>
            <a:endParaRPr lang="en-US" dirty="0"/>
          </a:p>
        </p:txBody>
      </p:sp>
    </p:spTree>
    <p:extLst>
      <p:ext uri="{BB962C8B-B14F-4D97-AF65-F5344CB8AC3E}">
        <p14:creationId xmlns:p14="http://schemas.microsoft.com/office/powerpoint/2010/main" val="363406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animBg="1"/>
      <p:bldP spid="11" grpId="0" animBg="1"/>
      <p:bldP spid="13" grpId="0"/>
      <p:bldP spid="14" grpId="0"/>
      <p:bldP spid="2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29FC-0D19-1B4E-B60A-4DE7B32736BB}"/>
              </a:ext>
            </a:extLst>
          </p:cNvPr>
          <p:cNvSpPr>
            <a:spLocks noGrp="1"/>
          </p:cNvSpPr>
          <p:nvPr>
            <p:ph type="title"/>
          </p:nvPr>
        </p:nvSpPr>
        <p:spPr/>
        <p:txBody>
          <a:bodyPr/>
          <a:lstStyle/>
          <a:p>
            <a:r>
              <a:rPr lang="en-US" dirty="0"/>
              <a:t>Stackelberg Regret vs (External) Regret</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BECF83-F15E-574C-ADE2-3697F1B47121}"/>
                  </a:ext>
                </a:extLst>
              </p:cNvPr>
              <p:cNvSpPr txBox="1"/>
              <p:nvPr/>
            </p:nvSpPr>
            <p:spPr>
              <a:xfrm>
                <a:off x="226548" y="4545878"/>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xmlns="">
          <p:sp>
            <p:nvSpPr>
              <p:cNvPr id="5" name="TextBox 4">
                <a:extLst>
                  <a:ext uri="{FF2B5EF4-FFF2-40B4-BE49-F238E27FC236}">
                    <a16:creationId xmlns:a16="http://schemas.microsoft.com/office/drawing/2014/main" id="{1BBECF83-F15E-574C-ADE2-3697F1B47121}"/>
                  </a:ext>
                </a:extLst>
              </p:cNvPr>
              <p:cNvSpPr txBox="1">
                <a:spLocks noRot="1" noChangeAspect="1" noMove="1" noResize="1" noEditPoints="1" noAdjustHandles="1" noChangeArrowheads="1" noChangeShapeType="1" noTextEdit="1"/>
              </p:cNvSpPr>
              <p:nvPr/>
            </p:nvSpPr>
            <p:spPr>
              <a:xfrm>
                <a:off x="226548" y="4545878"/>
                <a:ext cx="11646516" cy="1107611"/>
              </a:xfrm>
              <a:prstGeom prst="rect">
                <a:avLst/>
              </a:prstGeom>
              <a:blipFill>
                <a:blip r:embed="rId2"/>
                <a:stretch>
                  <a:fillRect t="-128736" b="-174713"/>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BF3FAB82-96E5-9448-8568-F28F5564F874}"/>
              </a:ext>
            </a:extLst>
          </p:cNvPr>
          <p:cNvSpPr/>
          <p:nvPr/>
        </p:nvSpPr>
        <p:spPr>
          <a:xfrm>
            <a:off x="3621818" y="4370843"/>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1BC03C-C540-6046-8102-9575A37AA486}"/>
              </a:ext>
            </a:extLst>
          </p:cNvPr>
          <p:cNvSpPr txBox="1"/>
          <p:nvPr/>
        </p:nvSpPr>
        <p:spPr>
          <a:xfrm>
            <a:off x="3358836" y="5770665"/>
            <a:ext cx="4651081" cy="646331"/>
          </a:xfrm>
          <a:prstGeom prst="rect">
            <a:avLst/>
          </a:prstGeom>
          <a:noFill/>
        </p:spPr>
        <p:txBody>
          <a:bodyPr wrap="square">
            <a:spAutoFit/>
          </a:bodyPr>
          <a:lstStyle/>
          <a:p>
            <a:pPr algn="ctr"/>
            <a:r>
              <a:rPr lang="en-US" b="1" dirty="0">
                <a:solidFill>
                  <a:schemeClr val="accent2"/>
                </a:solidFill>
              </a:rPr>
              <a:t>Principal’s utility for optimal commitment</a:t>
            </a:r>
            <a:endParaRPr lang="en-US" dirty="0">
              <a:solidFill>
                <a:schemeClr val="accent2"/>
              </a:solidFill>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1219C0-3A0A-BB46-AA33-0B2E3485F339}"/>
                  </a:ext>
                </a:extLst>
              </p:cNvPr>
              <p:cNvSpPr txBox="1"/>
              <p:nvPr/>
            </p:nvSpPr>
            <p:spPr>
              <a:xfrm>
                <a:off x="226548" y="2351154"/>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b="0" i="0" dirty="0" smtClean="0"/>
                        <m:t>(</m:t>
                      </m:r>
                      <m:r>
                        <m:rPr>
                          <m:nor/>
                        </m:rPr>
                        <a:rPr lang="en-US" sz="2600" b="0" i="0" dirty="0" smtClean="0"/>
                        <m:t>External</m:t>
                      </m:r>
                      <m:r>
                        <m:rPr>
                          <m:nor/>
                        </m:rPr>
                        <a:rPr lang="en-US" sz="2600" b="0" i="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3"/>
                                  </a:solidFill>
                                  <a:latin typeface="Cambria Math" panose="02040503050406030204" pitchFamily="18" charset="0"/>
                                  <a:ea typeface="Cambria Math" panose="02040503050406030204" pitchFamily="18" charset="0"/>
                                </a:rPr>
                                <m:t>B</m:t>
                              </m:r>
                              <m:sSub>
                                <m:sSubPr>
                                  <m:ctrlPr>
                                    <a:rPr lang="en-US" sz="2600" b="0" i="1" smtClean="0">
                                      <a:solidFill>
                                        <a:schemeClr val="accent3"/>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3"/>
                                      </a:solidFill>
                                      <a:latin typeface="Cambria Math" panose="02040503050406030204" pitchFamily="18" charset="0"/>
                                      <a:ea typeface="Cambria Math" panose="02040503050406030204" pitchFamily="18" charset="0"/>
                                    </a:rPr>
                                    <m:t>R</m:t>
                                  </m:r>
                                </m:e>
                                <m:sub>
                                  <m:r>
                                    <a:rPr lang="en-US" sz="2600" b="0" i="1" smtClean="0">
                                      <a:solidFill>
                                        <a:schemeClr val="accent3"/>
                                      </a:solidFill>
                                      <a:latin typeface="Cambria Math" panose="02040503050406030204" pitchFamily="18" charset="0"/>
                                      <a:ea typeface="Cambria Math" panose="02040503050406030204" pitchFamily="18" charset="0"/>
                                    </a:rPr>
                                    <m:t>𝑡</m:t>
                                  </m:r>
                                </m:sub>
                              </m:sSub>
                              <m:d>
                                <m:dPr>
                                  <m:ctrlPr>
                                    <a:rPr lang="en-US" sz="2600" i="1">
                                      <a:solidFill>
                                        <a:schemeClr val="accent3"/>
                                      </a:solidFill>
                                      <a:latin typeface="Cambria Math" panose="02040503050406030204" pitchFamily="18" charset="0"/>
                                      <a:ea typeface="Cambria Math" panose="02040503050406030204" pitchFamily="18" charset="0"/>
                                    </a:rPr>
                                  </m:ctrlPr>
                                </m:dPr>
                                <m:e>
                                  <m:sSub>
                                    <m:sSubPr>
                                      <m:ctrlPr>
                                        <a:rPr lang="en-US" sz="2600" b="0" i="1" smtClean="0">
                                          <a:solidFill>
                                            <a:schemeClr val="accent3"/>
                                          </a:solidFill>
                                          <a:latin typeface="Cambria Math" panose="02040503050406030204" pitchFamily="18" charset="0"/>
                                          <a:ea typeface="Cambria Math" panose="02040503050406030204" pitchFamily="18" charset="0"/>
                                        </a:rPr>
                                      </m:ctrlPr>
                                    </m:sSubPr>
                                    <m:e>
                                      <m:r>
                                        <a:rPr lang="en-US" sz="2600" b="0" i="1" smtClean="0">
                                          <a:solidFill>
                                            <a:schemeClr val="accent3"/>
                                          </a:solidFill>
                                          <a:latin typeface="Cambria Math" panose="02040503050406030204" pitchFamily="18" charset="0"/>
                                          <a:ea typeface="Cambria Math" panose="02040503050406030204" pitchFamily="18" charset="0"/>
                                        </a:rPr>
                                        <m:t>𝑃</m:t>
                                      </m:r>
                                    </m:e>
                                    <m:sub>
                                      <m:r>
                                        <a:rPr lang="en-US" sz="2600" b="0" i="1" smtClean="0">
                                          <a:solidFill>
                                            <a:schemeClr val="accent3"/>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xmlns="">
          <p:sp>
            <p:nvSpPr>
              <p:cNvPr id="20" name="TextBox 19">
                <a:extLst>
                  <a:ext uri="{FF2B5EF4-FFF2-40B4-BE49-F238E27FC236}">
                    <a16:creationId xmlns:a16="http://schemas.microsoft.com/office/drawing/2014/main" id="{541219C0-3A0A-BB46-AA33-0B2E3485F339}"/>
                  </a:ext>
                </a:extLst>
              </p:cNvPr>
              <p:cNvSpPr txBox="1">
                <a:spLocks noRot="1" noChangeAspect="1" noMove="1" noResize="1" noEditPoints="1" noAdjustHandles="1" noChangeArrowheads="1" noChangeShapeType="1" noTextEdit="1"/>
              </p:cNvSpPr>
              <p:nvPr/>
            </p:nvSpPr>
            <p:spPr>
              <a:xfrm>
                <a:off x="226548" y="2351154"/>
                <a:ext cx="11646516" cy="1107611"/>
              </a:xfrm>
              <a:prstGeom prst="rect">
                <a:avLst/>
              </a:prstGeom>
              <a:blipFill>
                <a:blip r:embed="rId3"/>
                <a:stretch>
                  <a:fillRect t="-127273" b="-171591"/>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6567BA10-C303-C444-BE11-C3A244ECFFC0}"/>
              </a:ext>
            </a:extLst>
          </p:cNvPr>
          <p:cNvSpPr/>
          <p:nvPr/>
        </p:nvSpPr>
        <p:spPr>
          <a:xfrm>
            <a:off x="3587951" y="2176119"/>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24AF081-EE2D-934A-A4D9-0EDF9447EAF2}"/>
              </a:ext>
            </a:extLst>
          </p:cNvPr>
          <p:cNvSpPr txBox="1"/>
          <p:nvPr/>
        </p:nvSpPr>
        <p:spPr>
          <a:xfrm>
            <a:off x="3779861" y="1540863"/>
            <a:ext cx="3843868" cy="646331"/>
          </a:xfrm>
          <a:prstGeom prst="rect">
            <a:avLst/>
          </a:prstGeom>
          <a:noFill/>
        </p:spPr>
        <p:txBody>
          <a:bodyPr wrap="square">
            <a:spAutoFit/>
          </a:bodyPr>
          <a:lstStyle/>
          <a:p>
            <a:pPr algn="ctr"/>
            <a:r>
              <a:rPr lang="en-US" b="1" dirty="0">
                <a:solidFill>
                  <a:schemeClr val="accent2"/>
                </a:solidFill>
              </a:rPr>
              <a:t>Hypothetical principal’s utility, on historical observations </a:t>
            </a:r>
            <a:endParaRPr lang="en-US" dirty="0">
              <a:solidFill>
                <a:schemeClr val="accent2"/>
              </a:solidFill>
            </a:endParaRPr>
          </a:p>
        </p:txBody>
      </p:sp>
      <p:sp>
        <p:nvSpPr>
          <p:cNvPr id="27" name="TextBox 26">
            <a:extLst>
              <a:ext uri="{FF2B5EF4-FFF2-40B4-BE49-F238E27FC236}">
                <a16:creationId xmlns:a16="http://schemas.microsoft.com/office/drawing/2014/main" id="{C7FC1FD1-6DB4-1A48-B8E2-8F2ED08855BC}"/>
              </a:ext>
            </a:extLst>
          </p:cNvPr>
          <p:cNvSpPr txBox="1"/>
          <p:nvPr/>
        </p:nvSpPr>
        <p:spPr>
          <a:xfrm>
            <a:off x="446252" y="1044368"/>
            <a:ext cx="9612490" cy="461665"/>
          </a:xfrm>
          <a:prstGeom prst="rect">
            <a:avLst/>
          </a:prstGeom>
          <a:noFill/>
        </p:spPr>
        <p:txBody>
          <a:bodyPr wrap="square">
            <a:spAutoFit/>
          </a:bodyPr>
          <a:lstStyle/>
          <a:p>
            <a:r>
              <a:rPr lang="en-US" sz="2400" dirty="0"/>
              <a:t>Recall the notion of regret from earlier (aka External Regret)</a:t>
            </a:r>
          </a:p>
        </p:txBody>
      </p:sp>
      <p:sp>
        <p:nvSpPr>
          <p:cNvPr id="30" name="Up-Down Arrow 29">
            <a:extLst>
              <a:ext uri="{FF2B5EF4-FFF2-40B4-BE49-F238E27FC236}">
                <a16:creationId xmlns:a16="http://schemas.microsoft.com/office/drawing/2014/main" id="{BB4BEF23-5584-444E-85AB-AE24CD1BD863}"/>
              </a:ext>
            </a:extLst>
          </p:cNvPr>
          <p:cNvSpPr/>
          <p:nvPr/>
        </p:nvSpPr>
        <p:spPr>
          <a:xfrm>
            <a:off x="5568980" y="3610416"/>
            <a:ext cx="570429" cy="733220"/>
          </a:xfrm>
          <a:prstGeom prst="upDownArrow">
            <a:avLst>
              <a:gd name="adj1" fmla="val 30210"/>
              <a:gd name="adj2" fmla="val 381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41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p:bldP spid="20" grpId="0"/>
      <p:bldP spid="23" grpId="0" animBg="1"/>
      <p:bldP spid="25" grpId="0"/>
      <p:bldP spid="27" grpId="0"/>
      <p:bldP spid="30"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229FC-0D19-1B4E-B60A-4DE7B32736BB}"/>
              </a:ext>
            </a:extLst>
          </p:cNvPr>
          <p:cNvSpPr>
            <a:spLocks noGrp="1"/>
          </p:cNvSpPr>
          <p:nvPr>
            <p:ph type="title"/>
          </p:nvPr>
        </p:nvSpPr>
        <p:spPr>
          <a:xfrm>
            <a:off x="261336" y="193809"/>
            <a:ext cx="11369040" cy="894715"/>
          </a:xfrm>
        </p:spPr>
        <p:txBody>
          <a:bodyPr/>
          <a:lstStyle/>
          <a:p>
            <a:r>
              <a:rPr lang="en-US" dirty="0"/>
              <a:t>Commitment vs Stability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BBECF83-F15E-574C-ADE2-3697F1B47121}"/>
                  </a:ext>
                </a:extLst>
              </p:cNvPr>
              <p:cNvSpPr txBox="1"/>
              <p:nvPr/>
            </p:nvSpPr>
            <p:spPr>
              <a:xfrm>
                <a:off x="41632" y="10687033"/>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dirty="0" smtClean="0"/>
                        <m:t>Stackelberg</m:t>
                      </m:r>
                      <m:r>
                        <m:rPr>
                          <m:nor/>
                        </m:rPr>
                        <a:rPr lang="en-US" sz="260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i="1">
                                      <a:solidFill>
                                        <a:schemeClr val="accent1"/>
                                      </a:solidFill>
                                      <a:latin typeface="Cambria Math" panose="02040503050406030204" pitchFamily="18" charset="0"/>
                                      <a:ea typeface="Cambria Math" panose="02040503050406030204" pitchFamily="18" charset="0"/>
                                    </a:rPr>
                                  </m:ctrlPr>
                                </m:dPr>
                                <m:e>
                                  <m:sSup>
                                    <m:sSupPr>
                                      <m:ctrlPr>
                                        <a:rPr lang="en-US" sz="2600" b="0" i="1" smtClean="0">
                                          <a:solidFill>
                                            <a:schemeClr val="accent1"/>
                                          </a:solidFill>
                                          <a:latin typeface="Cambria Math" panose="02040503050406030204" pitchFamily="18" charset="0"/>
                                          <a:ea typeface="Cambria Math" panose="02040503050406030204" pitchFamily="18" charset="0"/>
                                        </a:rPr>
                                      </m:ctrlPr>
                                    </m:sSupPr>
                                    <m:e>
                                      <m:r>
                                        <a:rPr lang="en-US" sz="2600" b="0" i="1" smtClean="0">
                                          <a:solidFill>
                                            <a:schemeClr val="accent1"/>
                                          </a:solidFill>
                                          <a:latin typeface="Cambria Math" panose="02040503050406030204" pitchFamily="18" charset="0"/>
                                          <a:ea typeface="Cambria Math" panose="02040503050406030204" pitchFamily="18" charset="0"/>
                                        </a:rPr>
                                        <m:t>𝑃</m:t>
                                      </m:r>
                                    </m:e>
                                    <m:sup>
                                      <m:r>
                                        <a:rPr lang="en-US" sz="2600" b="0" i="1" smtClean="0">
                                          <a:solidFill>
                                            <a:schemeClr val="accent1"/>
                                          </a:solidFill>
                                          <a:latin typeface="Cambria Math" panose="02040503050406030204" pitchFamily="18" charset="0"/>
                                          <a:ea typeface="Cambria Math" panose="02040503050406030204" pitchFamily="18" charset="0"/>
                                        </a:rPr>
                                        <m:t>∗</m:t>
                                      </m:r>
                                    </m:sup>
                                  </m:sSup>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xmlns="">
          <p:sp>
            <p:nvSpPr>
              <p:cNvPr id="5" name="TextBox 4">
                <a:extLst>
                  <a:ext uri="{FF2B5EF4-FFF2-40B4-BE49-F238E27FC236}">
                    <a16:creationId xmlns:a16="http://schemas.microsoft.com/office/drawing/2014/main" id="{1BBECF83-F15E-574C-ADE2-3697F1B47121}"/>
                  </a:ext>
                </a:extLst>
              </p:cNvPr>
              <p:cNvSpPr txBox="1">
                <a:spLocks noRot="1" noChangeAspect="1" noMove="1" noResize="1" noEditPoints="1" noAdjustHandles="1" noChangeArrowheads="1" noChangeShapeType="1" noTextEdit="1"/>
              </p:cNvSpPr>
              <p:nvPr/>
            </p:nvSpPr>
            <p:spPr>
              <a:xfrm>
                <a:off x="41632" y="10687033"/>
                <a:ext cx="11646516" cy="1107611"/>
              </a:xfrm>
              <a:prstGeom prst="rect">
                <a:avLst/>
              </a:prstGeom>
              <a:blipFill>
                <a:blip r:embed="rId2"/>
                <a:stretch>
                  <a:fillRect t="-126136" b="-172727"/>
                </a:stretch>
              </a:blipFill>
            </p:spPr>
            <p:txBody>
              <a:bodyPr/>
              <a:lstStyle/>
              <a:p>
                <a:r>
                  <a:rPr lang="en-US">
                    <a:noFill/>
                  </a:rPr>
                  <a:t> </a:t>
                </a:r>
              </a:p>
            </p:txBody>
          </p:sp>
        </mc:Fallback>
      </mc:AlternateContent>
      <p:sp>
        <p:nvSpPr>
          <p:cNvPr id="10" name="Rounded Rectangle 9">
            <a:extLst>
              <a:ext uri="{FF2B5EF4-FFF2-40B4-BE49-F238E27FC236}">
                <a16:creationId xmlns:a16="http://schemas.microsoft.com/office/drawing/2014/main" id="{BF3FAB82-96E5-9448-8568-F28F5564F874}"/>
              </a:ext>
            </a:extLst>
          </p:cNvPr>
          <p:cNvSpPr/>
          <p:nvPr/>
        </p:nvSpPr>
        <p:spPr>
          <a:xfrm>
            <a:off x="3436902" y="10511998"/>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a:extLst>
              <a:ext uri="{FF2B5EF4-FFF2-40B4-BE49-F238E27FC236}">
                <a16:creationId xmlns:a16="http://schemas.microsoft.com/office/drawing/2014/main" id="{4995A853-F371-8644-B09C-42006A7B8E0A}"/>
              </a:ext>
            </a:extLst>
          </p:cNvPr>
          <p:cNvSpPr/>
          <p:nvPr/>
        </p:nvSpPr>
        <p:spPr>
          <a:xfrm>
            <a:off x="8897433" y="10456200"/>
            <a:ext cx="2294937"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B1BC03C-C540-6046-8102-9575A37AA486}"/>
              </a:ext>
            </a:extLst>
          </p:cNvPr>
          <p:cNvSpPr txBox="1"/>
          <p:nvPr/>
        </p:nvSpPr>
        <p:spPr>
          <a:xfrm>
            <a:off x="6181204" y="3338695"/>
            <a:ext cx="5366362" cy="1015663"/>
          </a:xfrm>
          <a:prstGeom prst="rect">
            <a:avLst/>
          </a:prstGeom>
          <a:noFill/>
        </p:spPr>
        <p:txBody>
          <a:bodyPr wrap="square">
            <a:spAutoFit/>
          </a:bodyPr>
          <a:lstStyle/>
          <a:p>
            <a:pPr algn="ctr"/>
            <a:r>
              <a:rPr lang="en-US" sz="2000" b="1" dirty="0">
                <a:solidFill>
                  <a:schemeClr val="accent2"/>
                </a:solidFill>
              </a:rPr>
              <a:t>Principal’s optimal commitment utility</a:t>
            </a:r>
          </a:p>
          <a:p>
            <a:pPr algn="ctr"/>
            <a:r>
              <a:rPr lang="en-US" sz="2000" b="1" dirty="0">
                <a:solidFill>
                  <a:schemeClr val="accent2"/>
                </a:solidFill>
              </a:rPr>
              <a:t>(optimality)</a:t>
            </a:r>
            <a:endParaRPr lang="en-US" sz="2000" dirty="0">
              <a:solidFill>
                <a:schemeClr val="accent2"/>
              </a:solidFill>
            </a:endParaRPr>
          </a:p>
          <a:p>
            <a:pPr algn="ctr"/>
            <a:r>
              <a:rPr lang="en-US" sz="2000" b="1" dirty="0">
                <a:solidFill>
                  <a:schemeClr val="accent2"/>
                </a:solidFill>
              </a:rPr>
              <a:t>  </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41219C0-3A0A-BB46-AA33-0B2E3485F339}"/>
                  </a:ext>
                </a:extLst>
              </p:cNvPr>
              <p:cNvSpPr txBox="1"/>
              <p:nvPr/>
            </p:nvSpPr>
            <p:spPr>
              <a:xfrm>
                <a:off x="41632" y="8492309"/>
                <a:ext cx="11646516" cy="110761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m:rPr>
                          <m:nor/>
                        </m:rPr>
                        <a:rPr lang="en-US" sz="2600" b="0" i="0" dirty="0" smtClean="0"/>
                        <m:t>(</m:t>
                      </m:r>
                      <m:r>
                        <m:rPr>
                          <m:nor/>
                        </m:rPr>
                        <a:rPr lang="en-US" sz="2600" b="0" i="0" dirty="0" smtClean="0"/>
                        <m:t>External</m:t>
                      </m:r>
                      <m:r>
                        <m:rPr>
                          <m:nor/>
                        </m:rPr>
                        <a:rPr lang="en-US" sz="2600" b="0" i="0" dirty="0" smtClean="0"/>
                        <m:t>) </m:t>
                      </m:r>
                      <m:r>
                        <m:rPr>
                          <m:nor/>
                        </m:rPr>
                        <a:rPr lang="en-US" sz="2600" dirty="0" smtClean="0"/>
                        <m:t>Regret</m:t>
                      </m:r>
                      <m:r>
                        <a:rPr lang="en-US" sz="2600" b="0" i="1" smtClean="0">
                          <a:latin typeface="Cambria Math" panose="02040503050406030204" pitchFamily="18" charset="0"/>
                          <a:ea typeface="Cambria Math" panose="02040503050406030204" pitchFamily="18" charset="0"/>
                        </a:rPr>
                        <m:t>=</m:t>
                      </m:r>
                      <m:limLow>
                        <m:limLowPr>
                          <m:ctrlPr>
                            <a:rPr lang="en-US" sz="2600" i="1">
                              <a:latin typeface="Cambria Math" panose="02040503050406030204" pitchFamily="18" charset="0"/>
                              <a:ea typeface="Cambria Math" panose="02040503050406030204" pitchFamily="18" charset="0"/>
                            </a:rPr>
                          </m:ctrlPr>
                        </m:limLowPr>
                        <m:e>
                          <m:r>
                            <m:rPr>
                              <m:sty m:val="p"/>
                            </m:rPr>
                            <a:rPr lang="en-US" sz="2600">
                              <a:latin typeface="Cambria Math" panose="02040503050406030204" pitchFamily="18" charset="0"/>
                              <a:ea typeface="Cambria Math" panose="02040503050406030204" pitchFamily="18" charset="0"/>
                            </a:rPr>
                            <m:t>m</m:t>
                          </m:r>
                          <m:r>
                            <m:rPr>
                              <m:sty m:val="p"/>
                            </m:rPr>
                            <a:rPr lang="en-US" sz="2600" b="0" i="0" smtClean="0">
                              <a:latin typeface="Cambria Math" panose="02040503050406030204" pitchFamily="18" charset="0"/>
                              <a:ea typeface="Cambria Math" panose="02040503050406030204" pitchFamily="18" charset="0"/>
                            </a:rPr>
                            <m:t>ax</m:t>
                          </m:r>
                        </m:e>
                        <m:lim>
                          <m:sSup>
                            <m:sSupPr>
                              <m:ctrlPr>
                                <a:rPr lang="en-US" sz="2600" b="0" i="1" smtClean="0">
                                  <a:latin typeface="Cambria Math" panose="02040503050406030204" pitchFamily="18" charset="0"/>
                                  <a:ea typeface="Cambria Math" panose="02040503050406030204" pitchFamily="18" charset="0"/>
                                </a:rPr>
                              </m:ctrlPr>
                            </m:sSupPr>
                            <m:e>
                              <m:r>
                                <a:rPr lang="en-US" sz="2600" b="0" i="1" smtClean="0">
                                  <a:latin typeface="Cambria Math" panose="02040503050406030204" pitchFamily="18" charset="0"/>
                                  <a:ea typeface="Cambria Math" panose="02040503050406030204" pitchFamily="18" charset="0"/>
                                </a:rPr>
                                <m:t>𝑃</m:t>
                              </m:r>
                            </m:e>
                            <m:sup>
                              <m:r>
                                <a:rPr lang="en-US" sz="2600" b="0" i="1" smtClean="0">
                                  <a:latin typeface="Cambria Math" panose="02040503050406030204" pitchFamily="18" charset="0"/>
                                  <a:ea typeface="Cambria Math" panose="02040503050406030204" pitchFamily="18" charset="0"/>
                                </a:rPr>
                                <m:t>∗</m:t>
                              </m:r>
                            </m:sup>
                          </m:sSup>
                        </m:lim>
                      </m:limLow>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i="1">
                              <a:latin typeface="Cambria Math" panose="02040503050406030204" pitchFamily="18" charset="0"/>
                              <a:ea typeface="Cambria Math" panose="02040503050406030204" pitchFamily="18" charset="0"/>
                            </a:rPr>
                          </m:ctrlPr>
                        </m:naryPr>
                        <m:sub>
                          <m:r>
                            <a:rPr lang="en-US" sz="2600" i="1">
                              <a:latin typeface="Cambria Math" panose="02040503050406030204" pitchFamily="18" charset="0"/>
                              <a:ea typeface="Cambria Math" panose="02040503050406030204" pitchFamily="18" charset="0"/>
                            </a:rPr>
                            <m:t>𝑡</m:t>
                          </m:r>
                          <m:r>
                            <a:rPr lang="en-US" sz="2600" i="1">
                              <a:latin typeface="Cambria Math" panose="02040503050406030204" pitchFamily="18" charset="0"/>
                              <a:ea typeface="Cambria Math" panose="02040503050406030204" pitchFamily="18" charset="0"/>
                            </a:rPr>
                            <m:t>∈</m:t>
                          </m:r>
                          <m:d>
                            <m:dPr>
                              <m:begChr m:val="["/>
                              <m:endChr m:val="]"/>
                              <m:ctrlPr>
                                <a:rPr lang="en-US" sz="2600" i="1">
                                  <a:latin typeface="Cambria Math" panose="02040503050406030204" pitchFamily="18" charset="0"/>
                                  <a:ea typeface="Cambria Math" panose="02040503050406030204" pitchFamily="18" charset="0"/>
                                </a:rPr>
                              </m:ctrlPr>
                            </m:dPr>
                            <m:e>
                              <m:r>
                                <a:rPr lang="en-US" sz="2600" i="1">
                                  <a:latin typeface="Cambria Math" panose="02040503050406030204" pitchFamily="18" charset="0"/>
                                  <a:ea typeface="Cambria Math" panose="02040503050406030204" pitchFamily="18" charset="0"/>
                                </a:rPr>
                                <m:t>𝑇</m:t>
                              </m:r>
                            </m:e>
                          </m:d>
                        </m:sub>
                        <m:sup/>
                        <m:e>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i="1">
                                  <a:latin typeface="Cambria Math" panose="02040503050406030204" pitchFamily="18" charset="0"/>
                                  <a:ea typeface="Cambria Math" panose="02040503050406030204" pitchFamily="18" charset="0"/>
                                </a:rPr>
                              </m:ctrlPr>
                            </m:dPr>
                            <m:e>
                              <m:sSup>
                                <m:sSupPr>
                                  <m:ctrlPr>
                                    <a:rPr lang="en-US" sz="2600" b="0" i="1" smtClean="0">
                                      <a:solidFill>
                                        <a:schemeClr val="accent2"/>
                                      </a:solidFill>
                                      <a:latin typeface="Cambria Math" panose="02040503050406030204" pitchFamily="18" charset="0"/>
                                      <a:ea typeface="Cambria Math" panose="02040503050406030204" pitchFamily="18" charset="0"/>
                                    </a:rPr>
                                  </m:ctrlPr>
                                </m:sSupPr>
                                <m:e>
                                  <m:r>
                                    <a:rPr lang="en-US" sz="2600" b="0" i="1" smtClean="0">
                                      <a:solidFill>
                                        <a:schemeClr val="accent2"/>
                                      </a:solidFill>
                                      <a:latin typeface="Cambria Math" panose="02040503050406030204" pitchFamily="18" charset="0"/>
                                      <a:ea typeface="Cambria Math" panose="02040503050406030204" pitchFamily="18" charset="0"/>
                                    </a:rPr>
                                    <m:t>𝑃</m:t>
                                  </m:r>
                                </m:e>
                                <m:sup>
                                  <m:r>
                                    <a:rPr lang="en-US" sz="2600" b="0" i="1" smtClean="0">
                                      <a:solidFill>
                                        <a:schemeClr val="accent2"/>
                                      </a:solidFill>
                                      <a:latin typeface="Cambria Math" panose="02040503050406030204" pitchFamily="18" charset="0"/>
                                      <a:ea typeface="Cambria Math" panose="02040503050406030204" pitchFamily="18" charset="0"/>
                                    </a:rPr>
                                    <m:t>∗</m:t>
                                  </m:r>
                                </m:sup>
                              </m:sSup>
                              <m:r>
                                <a:rPr lang="en-US" sz="2600" i="1">
                                  <a:latin typeface="Cambria Math" panose="02040503050406030204" pitchFamily="18" charset="0"/>
                                  <a:ea typeface="Cambria Math" panose="02040503050406030204" pitchFamily="18" charset="0"/>
                                </a:rPr>
                                <m:t>, </m:t>
                              </m:r>
                              <m:r>
                                <m:rPr>
                                  <m:sty m:val="p"/>
                                </m:rPr>
                                <a:rPr lang="en-US" sz="2600" b="0" i="0" smtClean="0">
                                  <a:solidFill>
                                    <a:schemeClr val="accent3"/>
                                  </a:solidFill>
                                  <a:latin typeface="Cambria Math" panose="02040503050406030204" pitchFamily="18" charset="0"/>
                                  <a:ea typeface="Cambria Math" panose="02040503050406030204" pitchFamily="18" charset="0"/>
                                </a:rPr>
                                <m:t>B</m:t>
                              </m:r>
                              <m:sSub>
                                <m:sSubPr>
                                  <m:ctrlPr>
                                    <a:rPr lang="en-US" sz="2600" b="0" i="1" smtClean="0">
                                      <a:solidFill>
                                        <a:schemeClr val="accent3"/>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3"/>
                                      </a:solidFill>
                                      <a:latin typeface="Cambria Math" panose="02040503050406030204" pitchFamily="18" charset="0"/>
                                      <a:ea typeface="Cambria Math" panose="02040503050406030204" pitchFamily="18" charset="0"/>
                                    </a:rPr>
                                    <m:t>R</m:t>
                                  </m:r>
                                </m:e>
                                <m:sub>
                                  <m:r>
                                    <a:rPr lang="en-US" sz="2600" b="0" i="1" smtClean="0">
                                      <a:solidFill>
                                        <a:schemeClr val="accent3"/>
                                      </a:solidFill>
                                      <a:latin typeface="Cambria Math" panose="02040503050406030204" pitchFamily="18" charset="0"/>
                                      <a:ea typeface="Cambria Math" panose="02040503050406030204" pitchFamily="18" charset="0"/>
                                    </a:rPr>
                                    <m:t>𝑡</m:t>
                                  </m:r>
                                </m:sub>
                              </m:sSub>
                              <m:d>
                                <m:dPr>
                                  <m:ctrlPr>
                                    <a:rPr lang="en-US" sz="2600" i="1">
                                      <a:solidFill>
                                        <a:schemeClr val="accent3"/>
                                      </a:solidFill>
                                      <a:latin typeface="Cambria Math" panose="02040503050406030204" pitchFamily="18" charset="0"/>
                                      <a:ea typeface="Cambria Math" panose="02040503050406030204" pitchFamily="18" charset="0"/>
                                    </a:rPr>
                                  </m:ctrlPr>
                                </m:dPr>
                                <m:e>
                                  <m:sSub>
                                    <m:sSubPr>
                                      <m:ctrlPr>
                                        <a:rPr lang="en-US" sz="2600" b="0" i="1" smtClean="0">
                                          <a:solidFill>
                                            <a:schemeClr val="accent3"/>
                                          </a:solidFill>
                                          <a:latin typeface="Cambria Math" panose="02040503050406030204" pitchFamily="18" charset="0"/>
                                          <a:ea typeface="Cambria Math" panose="02040503050406030204" pitchFamily="18" charset="0"/>
                                        </a:rPr>
                                      </m:ctrlPr>
                                    </m:sSubPr>
                                    <m:e>
                                      <m:r>
                                        <a:rPr lang="en-US" sz="2600" b="0" i="1" smtClean="0">
                                          <a:solidFill>
                                            <a:schemeClr val="accent3"/>
                                          </a:solidFill>
                                          <a:latin typeface="Cambria Math" panose="02040503050406030204" pitchFamily="18" charset="0"/>
                                          <a:ea typeface="Cambria Math" panose="02040503050406030204" pitchFamily="18" charset="0"/>
                                        </a:rPr>
                                        <m:t>𝑃</m:t>
                                      </m:r>
                                    </m:e>
                                    <m:sub>
                                      <m:r>
                                        <a:rPr lang="en-US" sz="2600" b="0" i="1" smtClean="0">
                                          <a:solidFill>
                                            <a:schemeClr val="accent3"/>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f>
                        <m:fPr>
                          <m:ctrlPr>
                            <a:rPr lang="en-US" sz="2600" b="0" i="1" smtClean="0">
                              <a:latin typeface="Cambria Math" panose="02040503050406030204" pitchFamily="18" charset="0"/>
                              <a:ea typeface="Cambria Math" panose="02040503050406030204" pitchFamily="18" charset="0"/>
                            </a:rPr>
                          </m:ctrlPr>
                        </m:fPr>
                        <m:num>
                          <m:r>
                            <a:rPr lang="en-US" sz="2600" b="0" i="1" smtClean="0">
                              <a:latin typeface="Cambria Math" panose="02040503050406030204" pitchFamily="18" charset="0"/>
                              <a:ea typeface="Cambria Math" panose="02040503050406030204" pitchFamily="18" charset="0"/>
                            </a:rPr>
                            <m:t>1</m:t>
                          </m:r>
                        </m:num>
                        <m:den>
                          <m:r>
                            <a:rPr lang="en-US" sz="2600" b="0" i="1" smtClean="0">
                              <a:latin typeface="Cambria Math" panose="02040503050406030204" pitchFamily="18" charset="0"/>
                              <a:ea typeface="Cambria Math" panose="02040503050406030204" pitchFamily="18" charset="0"/>
                            </a:rPr>
                            <m:t>𝑇</m:t>
                          </m:r>
                        </m:den>
                      </m:f>
                      <m:nary>
                        <m:naryPr>
                          <m:chr m:val="∑"/>
                          <m:supHide m:val="on"/>
                          <m:ctrlPr>
                            <a:rPr lang="en-US" sz="2600" b="0" i="1" smtClean="0">
                              <a:latin typeface="Cambria Math" panose="02040503050406030204" pitchFamily="18" charset="0"/>
                              <a:ea typeface="Cambria Math" panose="02040503050406030204" pitchFamily="18" charset="0"/>
                            </a:rPr>
                          </m:ctrlPr>
                        </m:naryPr>
                        <m:sub>
                          <m:r>
                            <a:rPr lang="en-US" sz="2600" b="0" i="1" smtClean="0">
                              <a:latin typeface="Cambria Math" panose="02040503050406030204" pitchFamily="18" charset="0"/>
                              <a:ea typeface="Cambria Math" panose="02040503050406030204" pitchFamily="18" charset="0"/>
                            </a:rPr>
                            <m:t>𝑡</m:t>
                          </m:r>
                          <m:r>
                            <a:rPr lang="en-US" sz="2600" b="0" i="1" smtClean="0">
                              <a:latin typeface="Cambria Math" panose="02040503050406030204" pitchFamily="18" charset="0"/>
                              <a:ea typeface="Cambria Math" panose="02040503050406030204" pitchFamily="18" charset="0"/>
                            </a:rPr>
                            <m:t>∈</m:t>
                          </m:r>
                          <m:d>
                            <m:dPr>
                              <m:begChr m:val="["/>
                              <m:endChr m:val="]"/>
                              <m:ctrlPr>
                                <a:rPr lang="en-US" sz="2600" b="0" i="1" smtClean="0">
                                  <a:latin typeface="Cambria Math" panose="02040503050406030204" pitchFamily="18" charset="0"/>
                                  <a:ea typeface="Cambria Math" panose="02040503050406030204" pitchFamily="18" charset="0"/>
                                </a:rPr>
                              </m:ctrlPr>
                            </m:dPr>
                            <m:e>
                              <m:r>
                                <a:rPr lang="en-US" sz="2600" b="0" i="1" smtClean="0">
                                  <a:latin typeface="Cambria Math" panose="02040503050406030204" pitchFamily="18" charset="0"/>
                                  <a:ea typeface="Cambria Math" panose="02040503050406030204" pitchFamily="18" charset="0"/>
                                </a:rPr>
                                <m:t>𝑇</m:t>
                              </m:r>
                            </m:e>
                          </m:d>
                        </m:sub>
                        <m:sup/>
                        <m:e>
                          <m:r>
                            <a:rPr lang="en-US" sz="2600" b="0" i="1" smtClean="0">
                              <a:latin typeface="Cambria Math" panose="02040503050406030204" pitchFamily="18" charset="0"/>
                              <a:ea typeface="Cambria Math" panose="02040503050406030204" pitchFamily="18" charset="0"/>
                            </a:rPr>
                            <m:t> </m:t>
                          </m:r>
                          <m:sSub>
                            <m:sSubPr>
                              <m:ctrlPr>
                                <a:rPr lang="en-US" sz="2600" b="0" i="1" smtClean="0">
                                  <a:latin typeface="Cambria Math" panose="02040503050406030204" pitchFamily="18" charset="0"/>
                                  <a:ea typeface="Cambria Math" panose="02040503050406030204" pitchFamily="18" charset="0"/>
                                </a:rPr>
                              </m:ctrlPr>
                            </m:sSubPr>
                            <m:e>
                              <m:r>
                                <a:rPr lang="en-US" sz="2600" b="0" i="1" smtClean="0">
                                  <a:latin typeface="Cambria Math" panose="02040503050406030204" pitchFamily="18" charset="0"/>
                                  <a:ea typeface="Cambria Math" panose="02040503050406030204" pitchFamily="18" charset="0"/>
                                </a:rPr>
                                <m:t>𝑈</m:t>
                              </m:r>
                            </m:e>
                            <m:sub>
                              <m:r>
                                <a:rPr lang="en-US" sz="2600" b="0" i="1" smtClean="0">
                                  <a:latin typeface="Cambria Math" panose="02040503050406030204" pitchFamily="18" charset="0"/>
                                  <a:ea typeface="Cambria Math" panose="02040503050406030204" pitchFamily="18" charset="0"/>
                                </a:rPr>
                                <m:t>1</m:t>
                              </m:r>
                            </m:sub>
                          </m:sSub>
                          <m:d>
                            <m:dPr>
                              <m:ctrlPr>
                                <a:rPr lang="en-US" sz="2600" b="0" i="1" smtClean="0">
                                  <a:latin typeface="Cambria Math" panose="02040503050406030204" pitchFamily="18" charset="0"/>
                                  <a:ea typeface="Cambria Math" panose="02040503050406030204" pitchFamily="18" charset="0"/>
                                </a:rPr>
                              </m:ctrlPr>
                            </m:dPr>
                            <m:e>
                              <m:sSub>
                                <m:sSubPr>
                                  <m:ctrlPr>
                                    <a:rPr lang="en-US" sz="2600" b="0" i="1" smtClean="0">
                                      <a:solidFill>
                                        <a:schemeClr val="accent2"/>
                                      </a:solidFill>
                                      <a:latin typeface="Cambria Math" panose="02040503050406030204" pitchFamily="18" charset="0"/>
                                      <a:ea typeface="Cambria Math" panose="02040503050406030204" pitchFamily="18" charset="0"/>
                                    </a:rPr>
                                  </m:ctrlPr>
                                </m:sSubPr>
                                <m:e>
                                  <m:r>
                                    <a:rPr lang="en-US" sz="2600" b="0" i="1" smtClean="0">
                                      <a:solidFill>
                                        <a:schemeClr val="accent2"/>
                                      </a:solidFill>
                                      <a:latin typeface="Cambria Math" panose="02040503050406030204" pitchFamily="18" charset="0"/>
                                      <a:ea typeface="Cambria Math" panose="02040503050406030204" pitchFamily="18" charset="0"/>
                                    </a:rPr>
                                    <m:t>𝑃</m:t>
                                  </m:r>
                                </m:e>
                                <m:sub>
                                  <m:r>
                                    <a:rPr lang="en-US" sz="2600" b="0" i="1" smtClean="0">
                                      <a:solidFill>
                                        <a:schemeClr val="accent2"/>
                                      </a:solidFill>
                                      <a:latin typeface="Cambria Math" panose="02040503050406030204" pitchFamily="18" charset="0"/>
                                      <a:ea typeface="Cambria Math" panose="02040503050406030204" pitchFamily="18" charset="0"/>
                                    </a:rPr>
                                    <m:t>𝑡</m:t>
                                  </m:r>
                                </m:sub>
                              </m:sSub>
                              <m:r>
                                <a:rPr lang="en-US" sz="2600" b="0" i="1" smtClean="0">
                                  <a:latin typeface="Cambria Math" panose="02040503050406030204" pitchFamily="18" charset="0"/>
                                  <a:ea typeface="Cambria Math" panose="02040503050406030204" pitchFamily="18" charset="0"/>
                                </a:rPr>
                                <m:t>,</m:t>
                              </m:r>
                              <m:r>
                                <m:rPr>
                                  <m:sty m:val="p"/>
                                </m:rPr>
                                <a:rPr lang="en-US" sz="2600" b="0" i="0" smtClean="0">
                                  <a:solidFill>
                                    <a:schemeClr val="accent1"/>
                                  </a:solidFill>
                                  <a:latin typeface="Cambria Math" panose="02040503050406030204" pitchFamily="18" charset="0"/>
                                  <a:ea typeface="Cambria Math" panose="02040503050406030204" pitchFamily="18" charset="0"/>
                                </a:rPr>
                                <m:t>B</m:t>
                              </m:r>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m:rPr>
                                      <m:sty m:val="p"/>
                                    </m:rPr>
                                    <a:rPr lang="en-US" sz="2600" b="0" i="0" smtClean="0">
                                      <a:solidFill>
                                        <a:schemeClr val="accent1"/>
                                      </a:solidFill>
                                      <a:latin typeface="Cambria Math" panose="02040503050406030204" pitchFamily="18" charset="0"/>
                                      <a:ea typeface="Cambria Math" panose="02040503050406030204" pitchFamily="18" charset="0"/>
                                    </a:rPr>
                                    <m:t>R</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d>
                                <m:dPr>
                                  <m:ctrlPr>
                                    <a:rPr lang="en-US" sz="2600" b="0" i="1" smtClean="0">
                                      <a:solidFill>
                                        <a:schemeClr val="accent1"/>
                                      </a:solidFill>
                                      <a:latin typeface="Cambria Math" panose="02040503050406030204" pitchFamily="18" charset="0"/>
                                      <a:ea typeface="Cambria Math" panose="02040503050406030204" pitchFamily="18" charset="0"/>
                                    </a:rPr>
                                  </m:ctrlPr>
                                </m:dPr>
                                <m:e>
                                  <m:sSub>
                                    <m:sSubPr>
                                      <m:ctrlPr>
                                        <a:rPr lang="en-US" sz="2600" b="0" i="1" smtClean="0">
                                          <a:solidFill>
                                            <a:schemeClr val="accent1"/>
                                          </a:solidFill>
                                          <a:latin typeface="Cambria Math" panose="02040503050406030204" pitchFamily="18" charset="0"/>
                                          <a:ea typeface="Cambria Math" panose="02040503050406030204" pitchFamily="18" charset="0"/>
                                        </a:rPr>
                                      </m:ctrlPr>
                                    </m:sSubPr>
                                    <m:e>
                                      <m:r>
                                        <a:rPr lang="en-US" sz="2600" b="0" i="1" smtClean="0">
                                          <a:solidFill>
                                            <a:schemeClr val="accent1"/>
                                          </a:solidFill>
                                          <a:latin typeface="Cambria Math" panose="02040503050406030204" pitchFamily="18" charset="0"/>
                                          <a:ea typeface="Cambria Math" panose="02040503050406030204" pitchFamily="18" charset="0"/>
                                        </a:rPr>
                                        <m:t>𝑃</m:t>
                                      </m:r>
                                    </m:e>
                                    <m:sub>
                                      <m:r>
                                        <a:rPr lang="en-US" sz="2600" b="0" i="1" smtClean="0">
                                          <a:solidFill>
                                            <a:schemeClr val="accent1"/>
                                          </a:solidFill>
                                          <a:latin typeface="Cambria Math" panose="02040503050406030204" pitchFamily="18" charset="0"/>
                                          <a:ea typeface="Cambria Math" panose="02040503050406030204" pitchFamily="18" charset="0"/>
                                        </a:rPr>
                                        <m:t>𝑡</m:t>
                                      </m:r>
                                    </m:sub>
                                  </m:sSub>
                                </m:e>
                              </m:d>
                            </m:e>
                          </m:d>
                        </m:e>
                      </m:nary>
                      <m:r>
                        <a:rPr lang="en-US" sz="2600" b="0" i="1" smtClean="0">
                          <a:latin typeface="Cambria Math" panose="02040503050406030204" pitchFamily="18" charset="0"/>
                          <a:ea typeface="Cambria Math" panose="02040503050406030204" pitchFamily="18" charset="0"/>
                        </a:rPr>
                        <m:t> </m:t>
                      </m:r>
                    </m:oMath>
                  </m:oMathPara>
                </a14:m>
                <a:endParaRPr lang="en-US" sz="2600" dirty="0"/>
              </a:p>
            </p:txBody>
          </p:sp>
        </mc:Choice>
        <mc:Fallback xmlns="">
          <p:sp>
            <p:nvSpPr>
              <p:cNvPr id="20" name="TextBox 19">
                <a:extLst>
                  <a:ext uri="{FF2B5EF4-FFF2-40B4-BE49-F238E27FC236}">
                    <a16:creationId xmlns:a16="http://schemas.microsoft.com/office/drawing/2014/main" id="{541219C0-3A0A-BB46-AA33-0B2E3485F339}"/>
                  </a:ext>
                </a:extLst>
              </p:cNvPr>
              <p:cNvSpPr txBox="1">
                <a:spLocks noRot="1" noChangeAspect="1" noMove="1" noResize="1" noEditPoints="1" noAdjustHandles="1" noChangeArrowheads="1" noChangeShapeType="1" noTextEdit="1"/>
              </p:cNvSpPr>
              <p:nvPr/>
            </p:nvSpPr>
            <p:spPr>
              <a:xfrm>
                <a:off x="41632" y="8492309"/>
                <a:ext cx="11646516" cy="1107611"/>
              </a:xfrm>
              <a:prstGeom prst="rect">
                <a:avLst/>
              </a:prstGeom>
              <a:blipFill>
                <a:blip r:embed="rId3"/>
                <a:stretch>
                  <a:fillRect t="-126136" b="-172727"/>
                </a:stretch>
              </a:blipFill>
            </p:spPr>
            <p:txBody>
              <a:bodyPr/>
              <a:lstStyle/>
              <a:p>
                <a:r>
                  <a:rPr lang="en-US">
                    <a:noFill/>
                  </a:rPr>
                  <a:t> </a:t>
                </a:r>
              </a:p>
            </p:txBody>
          </p:sp>
        </mc:Fallback>
      </mc:AlternateContent>
      <p:sp>
        <p:nvSpPr>
          <p:cNvPr id="23" name="Rounded Rectangle 22">
            <a:extLst>
              <a:ext uri="{FF2B5EF4-FFF2-40B4-BE49-F238E27FC236}">
                <a16:creationId xmlns:a16="http://schemas.microsoft.com/office/drawing/2014/main" id="{6567BA10-C303-C444-BE11-C3A244ECFFC0}"/>
              </a:ext>
            </a:extLst>
          </p:cNvPr>
          <p:cNvSpPr/>
          <p:nvPr/>
        </p:nvSpPr>
        <p:spPr>
          <a:xfrm>
            <a:off x="3403035" y="8317274"/>
            <a:ext cx="4154311"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1AA0E4BC-4A3B-3948-9163-7C79C588ECAA}"/>
              </a:ext>
            </a:extLst>
          </p:cNvPr>
          <p:cNvSpPr/>
          <p:nvPr/>
        </p:nvSpPr>
        <p:spPr>
          <a:xfrm>
            <a:off x="8722017" y="8261476"/>
            <a:ext cx="2470353" cy="1399822"/>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F24AF081-EE2D-934A-A4D9-0EDF9447EAF2}"/>
              </a:ext>
            </a:extLst>
          </p:cNvPr>
          <p:cNvSpPr txBox="1"/>
          <p:nvPr/>
        </p:nvSpPr>
        <p:spPr>
          <a:xfrm>
            <a:off x="644434" y="3250090"/>
            <a:ext cx="5106973" cy="1015663"/>
          </a:xfrm>
          <a:prstGeom prst="rect">
            <a:avLst/>
          </a:prstGeom>
          <a:noFill/>
        </p:spPr>
        <p:txBody>
          <a:bodyPr wrap="square">
            <a:spAutoFit/>
          </a:bodyPr>
          <a:lstStyle/>
          <a:p>
            <a:pPr algn="ctr"/>
            <a:r>
              <a:rPr lang="en-US" sz="2000" b="1" dirty="0">
                <a:solidFill>
                  <a:schemeClr val="accent2"/>
                </a:solidFill>
              </a:rPr>
              <a:t>Principal’s hypothetical utility if observed reactions remained the same.</a:t>
            </a:r>
          </a:p>
          <a:p>
            <a:pPr algn="ctr"/>
            <a:r>
              <a:rPr lang="en-US" sz="2000" b="1" dirty="0">
                <a:solidFill>
                  <a:schemeClr val="accent2"/>
                </a:solidFill>
              </a:rPr>
              <a:t>(stability)</a:t>
            </a:r>
          </a:p>
        </p:txBody>
      </p:sp>
      <p:sp>
        <p:nvSpPr>
          <p:cNvPr id="26" name="TextBox 25">
            <a:extLst>
              <a:ext uri="{FF2B5EF4-FFF2-40B4-BE49-F238E27FC236}">
                <a16:creationId xmlns:a16="http://schemas.microsoft.com/office/drawing/2014/main" id="{3CFBF259-4685-1D44-9681-4C32C5E8A136}"/>
              </a:ext>
            </a:extLst>
          </p:cNvPr>
          <p:cNvSpPr txBox="1"/>
          <p:nvPr/>
        </p:nvSpPr>
        <p:spPr>
          <a:xfrm>
            <a:off x="7951892" y="7633717"/>
            <a:ext cx="3843868" cy="369332"/>
          </a:xfrm>
          <a:prstGeom prst="rect">
            <a:avLst/>
          </a:prstGeom>
          <a:noFill/>
        </p:spPr>
        <p:txBody>
          <a:bodyPr wrap="square">
            <a:spAutoFit/>
          </a:bodyPr>
          <a:lstStyle/>
          <a:p>
            <a:pPr algn="ctr"/>
            <a:r>
              <a:rPr lang="en-US" b="1" dirty="0">
                <a:solidFill>
                  <a:schemeClr val="accent2"/>
                </a:solidFill>
              </a:rPr>
              <a:t>Leader Utility per round </a:t>
            </a:r>
            <a:endParaRPr lang="en-US" dirty="0">
              <a:solidFill>
                <a:schemeClr val="accent2"/>
              </a:solidFill>
            </a:endParaRPr>
          </a:p>
        </p:txBody>
      </p:sp>
      <p:sp>
        <p:nvSpPr>
          <p:cNvPr id="27" name="TextBox 26">
            <a:extLst>
              <a:ext uri="{FF2B5EF4-FFF2-40B4-BE49-F238E27FC236}">
                <a16:creationId xmlns:a16="http://schemas.microsoft.com/office/drawing/2014/main" id="{C7FC1FD1-6DB4-1A48-B8E2-8F2ED08855BC}"/>
              </a:ext>
            </a:extLst>
          </p:cNvPr>
          <p:cNvSpPr txBox="1"/>
          <p:nvPr/>
        </p:nvSpPr>
        <p:spPr>
          <a:xfrm>
            <a:off x="344028" y="1586312"/>
            <a:ext cx="11534424" cy="1200329"/>
          </a:xfrm>
          <a:prstGeom prst="rect">
            <a:avLst/>
          </a:prstGeom>
          <a:noFill/>
        </p:spPr>
        <p:txBody>
          <a:bodyPr wrap="square">
            <a:spAutoFit/>
          </a:bodyPr>
          <a:lstStyle/>
          <a:p>
            <a:r>
              <a:rPr lang="en-US" sz="2400" dirty="0"/>
              <a:t>Stackelberg and External Regret are worst-case incompatible</a:t>
            </a:r>
            <a:endParaRPr lang="en-US" sz="2400" dirty="0">
              <a:solidFill>
                <a:schemeClr val="accent6"/>
              </a:solidFill>
            </a:endParaRPr>
          </a:p>
          <a:p>
            <a:pPr marL="342900" indent="-342900">
              <a:buFont typeface="Arial" panose="020B0604020202020204" pitchFamily="34" charset="0"/>
              <a:buChar char="•"/>
            </a:pPr>
            <a:r>
              <a:rPr lang="en-US" sz="2400" dirty="0"/>
              <a:t>Any no-regret algorithm, will have O(1) Stackelberg regret in some cases.</a:t>
            </a:r>
          </a:p>
          <a:p>
            <a:pPr marL="342900" indent="-342900">
              <a:buFont typeface="Arial" panose="020B0604020202020204" pitchFamily="34" charset="0"/>
              <a:buChar char="•"/>
            </a:pPr>
            <a:r>
              <a:rPr lang="en-US" sz="2400" dirty="0"/>
              <a:t>Any no-Stackelberg-regret algorithm, will have O(1) external regret in some cases.</a:t>
            </a:r>
          </a:p>
        </p:txBody>
      </p:sp>
      <p:sp>
        <p:nvSpPr>
          <p:cNvPr id="28" name="TextBox 27">
            <a:extLst>
              <a:ext uri="{FF2B5EF4-FFF2-40B4-BE49-F238E27FC236}">
                <a16:creationId xmlns:a16="http://schemas.microsoft.com/office/drawing/2014/main" id="{69091A9D-1085-2043-BFD7-09E0FDBBB7F4}"/>
              </a:ext>
            </a:extLst>
          </p:cNvPr>
          <p:cNvSpPr txBox="1"/>
          <p:nvPr/>
        </p:nvSpPr>
        <p:spPr>
          <a:xfrm>
            <a:off x="261336" y="9975523"/>
            <a:ext cx="9612490" cy="461665"/>
          </a:xfrm>
          <a:prstGeom prst="rect">
            <a:avLst/>
          </a:prstGeom>
          <a:noFill/>
        </p:spPr>
        <p:txBody>
          <a:bodyPr wrap="square">
            <a:spAutoFit/>
          </a:bodyPr>
          <a:lstStyle/>
          <a:p>
            <a:r>
              <a:rPr lang="en-US" sz="2400" dirty="0"/>
              <a:t>Versus</a:t>
            </a:r>
          </a:p>
        </p:txBody>
      </p:sp>
      <p:sp>
        <p:nvSpPr>
          <p:cNvPr id="30" name="Up-Down Arrow 29">
            <a:extLst>
              <a:ext uri="{FF2B5EF4-FFF2-40B4-BE49-F238E27FC236}">
                <a16:creationId xmlns:a16="http://schemas.microsoft.com/office/drawing/2014/main" id="{BB4BEF23-5584-444E-85AB-AE24CD1BD863}"/>
              </a:ext>
            </a:extLst>
          </p:cNvPr>
          <p:cNvSpPr/>
          <p:nvPr/>
        </p:nvSpPr>
        <p:spPr>
          <a:xfrm>
            <a:off x="5384064" y="9751571"/>
            <a:ext cx="570429" cy="733220"/>
          </a:xfrm>
          <a:prstGeom prst="upDownArrow">
            <a:avLst>
              <a:gd name="adj1" fmla="val 30210"/>
              <a:gd name="adj2" fmla="val 3812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AD965116-DD3C-B84A-A8AD-F33579191479}"/>
              </a:ext>
            </a:extLst>
          </p:cNvPr>
          <p:cNvSpPr/>
          <p:nvPr/>
        </p:nvSpPr>
        <p:spPr>
          <a:xfrm>
            <a:off x="261336" y="1272087"/>
            <a:ext cx="11412302" cy="2018180"/>
          </a:xfrm>
          <a:prstGeom prst="roundRect">
            <a:avLst>
              <a:gd name="adj" fmla="val 12259"/>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tIns="137160" rtlCol="0" anchor="ctr"/>
          <a:lstStyle/>
          <a:p>
            <a:endParaRPr lang="en-US" sz="2400" dirty="0">
              <a:solidFill>
                <a:schemeClr val="tx1"/>
              </a:solidFill>
            </a:endParaRPr>
          </a:p>
        </p:txBody>
      </p:sp>
      <p:sp>
        <p:nvSpPr>
          <p:cNvPr id="33" name="Rectangle 32">
            <a:extLst>
              <a:ext uri="{FF2B5EF4-FFF2-40B4-BE49-F238E27FC236}">
                <a16:creationId xmlns:a16="http://schemas.microsoft.com/office/drawing/2014/main" id="{66048E0C-1C6C-B64C-B2B6-8788B374E9A8}"/>
              </a:ext>
            </a:extLst>
          </p:cNvPr>
          <p:cNvSpPr/>
          <p:nvPr/>
        </p:nvSpPr>
        <p:spPr>
          <a:xfrm>
            <a:off x="3546395" y="1089778"/>
            <a:ext cx="5495961" cy="400111"/>
          </a:xfrm>
          <a:prstGeom prst="rect">
            <a:avLst/>
          </a:prstGeom>
          <a:solidFill>
            <a:schemeClr val="bg1"/>
          </a:solidFill>
        </p:spPr>
        <p:txBody>
          <a:bodyPr wrap="none">
            <a:noAutofit/>
          </a:bodyPr>
          <a:lstStyle/>
          <a:p>
            <a:pPr algn="ctr"/>
            <a:r>
              <a:rPr lang="en-US" sz="2400" b="1" dirty="0">
                <a:solidFill>
                  <a:schemeClr val="accent3"/>
                </a:solidFill>
              </a:rPr>
              <a:t>Comparison between Regret notions</a:t>
            </a:r>
            <a:endParaRPr lang="en-US" sz="2400" dirty="0">
              <a:solidFill>
                <a:schemeClr val="accent3"/>
              </a:solidFill>
            </a:endParaRPr>
          </a:p>
        </p:txBody>
      </p:sp>
      <p:sp>
        <p:nvSpPr>
          <p:cNvPr id="35" name="TextBox 34">
            <a:extLst>
              <a:ext uri="{FF2B5EF4-FFF2-40B4-BE49-F238E27FC236}">
                <a16:creationId xmlns:a16="http://schemas.microsoft.com/office/drawing/2014/main" id="{160CF3B4-9633-8244-8CFA-E3E7B8779318}"/>
              </a:ext>
            </a:extLst>
          </p:cNvPr>
          <p:cNvSpPr txBox="1"/>
          <p:nvPr/>
        </p:nvSpPr>
        <p:spPr>
          <a:xfrm>
            <a:off x="8962748" y="2890157"/>
            <a:ext cx="2776205" cy="400110"/>
          </a:xfrm>
          <a:prstGeom prst="rect">
            <a:avLst/>
          </a:prstGeom>
          <a:noFill/>
        </p:spPr>
        <p:txBody>
          <a:bodyPr wrap="square">
            <a:spAutoFit/>
          </a:bodyPr>
          <a:lstStyle/>
          <a:p>
            <a:r>
              <a:rPr lang="en-US" sz="2000" dirty="0">
                <a:solidFill>
                  <a:schemeClr val="accent6"/>
                </a:solidFill>
              </a:rPr>
              <a:t>Chen, Liu, Podimata’19</a:t>
            </a:r>
            <a:endParaRPr lang="en-US" sz="2000" dirty="0"/>
          </a:p>
        </p:txBody>
      </p:sp>
      <p:sp>
        <p:nvSpPr>
          <p:cNvPr id="37" name="TextBox 36">
            <a:extLst>
              <a:ext uri="{FF2B5EF4-FFF2-40B4-BE49-F238E27FC236}">
                <a16:creationId xmlns:a16="http://schemas.microsoft.com/office/drawing/2014/main" id="{75EF5F27-C799-8E4A-BE6C-821D42679E6C}"/>
              </a:ext>
            </a:extLst>
          </p:cNvPr>
          <p:cNvSpPr txBox="1"/>
          <p:nvPr/>
        </p:nvSpPr>
        <p:spPr>
          <a:xfrm>
            <a:off x="344028" y="4146266"/>
            <a:ext cx="11426812" cy="2123658"/>
          </a:xfrm>
          <a:prstGeom prst="rect">
            <a:avLst/>
          </a:prstGeom>
          <a:noFill/>
        </p:spPr>
        <p:txBody>
          <a:bodyPr wrap="square">
            <a:spAutoFit/>
          </a:bodyPr>
          <a:lstStyle/>
          <a:p>
            <a:r>
              <a:rPr lang="en-US" sz="2200" dirty="0"/>
              <a:t>Why?</a:t>
            </a:r>
          </a:p>
          <a:p>
            <a:pPr marL="285750" indent="-285750">
              <a:buFont typeface="Arial" panose="020B0604020202020204" pitchFamily="34" charset="0"/>
              <a:buChar char="•"/>
            </a:pPr>
            <a:r>
              <a:rPr lang="en-US" sz="2200" dirty="0"/>
              <a:t>The advantage of Stackelberg optimal commitment is that </a:t>
            </a:r>
            <a:r>
              <a:rPr lang="en-US" sz="2200" b="1" dirty="0"/>
              <a:t>it’s not a best-response </a:t>
            </a:r>
            <a:r>
              <a:rPr lang="en-US" sz="2200" dirty="0"/>
              <a:t>to the follower (that’s Nash’s job) </a:t>
            </a:r>
          </a:p>
          <a:p>
            <a:pPr marL="800100" lvl="1" indent="-342900">
              <a:buFont typeface="Wingdings" pitchFamily="2" charset="2"/>
              <a:buChar char="à"/>
            </a:pPr>
            <a:r>
              <a:rPr lang="en-US" sz="2200" dirty="0">
                <a:sym typeface="Wingdings" pitchFamily="2" charset="2"/>
              </a:rPr>
              <a:t>Optimal commitment is not optimal over the past  large external regret should exist.</a:t>
            </a:r>
          </a:p>
          <a:p>
            <a:pPr marL="800100" lvl="1" indent="-342900">
              <a:buFont typeface="Wingdings" pitchFamily="2" charset="2"/>
              <a:buChar char="à"/>
            </a:pPr>
            <a:endParaRPr lang="en-US" sz="2200" dirty="0">
              <a:sym typeface="Wingdings" pitchFamily="2" charset="2"/>
            </a:endParaRPr>
          </a:p>
          <a:p>
            <a:pPr marL="342900" indent="-342900">
              <a:buFont typeface="Arial" panose="020B0604020202020204" pitchFamily="34" charset="0"/>
              <a:buChar char="•"/>
            </a:pPr>
            <a:r>
              <a:rPr lang="en-US" sz="2200" dirty="0">
                <a:sym typeface="Wingdings" pitchFamily="2" charset="2"/>
              </a:rPr>
              <a:t>External regret does not account for the fact that the follower will adapt her response.</a:t>
            </a:r>
            <a:endParaRPr lang="en-US" sz="2200" dirty="0"/>
          </a:p>
        </p:txBody>
      </p:sp>
      <p:sp>
        <p:nvSpPr>
          <p:cNvPr id="38" name="TextBox 37">
            <a:extLst>
              <a:ext uri="{FF2B5EF4-FFF2-40B4-BE49-F238E27FC236}">
                <a16:creationId xmlns:a16="http://schemas.microsoft.com/office/drawing/2014/main" id="{3EBC1D4F-3EA2-F147-8E41-B685B93A97E5}"/>
              </a:ext>
            </a:extLst>
          </p:cNvPr>
          <p:cNvSpPr txBox="1"/>
          <p:nvPr/>
        </p:nvSpPr>
        <p:spPr>
          <a:xfrm>
            <a:off x="5653235" y="3336027"/>
            <a:ext cx="628504" cy="400110"/>
          </a:xfrm>
          <a:prstGeom prst="rect">
            <a:avLst/>
          </a:prstGeom>
          <a:noFill/>
        </p:spPr>
        <p:txBody>
          <a:bodyPr wrap="square">
            <a:spAutoFit/>
          </a:bodyPr>
          <a:lstStyle/>
          <a:p>
            <a:pPr algn="ctr"/>
            <a:r>
              <a:rPr lang="en-US" sz="2000" b="1" dirty="0">
                <a:solidFill>
                  <a:schemeClr val="accent2"/>
                </a:solidFill>
              </a:rPr>
              <a:t>VS</a:t>
            </a:r>
            <a:endParaRPr lang="en-US" sz="2000" dirty="0">
              <a:solidFill>
                <a:schemeClr val="accent2"/>
              </a:solidFill>
            </a:endParaRPr>
          </a:p>
        </p:txBody>
      </p:sp>
    </p:spTree>
    <p:extLst>
      <p:ext uri="{BB962C8B-B14F-4D97-AF65-F5344CB8AC3E}">
        <p14:creationId xmlns:p14="http://schemas.microsoft.com/office/powerpoint/2010/main" val="392621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p:bldP spid="27" grpId="0"/>
      <p:bldP spid="32" grpId="0" animBg="1"/>
      <p:bldP spid="33" grpId="0" animBg="1"/>
      <p:bldP spid="35" grpId="0"/>
      <p:bldP spid="37" grpId="0"/>
      <p:bldP spid="3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07765" y="2047021"/>
            <a:ext cx="7223926" cy="2862322"/>
          </a:xfrm>
          <a:prstGeom prst="rect">
            <a:avLst/>
          </a:prstGeom>
        </p:spPr>
        <p:txBody>
          <a:bodyPr wrap="square">
            <a:spAutoFit/>
          </a:bodyPr>
          <a:lstStyle/>
          <a:p>
            <a:pPr algn="ctr"/>
            <a:r>
              <a:rPr lang="en-US" sz="3600" dirty="0">
                <a:latin typeface="Cambria Math" charset="0"/>
                <a:ea typeface="Cambria Math" charset="0"/>
                <a:cs typeface="Cambria Math" charset="0"/>
              </a:rPr>
              <a:t>We can not have best of both world. </a:t>
            </a:r>
          </a:p>
          <a:p>
            <a:pPr algn="ctr"/>
            <a:endParaRPr lang="en-US" sz="3600" dirty="0">
              <a:latin typeface="Cambria Math" charset="0"/>
              <a:ea typeface="Cambria Math" charset="0"/>
              <a:cs typeface="Cambria Math" charset="0"/>
            </a:endParaRPr>
          </a:p>
          <a:p>
            <a:pPr algn="ctr"/>
            <a:r>
              <a:rPr lang="en-US" sz="3600" dirty="0">
                <a:latin typeface="Cambria Math" charset="0"/>
                <a:ea typeface="Cambria Math" charset="0"/>
                <a:cs typeface="Cambria Math" charset="0"/>
              </a:rPr>
              <a:t>Need to know whether we are after stable solutions or optimal commitments.</a:t>
            </a:r>
          </a:p>
        </p:txBody>
      </p:sp>
      <p:sp>
        <p:nvSpPr>
          <p:cNvPr id="7" name="Rectangle 6"/>
          <p:cNvSpPr/>
          <p:nvPr/>
        </p:nvSpPr>
        <p:spPr>
          <a:xfrm>
            <a:off x="607766" y="965453"/>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02688" y="678497"/>
            <a:ext cx="3268465" cy="646331"/>
          </a:xfrm>
          <a:prstGeom prst="rect">
            <a:avLst/>
          </a:prstGeom>
          <a:solidFill>
            <a:schemeClr val="bg1"/>
          </a:solidFill>
        </p:spPr>
        <p:txBody>
          <a:bodyPr wrap="square">
            <a:spAutoFit/>
          </a:bodyPr>
          <a:lstStyle/>
          <a:p>
            <a:pPr algn="ctr"/>
            <a:r>
              <a:rPr lang="en-US" sz="3600" b="1" dirty="0">
                <a:solidFill>
                  <a:schemeClr val="accent1"/>
                </a:solidFill>
                <a:latin typeface="Cambria Math" charset="0"/>
                <a:ea typeface="Cambria Math" charset="0"/>
                <a:cs typeface="Cambria Math" charset="0"/>
              </a:rPr>
              <a:t>Takeaway</a:t>
            </a:r>
            <a:endParaRPr lang="en-US" sz="3600" b="1" dirty="0">
              <a:solidFill>
                <a:schemeClr val="accent1"/>
              </a:solidFill>
            </a:endParaRPr>
          </a:p>
        </p:txBody>
      </p:sp>
      <p:sp>
        <p:nvSpPr>
          <p:cNvPr id="6" name="Rectangle 5"/>
          <p:cNvSpPr/>
          <p:nvPr/>
        </p:nvSpPr>
        <p:spPr>
          <a:xfrm>
            <a:off x="607765" y="5771944"/>
            <a:ext cx="10930658" cy="137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29600" y="2691765"/>
            <a:ext cx="2342054" cy="1613415"/>
          </a:xfrm>
          <a:prstGeom prst="rect">
            <a:avLst/>
          </a:prstGeom>
        </p:spPr>
      </p:pic>
    </p:spTree>
    <p:extLst>
      <p:ext uri="{BB962C8B-B14F-4D97-AF65-F5344CB8AC3E}">
        <p14:creationId xmlns:p14="http://schemas.microsoft.com/office/powerpoint/2010/main" val="1622178385"/>
      </p:ext>
    </p:extLst>
  </p:cSld>
  <p:clrMapOvr>
    <a:masterClrMapping/>
  </p:clrMapOvr>
  <mc:AlternateContent xmlns:mc="http://schemas.openxmlformats.org/markup-compatibility/2006" xmlns:p14="http://schemas.microsoft.com/office/powerpoint/2010/main">
    <mc:Choice Requires="p14">
      <p:transition spd="med" p14:dur="700" advTm="29820">
        <p:fade/>
      </p:transition>
    </mc:Choice>
    <mc:Fallback xmlns="">
      <p:transition spd="med" advTm="2982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88|2.1|2.2|0.5|0.7|0.6|0.9|1.6"/>
</p:tagLst>
</file>

<file path=ppt/tags/tag10.xml><?xml version="1.0" encoding="utf-8"?>
<p:tagLst xmlns:a="http://schemas.openxmlformats.org/drawingml/2006/main" xmlns:r="http://schemas.openxmlformats.org/officeDocument/2006/relationships" xmlns:p="http://schemas.openxmlformats.org/presentationml/2006/main">
  <p:tag name="TIMING" val="|5.5|47|5.3|21.8|13.5"/>
</p:tagLst>
</file>

<file path=ppt/tags/tag11.xml><?xml version="1.0" encoding="utf-8"?>
<p:tagLst xmlns:a="http://schemas.openxmlformats.org/drawingml/2006/main" xmlns:r="http://schemas.openxmlformats.org/officeDocument/2006/relationships" xmlns:p="http://schemas.openxmlformats.org/presentationml/2006/main">
  <p:tag name="TIMING" val="|5.5|47|5.3|21.8|13.5"/>
</p:tagLst>
</file>

<file path=ppt/tags/tag12.xml><?xml version="1.0" encoding="utf-8"?>
<p:tagLst xmlns:a="http://schemas.openxmlformats.org/drawingml/2006/main" xmlns:r="http://schemas.openxmlformats.org/officeDocument/2006/relationships" xmlns:p="http://schemas.openxmlformats.org/presentationml/2006/main">
  <p:tag name="TIMING" val="|5.5|47|5.3|21.8|13.5"/>
</p:tagLst>
</file>

<file path=ppt/tags/tag13.xml><?xml version="1.0" encoding="utf-8"?>
<p:tagLst xmlns:a="http://schemas.openxmlformats.org/drawingml/2006/main" xmlns:r="http://schemas.openxmlformats.org/officeDocument/2006/relationships" xmlns:p="http://schemas.openxmlformats.org/presentationml/2006/main">
  <p:tag name="TIMING" val="|24.8|0.4|10.9"/>
</p:tagLst>
</file>

<file path=ppt/tags/tag14.xml><?xml version="1.0" encoding="utf-8"?>
<p:tagLst xmlns:a="http://schemas.openxmlformats.org/drawingml/2006/main" xmlns:r="http://schemas.openxmlformats.org/officeDocument/2006/relationships" xmlns:p="http://schemas.openxmlformats.org/presentationml/2006/main">
  <p:tag name="TIMING" val="|3.4"/>
</p:tagLst>
</file>

<file path=ppt/tags/tag15.xml><?xml version="1.0" encoding="utf-8"?>
<p:tagLst xmlns:a="http://schemas.openxmlformats.org/drawingml/2006/main" xmlns:r="http://schemas.openxmlformats.org/officeDocument/2006/relationships" xmlns:p="http://schemas.openxmlformats.org/presentationml/2006/main">
  <p:tag name="TIMING" val="|0.2"/>
</p:tagLst>
</file>

<file path=ppt/tags/tag2.xml><?xml version="1.0" encoding="utf-8"?>
<p:tagLst xmlns:a="http://schemas.openxmlformats.org/drawingml/2006/main" xmlns:r="http://schemas.openxmlformats.org/officeDocument/2006/relationships" xmlns:p="http://schemas.openxmlformats.org/presentationml/2006/main">
  <p:tag name="TIMING" val="|10|23.5|1.3|35.5|1.3"/>
</p:tagLst>
</file>

<file path=ppt/tags/tag3.xml><?xml version="1.0" encoding="utf-8"?>
<p:tagLst xmlns:a="http://schemas.openxmlformats.org/drawingml/2006/main" xmlns:r="http://schemas.openxmlformats.org/officeDocument/2006/relationships" xmlns:p="http://schemas.openxmlformats.org/presentationml/2006/main">
  <p:tag name="TIMING" val="|18.4|11.8|20|1|3.8|16.9"/>
</p:tagLst>
</file>

<file path=ppt/tags/tag4.xml><?xml version="1.0" encoding="utf-8"?>
<p:tagLst xmlns:a="http://schemas.openxmlformats.org/drawingml/2006/main" xmlns:r="http://schemas.openxmlformats.org/officeDocument/2006/relationships" xmlns:p="http://schemas.openxmlformats.org/presentationml/2006/main">
  <p:tag name="TIMING" val="|16.2|15.6|9.7|15.5|23.1|0.7|2.1"/>
</p:tagLst>
</file>

<file path=ppt/tags/tag5.xml><?xml version="1.0" encoding="utf-8"?>
<p:tagLst xmlns:a="http://schemas.openxmlformats.org/drawingml/2006/main" xmlns:r="http://schemas.openxmlformats.org/officeDocument/2006/relationships" xmlns:p="http://schemas.openxmlformats.org/presentationml/2006/main">
  <p:tag name="TIMING" val="|42.7|0.2|0.3|1.6|0.2|0.5|5.6"/>
</p:tagLst>
</file>

<file path=ppt/tags/tag6.xml><?xml version="1.0" encoding="utf-8"?>
<p:tagLst xmlns:a="http://schemas.openxmlformats.org/drawingml/2006/main" xmlns:r="http://schemas.openxmlformats.org/officeDocument/2006/relationships" xmlns:p="http://schemas.openxmlformats.org/presentationml/2006/main">
  <p:tag name="TIMING" val="|42.7|0.2|0.3|1.6|0.2|0.5|5.6"/>
</p:tagLst>
</file>

<file path=ppt/tags/tag7.xml><?xml version="1.0" encoding="utf-8"?>
<p:tagLst xmlns:a="http://schemas.openxmlformats.org/drawingml/2006/main" xmlns:r="http://schemas.openxmlformats.org/officeDocument/2006/relationships" xmlns:p="http://schemas.openxmlformats.org/presentationml/2006/main">
  <p:tag name="TIMING" val="|42.7|0.2|0.3|1.6|0.2|0.5|5.6"/>
</p:tagLst>
</file>

<file path=ppt/tags/tag8.xml><?xml version="1.0" encoding="utf-8"?>
<p:tagLst xmlns:a="http://schemas.openxmlformats.org/drawingml/2006/main" xmlns:r="http://schemas.openxmlformats.org/officeDocument/2006/relationships" xmlns:p="http://schemas.openxmlformats.org/presentationml/2006/main">
  <p:tag name="TIMING" val="|2.1|13.6|4.8|8.9"/>
</p:tagLst>
</file>

<file path=ppt/tags/tag9.xml><?xml version="1.0" encoding="utf-8"?>
<p:tagLst xmlns:a="http://schemas.openxmlformats.org/drawingml/2006/main" xmlns:r="http://schemas.openxmlformats.org/officeDocument/2006/relationships" xmlns:p="http://schemas.openxmlformats.org/presentationml/2006/main">
  <p:tag name="TIMING" val="|42.7|0.2|0.3|1.6|0.2|0.5|5.6"/>
</p:tagLst>
</file>

<file path=ppt/theme/theme1.xml><?xml version="1.0" encoding="utf-8"?>
<a:theme xmlns:a="http://schemas.openxmlformats.org/drawingml/2006/main" name="Office Theme">
  <a:themeElements>
    <a:clrScheme name="Custom 3">
      <a:dk1>
        <a:srgbClr val="292929"/>
      </a:dk1>
      <a:lt1>
        <a:srgbClr val="FFFFFF"/>
      </a:lt1>
      <a:dk2>
        <a:srgbClr val="000000"/>
      </a:dk2>
      <a:lt2>
        <a:srgbClr val="EEEEEE"/>
      </a:lt2>
      <a:accent1>
        <a:srgbClr val="FF2600"/>
      </a:accent1>
      <a:accent2>
        <a:srgbClr val="0432FF"/>
      </a:accent2>
      <a:accent3>
        <a:srgbClr val="00C200"/>
      </a:accent3>
      <a:accent4>
        <a:srgbClr val="FF9300"/>
      </a:accent4>
      <a:accent5>
        <a:srgbClr val="FFEA7A"/>
      </a:accent5>
      <a:accent6>
        <a:srgbClr val="CD67FF"/>
      </a:accent6>
      <a:hlink>
        <a:srgbClr val="72E4FF"/>
      </a:hlink>
      <a:folHlink>
        <a:srgbClr val="6FE1FF"/>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10579</TotalTime>
  <Words>15239</Words>
  <Application>Microsoft Macintosh PowerPoint</Application>
  <PresentationFormat>Widescreen</PresentationFormat>
  <Paragraphs>2027</Paragraphs>
  <Slides>155</Slides>
  <Notes>68</Notes>
  <HiddenSlides>72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155</vt:i4>
      </vt:variant>
    </vt:vector>
  </HeadingPairs>
  <TitlesOfParts>
    <vt:vector size="164" baseType="lpstr">
      <vt:lpstr>45 Helvetica Light</vt:lpstr>
      <vt:lpstr>Arial</vt:lpstr>
      <vt:lpstr>Calibri</vt:lpstr>
      <vt:lpstr>Cambria</vt:lpstr>
      <vt:lpstr>Cambria Math</vt:lpstr>
      <vt:lpstr>Copperplate Gothic Bold</vt:lpstr>
      <vt:lpstr>Lucida Grande</vt:lpstr>
      <vt:lpstr>Wingdings</vt:lpstr>
      <vt:lpstr>Office Theme</vt:lpstr>
      <vt:lpstr>Learning and Incentives  </vt:lpstr>
      <vt:lpstr>Learning and Decision Making with Strategic Interactions </vt:lpstr>
      <vt:lpstr>Learning and Learnability</vt:lpstr>
      <vt:lpstr>Learnability for Today’s World</vt:lpstr>
      <vt:lpstr>Learnability</vt:lpstr>
      <vt:lpstr>Style of today’s talk</vt:lpstr>
      <vt:lpstr>Tutorial Overview</vt:lpstr>
      <vt:lpstr>Stochastic Settings</vt:lpstr>
      <vt:lpstr>Formal Setup: Stochastic setting</vt:lpstr>
      <vt:lpstr>How does learning happen in stochastic cases?</vt:lpstr>
      <vt:lpstr>What characterizes learnability?</vt:lpstr>
      <vt:lpstr>VC Dimension Example </vt:lpstr>
      <vt:lpstr>PowerPoint Presentation</vt:lpstr>
      <vt:lpstr>Why VC Dimension?</vt:lpstr>
      <vt:lpstr>Tutorial Overview</vt:lpstr>
      <vt:lpstr>Adversarial Interactions</vt:lpstr>
      <vt:lpstr>The challenge with adversarial interactions</vt:lpstr>
      <vt:lpstr>Adversarial Setting</vt:lpstr>
      <vt:lpstr>Formal Setup: Adversarial vs Stochastic Setting</vt:lpstr>
      <vt:lpstr>Remark on the choice of benchmark</vt:lpstr>
      <vt:lpstr>An Example of an Adversary’s Power</vt:lpstr>
      <vt:lpstr>Characterizing Online Learnability</vt:lpstr>
      <vt:lpstr>Recall: Example of Littlestone Dimension</vt:lpstr>
      <vt:lpstr>Two other Examples of Littlestone Dimension</vt:lpstr>
      <vt:lpstr>What characterizes learnability?</vt:lpstr>
      <vt:lpstr>Learnability in presence of Adversaries</vt:lpstr>
      <vt:lpstr>Algorithms based on Littlestone Dimension</vt:lpstr>
      <vt:lpstr>PowerPoint Presentation</vt:lpstr>
      <vt:lpstr>Tutorial Overview</vt:lpstr>
      <vt:lpstr>Zero-sum Games </vt:lpstr>
      <vt:lpstr>Two player Games</vt:lpstr>
      <vt:lpstr>Solution Concepts</vt:lpstr>
      <vt:lpstr>MinMax Theorem</vt:lpstr>
      <vt:lpstr>PowerPoint Presentation</vt:lpstr>
      <vt:lpstr>The Role of Littlestone Dimension</vt:lpstr>
      <vt:lpstr>Formal Setup: Offline and Online Learning</vt:lpstr>
      <vt:lpstr>The Role of Littlestone Dimension</vt:lpstr>
      <vt:lpstr>Is finiteness of Littlestone Dimension necessary?</vt:lpstr>
      <vt:lpstr>What characterizes MinMax?</vt:lpstr>
      <vt:lpstr>PowerPoint Presentation</vt:lpstr>
      <vt:lpstr>Real Valued Learning and Games</vt:lpstr>
      <vt:lpstr>PowerPoint Presentation</vt:lpstr>
      <vt:lpstr>Tutorial Overview</vt:lpstr>
      <vt:lpstr>        Statistical Guarantees</vt:lpstr>
      <vt:lpstr>Algorithm Design and Analysis</vt:lpstr>
      <vt:lpstr>Rethinking Adversarial Behavior</vt:lpstr>
      <vt:lpstr>Perspective on noise and source od randomness</vt:lpstr>
      <vt:lpstr>Smoothed Analysis: Basic Idea</vt:lpstr>
      <vt:lpstr>Smoothed Analysis: Past, Present, Future</vt:lpstr>
      <vt:lpstr>Smoothed Adversarial Setting</vt:lpstr>
      <vt:lpstr>Smoothed Analysis of Online Learning</vt:lpstr>
      <vt:lpstr>Recall</vt:lpstr>
      <vt:lpstr>Why did the Stochastic Case Work?</vt:lpstr>
      <vt:lpstr>Why did the Stochastic Case Work?</vt:lpstr>
      <vt:lpstr>PowerPoint Presentation</vt:lpstr>
      <vt:lpstr>PowerPoint Presentation</vt:lpstr>
      <vt:lpstr>PowerPoint Presentation</vt:lpstr>
      <vt:lpstr>Couple Adaptive Smoothness with Uniformity</vt:lpstr>
      <vt:lpstr>Overview of the Main Results</vt:lpstr>
      <vt:lpstr>Overview of the Main Results</vt:lpstr>
      <vt:lpstr>Overview of the Main Results</vt:lpstr>
      <vt:lpstr>PowerPoint Presentation</vt:lpstr>
      <vt:lpstr>Smoothed Adaptive Adversaries</vt:lpstr>
      <vt:lpstr>Recipe: Smoothed Analysis with Adaptive Adversaries </vt:lpstr>
      <vt:lpstr>Applications</vt:lpstr>
      <vt:lpstr>PowerPoint Presentation</vt:lpstr>
      <vt:lpstr>Important questions</vt:lpstr>
      <vt:lpstr>Tutorial Overview</vt:lpstr>
      <vt:lpstr>PowerPoint Presentation</vt:lpstr>
      <vt:lpstr>More on Computational Aspects Tomorrow</vt:lpstr>
      <vt:lpstr>Algorithms for Online Learning</vt:lpstr>
      <vt:lpstr>Online Computation with Offline Oracles</vt:lpstr>
      <vt:lpstr>Characterize Online Oracle-Efficient Learnability</vt:lpstr>
      <vt:lpstr>Combinatorial Structure</vt:lpstr>
      <vt:lpstr>Structure of Auctions</vt:lpstr>
      <vt:lpstr>Beyond this tutorial</vt:lpstr>
      <vt:lpstr>General-sum Games</vt:lpstr>
      <vt:lpstr>Recall: Two player Games</vt:lpstr>
      <vt:lpstr>It Matters Who Goes First</vt:lpstr>
      <vt:lpstr>Commitment and its value</vt:lpstr>
      <vt:lpstr>Pure Stackelberg Solution Concept</vt:lpstr>
      <vt:lpstr>PowerPoint Presentation</vt:lpstr>
      <vt:lpstr>Security Resources</vt:lpstr>
      <vt:lpstr>Ridesharing platforms</vt:lpstr>
      <vt:lpstr>Application: Strategic Classification</vt:lpstr>
      <vt:lpstr>Optimal Commitment</vt:lpstr>
      <vt:lpstr>PowerPoint Presentation</vt:lpstr>
      <vt:lpstr>Tutorial Overview</vt:lpstr>
      <vt:lpstr>(mixed) Stackelberg in Finite Games </vt:lpstr>
      <vt:lpstr>Example of the Multiple LP approach</vt:lpstr>
      <vt:lpstr>PowerPoint Presentation</vt:lpstr>
      <vt:lpstr>PowerPoint Presentation</vt:lpstr>
      <vt:lpstr>Learning Optimal Commitments</vt:lpstr>
      <vt:lpstr>Optimization with Best-Response oracle</vt:lpstr>
      <vt:lpstr>Optimization with Best-Response oracle</vt:lpstr>
      <vt:lpstr>Stackelberg Regret</vt:lpstr>
      <vt:lpstr>Stackelberg Regret vs (External) Regret</vt:lpstr>
      <vt:lpstr>Commitment vs Stability</vt:lpstr>
      <vt:lpstr>PowerPoint Presentation</vt:lpstr>
      <vt:lpstr>How to Learn Optimal Commitments</vt:lpstr>
      <vt:lpstr>How to Learn Optimal Commitments</vt:lpstr>
      <vt:lpstr>Tutorial Overview</vt:lpstr>
      <vt:lpstr>Learning and Commitment Revisited </vt:lpstr>
      <vt:lpstr>Impact of Agent’s Behavior</vt:lpstr>
      <vt:lpstr>Impact of Agent’s Behavior</vt:lpstr>
      <vt:lpstr>PowerPoint Presentation</vt:lpstr>
      <vt:lpstr>Statistical Judgment behind the Algorithm</vt:lpstr>
      <vt:lpstr>Calibration Characterizes optimal Commitment Utility</vt:lpstr>
      <vt:lpstr>Calibration Characterizes optimal Commitment Utility</vt:lpstr>
      <vt:lpstr>PowerPoint Presentation</vt:lpstr>
      <vt:lpstr>PowerPoint Presentation</vt:lpstr>
      <vt:lpstr>Tutorial Overview</vt:lpstr>
      <vt:lpstr>Infinitely Repeated Games Formality </vt:lpstr>
      <vt:lpstr>Controlling the flow of information</vt:lpstr>
      <vt:lpstr>“Barriers” to encourage Incentive-Compatibility</vt:lpstr>
      <vt:lpstr>Algorithmic Desiderata</vt:lpstr>
      <vt:lpstr>Designing algorithms for delayed feedback</vt:lpstr>
      <vt:lpstr>Algorithmic Desiderata</vt:lpstr>
      <vt:lpstr>Algorithmic Desiderata</vt:lpstr>
      <vt:lpstr>Robust Batched Bandit Algorithm</vt:lpstr>
      <vt:lpstr>PowerPoint Presentation</vt:lpstr>
      <vt:lpstr>Beyond this tutorial</vt:lpstr>
      <vt:lpstr>Tutorial Overview</vt:lpstr>
      <vt:lpstr>PowerPoint Presentation</vt:lpstr>
      <vt:lpstr>PowerPoint Presentation</vt:lpstr>
      <vt:lpstr>PowerPoint Presentation</vt:lpstr>
      <vt:lpstr>More Data … More Stakeholders</vt:lpstr>
      <vt:lpstr>Data Sharing and Federated Learning</vt:lpstr>
      <vt:lpstr>Large Scale Impact from Mass Participation</vt:lpstr>
      <vt:lpstr>Meeting Individual Learning Guarantees</vt:lpstr>
      <vt:lpstr>Meeting Individual Learning Guarantees</vt:lpstr>
      <vt:lpstr>PowerPoint Presentation</vt:lpstr>
      <vt:lpstr>PowerPoint Presentation</vt:lpstr>
      <vt:lpstr>Collaborative Learning</vt:lpstr>
      <vt:lpstr>Collaboration Needs Interactions</vt:lpstr>
      <vt:lpstr>Collaboration Needs Interactions</vt:lpstr>
      <vt:lpstr>Collaboration Needs Interactions</vt:lpstr>
      <vt:lpstr>A MinMax Optimization </vt:lpstr>
      <vt:lpstr>PowerPoint Presentation</vt:lpstr>
      <vt:lpstr>PowerPoint Presentation</vt:lpstr>
      <vt:lpstr>Beyond Accuracy Guarantees</vt:lpstr>
      <vt:lpstr>PowerPoint Presentation</vt:lpstr>
      <vt:lpstr>Reasonable Share of Data</vt:lpstr>
      <vt:lpstr>Reasonable Share of Data</vt:lpstr>
      <vt:lpstr>Rationality and Equilibria Matter</vt:lpstr>
      <vt:lpstr>Do Equilibria exist?</vt:lpstr>
      <vt:lpstr>Existence of Equilibria</vt:lpstr>
      <vt:lpstr>Are Equilibria Efficient?</vt:lpstr>
      <vt:lpstr>Difficulty of Rationality and Stability</vt:lpstr>
      <vt:lpstr>Optimality, Equilibria, and Free Riding</vt:lpstr>
      <vt:lpstr>PowerPoint Presentation</vt:lpstr>
      <vt:lpstr>Tutorial Overview</vt:lpstr>
      <vt:lpstr>Learnability for Today’s World</vt:lpstr>
      <vt:lpstr>Learnability</vt:lpstr>
      <vt:lpstr>Want to 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Nika Haghtalab</dc:creator>
  <cp:lastModifiedBy>Nika Haghtalab</cp:lastModifiedBy>
  <cp:revision>244</cp:revision>
  <dcterms:created xsi:type="dcterms:W3CDTF">2022-01-22T23:08:51Z</dcterms:created>
  <dcterms:modified xsi:type="dcterms:W3CDTF">2023-05-24T10:12:55Z</dcterms:modified>
</cp:coreProperties>
</file>